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63"/>
  </p:notesMasterIdLst>
  <p:handoutMasterIdLst>
    <p:handoutMasterId r:id="rId64"/>
  </p:handoutMasterIdLst>
  <p:sldIdLst>
    <p:sldId id="318" r:id="rId6"/>
    <p:sldId id="257" r:id="rId7"/>
    <p:sldId id="31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312" r:id="rId25"/>
    <p:sldId id="275" r:id="rId26"/>
    <p:sldId id="313"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314" r:id="rId44"/>
    <p:sldId id="294" r:id="rId45"/>
    <p:sldId id="295" r:id="rId46"/>
    <p:sldId id="296" r:id="rId47"/>
    <p:sldId id="315"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zhouyuanzjhw" initials="z" lastIdx="3" clrIdx="3">
    <p:extLst>
      <p:ext uri="{19B8F6BF-5375-455C-9EA6-DF929625EA0E}">
        <p15:presenceInfo xmlns:p15="http://schemas.microsoft.com/office/powerpoint/2012/main" userId="S-1-5-21-147214757-305610072-1517763936-31698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70170" autoAdjust="0"/>
  </p:normalViewPr>
  <p:slideViewPr>
    <p:cSldViewPr showGuides="1">
      <p:cViewPr varScale="1">
        <p:scale>
          <a:sx n="84" d="100"/>
          <a:sy n="84" d="100"/>
        </p:scale>
        <p:origin x="1032" y="84"/>
      </p:cViewPr>
      <p:guideLst>
        <p:guide orient="horz" pos="2341"/>
        <p:guide orient="horz" pos="867"/>
        <p:guide orient="horz" pos="3929"/>
        <p:guide pos="2880"/>
        <p:guide pos="476"/>
        <p:guide pos="5420"/>
      </p:guideLst>
    </p:cSldViewPr>
  </p:slideViewPr>
  <p:notesTextViewPr>
    <p:cViewPr>
      <p:scale>
        <a:sx n="3" d="2"/>
        <a:sy n="3" d="2"/>
      </p:scale>
      <p:origin x="0" y="0"/>
    </p:cViewPr>
  </p:notesTextViewPr>
  <p:sorterViewPr>
    <p:cViewPr>
      <p:scale>
        <a:sx n="66" d="100"/>
        <a:sy n="66" d="100"/>
      </p:scale>
      <p:origin x="0" y="3576"/>
    </p:cViewPr>
  </p:sorterViewPr>
  <p:notesViewPr>
    <p:cSldViewPr showGuides="1">
      <p:cViewPr varScale="1">
        <p:scale>
          <a:sx n="48" d="100"/>
          <a:sy n="48" d="100"/>
        </p:scale>
        <p:origin x="2898" y="6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C0BC01-60CC-4355-9E31-35B76CC14ACD}" type="doc">
      <dgm:prSet loTypeId="urn:microsoft.com/office/officeart/2005/8/layout/list1" loCatId="list" qsTypeId="urn:microsoft.com/office/officeart/2005/8/quickstyle/simple1" qsCatId="simple" csTypeId="urn:microsoft.com/office/officeart/2005/8/colors/accent4_1" csCatId="accent4" phldr="1"/>
      <dgm:spPr/>
      <dgm:t>
        <a:bodyPr/>
        <a:lstStyle/>
        <a:p>
          <a:endParaRPr lang="en-US"/>
        </a:p>
      </dgm:t>
    </dgm:pt>
    <dgm:pt modelId="{BD5AF28C-57B1-454A-A2B2-AD14C2C9B719}">
      <dgm:prSet phldrT="[文本]" custT="1"/>
      <dgm:spPr/>
      <dgm:t>
        <a:bodyPr/>
        <a:lstStyle/>
        <a:p>
          <a:r>
            <a:rPr lang="zh-CN" altLang="en-US" sz="2400" dirty="0" smtClean="0"/>
            <a:t>单服务器部署</a:t>
          </a:r>
          <a:endParaRPr lang="en-US" sz="2400" dirty="0"/>
        </a:p>
      </dgm:t>
    </dgm:pt>
    <dgm:pt modelId="{6F26EA59-304A-4534-BE4E-30BF091854E6}" type="parTrans" cxnId="{4B1882CB-6AA8-4855-987F-A49538F69394}">
      <dgm:prSet/>
      <dgm:spPr/>
      <dgm:t>
        <a:bodyPr/>
        <a:lstStyle/>
        <a:p>
          <a:endParaRPr lang="en-US" sz="1400"/>
        </a:p>
      </dgm:t>
    </dgm:pt>
    <dgm:pt modelId="{E2D8E0FE-A0C2-455D-A3E9-DD007705D7CD}" type="sibTrans" cxnId="{4B1882CB-6AA8-4855-987F-A49538F69394}">
      <dgm:prSet/>
      <dgm:spPr/>
      <dgm:t>
        <a:bodyPr/>
        <a:lstStyle/>
        <a:p>
          <a:endParaRPr lang="en-US" sz="1400"/>
        </a:p>
      </dgm:t>
    </dgm:pt>
    <dgm:pt modelId="{DA7189B7-F10B-4DB9-B792-E88EFBAC2105}">
      <dgm:prSet phldrT="[文本]" custT="1"/>
      <dgm:spPr/>
      <dgm:t>
        <a:bodyPr/>
        <a:lstStyle/>
        <a:p>
          <a:r>
            <a:rPr lang="zh-CN" altLang="en-US" sz="2400" dirty="0" smtClean="0"/>
            <a:t>分布式部署</a:t>
          </a:r>
          <a:endParaRPr lang="en-US" sz="2400" dirty="0"/>
        </a:p>
      </dgm:t>
    </dgm:pt>
    <dgm:pt modelId="{BEA90506-970E-4B1C-808D-FA450536185F}" type="parTrans" cxnId="{30CE939E-CCA7-434C-BC85-3AEE14451EAD}">
      <dgm:prSet/>
      <dgm:spPr/>
      <dgm:t>
        <a:bodyPr/>
        <a:lstStyle/>
        <a:p>
          <a:endParaRPr lang="en-US" sz="1400"/>
        </a:p>
      </dgm:t>
    </dgm:pt>
    <dgm:pt modelId="{74547C81-941A-481B-AC8E-6299B3DD8AB9}" type="sibTrans" cxnId="{30CE939E-CCA7-434C-BC85-3AEE14451EAD}">
      <dgm:prSet/>
      <dgm:spPr/>
      <dgm:t>
        <a:bodyPr/>
        <a:lstStyle/>
        <a:p>
          <a:endParaRPr lang="en-US" sz="1400"/>
        </a:p>
      </dgm:t>
    </dgm:pt>
    <dgm:pt modelId="{DA104195-EE38-4C31-A887-7D7F5726506C}">
      <dgm:prSet phldrT="[文本]" custT="1"/>
      <dgm:spPr/>
      <dgm:t>
        <a:bodyPr/>
        <a:lstStyle/>
        <a:p>
          <a:r>
            <a:rPr lang="zh-CN" altLang="en-US" sz="2400" dirty="0" smtClean="0"/>
            <a:t>高可用性部署</a:t>
          </a:r>
          <a:endParaRPr lang="en-US" sz="2400" dirty="0"/>
        </a:p>
      </dgm:t>
    </dgm:pt>
    <dgm:pt modelId="{EC335C65-253E-480C-A8FC-348F4A6E733D}" type="parTrans" cxnId="{62FD1B73-3FF9-4E2E-B8DA-EDF45BD101BE}">
      <dgm:prSet/>
      <dgm:spPr/>
      <dgm:t>
        <a:bodyPr/>
        <a:lstStyle/>
        <a:p>
          <a:endParaRPr lang="en-US" sz="1400"/>
        </a:p>
      </dgm:t>
    </dgm:pt>
    <dgm:pt modelId="{423F7342-48AE-4114-8849-DCE541CE4955}" type="sibTrans" cxnId="{62FD1B73-3FF9-4E2E-B8DA-EDF45BD101BE}">
      <dgm:prSet/>
      <dgm:spPr/>
      <dgm:t>
        <a:bodyPr/>
        <a:lstStyle/>
        <a:p>
          <a:endParaRPr lang="en-US" sz="1400"/>
        </a:p>
      </dgm:t>
    </dgm:pt>
    <dgm:pt modelId="{00C9C475-FB45-4DE2-8CB7-CCAD935B3FC3}" type="pres">
      <dgm:prSet presAssocID="{02C0BC01-60CC-4355-9E31-35B76CC14ACD}" presName="linear" presStyleCnt="0">
        <dgm:presLayoutVars>
          <dgm:dir/>
          <dgm:animLvl val="lvl"/>
          <dgm:resizeHandles val="exact"/>
        </dgm:presLayoutVars>
      </dgm:prSet>
      <dgm:spPr/>
      <dgm:t>
        <a:bodyPr/>
        <a:lstStyle/>
        <a:p>
          <a:endParaRPr lang="zh-CN" altLang="en-US"/>
        </a:p>
      </dgm:t>
    </dgm:pt>
    <dgm:pt modelId="{8C5CD73F-0A90-4CA0-94E2-F0BC9A4B8ABB}" type="pres">
      <dgm:prSet presAssocID="{BD5AF28C-57B1-454A-A2B2-AD14C2C9B719}" presName="parentLin" presStyleCnt="0"/>
      <dgm:spPr/>
      <dgm:t>
        <a:bodyPr/>
        <a:lstStyle/>
        <a:p>
          <a:endParaRPr lang="zh-CN" altLang="en-US"/>
        </a:p>
      </dgm:t>
    </dgm:pt>
    <dgm:pt modelId="{C8C9415D-1E43-45E5-A5D9-ADE02DC1758C}" type="pres">
      <dgm:prSet presAssocID="{BD5AF28C-57B1-454A-A2B2-AD14C2C9B719}" presName="parentLeftMargin" presStyleLbl="node1" presStyleIdx="0" presStyleCnt="3"/>
      <dgm:spPr/>
      <dgm:t>
        <a:bodyPr/>
        <a:lstStyle/>
        <a:p>
          <a:endParaRPr lang="zh-CN" altLang="en-US"/>
        </a:p>
      </dgm:t>
    </dgm:pt>
    <dgm:pt modelId="{15B59679-B770-4E54-A02C-E8942C6BB2CF}" type="pres">
      <dgm:prSet presAssocID="{BD5AF28C-57B1-454A-A2B2-AD14C2C9B719}" presName="parentText" presStyleLbl="node1" presStyleIdx="0" presStyleCnt="3">
        <dgm:presLayoutVars>
          <dgm:chMax val="0"/>
          <dgm:bulletEnabled val="1"/>
        </dgm:presLayoutVars>
      </dgm:prSet>
      <dgm:spPr/>
      <dgm:t>
        <a:bodyPr/>
        <a:lstStyle/>
        <a:p>
          <a:endParaRPr lang="en-US"/>
        </a:p>
      </dgm:t>
    </dgm:pt>
    <dgm:pt modelId="{86FA4322-D4C9-4222-9400-711162D6C715}" type="pres">
      <dgm:prSet presAssocID="{BD5AF28C-57B1-454A-A2B2-AD14C2C9B719}" presName="negativeSpace" presStyleCnt="0"/>
      <dgm:spPr/>
      <dgm:t>
        <a:bodyPr/>
        <a:lstStyle/>
        <a:p>
          <a:endParaRPr lang="zh-CN" altLang="en-US"/>
        </a:p>
      </dgm:t>
    </dgm:pt>
    <dgm:pt modelId="{8D89AB9D-4B1E-4CEA-AA3D-99DE6F7E4281}" type="pres">
      <dgm:prSet presAssocID="{BD5AF28C-57B1-454A-A2B2-AD14C2C9B719}" presName="childText" presStyleLbl="conFgAcc1" presStyleIdx="0" presStyleCnt="3">
        <dgm:presLayoutVars>
          <dgm:bulletEnabled val="1"/>
        </dgm:presLayoutVars>
      </dgm:prSet>
      <dgm:spPr/>
      <dgm:t>
        <a:bodyPr/>
        <a:lstStyle/>
        <a:p>
          <a:endParaRPr lang="zh-CN" altLang="en-US"/>
        </a:p>
      </dgm:t>
    </dgm:pt>
    <dgm:pt modelId="{D617CE48-EDD9-45A6-8D0E-ED00F5B70503}" type="pres">
      <dgm:prSet presAssocID="{E2D8E0FE-A0C2-455D-A3E9-DD007705D7CD}" presName="spaceBetweenRectangles" presStyleCnt="0"/>
      <dgm:spPr/>
      <dgm:t>
        <a:bodyPr/>
        <a:lstStyle/>
        <a:p>
          <a:endParaRPr lang="zh-CN" altLang="en-US"/>
        </a:p>
      </dgm:t>
    </dgm:pt>
    <dgm:pt modelId="{33450E5B-E161-4D69-A60C-DC177D2B6DE2}" type="pres">
      <dgm:prSet presAssocID="{DA7189B7-F10B-4DB9-B792-E88EFBAC2105}" presName="parentLin" presStyleCnt="0"/>
      <dgm:spPr/>
      <dgm:t>
        <a:bodyPr/>
        <a:lstStyle/>
        <a:p>
          <a:endParaRPr lang="zh-CN" altLang="en-US"/>
        </a:p>
      </dgm:t>
    </dgm:pt>
    <dgm:pt modelId="{B8D6D1C5-C592-44AF-9063-D959FC338E4F}" type="pres">
      <dgm:prSet presAssocID="{DA7189B7-F10B-4DB9-B792-E88EFBAC2105}" presName="parentLeftMargin" presStyleLbl="node1" presStyleIdx="0" presStyleCnt="3"/>
      <dgm:spPr/>
      <dgm:t>
        <a:bodyPr/>
        <a:lstStyle/>
        <a:p>
          <a:endParaRPr lang="zh-CN" altLang="en-US"/>
        </a:p>
      </dgm:t>
    </dgm:pt>
    <dgm:pt modelId="{BB0D5325-14BA-48D6-9BC5-9C92B83D4E0F}" type="pres">
      <dgm:prSet presAssocID="{DA7189B7-F10B-4DB9-B792-E88EFBAC2105}" presName="parentText" presStyleLbl="node1" presStyleIdx="1" presStyleCnt="3">
        <dgm:presLayoutVars>
          <dgm:chMax val="0"/>
          <dgm:bulletEnabled val="1"/>
        </dgm:presLayoutVars>
      </dgm:prSet>
      <dgm:spPr/>
      <dgm:t>
        <a:bodyPr/>
        <a:lstStyle/>
        <a:p>
          <a:endParaRPr lang="en-US"/>
        </a:p>
      </dgm:t>
    </dgm:pt>
    <dgm:pt modelId="{F86D80DE-F6C1-4723-BB4D-A04135A82392}" type="pres">
      <dgm:prSet presAssocID="{DA7189B7-F10B-4DB9-B792-E88EFBAC2105}" presName="negativeSpace" presStyleCnt="0"/>
      <dgm:spPr/>
      <dgm:t>
        <a:bodyPr/>
        <a:lstStyle/>
        <a:p>
          <a:endParaRPr lang="zh-CN" altLang="en-US"/>
        </a:p>
      </dgm:t>
    </dgm:pt>
    <dgm:pt modelId="{91516673-60EF-449F-8EA9-6DD1986DD662}" type="pres">
      <dgm:prSet presAssocID="{DA7189B7-F10B-4DB9-B792-E88EFBAC2105}" presName="childText" presStyleLbl="conFgAcc1" presStyleIdx="1" presStyleCnt="3">
        <dgm:presLayoutVars>
          <dgm:bulletEnabled val="1"/>
        </dgm:presLayoutVars>
      </dgm:prSet>
      <dgm:spPr/>
      <dgm:t>
        <a:bodyPr/>
        <a:lstStyle/>
        <a:p>
          <a:endParaRPr lang="zh-CN" altLang="en-US"/>
        </a:p>
      </dgm:t>
    </dgm:pt>
    <dgm:pt modelId="{8AD1252E-DD96-4FE8-9CF4-210FA474CCB7}" type="pres">
      <dgm:prSet presAssocID="{74547C81-941A-481B-AC8E-6299B3DD8AB9}" presName="spaceBetweenRectangles" presStyleCnt="0"/>
      <dgm:spPr/>
      <dgm:t>
        <a:bodyPr/>
        <a:lstStyle/>
        <a:p>
          <a:endParaRPr lang="zh-CN" altLang="en-US"/>
        </a:p>
      </dgm:t>
    </dgm:pt>
    <dgm:pt modelId="{FD60D4DB-CB30-48D5-A735-CF711831040B}" type="pres">
      <dgm:prSet presAssocID="{DA104195-EE38-4C31-A887-7D7F5726506C}" presName="parentLin" presStyleCnt="0"/>
      <dgm:spPr/>
      <dgm:t>
        <a:bodyPr/>
        <a:lstStyle/>
        <a:p>
          <a:endParaRPr lang="zh-CN" altLang="en-US"/>
        </a:p>
      </dgm:t>
    </dgm:pt>
    <dgm:pt modelId="{13C50307-CF15-48F1-8F89-B6AB0D0BCB48}" type="pres">
      <dgm:prSet presAssocID="{DA104195-EE38-4C31-A887-7D7F5726506C}" presName="parentLeftMargin" presStyleLbl="node1" presStyleIdx="1" presStyleCnt="3"/>
      <dgm:spPr/>
      <dgm:t>
        <a:bodyPr/>
        <a:lstStyle/>
        <a:p>
          <a:endParaRPr lang="zh-CN" altLang="en-US"/>
        </a:p>
      </dgm:t>
    </dgm:pt>
    <dgm:pt modelId="{8EC3A7C2-30E5-44E5-B1E6-2850BE876836}" type="pres">
      <dgm:prSet presAssocID="{DA104195-EE38-4C31-A887-7D7F5726506C}" presName="parentText" presStyleLbl="node1" presStyleIdx="2" presStyleCnt="3">
        <dgm:presLayoutVars>
          <dgm:chMax val="0"/>
          <dgm:bulletEnabled val="1"/>
        </dgm:presLayoutVars>
      </dgm:prSet>
      <dgm:spPr/>
      <dgm:t>
        <a:bodyPr/>
        <a:lstStyle/>
        <a:p>
          <a:endParaRPr lang="zh-CN" altLang="en-US"/>
        </a:p>
      </dgm:t>
    </dgm:pt>
    <dgm:pt modelId="{AAD1E82F-0F08-4668-9860-365650F00EE3}" type="pres">
      <dgm:prSet presAssocID="{DA104195-EE38-4C31-A887-7D7F5726506C}" presName="negativeSpace" presStyleCnt="0"/>
      <dgm:spPr/>
      <dgm:t>
        <a:bodyPr/>
        <a:lstStyle/>
        <a:p>
          <a:endParaRPr lang="zh-CN" altLang="en-US"/>
        </a:p>
      </dgm:t>
    </dgm:pt>
    <dgm:pt modelId="{A8A64742-2441-4F95-8D78-E26A0A27933A}" type="pres">
      <dgm:prSet presAssocID="{DA104195-EE38-4C31-A887-7D7F5726506C}" presName="childText" presStyleLbl="conFgAcc1" presStyleIdx="2" presStyleCnt="3">
        <dgm:presLayoutVars>
          <dgm:bulletEnabled val="1"/>
        </dgm:presLayoutVars>
      </dgm:prSet>
      <dgm:spPr/>
      <dgm:t>
        <a:bodyPr/>
        <a:lstStyle/>
        <a:p>
          <a:endParaRPr lang="zh-CN" altLang="en-US"/>
        </a:p>
      </dgm:t>
    </dgm:pt>
  </dgm:ptLst>
  <dgm:cxnLst>
    <dgm:cxn modelId="{E45ACEBF-227D-417C-A37E-BB4FFE38D2B6}" type="presOf" srcId="{DA104195-EE38-4C31-A887-7D7F5726506C}" destId="{13C50307-CF15-48F1-8F89-B6AB0D0BCB48}" srcOrd="0" destOrd="0" presId="urn:microsoft.com/office/officeart/2005/8/layout/list1"/>
    <dgm:cxn modelId="{62FD1B73-3FF9-4E2E-B8DA-EDF45BD101BE}" srcId="{02C0BC01-60CC-4355-9E31-35B76CC14ACD}" destId="{DA104195-EE38-4C31-A887-7D7F5726506C}" srcOrd="2" destOrd="0" parTransId="{EC335C65-253E-480C-A8FC-348F4A6E733D}" sibTransId="{423F7342-48AE-4114-8849-DCE541CE4955}"/>
    <dgm:cxn modelId="{FD1CB71D-FA96-419E-A21D-86CE2275B0AB}" type="presOf" srcId="{BD5AF28C-57B1-454A-A2B2-AD14C2C9B719}" destId="{C8C9415D-1E43-45E5-A5D9-ADE02DC1758C}" srcOrd="0" destOrd="0" presId="urn:microsoft.com/office/officeart/2005/8/layout/list1"/>
    <dgm:cxn modelId="{831EA72C-A7E1-445D-91B2-787B80E37CEF}" type="presOf" srcId="{02C0BC01-60CC-4355-9E31-35B76CC14ACD}" destId="{00C9C475-FB45-4DE2-8CB7-CCAD935B3FC3}" srcOrd="0" destOrd="0" presId="urn:microsoft.com/office/officeart/2005/8/layout/list1"/>
    <dgm:cxn modelId="{C614B7EF-B6D5-49BB-B05F-77E57BA3F60B}" type="presOf" srcId="{DA104195-EE38-4C31-A887-7D7F5726506C}" destId="{8EC3A7C2-30E5-44E5-B1E6-2850BE876836}" srcOrd="1" destOrd="0" presId="urn:microsoft.com/office/officeart/2005/8/layout/list1"/>
    <dgm:cxn modelId="{316AA90D-98A2-4285-BF1B-4BD8F81825B4}" type="presOf" srcId="{DA7189B7-F10B-4DB9-B792-E88EFBAC2105}" destId="{BB0D5325-14BA-48D6-9BC5-9C92B83D4E0F}" srcOrd="1" destOrd="0" presId="urn:microsoft.com/office/officeart/2005/8/layout/list1"/>
    <dgm:cxn modelId="{30CE939E-CCA7-434C-BC85-3AEE14451EAD}" srcId="{02C0BC01-60CC-4355-9E31-35B76CC14ACD}" destId="{DA7189B7-F10B-4DB9-B792-E88EFBAC2105}" srcOrd="1" destOrd="0" parTransId="{BEA90506-970E-4B1C-808D-FA450536185F}" sibTransId="{74547C81-941A-481B-AC8E-6299B3DD8AB9}"/>
    <dgm:cxn modelId="{5D3BC994-0E0E-4390-9858-E8DF1B1E778E}" type="presOf" srcId="{BD5AF28C-57B1-454A-A2B2-AD14C2C9B719}" destId="{15B59679-B770-4E54-A02C-E8942C6BB2CF}" srcOrd="1" destOrd="0" presId="urn:microsoft.com/office/officeart/2005/8/layout/list1"/>
    <dgm:cxn modelId="{4B1882CB-6AA8-4855-987F-A49538F69394}" srcId="{02C0BC01-60CC-4355-9E31-35B76CC14ACD}" destId="{BD5AF28C-57B1-454A-A2B2-AD14C2C9B719}" srcOrd="0" destOrd="0" parTransId="{6F26EA59-304A-4534-BE4E-30BF091854E6}" sibTransId="{E2D8E0FE-A0C2-455D-A3E9-DD007705D7CD}"/>
    <dgm:cxn modelId="{632A0935-C136-4844-ABDF-6840B860DAD2}" type="presOf" srcId="{DA7189B7-F10B-4DB9-B792-E88EFBAC2105}" destId="{B8D6D1C5-C592-44AF-9063-D959FC338E4F}" srcOrd="0" destOrd="0" presId="urn:microsoft.com/office/officeart/2005/8/layout/list1"/>
    <dgm:cxn modelId="{6F66FF67-BCF9-49DF-BFC9-978EB86B142E}" type="presParOf" srcId="{00C9C475-FB45-4DE2-8CB7-CCAD935B3FC3}" destId="{8C5CD73F-0A90-4CA0-94E2-F0BC9A4B8ABB}" srcOrd="0" destOrd="0" presId="urn:microsoft.com/office/officeart/2005/8/layout/list1"/>
    <dgm:cxn modelId="{2F806661-BC13-4375-B46F-8A75343D02DD}" type="presParOf" srcId="{8C5CD73F-0A90-4CA0-94E2-F0BC9A4B8ABB}" destId="{C8C9415D-1E43-45E5-A5D9-ADE02DC1758C}" srcOrd="0" destOrd="0" presId="urn:microsoft.com/office/officeart/2005/8/layout/list1"/>
    <dgm:cxn modelId="{68590A1E-708D-4C9B-B30F-BDD92F952ED8}" type="presParOf" srcId="{8C5CD73F-0A90-4CA0-94E2-F0BC9A4B8ABB}" destId="{15B59679-B770-4E54-A02C-E8942C6BB2CF}" srcOrd="1" destOrd="0" presId="urn:microsoft.com/office/officeart/2005/8/layout/list1"/>
    <dgm:cxn modelId="{1A8C1D2F-01EC-4E08-AB24-8F129EBD7F5D}" type="presParOf" srcId="{00C9C475-FB45-4DE2-8CB7-CCAD935B3FC3}" destId="{86FA4322-D4C9-4222-9400-711162D6C715}" srcOrd="1" destOrd="0" presId="urn:microsoft.com/office/officeart/2005/8/layout/list1"/>
    <dgm:cxn modelId="{858A2BE8-E574-4D92-B64A-DE970A11F50E}" type="presParOf" srcId="{00C9C475-FB45-4DE2-8CB7-CCAD935B3FC3}" destId="{8D89AB9D-4B1E-4CEA-AA3D-99DE6F7E4281}" srcOrd="2" destOrd="0" presId="urn:microsoft.com/office/officeart/2005/8/layout/list1"/>
    <dgm:cxn modelId="{F64D2347-3265-4DC1-8935-14DC2F36DCE3}" type="presParOf" srcId="{00C9C475-FB45-4DE2-8CB7-CCAD935B3FC3}" destId="{D617CE48-EDD9-45A6-8D0E-ED00F5B70503}" srcOrd="3" destOrd="0" presId="urn:microsoft.com/office/officeart/2005/8/layout/list1"/>
    <dgm:cxn modelId="{16433481-3A3E-4CE6-AF1D-475288BED3C4}" type="presParOf" srcId="{00C9C475-FB45-4DE2-8CB7-CCAD935B3FC3}" destId="{33450E5B-E161-4D69-A60C-DC177D2B6DE2}" srcOrd="4" destOrd="0" presId="urn:microsoft.com/office/officeart/2005/8/layout/list1"/>
    <dgm:cxn modelId="{AE65CE3E-7A5F-4F25-B2D5-3540666A5834}" type="presParOf" srcId="{33450E5B-E161-4D69-A60C-DC177D2B6DE2}" destId="{B8D6D1C5-C592-44AF-9063-D959FC338E4F}" srcOrd="0" destOrd="0" presId="urn:microsoft.com/office/officeart/2005/8/layout/list1"/>
    <dgm:cxn modelId="{943B1C2C-A878-4E8C-BE57-E7DB50E56778}" type="presParOf" srcId="{33450E5B-E161-4D69-A60C-DC177D2B6DE2}" destId="{BB0D5325-14BA-48D6-9BC5-9C92B83D4E0F}" srcOrd="1" destOrd="0" presId="urn:microsoft.com/office/officeart/2005/8/layout/list1"/>
    <dgm:cxn modelId="{45A89670-AE44-4D12-83FC-4AF283C260CD}" type="presParOf" srcId="{00C9C475-FB45-4DE2-8CB7-CCAD935B3FC3}" destId="{F86D80DE-F6C1-4723-BB4D-A04135A82392}" srcOrd="5" destOrd="0" presId="urn:microsoft.com/office/officeart/2005/8/layout/list1"/>
    <dgm:cxn modelId="{AB6978EA-B0E2-434E-9824-0CFFC5534231}" type="presParOf" srcId="{00C9C475-FB45-4DE2-8CB7-CCAD935B3FC3}" destId="{91516673-60EF-449F-8EA9-6DD1986DD662}" srcOrd="6" destOrd="0" presId="urn:microsoft.com/office/officeart/2005/8/layout/list1"/>
    <dgm:cxn modelId="{DE6345BF-7594-4105-B9D3-2EE95A523FC6}" type="presParOf" srcId="{00C9C475-FB45-4DE2-8CB7-CCAD935B3FC3}" destId="{8AD1252E-DD96-4FE8-9CF4-210FA474CCB7}" srcOrd="7" destOrd="0" presId="urn:microsoft.com/office/officeart/2005/8/layout/list1"/>
    <dgm:cxn modelId="{874668C5-AF66-49B2-94B2-2B303BE07D1B}" type="presParOf" srcId="{00C9C475-FB45-4DE2-8CB7-CCAD935B3FC3}" destId="{FD60D4DB-CB30-48D5-A735-CF711831040B}" srcOrd="8" destOrd="0" presId="urn:microsoft.com/office/officeart/2005/8/layout/list1"/>
    <dgm:cxn modelId="{FB42A701-FF74-4509-A13F-F152C6062A8F}" type="presParOf" srcId="{FD60D4DB-CB30-48D5-A735-CF711831040B}" destId="{13C50307-CF15-48F1-8F89-B6AB0D0BCB48}" srcOrd="0" destOrd="0" presId="urn:microsoft.com/office/officeart/2005/8/layout/list1"/>
    <dgm:cxn modelId="{75D3119B-EAFC-4AF4-99C7-1B13649E4E90}" type="presParOf" srcId="{FD60D4DB-CB30-48D5-A735-CF711831040B}" destId="{8EC3A7C2-30E5-44E5-B1E6-2850BE876836}" srcOrd="1" destOrd="0" presId="urn:microsoft.com/office/officeart/2005/8/layout/list1"/>
    <dgm:cxn modelId="{42E13B6E-7935-418D-B882-F047096CD8A5}" type="presParOf" srcId="{00C9C475-FB45-4DE2-8CB7-CCAD935B3FC3}" destId="{AAD1E82F-0F08-4668-9860-365650F00EE3}" srcOrd="9" destOrd="0" presId="urn:microsoft.com/office/officeart/2005/8/layout/list1"/>
    <dgm:cxn modelId="{83CF217D-0CF4-49FE-B687-014C089B6A82}" type="presParOf" srcId="{00C9C475-FB45-4DE2-8CB7-CCAD935B3FC3}" destId="{A8A64742-2441-4F95-8D78-E26A0A27933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524245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备注占位符 2"/>
          <p:cNvSpPr>
            <a:spLocks noGrp="1"/>
          </p:cNvSpPr>
          <p:nvPr>
            <p:ph type="body" idx="1"/>
          </p:nvPr>
        </p:nvSpPr>
        <p:spPr/>
        <p:txBody>
          <a:bodyPr/>
          <a:lstStyle/>
          <a:p>
            <a:r>
              <a:rPr lang="zh-CN" altLang="en-US" dirty="0" smtClean="0"/>
              <a:t>查看具体对象分析结果</a:t>
            </a:r>
          </a:p>
          <a:p>
            <a:pPr lvl="1"/>
            <a:r>
              <a:rPr lang="zh-CN" altLang="en-US" dirty="0" smtClean="0"/>
              <a:t>方法一：直接双击该对象，实现跳转。</a:t>
            </a:r>
          </a:p>
          <a:p>
            <a:pPr lvl="1"/>
            <a:r>
              <a:rPr lang="zh-CN" altLang="en-US" dirty="0" smtClean="0"/>
              <a:t>方法二：展开左侧树状图，查看具体关注的对象。</a:t>
            </a:r>
          </a:p>
          <a:p>
            <a:pPr lvl="1"/>
            <a:r>
              <a:rPr lang="zh-CN" altLang="en-US" dirty="0" smtClean="0"/>
              <a:t>方法三：根据对象名称搜索，实现跳转。</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54224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1</a:t>
            </a:r>
            <a:r>
              <a:rPr lang="zh-CN" altLang="zh-CN" dirty="0" smtClean="0"/>
              <a:t>、健康</a:t>
            </a:r>
            <a:r>
              <a:rPr lang="zh-CN" altLang="en-US" dirty="0" smtClean="0"/>
              <a:t>：</a:t>
            </a:r>
            <a:r>
              <a:rPr lang="zh-CN" altLang="zh-CN" dirty="0" smtClean="0"/>
              <a:t>关注系统是否存在性能问题。主要考察：</a:t>
            </a:r>
          </a:p>
          <a:p>
            <a:pPr lvl="1"/>
            <a:r>
              <a:rPr lang="zh-CN" altLang="zh-CN" dirty="0" smtClean="0"/>
              <a:t>系统工作负载是否正常（包括</a:t>
            </a:r>
            <a:r>
              <a:rPr lang="en-US" altLang="zh-CN" dirty="0" smtClean="0"/>
              <a:t>CPU</a:t>
            </a:r>
            <a:r>
              <a:rPr lang="zh-CN" altLang="zh-CN" dirty="0" smtClean="0"/>
              <a:t>、内存、磁盘和网络</a:t>
            </a:r>
            <a:r>
              <a:rPr lang="en-US" altLang="zh-CN" dirty="0" smtClean="0"/>
              <a:t>IO</a:t>
            </a:r>
            <a:r>
              <a:rPr lang="zh-CN" altLang="zh-CN" dirty="0" smtClean="0"/>
              <a:t>）？</a:t>
            </a:r>
            <a:endParaRPr lang="en-US" altLang="zh-CN" dirty="0" smtClean="0"/>
          </a:p>
          <a:p>
            <a:pPr lvl="1"/>
            <a:r>
              <a:rPr lang="zh-CN" altLang="zh-CN" dirty="0" smtClean="0"/>
              <a:t>是否存在表现异常？</a:t>
            </a:r>
            <a:endParaRPr lang="en-US" altLang="zh-CN" dirty="0" smtClean="0"/>
          </a:p>
          <a:p>
            <a:pPr lvl="1"/>
            <a:r>
              <a:rPr lang="zh-CN" altLang="zh-CN" dirty="0" smtClean="0"/>
              <a:t>集群负载是否均衡？</a:t>
            </a:r>
          </a:p>
          <a:p>
            <a:r>
              <a:rPr lang="en-US" altLang="zh-CN" dirty="0" smtClean="0"/>
              <a:t>2</a:t>
            </a:r>
            <a:r>
              <a:rPr lang="zh-CN" altLang="zh-CN" dirty="0" smtClean="0"/>
              <a:t>、风险</a:t>
            </a:r>
            <a:r>
              <a:rPr lang="zh-CN" altLang="en-US" dirty="0" smtClean="0"/>
              <a:t>：</a:t>
            </a:r>
            <a:r>
              <a:rPr lang="zh-CN" altLang="zh-CN" dirty="0" smtClean="0"/>
              <a:t>关注系统资源是否充裕，是否有资源不足的风险。主要</a:t>
            </a:r>
            <a:r>
              <a:rPr lang="zh-CN" altLang="en-US" dirty="0" smtClean="0"/>
              <a:t>考察</a:t>
            </a:r>
            <a:r>
              <a:rPr lang="zh-CN" altLang="zh-CN" dirty="0" smtClean="0"/>
              <a:t>：</a:t>
            </a:r>
          </a:p>
          <a:p>
            <a:pPr lvl="1"/>
            <a:r>
              <a:rPr lang="zh-CN" altLang="zh-CN" dirty="0" smtClean="0"/>
              <a:t>剩余多少时间系统资源耗尽？剩余资源还足够支持多少虚拟机？</a:t>
            </a:r>
            <a:endParaRPr lang="en-US" altLang="zh-CN" dirty="0" smtClean="0"/>
          </a:p>
          <a:p>
            <a:pPr lvl="1"/>
            <a:r>
              <a:rPr lang="zh-CN" altLang="zh-CN" dirty="0" smtClean="0"/>
              <a:t>系统是否资源不足负荷过载？</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894792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3</a:t>
            </a:r>
            <a:r>
              <a:rPr lang="zh-CN" altLang="zh-CN" dirty="0" smtClean="0"/>
              <a:t>、效率</a:t>
            </a:r>
            <a:r>
              <a:rPr lang="zh-CN" altLang="en-US" dirty="0" smtClean="0"/>
              <a:t>：</a:t>
            </a:r>
            <a:r>
              <a:rPr lang="zh-CN" altLang="zh-CN" dirty="0" smtClean="0"/>
              <a:t>关注系统是否存在优化机会，从而提升资源使用效率。主要</a:t>
            </a:r>
            <a:r>
              <a:rPr lang="zh-CN" altLang="en-US" dirty="0" smtClean="0"/>
              <a:t>考察</a:t>
            </a:r>
            <a:r>
              <a:rPr lang="zh-CN" altLang="zh-CN" dirty="0" smtClean="0"/>
              <a:t>：</a:t>
            </a:r>
          </a:p>
          <a:p>
            <a:pPr lvl="1"/>
            <a:r>
              <a:rPr lang="zh-CN" altLang="zh-CN" dirty="0" smtClean="0"/>
              <a:t>系统部署密度是否达到最佳？</a:t>
            </a:r>
            <a:endParaRPr lang="en-US" altLang="zh-CN" dirty="0" smtClean="0"/>
          </a:p>
          <a:p>
            <a:pPr lvl="1"/>
            <a:r>
              <a:rPr lang="zh-CN" altLang="zh-CN" dirty="0" smtClean="0"/>
              <a:t>虚拟机是否过胖（负载过低）建议瘦身？</a:t>
            </a:r>
            <a:endParaRPr lang="zh-CN" altLang="en-US" dirty="0" smtClean="0"/>
          </a:p>
          <a:p>
            <a:r>
              <a:rPr lang="zh-CN" altLang="en-US" dirty="0" smtClean="0"/>
              <a:t>评估建议：</a:t>
            </a:r>
            <a:endParaRPr lang="en-US" altLang="zh-CN" dirty="0" smtClean="0"/>
          </a:p>
          <a:p>
            <a:pPr lvl="1"/>
            <a:r>
              <a:rPr lang="zh-CN" altLang="en-US" dirty="0" smtClean="0"/>
              <a:t>系统将分析方法通过规则的方式固化下来。通过预定义的规则集，判断得出相应的分析结论和优化建议。</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697324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765081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smtClean="0"/>
              <a:t>通过性能趋势、前瞻性预测可以清楚了解目前及未来的资源需求和使用情况，从而</a:t>
            </a:r>
            <a:r>
              <a:rPr lang="zh-CN" altLang="en-US" smtClean="0"/>
              <a:t>提前实现</a:t>
            </a:r>
            <a:r>
              <a:rPr lang="zh-CN" altLang="zh-CN" smtClean="0"/>
              <a:t>容量管理和规划。</a:t>
            </a:r>
            <a:endParaRPr lang="zh-CN" altLang="en-US" smtClean="0"/>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597453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通过资源合规性评估，可以快速找到容量不足和容量过剩的节点，从而能够更合理的分配资源，达到资源利用的最大化。</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1107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625271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608229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系统存储了最长一周的详细数据（</a:t>
            </a:r>
            <a:r>
              <a:rPr lang="en-US" altLang="zh-CN" smtClean="0"/>
              <a:t>1</a:t>
            </a:r>
            <a:r>
              <a:rPr lang="zh-CN" altLang="en-US" smtClean="0"/>
              <a:t>分钟粒度），包括</a:t>
            </a:r>
            <a:r>
              <a:rPr lang="en-US" altLang="zh-CN" smtClean="0"/>
              <a:t>CPU/</a:t>
            </a:r>
            <a:r>
              <a:rPr lang="zh-CN" altLang="en-US" smtClean="0"/>
              <a:t>内存</a:t>
            </a:r>
            <a:r>
              <a:rPr lang="en-US" altLang="zh-CN" smtClean="0"/>
              <a:t>/</a:t>
            </a:r>
            <a:r>
              <a:rPr lang="zh-CN" altLang="en-US" smtClean="0"/>
              <a:t>存储</a:t>
            </a:r>
            <a:r>
              <a:rPr lang="en-US" altLang="zh-CN" smtClean="0"/>
              <a:t>IO/</a:t>
            </a:r>
            <a:r>
              <a:rPr lang="zh-CN" altLang="en-US" smtClean="0"/>
              <a:t>磁盘</a:t>
            </a:r>
            <a:r>
              <a:rPr lang="en-US" altLang="zh-CN" smtClean="0"/>
              <a:t>IO</a:t>
            </a:r>
            <a:r>
              <a:rPr lang="zh-CN" altLang="en-US" smtClean="0"/>
              <a:t>，可批量查看</a:t>
            </a:r>
            <a:r>
              <a:rPr lang="en-US" altLang="zh-CN" smtClean="0"/>
              <a:t>/</a:t>
            </a:r>
            <a:r>
              <a:rPr lang="zh-CN" altLang="en-US" smtClean="0"/>
              <a:t>导出。</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271685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13686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73536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根据需要定制不同的策略，用户可以在界面上对分析的各种选项和阈值灵活修改定制。</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722886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693810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582702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4243183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26673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4245841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097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393536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855726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51075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816429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940429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249970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说明：</a:t>
            </a:r>
          </a:p>
          <a:p>
            <a:r>
              <a:rPr lang="en-US" altLang="zh-CN" smtClean="0"/>
              <a:t>FusionComputeV100R005C10SPC600</a:t>
            </a:r>
            <a:r>
              <a:rPr lang="zh-CN" altLang="en-US" smtClean="0"/>
              <a:t>及之后版本最多可收集</a:t>
            </a:r>
            <a:r>
              <a:rPr lang="en-US" altLang="zh-CN" smtClean="0"/>
              <a:t>2</a:t>
            </a:r>
            <a:r>
              <a:rPr lang="zh-CN" altLang="en-US" smtClean="0"/>
              <a:t>天</a:t>
            </a:r>
            <a:r>
              <a:rPr lang="en-US" altLang="zh-CN" smtClean="0"/>
              <a:t>10</a:t>
            </a:r>
            <a:r>
              <a:rPr lang="zh-CN" altLang="en-US" smtClean="0"/>
              <a:t>个节点数据，</a:t>
            </a:r>
            <a:r>
              <a:rPr lang="en-US" altLang="zh-CN" smtClean="0"/>
              <a:t>FusionStorageV100R003C30SPC200</a:t>
            </a:r>
            <a:r>
              <a:rPr lang="zh-CN" altLang="en-US" smtClean="0"/>
              <a:t>及之后版本最多可收集</a:t>
            </a:r>
            <a:r>
              <a:rPr lang="en-US" altLang="zh-CN" smtClean="0"/>
              <a:t>2</a:t>
            </a:r>
            <a:r>
              <a:rPr lang="zh-CN" altLang="en-US" smtClean="0"/>
              <a:t>天</a:t>
            </a:r>
            <a:r>
              <a:rPr lang="en-US" altLang="zh-CN" smtClean="0"/>
              <a:t>20</a:t>
            </a:r>
            <a:r>
              <a:rPr lang="zh-CN" altLang="en-US" smtClean="0"/>
              <a:t>个节点数据，除此之外的所有版本及所有产品最多可收集</a:t>
            </a:r>
            <a:r>
              <a:rPr lang="en-US" altLang="zh-CN" smtClean="0"/>
              <a:t>2</a:t>
            </a:r>
            <a:r>
              <a:rPr lang="zh-CN" altLang="en-US" smtClean="0"/>
              <a:t>天</a:t>
            </a:r>
            <a:r>
              <a:rPr lang="en-US" altLang="zh-CN" smtClean="0"/>
              <a:t>5</a:t>
            </a:r>
            <a:r>
              <a:rPr lang="zh-CN" altLang="en-US" smtClean="0"/>
              <a:t>个节点数据。</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0234355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649136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148908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900016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571302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851361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4286286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64923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9116450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271926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23581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华文细黑" panose="02010600040101010101" pitchFamily="2" charset="-122"/>
              </a:rPr>
              <a:t>相比与</a:t>
            </a:r>
            <a:r>
              <a:rPr lang="en-US" altLang="zh-CN" smtClean="0">
                <a:latin typeface="华文细黑" panose="02010600040101010101" pitchFamily="2" charset="-122"/>
              </a:rPr>
              <a:t>V3R5</a:t>
            </a:r>
            <a:r>
              <a:rPr lang="zh-CN" altLang="en-US" smtClean="0">
                <a:latin typeface="华文细黑" panose="02010600040101010101" pitchFamily="2" charset="-122"/>
              </a:rPr>
              <a:t>，</a:t>
            </a:r>
            <a:r>
              <a:rPr lang="en-US" altLang="zh-CN" smtClean="0">
                <a:latin typeface="华文细黑" panose="02010600040101010101" pitchFamily="2" charset="-122"/>
              </a:rPr>
              <a:t>V3R6</a:t>
            </a:r>
            <a:r>
              <a:rPr lang="zh-CN" altLang="en-US" smtClean="0">
                <a:latin typeface="华文细黑" panose="02010600040101010101" pitchFamily="2" charset="-122"/>
              </a:rPr>
              <a:t>主要变化如下：</a:t>
            </a:r>
            <a:endParaRPr lang="en-US" altLang="zh-CN" smtClean="0">
              <a:latin typeface="华文细黑" panose="02010600040101010101" pitchFamily="2" charset="-122"/>
            </a:endParaRPr>
          </a:p>
          <a:p>
            <a:pPr lvl="1">
              <a:buFont typeface="Wingdings" panose="05000000000000000000" pitchFamily="2" charset="2"/>
              <a:buNone/>
            </a:pPr>
            <a:r>
              <a:rPr lang="en-US" altLang="zh-CN" smtClean="0">
                <a:latin typeface="华文细黑" panose="02010600040101010101" pitchFamily="2" charset="-122"/>
              </a:rPr>
              <a:t>1</a:t>
            </a:r>
            <a:r>
              <a:rPr lang="zh-CN" altLang="en-US" smtClean="0">
                <a:latin typeface="华文细黑" panose="02010600040101010101" pitchFamily="2" charset="-122"/>
              </a:rPr>
              <a:t>、虚拟化管理能力增强</a:t>
            </a:r>
            <a:r>
              <a:rPr lang="en-US" altLang="zh-CN" smtClean="0">
                <a:latin typeface="华文细黑" panose="02010600040101010101" pitchFamily="2" charset="-122"/>
              </a:rPr>
              <a:t>,</a:t>
            </a:r>
            <a:r>
              <a:rPr lang="zh-CN" altLang="en-US" smtClean="0">
                <a:latin typeface="华文细黑" panose="02010600040101010101" pitchFamily="2" charset="-122"/>
              </a:rPr>
              <a:t>增加</a:t>
            </a:r>
            <a:r>
              <a:rPr lang="en-US" altLang="zh-CN" smtClean="0">
                <a:latin typeface="华文细黑" panose="02010600040101010101" pitchFamily="2" charset="-122"/>
              </a:rPr>
              <a:t>FS</a:t>
            </a:r>
            <a:r>
              <a:rPr lang="zh-CN" altLang="en-US" smtClean="0">
                <a:latin typeface="华文细黑" panose="02010600040101010101" pitchFamily="2" charset="-122"/>
              </a:rPr>
              <a:t>的资源、告警、性能统一管理。</a:t>
            </a:r>
            <a:endParaRPr lang="en-US" altLang="zh-CN" smtClean="0">
              <a:latin typeface="华文细黑" panose="02010600040101010101" pitchFamily="2" charset="-122"/>
            </a:endParaRPr>
          </a:p>
          <a:p>
            <a:pPr lvl="1">
              <a:buFont typeface="Wingdings" panose="05000000000000000000" pitchFamily="2" charset="2"/>
              <a:buNone/>
            </a:pPr>
            <a:r>
              <a:rPr lang="en-US" altLang="zh-CN" smtClean="0">
                <a:latin typeface="华文细黑" panose="02010600040101010101" pitchFamily="2" charset="-122"/>
              </a:rPr>
              <a:t>2</a:t>
            </a:r>
            <a:r>
              <a:rPr lang="zh-CN" altLang="en-US" smtClean="0">
                <a:latin typeface="华文细黑" panose="02010600040101010101" pitchFamily="2" charset="-122"/>
              </a:rPr>
              <a:t>、业务服务管理，打通了应用、设备连接关系，做到以业务服务为中心的监控。</a:t>
            </a:r>
          </a:p>
          <a:p>
            <a:endParaRPr lang="zh-CN" altLang="en-US" smtClean="0"/>
          </a:p>
        </p:txBody>
      </p:sp>
    </p:spTree>
    <p:extLst>
      <p:ext uri="{BB962C8B-B14F-4D97-AF65-F5344CB8AC3E}">
        <p14:creationId xmlns:p14="http://schemas.microsoft.com/office/powerpoint/2010/main" val="2762474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471281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491996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753532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7279418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785211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0804327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eSight</a:t>
            </a:r>
            <a:r>
              <a:rPr lang="zh-CN" altLang="en-US" smtClean="0"/>
              <a:t>本地高可用性系统由一台主服务器和一台备服务器组成，主服务器和备服务器上</a:t>
            </a:r>
          </a:p>
          <a:p>
            <a:r>
              <a:rPr lang="zh-CN" altLang="en-US" smtClean="0"/>
              <a:t>分别安装一套</a:t>
            </a:r>
            <a:r>
              <a:rPr lang="en-US" altLang="zh-CN" smtClean="0"/>
              <a:t>eSight</a:t>
            </a:r>
            <a:r>
              <a:rPr lang="zh-CN" altLang="en-US" smtClean="0"/>
              <a:t>，主、备服务器之间的数据通过复制专线进行同步。当主服务器故障时，系统自动切换到备服务器，保证</a:t>
            </a:r>
            <a:r>
              <a:rPr lang="en-US" altLang="zh-CN" smtClean="0"/>
              <a:t>eSight</a:t>
            </a:r>
            <a:r>
              <a:rPr lang="zh-CN" altLang="en-US" smtClean="0"/>
              <a:t>系统运行正常。</a:t>
            </a:r>
          </a:p>
          <a:p>
            <a:r>
              <a:rPr lang="zh-CN" altLang="en-US" smtClean="0"/>
              <a:t>本地高可用性系统的主服务器和备服务器之间设置浮动</a:t>
            </a:r>
            <a:r>
              <a:rPr lang="en-US" altLang="zh-CN" smtClean="0"/>
              <a:t>IP</a:t>
            </a:r>
            <a:r>
              <a:rPr lang="zh-CN" altLang="en-US" smtClean="0"/>
              <a:t>，主、备切换后，设备不需要重新和网管建立连接。</a:t>
            </a:r>
            <a:endParaRPr 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05655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300448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备注占位符 2"/>
          <p:cNvSpPr>
            <a:spLocks noGrp="1"/>
          </p:cNvSpPr>
          <p:nvPr>
            <p:ph type="body" idx="1"/>
          </p:nvPr>
        </p:nvSpPr>
        <p:spPr/>
        <p:txBody>
          <a:bodyPr/>
          <a:lstStyle/>
          <a:p>
            <a:r>
              <a:rPr lang="en-US" altLang="zh-CN" smtClean="0"/>
              <a:t>eSight </a:t>
            </a:r>
            <a:r>
              <a:rPr lang="zh-CN" altLang="en-US" smtClean="0"/>
              <a:t>异地高可用性系统同样由一台主服务器和一台备服务器组成，主服务器和备服务器上分别安装一套</a:t>
            </a:r>
            <a:r>
              <a:rPr lang="en-US" altLang="zh-CN" smtClean="0"/>
              <a:t>eSight</a:t>
            </a:r>
            <a:r>
              <a:rPr lang="zh-CN" altLang="en-US" smtClean="0"/>
              <a:t>，两台服务器可以部署在远近不同的地点，当主服务器故障时，系统自动切换到备服务器，主、备服务器之间的数据通过复制专线进行同步，保证</a:t>
            </a:r>
            <a:r>
              <a:rPr lang="en-US" altLang="zh-CN" smtClean="0"/>
              <a:t>eSight</a:t>
            </a:r>
            <a:r>
              <a:rPr lang="zh-CN" altLang="en-US" smtClean="0"/>
              <a:t>系统运行正常。</a:t>
            </a:r>
          </a:p>
          <a:p>
            <a:r>
              <a:rPr lang="zh-CN" altLang="en-US" smtClean="0"/>
              <a:t>由于异地高可用性系统的两个</a:t>
            </a:r>
            <a:r>
              <a:rPr lang="en-US" altLang="zh-CN" smtClean="0"/>
              <a:t>eSight</a:t>
            </a:r>
            <a:r>
              <a:rPr lang="zh-CN" altLang="en-US" smtClean="0"/>
              <a:t>服务器使用的是不同的</a:t>
            </a:r>
            <a:r>
              <a:rPr lang="en-US" altLang="zh-CN" smtClean="0"/>
              <a:t>IP</a:t>
            </a:r>
            <a:r>
              <a:rPr lang="zh-CN" altLang="en-US" smtClean="0"/>
              <a:t>地址，部署高可用性系统后，被管的设备上需同时设置主、备服务器的</a:t>
            </a:r>
            <a:r>
              <a:rPr lang="en-US" altLang="zh-CN" smtClean="0"/>
              <a:t>IP</a:t>
            </a:r>
            <a:r>
              <a:rPr lang="zh-CN" altLang="en-US" smtClean="0"/>
              <a:t>地址，在主、备服务器切换后，设备上的告警等信息会自动发送到备服务器，以保证设备的正常监控和管理。</a:t>
            </a:r>
            <a:endParaRPr lang="en-US" altLang="zh-CN"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5500046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备注占位符 2"/>
          <p:cNvSpPr>
            <a:spLocks noGrp="1"/>
          </p:cNvSpPr>
          <p:nvPr>
            <p:ph type="body" idx="1"/>
          </p:nvPr>
        </p:nvSpPr>
        <p:spPr/>
        <p:txBody>
          <a:bodyPr/>
          <a:lstStyle/>
          <a:p>
            <a:r>
              <a:rPr lang="zh-CN" altLang="en-US" smtClean="0"/>
              <a:t>在大规模网络管理场景下，</a:t>
            </a:r>
            <a:r>
              <a:rPr lang="en-US" altLang="zh-CN" smtClean="0"/>
              <a:t>eSight</a:t>
            </a:r>
            <a:r>
              <a:rPr lang="zh-CN" altLang="en-US" smtClean="0"/>
              <a:t>支持将网络流量采集器和日志采集器部署在独立的服务器上，与</a:t>
            </a:r>
            <a:r>
              <a:rPr lang="en-US" altLang="zh-CN" smtClean="0"/>
              <a:t>eSight</a:t>
            </a:r>
            <a:r>
              <a:rPr lang="zh-CN" altLang="en-US" smtClean="0"/>
              <a:t>管理平台形成分机部署模式。</a:t>
            </a:r>
            <a:endParaRPr lang="en-US" altLang="zh-CN"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235584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8462754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备注占位符 2"/>
          <p:cNvSpPr>
            <a:spLocks noGrp="1"/>
          </p:cNvSpPr>
          <p:nvPr>
            <p:ph type="body" idx="1"/>
          </p:nvPr>
        </p:nvSpPr>
        <p:spPr/>
        <p:txBody>
          <a:bodyPr/>
          <a:lstStyle/>
          <a:p>
            <a:r>
              <a:rPr lang="zh-CN" altLang="en-US" smtClean="0"/>
              <a:t>在分级部署模式下，上级网管可以把下级网管加入到系统中，并提供打开下级网管界面的链接。当用户单击下级网管链接时，将会弹出一个新的浏览器窗口，在新的浏览器窗口中打开下级网管的登录界面。</a:t>
            </a:r>
            <a:endParaRPr lang="en-US" altLang="zh-CN"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6435166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1. BC</a:t>
            </a:r>
          </a:p>
          <a:p>
            <a:pPr lvl="1"/>
            <a:r>
              <a:rPr lang="en-US" altLang="zh-CN" smtClean="0"/>
              <a:t>2. AC</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6051236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7854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758096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817424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ln/>
          <a:extLst/>
        </p:spPr>
        <p:txBody>
          <a:bodyPr/>
          <a:lstStyle/>
          <a:p>
            <a:pPr eaLnBrk="1" hangingPunct="1">
              <a:defRPr/>
            </a:pPr>
            <a:r>
              <a:rPr lang="zh-CN" altLang="en-US" dirty="0" smtClean="0">
                <a:latin typeface="+mn-ea"/>
              </a:rPr>
              <a:t>具体请参考</a:t>
            </a:r>
            <a:r>
              <a:rPr lang="en-US" altLang="zh-CN" dirty="0" smtClean="0">
                <a:latin typeface="+mn-ea"/>
              </a:rPr>
              <a:t>《</a:t>
            </a:r>
            <a:r>
              <a:rPr lang="en-US" altLang="zh-CN" baseline="0" dirty="0" smtClean="0">
                <a:latin typeface="FrutigerNext LT Regular" panose="020B0503040504020204" pitchFamily="34" charset="0"/>
              </a:rPr>
              <a:t>FusionSphere SOI V100R006C00RC1 </a:t>
            </a:r>
            <a:r>
              <a:rPr lang="zh-CN" altLang="en-US" baseline="0" dirty="0" smtClean="0">
                <a:latin typeface="FrutigerNext LT Regular" panose="020B0503040504020204" pitchFamily="34" charset="0"/>
              </a:rPr>
              <a:t>快速安装指南</a:t>
            </a:r>
            <a:r>
              <a:rPr lang="en-US" altLang="zh-CN" baseline="0" dirty="0" smtClean="0">
                <a:latin typeface="FrutigerNext LT Regular" panose="020B0503040504020204" pitchFamily="34" charset="0"/>
              </a:rPr>
              <a:t>.pdf</a:t>
            </a:r>
            <a:r>
              <a:rPr lang="en-US" altLang="zh-CN" dirty="0" smtClean="0">
                <a:latin typeface="+mn-ea"/>
              </a:rPr>
              <a:t>》</a:t>
            </a:r>
            <a:endParaRPr lang="zh-CN" altLang="en-US" dirty="0" smtClean="0">
              <a:latin typeface="+mn-ea"/>
            </a:endParaRPr>
          </a:p>
          <a:p>
            <a:pPr eaLnBrk="1" hangingPunct="1">
              <a:defRPr/>
            </a:pPr>
            <a:endParaRPr lang="zh-CN" altLang="en-US" dirty="0" smtClean="0">
              <a:ea typeface="宋体" panose="02010600030101010101" pitchFamily="2" charset="-122"/>
            </a:endParaRPr>
          </a:p>
        </p:txBody>
      </p:sp>
      <p:sp>
        <p:nvSpPr>
          <p:cNvPr id="67588" name="灯片编号占位符 3"/>
          <p:cNvSpPr>
            <a:spLocks noGrp="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96837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96837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96837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96837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96837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96837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96837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96837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fld id="{ED5D5CA7-134B-4ABF-9277-C7C69C7DAB7A}" type="slidenum">
              <a:rPr lang="zh-CN" altLang="en-US">
                <a:solidFill>
                  <a:srgbClr val="FFFFFF"/>
                </a:solidFill>
                <a:latin typeface="Arial" panose="020B0604020202020204" pitchFamily="34" charset="0"/>
              </a:rPr>
              <a:pPr eaLnBrk="1" hangingPunct="1"/>
              <a:t>7</a:t>
            </a:fld>
            <a:endParaRPr lang="en-US" altLang="zh-CN">
              <a:solidFill>
                <a:srgbClr val="FFFFFF"/>
              </a:solidFill>
              <a:latin typeface="Arial" panose="020B0604020202020204" pitchFamily="34" charset="0"/>
            </a:endParaRPr>
          </a:p>
        </p:txBody>
      </p:sp>
    </p:spTree>
    <p:extLst>
      <p:ext uri="{BB962C8B-B14F-4D97-AF65-F5344CB8AC3E}">
        <p14:creationId xmlns:p14="http://schemas.microsoft.com/office/powerpoint/2010/main" val="345537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671671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2486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jpeg"/><Relationship Id="rId9"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9" Type="http://schemas.openxmlformats.org/officeDocument/2006/relationships/image" Target="../media/image104.png"/><Relationship Id="rId3" Type="http://schemas.openxmlformats.org/officeDocument/2006/relationships/image" Target="../media/image68.png"/><Relationship Id="rId21" Type="http://schemas.openxmlformats.org/officeDocument/2006/relationships/image" Target="../media/image86.png"/><Relationship Id="rId34" Type="http://schemas.openxmlformats.org/officeDocument/2006/relationships/image" Target="../media/image99.png"/><Relationship Id="rId42" Type="http://schemas.openxmlformats.org/officeDocument/2006/relationships/image" Target="../media/image107.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5" Type="http://schemas.openxmlformats.org/officeDocument/2006/relationships/image" Target="../media/image90.png"/><Relationship Id="rId33" Type="http://schemas.openxmlformats.org/officeDocument/2006/relationships/image" Target="../media/image98.wmf"/><Relationship Id="rId38" Type="http://schemas.openxmlformats.org/officeDocument/2006/relationships/image" Target="../media/image103.png"/><Relationship Id="rId2" Type="http://schemas.openxmlformats.org/officeDocument/2006/relationships/notesSlide" Target="../notesSlides/notesSlide42.xml"/><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41" Type="http://schemas.openxmlformats.org/officeDocument/2006/relationships/image" Target="../media/image106.png"/><Relationship Id="rId1" Type="http://schemas.openxmlformats.org/officeDocument/2006/relationships/slideLayout" Target="../slideLayouts/slideLayout8.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32" Type="http://schemas.openxmlformats.org/officeDocument/2006/relationships/image" Target="../media/image97.png"/><Relationship Id="rId37" Type="http://schemas.openxmlformats.org/officeDocument/2006/relationships/image" Target="../media/image102.png"/><Relationship Id="rId40" Type="http://schemas.openxmlformats.org/officeDocument/2006/relationships/image" Target="../media/image105.png"/><Relationship Id="rId5" Type="http://schemas.openxmlformats.org/officeDocument/2006/relationships/image" Target="../media/image70.emf"/><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3.png"/><Relationship Id="rId36" Type="http://schemas.openxmlformats.org/officeDocument/2006/relationships/image" Target="../media/image101.png"/><Relationship Id="rId10" Type="http://schemas.openxmlformats.org/officeDocument/2006/relationships/image" Target="../media/image75.png"/><Relationship Id="rId19" Type="http://schemas.openxmlformats.org/officeDocument/2006/relationships/image" Target="../media/image84.png"/><Relationship Id="rId31" Type="http://schemas.openxmlformats.org/officeDocument/2006/relationships/image" Target="../media/image96.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 Id="rId35" Type="http://schemas.openxmlformats.org/officeDocument/2006/relationships/image" Target="../media/image100.png"/><Relationship Id="rId43" Type="http://schemas.openxmlformats.org/officeDocument/2006/relationships/image" Target="../media/image10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11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116.jpeg"/><Relationship Id="rId13" Type="http://schemas.openxmlformats.org/officeDocument/2006/relationships/image" Target="../media/image121.jpeg"/><Relationship Id="rId18" Type="http://schemas.openxmlformats.org/officeDocument/2006/relationships/image" Target="../media/image126.jpeg"/><Relationship Id="rId3" Type="http://schemas.openxmlformats.org/officeDocument/2006/relationships/image" Target="../media/image111.jpeg"/><Relationship Id="rId7" Type="http://schemas.openxmlformats.org/officeDocument/2006/relationships/image" Target="../media/image115.png"/><Relationship Id="rId12" Type="http://schemas.openxmlformats.org/officeDocument/2006/relationships/image" Target="../media/image120.jpeg"/><Relationship Id="rId17" Type="http://schemas.openxmlformats.org/officeDocument/2006/relationships/image" Target="../media/image125.jpeg"/><Relationship Id="rId2" Type="http://schemas.openxmlformats.org/officeDocument/2006/relationships/notesSlide" Target="../notesSlides/notesSlide46.xml"/><Relationship Id="rId16" Type="http://schemas.openxmlformats.org/officeDocument/2006/relationships/image" Target="../media/image124.jpeg"/><Relationship Id="rId1" Type="http://schemas.openxmlformats.org/officeDocument/2006/relationships/slideLayout" Target="../slideLayouts/slideLayout8.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5" Type="http://schemas.openxmlformats.org/officeDocument/2006/relationships/image" Target="../media/image123.jpeg"/><Relationship Id="rId10" Type="http://schemas.openxmlformats.org/officeDocument/2006/relationships/image" Target="../media/image118.jpeg"/><Relationship Id="rId19" Type="http://schemas.openxmlformats.org/officeDocument/2006/relationships/image" Target="../media/image127.jpe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22.jpeg"/></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28.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29.emf"/><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30.emf"/><Relationship Id="rId4"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smtClean="0"/>
              <a:t>HC12083</a:t>
            </a:r>
            <a:endParaRPr lang="zh-CN" altLang="zh-CN" dirty="0"/>
          </a:p>
        </p:txBody>
      </p:sp>
      <p:sp>
        <p:nvSpPr>
          <p:cNvPr id="10" name="文本占位符 9"/>
          <p:cNvSpPr>
            <a:spLocks noGrp="1"/>
          </p:cNvSpPr>
          <p:nvPr>
            <p:ph type="body" sz="quarter" idx="18"/>
          </p:nvPr>
        </p:nvSpPr>
        <p:spPr/>
        <p:txBody>
          <a:bodyPr/>
          <a:lstStyle/>
          <a:p>
            <a:r>
              <a:rPr lang="en-US" altLang="zh-CN" dirty="0" smtClean="0"/>
              <a:t>FusionSphere</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a:t>优化</a:t>
            </a:r>
            <a:endParaRPr lang="en-US" altLang="zh-CN" dirty="0"/>
          </a:p>
        </p:txBody>
      </p:sp>
    </p:spTree>
    <p:extLst>
      <p:ext uri="{BB962C8B-B14F-4D97-AF65-F5344CB8AC3E}">
        <p14:creationId xmlns:p14="http://schemas.microsoft.com/office/powerpoint/2010/main" val="414737735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dirty="0" smtClean="0"/>
              <a:t>FusionSphere SOI</a:t>
            </a:r>
            <a:r>
              <a:rPr lang="zh-CN" altLang="en-US" dirty="0" smtClean="0"/>
              <a:t>功能特性</a:t>
            </a:r>
          </a:p>
        </p:txBody>
      </p:sp>
      <p:sp>
        <p:nvSpPr>
          <p:cNvPr id="15363" name="内容占位符 2"/>
          <p:cNvSpPr>
            <a:spLocks noGrp="1"/>
          </p:cNvSpPr>
          <p:nvPr>
            <p:ph type="body" sz="quarter" idx="10"/>
          </p:nvPr>
        </p:nvSpPr>
        <p:spPr/>
        <p:txBody>
          <a:bodyPr/>
          <a:lstStyle/>
          <a:p>
            <a:r>
              <a:rPr lang="zh-CN" altLang="en-US" sz="1800" dirty="0" smtClean="0"/>
              <a:t>日常性能监控</a:t>
            </a:r>
          </a:p>
          <a:p>
            <a:r>
              <a:rPr lang="zh-CN" altLang="en-US" sz="1800" dirty="0" smtClean="0"/>
              <a:t>查看分析结果</a:t>
            </a:r>
          </a:p>
          <a:p>
            <a:r>
              <a:rPr lang="zh-CN" altLang="en-US" sz="1800" dirty="0" smtClean="0"/>
              <a:t>查看历史详情</a:t>
            </a:r>
          </a:p>
          <a:p>
            <a:r>
              <a:rPr lang="zh-CN" altLang="en-US" sz="1800" dirty="0" smtClean="0"/>
              <a:t>查看趋势预测</a:t>
            </a:r>
          </a:p>
          <a:p>
            <a:r>
              <a:rPr lang="zh-CN" altLang="en-US" sz="1800" dirty="0" smtClean="0"/>
              <a:t>查看资源合规</a:t>
            </a:r>
          </a:p>
          <a:p>
            <a:r>
              <a:rPr lang="zh-CN" altLang="en-US" sz="1800" dirty="0" smtClean="0"/>
              <a:t>查看热点统计</a:t>
            </a:r>
          </a:p>
          <a:p>
            <a:r>
              <a:rPr lang="zh-CN" altLang="en-US" sz="1800" dirty="0" smtClean="0"/>
              <a:t>性能根因分析</a:t>
            </a:r>
          </a:p>
          <a:p>
            <a:r>
              <a:rPr lang="zh-CN" altLang="en-US" sz="1800" dirty="0" smtClean="0"/>
              <a:t>导出批量数据</a:t>
            </a:r>
          </a:p>
          <a:p>
            <a:r>
              <a:rPr lang="zh-CN" altLang="en-US" sz="1800" dirty="0" smtClean="0"/>
              <a:t>输出容量报表</a:t>
            </a:r>
          </a:p>
          <a:p>
            <a:r>
              <a:rPr lang="zh-CN" altLang="en-US" sz="1800" dirty="0" smtClean="0"/>
              <a:t>设置分析阈值</a:t>
            </a:r>
          </a:p>
          <a:p>
            <a:endParaRPr lang="zh-CN" altLang="en-US" sz="1800" dirty="0" smtClean="0"/>
          </a:p>
        </p:txBody>
      </p:sp>
    </p:spTree>
    <p:extLst>
      <p:ext uri="{BB962C8B-B14F-4D97-AF65-F5344CB8AC3E}">
        <p14:creationId xmlns:p14="http://schemas.microsoft.com/office/powerpoint/2010/main" val="3593885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日常性能监控</a:t>
            </a:r>
          </a:p>
        </p:txBody>
      </p:sp>
      <p:sp>
        <p:nvSpPr>
          <p:cNvPr id="3" name="内容占位符 2"/>
          <p:cNvSpPr>
            <a:spLocks noGrp="1"/>
          </p:cNvSpPr>
          <p:nvPr>
            <p:ph type="body" sz="quarter" idx="10"/>
          </p:nvPr>
        </p:nvSpPr>
        <p:spPr/>
        <p:txBody>
          <a:bodyPr/>
          <a:lstStyle/>
          <a:p>
            <a:r>
              <a:rPr lang="zh-CN" altLang="en-US" sz="1600" dirty="0" smtClean="0"/>
              <a:t>系统首页展示整个环境的全局概览，便于快速发现问题对象。</a:t>
            </a:r>
            <a:endParaRPr lang="en-US" altLang="zh-CN" sz="1600" dirty="0" smtClean="0"/>
          </a:p>
          <a:p>
            <a:r>
              <a:rPr lang="zh-CN" altLang="en-US" sz="1600" dirty="0" smtClean="0"/>
              <a:t>性能监控</a:t>
            </a:r>
            <a:r>
              <a:rPr lang="zh-CN" altLang="zh-CN" sz="1600" dirty="0" smtClean="0"/>
              <a:t>面板分别</a:t>
            </a:r>
            <a:r>
              <a:rPr lang="zh-CN" altLang="en-US" sz="1600" dirty="0" smtClean="0"/>
              <a:t>提供</a:t>
            </a:r>
            <a:r>
              <a:rPr lang="zh-CN" altLang="zh-CN" sz="1600" dirty="0" smtClean="0"/>
              <a:t>健康、风险和效率</a:t>
            </a:r>
            <a:r>
              <a:rPr lang="zh-CN" altLang="en-US" sz="1600" dirty="0" smtClean="0"/>
              <a:t>这</a:t>
            </a:r>
            <a:r>
              <a:rPr lang="zh-CN" altLang="zh-CN" sz="1600" dirty="0" smtClean="0"/>
              <a:t>一类综合指标，</a:t>
            </a:r>
            <a:r>
              <a:rPr lang="zh-CN" altLang="en-US" sz="1600" dirty="0" smtClean="0"/>
              <a:t>并归一化为</a:t>
            </a:r>
            <a:r>
              <a:rPr lang="en-US" altLang="zh-CN" sz="1600" dirty="0" smtClean="0"/>
              <a:t>0~100</a:t>
            </a:r>
            <a:r>
              <a:rPr lang="zh-CN" altLang="en-US" sz="1600" dirty="0" smtClean="0"/>
              <a:t>的分数，</a:t>
            </a:r>
            <a:r>
              <a:rPr lang="zh-CN" altLang="zh-CN" sz="1600" dirty="0" smtClean="0"/>
              <a:t>系统性能和容量状况全面可见。</a:t>
            </a:r>
            <a:endParaRPr lang="zh-CN" altLang="en-US" sz="1600" dirty="0" smtClean="0"/>
          </a:p>
          <a:p>
            <a:endParaRPr lang="zh-CN" altLang="en-US" sz="1600" dirty="0"/>
          </a:p>
        </p:txBody>
      </p:sp>
      <p:pic>
        <p:nvPicPr>
          <p:cNvPr id="1638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565400"/>
            <a:ext cx="5670550" cy="3059113"/>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638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24638" y="2565399"/>
            <a:ext cx="1979612" cy="363537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6390"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19675" y="4868863"/>
            <a:ext cx="3584575" cy="1331912"/>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123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查看分析结果 </a:t>
            </a:r>
            <a:r>
              <a:rPr lang="en-US" altLang="zh-CN" dirty="0" smtClean="0"/>
              <a:t>(1/2)</a:t>
            </a:r>
            <a:endParaRPr lang="zh-CN" altLang="en-US" dirty="0" smtClean="0"/>
          </a:p>
        </p:txBody>
      </p:sp>
      <p:sp>
        <p:nvSpPr>
          <p:cNvPr id="17411" name="内容占位符 2"/>
          <p:cNvSpPr>
            <a:spLocks noGrp="1"/>
          </p:cNvSpPr>
          <p:nvPr>
            <p:ph type="body" sz="quarter" idx="10"/>
          </p:nvPr>
        </p:nvSpPr>
        <p:spPr/>
        <p:txBody>
          <a:bodyPr/>
          <a:lstStyle/>
          <a:p>
            <a:r>
              <a:rPr lang="zh-CN" altLang="en-US" sz="2000" dirty="0" smtClean="0"/>
              <a:t>综合监控页面查看图形化分析结果</a:t>
            </a:r>
          </a:p>
        </p:txBody>
      </p:sp>
      <p:pic>
        <p:nvPicPr>
          <p:cNvPr id="1741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249" y="1889594"/>
            <a:ext cx="6516687" cy="245110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7413"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3038" y="4447056"/>
            <a:ext cx="6517898" cy="1798638"/>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206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查看分析结果 </a:t>
            </a:r>
            <a:r>
              <a:rPr lang="en-US" altLang="zh-CN" smtClean="0"/>
              <a:t>(2/2)</a:t>
            </a:r>
            <a:endParaRPr lang="zh-CN" altLang="en-US" dirty="0" smtClean="0"/>
          </a:p>
        </p:txBody>
      </p:sp>
      <p:sp>
        <p:nvSpPr>
          <p:cNvPr id="18435" name="内容占位符 2"/>
          <p:cNvSpPr>
            <a:spLocks noGrp="1"/>
          </p:cNvSpPr>
          <p:nvPr>
            <p:ph type="body" sz="quarter" idx="10"/>
          </p:nvPr>
        </p:nvSpPr>
        <p:spPr>
          <a:xfrm>
            <a:off x="773545" y="3931120"/>
            <a:ext cx="7920037" cy="468461"/>
          </a:xfrm>
        </p:spPr>
        <p:txBody>
          <a:bodyPr/>
          <a:lstStyle/>
          <a:p>
            <a:r>
              <a:rPr lang="zh-CN" altLang="en-US" sz="1800" dirty="0" smtClean="0"/>
              <a:t>系统的分析结论和建议，让运维更智能。</a:t>
            </a:r>
          </a:p>
          <a:p>
            <a:endParaRPr lang="zh-CN" altLang="en-US" sz="1800" dirty="0" smtClean="0"/>
          </a:p>
        </p:txBody>
      </p:sp>
      <p:pic>
        <p:nvPicPr>
          <p:cNvPr id="1843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376363"/>
            <a:ext cx="6516650" cy="256222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8437"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3545" y="4400550"/>
            <a:ext cx="6498093" cy="180022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42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查看详情</a:t>
            </a:r>
          </a:p>
        </p:txBody>
      </p:sp>
      <p:sp>
        <p:nvSpPr>
          <p:cNvPr id="19459" name="内容占位符 2"/>
          <p:cNvSpPr>
            <a:spLocks noGrp="1"/>
          </p:cNvSpPr>
          <p:nvPr>
            <p:ph type="body" sz="quarter" idx="10"/>
          </p:nvPr>
        </p:nvSpPr>
        <p:spPr/>
        <p:txBody>
          <a:bodyPr/>
          <a:lstStyle/>
          <a:p>
            <a:r>
              <a:rPr lang="zh-CN" altLang="en-US" sz="1800" dirty="0" smtClean="0"/>
              <a:t>单击 “历史分析”页面，进一步查看数据详情。</a:t>
            </a:r>
          </a:p>
          <a:p>
            <a:endParaRPr lang="zh-CN" altLang="en-US" sz="1800" dirty="0" smtClean="0"/>
          </a:p>
        </p:txBody>
      </p:sp>
      <p:pic>
        <p:nvPicPr>
          <p:cNvPr id="1946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919" y="1844675"/>
            <a:ext cx="7860331" cy="2865438"/>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433637"/>
            <a:ext cx="7860331" cy="3335338"/>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176588"/>
            <a:ext cx="7848600" cy="3024187"/>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7" name="椭圆形标注 8"/>
          <p:cNvSpPr>
            <a:spLocks noChangeArrowheads="1"/>
          </p:cNvSpPr>
          <p:nvPr/>
        </p:nvSpPr>
        <p:spPr bwMode="auto">
          <a:xfrm>
            <a:off x="3276600" y="3536950"/>
            <a:ext cx="1655763" cy="798513"/>
          </a:xfrm>
          <a:prstGeom prst="wedgeEllipseCallout">
            <a:avLst>
              <a:gd name="adj1" fmla="val -62713"/>
              <a:gd name="adj2" fmla="val 50361"/>
            </a:avLst>
          </a:prstGeom>
          <a:solidFill>
            <a:srgbClr val="92D050"/>
          </a:solidFill>
          <a:ln w="9525" algn="ctr">
            <a:solidFill>
              <a:schemeClr val="tx1"/>
            </a:solidFill>
            <a:round/>
            <a:headEnd/>
            <a:tailEnd/>
          </a:ln>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r>
              <a:rPr lang="zh-CN" altLang="en-US" sz="1100">
                <a:latin typeface="Arial" panose="020B0604020202020204" pitchFamily="34" charset="0"/>
                <a:ea typeface="华文细黑" panose="02010600040101010101" pitchFamily="2" charset="-122"/>
              </a:rPr>
              <a:t>失衡详情：系统查看集群内主机资源占用率情况</a:t>
            </a:r>
          </a:p>
        </p:txBody>
      </p:sp>
    </p:spTree>
    <p:extLst>
      <p:ext uri="{BB962C8B-B14F-4D97-AF65-F5344CB8AC3E}">
        <p14:creationId xmlns:p14="http://schemas.microsoft.com/office/powerpoint/2010/main" val="2642868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nodeType="afterGroup">
                            <p:stCondLst>
                              <p:cond delay="0"/>
                            </p:stCondLst>
                            <p:childTnLst>
                              <p:par>
                                <p:cTn id="15" presetID="1" presetClass="exit" presetSubtype="0" fill="hold" grpId="1" nodeType="after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查看趋势预测</a:t>
            </a:r>
          </a:p>
        </p:txBody>
      </p:sp>
      <p:sp>
        <p:nvSpPr>
          <p:cNvPr id="20483" name="内容占位符 2"/>
          <p:cNvSpPr>
            <a:spLocks noGrp="1"/>
          </p:cNvSpPr>
          <p:nvPr>
            <p:ph type="body" sz="quarter" idx="10"/>
          </p:nvPr>
        </p:nvSpPr>
        <p:spPr/>
        <p:txBody>
          <a:bodyPr/>
          <a:lstStyle/>
          <a:p>
            <a:r>
              <a:rPr lang="zh-CN" altLang="en-US" sz="1800" dirty="0" smtClean="0"/>
              <a:t>综合监控页面单击风险即可跳转“资源评估”页面，查看资源可能耗尽  时间。</a:t>
            </a:r>
          </a:p>
          <a:p>
            <a:endParaRPr lang="zh-CN" altLang="en-US" sz="1800" dirty="0" smtClean="0"/>
          </a:p>
        </p:txBody>
      </p:sp>
      <p:pic>
        <p:nvPicPr>
          <p:cNvPr id="2048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204864"/>
            <a:ext cx="7848600" cy="4015317"/>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14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查看资源合规</a:t>
            </a:r>
          </a:p>
        </p:txBody>
      </p:sp>
      <p:sp>
        <p:nvSpPr>
          <p:cNvPr id="21507" name="内容占位符 2"/>
          <p:cNvSpPr>
            <a:spLocks noGrp="1"/>
          </p:cNvSpPr>
          <p:nvPr>
            <p:ph type="body" sz="quarter" idx="10"/>
          </p:nvPr>
        </p:nvSpPr>
        <p:spPr/>
        <p:txBody>
          <a:bodyPr/>
          <a:lstStyle/>
          <a:p>
            <a:r>
              <a:rPr lang="zh-CN" altLang="en-US" sz="1800" dirty="0" smtClean="0"/>
              <a:t>点击“资源评估”页面，查看配置的虚拟机规格是否合理。</a:t>
            </a:r>
          </a:p>
          <a:p>
            <a:endParaRPr lang="zh-CN" altLang="en-US" sz="1800" dirty="0" smtClean="0"/>
          </a:p>
        </p:txBody>
      </p:sp>
      <p:pic>
        <p:nvPicPr>
          <p:cNvPr id="2150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80828"/>
            <a:ext cx="7848600" cy="435646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13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查看热点统计</a:t>
            </a:r>
          </a:p>
        </p:txBody>
      </p:sp>
      <p:sp>
        <p:nvSpPr>
          <p:cNvPr id="3" name="内容占位符 2"/>
          <p:cNvSpPr>
            <a:spLocks noGrp="1"/>
          </p:cNvSpPr>
          <p:nvPr>
            <p:ph type="body" sz="quarter" idx="10"/>
          </p:nvPr>
        </p:nvSpPr>
        <p:spPr/>
        <p:txBody>
          <a:bodyPr/>
          <a:lstStyle/>
          <a:p>
            <a:r>
              <a:rPr lang="zh-CN" altLang="en-US" sz="1800" dirty="0" smtClean="0"/>
              <a:t>点击“热点统计”页面，查看资源占用</a:t>
            </a:r>
            <a:r>
              <a:rPr lang="en-US" altLang="zh-CN" sz="1800" dirty="0" smtClean="0"/>
              <a:t>Top10</a:t>
            </a:r>
            <a:r>
              <a:rPr lang="zh-CN" altLang="en-US" sz="1800" dirty="0" smtClean="0"/>
              <a:t>对象。</a:t>
            </a:r>
            <a:endParaRPr lang="en-US" altLang="zh-CN" sz="1800" dirty="0" smtClean="0"/>
          </a:p>
          <a:p>
            <a:endParaRPr lang="zh-CN" altLang="en-US" sz="1800" dirty="0"/>
          </a:p>
        </p:txBody>
      </p:sp>
      <p:pic>
        <p:nvPicPr>
          <p:cNvPr id="2253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80828"/>
            <a:ext cx="7848600" cy="4356459"/>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026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性能根因分析</a:t>
            </a:r>
          </a:p>
        </p:txBody>
      </p:sp>
      <p:sp>
        <p:nvSpPr>
          <p:cNvPr id="23555" name="内容占位符 2"/>
          <p:cNvSpPr>
            <a:spLocks noGrp="1"/>
          </p:cNvSpPr>
          <p:nvPr>
            <p:ph type="body" sz="quarter" idx="10"/>
          </p:nvPr>
        </p:nvSpPr>
        <p:spPr/>
        <p:txBody>
          <a:bodyPr/>
          <a:lstStyle/>
          <a:p>
            <a:r>
              <a:rPr lang="zh-CN" altLang="en-US" sz="1800" dirty="0" smtClean="0"/>
              <a:t>出现</a:t>
            </a:r>
            <a:r>
              <a:rPr lang="en-US" altLang="zh-CN" sz="1800" dirty="0" smtClean="0"/>
              <a:t>SOI</a:t>
            </a:r>
            <a:r>
              <a:rPr lang="zh-CN" altLang="en-US" sz="1800" dirty="0" smtClean="0"/>
              <a:t>事件，在节点事件列表中点击根本原因链接查看具体原因。</a:t>
            </a:r>
          </a:p>
        </p:txBody>
      </p:sp>
      <p:pic>
        <p:nvPicPr>
          <p:cNvPr id="2355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81188"/>
            <a:ext cx="7848599" cy="147637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23557"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6350" y="2816932"/>
            <a:ext cx="4787899" cy="3383843"/>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6" name="文本框 6"/>
          <p:cNvSpPr txBox="1">
            <a:spLocks noChangeArrowheads="1"/>
          </p:cNvSpPr>
          <p:nvPr/>
        </p:nvSpPr>
        <p:spPr bwMode="auto">
          <a:xfrm>
            <a:off x="684212" y="3432531"/>
            <a:ext cx="3060700" cy="2372957"/>
          </a:xfrm>
          <a:prstGeom prst="rect">
            <a:avLst/>
          </a:prstGeom>
          <a:noFill/>
          <a:ln>
            <a:noFill/>
          </a:ln>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01625" indent="-301625" defTabSz="801688" fontAlgn="base" hangingPunct="0">
              <a:lnSpc>
                <a:spcPct val="140000"/>
              </a:lnSpc>
              <a:spcBef>
                <a:spcPct val="30000"/>
              </a:spcBef>
              <a:buClr>
                <a:srgbClr val="808080"/>
              </a:buClr>
              <a:buSzPct val="60000"/>
              <a:buFont typeface="Wingdings" pitchFamily="2" charset="2"/>
              <a:buChar char="l"/>
              <a:defRPr/>
            </a:pPr>
            <a:r>
              <a:rPr lang="zh-CN" altLang="en-US" sz="1800" dirty="0">
                <a:latin typeface="+mn-lt"/>
                <a:ea typeface="+mn-ea"/>
              </a:rPr>
              <a:t>在根因分析页面中</a:t>
            </a:r>
            <a:r>
              <a:rPr lang="zh-CN" altLang="en-US" sz="1800" dirty="0" smtClean="0">
                <a:latin typeface="+mn-lt"/>
                <a:ea typeface="+mn-ea"/>
              </a:rPr>
              <a:t>可以详细显示</a:t>
            </a:r>
            <a:r>
              <a:rPr lang="zh-CN" altLang="en-US" sz="1800" dirty="0">
                <a:latin typeface="+mn-lt"/>
                <a:ea typeface="+mn-ea"/>
              </a:rPr>
              <a:t>事件产生的主要原因和次要原因，并且用图标显示相关指标最近一天的变化情况，帮助找到</a:t>
            </a:r>
            <a:r>
              <a:rPr lang="zh-CN" altLang="en-US" sz="1800" dirty="0" smtClean="0">
                <a:latin typeface="+mn-lt"/>
                <a:ea typeface="+mn-ea"/>
              </a:rPr>
              <a:t>问题具体原因。</a:t>
            </a:r>
            <a:endParaRPr lang="zh-CN" altLang="en-US" sz="1800" dirty="0">
              <a:latin typeface="+mn-lt"/>
              <a:ea typeface="+mn-ea"/>
            </a:endParaRPr>
          </a:p>
        </p:txBody>
      </p:sp>
    </p:spTree>
    <p:extLst>
      <p:ext uri="{BB962C8B-B14F-4D97-AF65-F5344CB8AC3E}">
        <p14:creationId xmlns:p14="http://schemas.microsoft.com/office/powerpoint/2010/main" val="874141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导出批量数据</a:t>
            </a:r>
          </a:p>
        </p:txBody>
      </p:sp>
      <p:sp>
        <p:nvSpPr>
          <p:cNvPr id="3" name="内容占位符 2"/>
          <p:cNvSpPr>
            <a:spLocks noGrp="1"/>
          </p:cNvSpPr>
          <p:nvPr>
            <p:ph type="body" sz="quarter" idx="10"/>
          </p:nvPr>
        </p:nvSpPr>
        <p:spPr/>
        <p:txBody>
          <a:bodyPr/>
          <a:lstStyle/>
          <a:p>
            <a:r>
              <a:rPr lang="zh-CN" altLang="en-US" sz="1800" dirty="0" smtClean="0"/>
              <a:t>点击“批量导出”按钮，批量导出数据做进一步分析。</a:t>
            </a:r>
            <a:endParaRPr lang="en-US" altLang="zh-CN" sz="1800" dirty="0"/>
          </a:p>
        </p:txBody>
      </p:sp>
      <p:pic>
        <p:nvPicPr>
          <p:cNvPr id="2458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844675"/>
            <a:ext cx="7861300" cy="1944688"/>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2458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933056"/>
            <a:ext cx="3216275" cy="2267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9939" y="3933056"/>
            <a:ext cx="3474311" cy="2267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右箭头 8"/>
          <p:cNvSpPr>
            <a:spLocks noChangeArrowheads="1"/>
          </p:cNvSpPr>
          <p:nvPr/>
        </p:nvSpPr>
        <p:spPr bwMode="auto">
          <a:xfrm>
            <a:off x="4218827" y="4814655"/>
            <a:ext cx="660400" cy="254000"/>
          </a:xfrm>
          <a:prstGeom prst="rightArrow">
            <a:avLst>
              <a:gd name="adj1" fmla="val 50000"/>
              <a:gd name="adj2" fmla="val 50002"/>
            </a:avLst>
          </a:prstGeom>
          <a:solidFill>
            <a:schemeClr val="accent1"/>
          </a:solidFill>
          <a:ln w="9525" algn="ctr">
            <a:solidFill>
              <a:schemeClr val="tx1"/>
            </a:solidFill>
            <a:round/>
            <a:headEnd/>
            <a:tailEnd/>
          </a:ln>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800">
              <a:latin typeface="Arial" panose="020B0604020202020204" pitchFamily="34" charset="0"/>
              <a:ea typeface="华文细黑" panose="02010600040101010101" pitchFamily="2" charset="-122"/>
            </a:endParaRPr>
          </a:p>
        </p:txBody>
      </p:sp>
    </p:spTree>
    <p:extLst>
      <p:ext uri="{BB962C8B-B14F-4D97-AF65-F5344CB8AC3E}">
        <p14:creationId xmlns:p14="http://schemas.microsoft.com/office/powerpoint/2010/main" val="282485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8"/>
          <p:cNvSpPr>
            <a:spLocks noGrp="1" noChangeArrowheads="1"/>
          </p:cNvSpPr>
          <p:nvPr>
            <p:ph type="ctrTitle"/>
          </p:nvPr>
        </p:nvSpPr>
        <p:spPr>
          <a:xfrm>
            <a:off x="755650" y="1419225"/>
            <a:ext cx="6228618" cy="1470025"/>
          </a:xfrm>
        </p:spPr>
        <p:txBody>
          <a:bodyPr/>
          <a:lstStyle/>
          <a:p>
            <a:r>
              <a:rPr lang="zh-CN" altLang="en-US" dirty="0" smtClean="0"/>
              <a:t>华为云数据中心运维工具</a:t>
            </a:r>
          </a:p>
        </p:txBody>
      </p:sp>
      <p:sp>
        <p:nvSpPr>
          <p:cNvPr id="9219"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528005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输出容量报表</a:t>
            </a:r>
          </a:p>
        </p:txBody>
      </p:sp>
      <p:sp>
        <p:nvSpPr>
          <p:cNvPr id="25603" name="内容占位符 2"/>
          <p:cNvSpPr>
            <a:spLocks noGrp="1"/>
          </p:cNvSpPr>
          <p:nvPr>
            <p:ph type="body" sz="quarter" idx="10"/>
          </p:nvPr>
        </p:nvSpPr>
        <p:spPr/>
        <p:txBody>
          <a:bodyPr/>
          <a:lstStyle/>
          <a:p>
            <a:r>
              <a:rPr lang="zh-CN" altLang="en-US" sz="1800" dirty="0" smtClean="0"/>
              <a:t>点击“容量报表”页面的“报表导出”按钮，导出报表进行打印、数据  分析。</a:t>
            </a:r>
          </a:p>
          <a:p>
            <a:endParaRPr lang="zh-CN" altLang="en-US" sz="1800" dirty="0" smtClean="0"/>
          </a:p>
        </p:txBody>
      </p:sp>
      <p:pic>
        <p:nvPicPr>
          <p:cNvPr id="2560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1" y="2205038"/>
            <a:ext cx="7839798" cy="3995738"/>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636838"/>
            <a:ext cx="784860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636837"/>
            <a:ext cx="784860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3957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设置分析阈值</a:t>
            </a:r>
          </a:p>
        </p:txBody>
      </p:sp>
      <p:sp>
        <p:nvSpPr>
          <p:cNvPr id="3" name="内容占位符 2"/>
          <p:cNvSpPr>
            <a:spLocks noGrp="1"/>
          </p:cNvSpPr>
          <p:nvPr>
            <p:ph type="body" sz="quarter" idx="10"/>
          </p:nvPr>
        </p:nvSpPr>
        <p:spPr/>
        <p:txBody>
          <a:bodyPr/>
          <a:lstStyle/>
          <a:p>
            <a:r>
              <a:rPr lang="zh-CN" altLang="en-US" sz="1800" dirty="0" smtClean="0"/>
              <a:t>点击“系统管理”</a:t>
            </a:r>
            <a:r>
              <a:rPr lang="en-US" altLang="zh-CN" sz="1800" dirty="0" smtClean="0"/>
              <a:t>-</a:t>
            </a:r>
            <a:r>
              <a:rPr lang="zh-CN" altLang="en-US" sz="1800" dirty="0" smtClean="0"/>
              <a:t>“配置</a:t>
            </a:r>
            <a:r>
              <a:rPr lang="en-US" altLang="zh-CN" sz="1800" dirty="0" smtClean="0"/>
              <a:t>FusionSphere SOI</a:t>
            </a:r>
            <a:r>
              <a:rPr lang="zh-CN" altLang="en-US" sz="1800" dirty="0" smtClean="0"/>
              <a:t>”页面，对分析项阈值进行 定制。</a:t>
            </a:r>
            <a:endParaRPr lang="en-US" altLang="zh-CN" sz="1800" dirty="0" smtClean="0"/>
          </a:p>
          <a:p>
            <a:endParaRPr lang="zh-CN" altLang="en-US" sz="1800" dirty="0"/>
          </a:p>
        </p:txBody>
      </p:sp>
      <p:pic>
        <p:nvPicPr>
          <p:cNvPr id="2662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204864"/>
            <a:ext cx="7848600" cy="3995911"/>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726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pPr>
              <a:buClr>
                <a:schemeClr val="bg1">
                  <a:lumMod val="50000"/>
                </a:schemeClr>
              </a:buClr>
            </a:pPr>
            <a:r>
              <a:rPr lang="en-US" altLang="zh-CN" dirty="0">
                <a:solidFill>
                  <a:schemeClr val="bg1">
                    <a:lumMod val="50000"/>
                  </a:schemeClr>
                </a:solidFill>
              </a:rPr>
              <a:t>FusionSphere SOI</a:t>
            </a:r>
            <a:r>
              <a:rPr lang="zh-CN" altLang="en-US" dirty="0">
                <a:solidFill>
                  <a:schemeClr val="bg1">
                    <a:lumMod val="50000"/>
                  </a:schemeClr>
                </a:solidFill>
              </a:rPr>
              <a:t>工具介绍</a:t>
            </a:r>
            <a:endParaRPr lang="en-US" altLang="zh-CN" dirty="0">
              <a:solidFill>
                <a:schemeClr val="bg1">
                  <a:lumMod val="50000"/>
                </a:schemeClr>
              </a:solidFill>
            </a:endParaRPr>
          </a:p>
          <a:p>
            <a:r>
              <a:rPr lang="en-US" altLang="zh-CN" b="1" dirty="0"/>
              <a:t>FusionCare</a:t>
            </a:r>
            <a:r>
              <a:rPr lang="zh-CN" altLang="en-US" b="1" dirty="0"/>
              <a:t>工具介绍</a:t>
            </a:r>
            <a:endParaRPr lang="en-US" altLang="zh-CN" b="1" dirty="0"/>
          </a:p>
          <a:p>
            <a:pPr>
              <a:buClr>
                <a:schemeClr val="bg1">
                  <a:lumMod val="50000"/>
                </a:schemeClr>
              </a:buClr>
            </a:pPr>
            <a:r>
              <a:rPr lang="en-US" altLang="zh-CN" dirty="0" err="1" smtClean="0">
                <a:solidFill>
                  <a:schemeClr val="bg1">
                    <a:lumMod val="50000"/>
                  </a:schemeClr>
                </a:solidFill>
              </a:rPr>
              <a:t>eSight</a:t>
            </a:r>
            <a:r>
              <a:rPr lang="zh-CN" altLang="en-US" dirty="0" smtClean="0">
                <a:solidFill>
                  <a:schemeClr val="bg1">
                    <a:lumMod val="50000"/>
                  </a:schemeClr>
                </a:solidFill>
              </a:rPr>
              <a:t>系统介绍</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3715130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t>FusionCare</a:t>
            </a:r>
            <a:r>
              <a:rPr lang="zh-CN" altLang="en-US" smtClean="0"/>
              <a:t>简介</a:t>
            </a:r>
            <a:endParaRPr lang="zh-CN" altLang="en-US" dirty="0" smtClean="0"/>
          </a:p>
        </p:txBody>
      </p:sp>
      <p:sp>
        <p:nvSpPr>
          <p:cNvPr id="28675" name="内容占位符 2"/>
          <p:cNvSpPr>
            <a:spLocks noGrp="1"/>
          </p:cNvSpPr>
          <p:nvPr>
            <p:ph type="body" sz="quarter" idx="10"/>
          </p:nvPr>
        </p:nvSpPr>
        <p:spPr/>
        <p:txBody>
          <a:bodyPr/>
          <a:lstStyle/>
          <a:p>
            <a:r>
              <a:rPr lang="zh-CN" altLang="en-US" sz="2000" dirty="0" smtClean="0"/>
              <a:t> </a:t>
            </a:r>
            <a:r>
              <a:rPr lang="en-US" altLang="zh-CN" sz="2000" dirty="0" err="1" smtClean="0"/>
              <a:t>FusionCare</a:t>
            </a:r>
            <a:r>
              <a:rPr lang="zh-CN" altLang="en-US" sz="2000" dirty="0" smtClean="0"/>
              <a:t>工具有两个主要功能：健康检查和信息收集。</a:t>
            </a:r>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988840"/>
            <a:ext cx="7848599"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986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smtClean="0"/>
              <a:t>健康检查简介 </a:t>
            </a:r>
            <a:r>
              <a:rPr lang="en-US" altLang="zh-CN" dirty="0" smtClean="0"/>
              <a:t>(1/2)</a:t>
            </a:r>
            <a:endParaRPr lang="zh-CN" altLang="en-US" dirty="0" smtClean="0"/>
          </a:p>
        </p:txBody>
      </p:sp>
      <p:sp>
        <p:nvSpPr>
          <p:cNvPr id="29699" name="内容占位符 2"/>
          <p:cNvSpPr>
            <a:spLocks noGrp="1"/>
          </p:cNvSpPr>
          <p:nvPr>
            <p:ph type="body" sz="quarter" idx="10"/>
          </p:nvPr>
        </p:nvSpPr>
        <p:spPr/>
        <p:txBody>
          <a:bodyPr/>
          <a:lstStyle/>
          <a:p>
            <a:r>
              <a:rPr lang="zh-CN" altLang="en-US" sz="1800" smtClean="0"/>
              <a:t>健康检查流程如下图所示，主要分为：选择检查节点、选择检查项、执行健康检查以及处理检查结果。</a:t>
            </a:r>
          </a:p>
          <a:p>
            <a:endParaRPr lang="zh-CN" altLang="en-US" sz="1800" dirty="0" smtClean="0"/>
          </a:p>
        </p:txBody>
      </p:sp>
      <p:sp>
        <p:nvSpPr>
          <p:cNvPr id="5" name="五边形 4"/>
          <p:cNvSpPr/>
          <p:nvPr/>
        </p:nvSpPr>
        <p:spPr bwMode="auto">
          <a:xfrm>
            <a:off x="863600" y="5426075"/>
            <a:ext cx="1439863" cy="666750"/>
          </a:xfrm>
          <a:prstGeom prst="homePlate">
            <a:avLst/>
          </a:prstGeom>
          <a:solidFill>
            <a:srgbClr val="00B0F0"/>
          </a:solidFill>
          <a:ln w="9525" cap="flat" cmpd="sng" algn="ctr">
            <a:noFill/>
            <a:prstDash val="solid"/>
            <a:round/>
            <a:headEnd type="none" w="med" len="med"/>
            <a:tailEnd type="none" w="med" len="med"/>
          </a:ln>
          <a:effectLst/>
        </p:spPr>
        <p:txBody>
          <a:bodyPr anchor="ctr"/>
          <a:lstStyle/>
          <a:p>
            <a:pPr algn="ctr">
              <a:defRPr/>
            </a:pPr>
            <a:r>
              <a:rPr lang="zh-CN" altLang="en-US" sz="1200" dirty="0" smtClean="0">
                <a:solidFill>
                  <a:schemeClr val="bg1"/>
                </a:solidFill>
                <a:latin typeface="+mn-lt"/>
                <a:ea typeface="+mn-ea"/>
              </a:rPr>
              <a:t>登录</a:t>
            </a:r>
            <a:r>
              <a:rPr lang="en-US" altLang="zh-CN" sz="1200" dirty="0">
                <a:solidFill>
                  <a:schemeClr val="bg1"/>
                </a:solidFill>
                <a:latin typeface="+mn-lt"/>
                <a:ea typeface="+mn-ea"/>
              </a:rPr>
              <a:t>FusionCare</a:t>
            </a:r>
            <a:endParaRPr lang="zh-CN" altLang="en-US" sz="1200" dirty="0">
              <a:solidFill>
                <a:schemeClr val="bg1"/>
              </a:solidFill>
              <a:latin typeface="+mn-lt"/>
              <a:ea typeface="+mn-ea"/>
            </a:endParaRPr>
          </a:p>
        </p:txBody>
      </p:sp>
      <p:sp>
        <p:nvSpPr>
          <p:cNvPr id="6" name="燕尾形 5"/>
          <p:cNvSpPr/>
          <p:nvPr/>
        </p:nvSpPr>
        <p:spPr bwMode="auto">
          <a:xfrm>
            <a:off x="2135188" y="5440363"/>
            <a:ext cx="1477962" cy="638175"/>
          </a:xfrm>
          <a:prstGeom prst="chevron">
            <a:avLst/>
          </a:prstGeom>
          <a:solidFill>
            <a:srgbClr val="00B0F0"/>
          </a:solidFill>
          <a:ln w="9525" cap="flat" cmpd="sng" algn="ctr">
            <a:noFill/>
            <a:prstDash val="solid"/>
            <a:round/>
            <a:headEnd type="none" w="med" len="med"/>
            <a:tailEnd type="none" w="med" len="med"/>
          </a:ln>
          <a:effectLst/>
        </p:spPr>
        <p:txBody>
          <a:bodyPr anchor="ctr"/>
          <a:lstStyle/>
          <a:p>
            <a:pPr algn="ctr">
              <a:defRPr/>
            </a:pPr>
            <a:r>
              <a:rPr lang="zh-CN" altLang="en-US" sz="1200" dirty="0">
                <a:solidFill>
                  <a:schemeClr val="bg1"/>
                </a:solidFill>
                <a:latin typeface="+mn-lt"/>
                <a:ea typeface="+mn-ea"/>
              </a:rPr>
              <a:t>选择</a:t>
            </a:r>
          </a:p>
          <a:p>
            <a:pPr algn="ctr">
              <a:defRPr/>
            </a:pPr>
            <a:r>
              <a:rPr lang="zh-CN" altLang="en-US" sz="1200" dirty="0">
                <a:solidFill>
                  <a:schemeClr val="bg1"/>
                </a:solidFill>
                <a:latin typeface="+mn-lt"/>
                <a:ea typeface="+mn-ea"/>
              </a:rPr>
              <a:t>任务类型</a:t>
            </a:r>
            <a:endParaRPr lang="en-US" altLang="zh-CN" sz="1200" dirty="0">
              <a:solidFill>
                <a:schemeClr val="bg1"/>
              </a:solidFill>
              <a:latin typeface="+mn-lt"/>
              <a:ea typeface="+mn-ea"/>
            </a:endParaRPr>
          </a:p>
        </p:txBody>
      </p:sp>
      <p:sp>
        <p:nvSpPr>
          <p:cNvPr id="7" name="燕尾形 6"/>
          <p:cNvSpPr/>
          <p:nvPr/>
        </p:nvSpPr>
        <p:spPr bwMode="auto">
          <a:xfrm>
            <a:off x="3440113" y="5448300"/>
            <a:ext cx="1168400" cy="636588"/>
          </a:xfrm>
          <a:prstGeom prst="chevron">
            <a:avLst/>
          </a:prstGeom>
          <a:solidFill>
            <a:srgbClr val="00B0F0"/>
          </a:solidFill>
          <a:ln w="9525" cap="flat" cmpd="sng" algn="ctr">
            <a:noFill/>
            <a:prstDash val="solid"/>
            <a:round/>
            <a:headEnd type="none" w="med" len="med"/>
            <a:tailEnd type="none" w="med" len="med"/>
          </a:ln>
          <a:effectLst/>
        </p:spPr>
        <p:txBody>
          <a:bodyPr anchor="ctr"/>
          <a:lstStyle/>
          <a:p>
            <a:pPr algn="ctr">
              <a:defRPr/>
            </a:pPr>
            <a:r>
              <a:rPr lang="zh-CN" altLang="en-US" sz="1200" dirty="0">
                <a:solidFill>
                  <a:schemeClr val="bg1"/>
                </a:solidFill>
                <a:latin typeface="+mn-lt"/>
                <a:ea typeface="+mn-ea"/>
              </a:rPr>
              <a:t>选择节点</a:t>
            </a:r>
          </a:p>
        </p:txBody>
      </p:sp>
      <p:sp>
        <p:nvSpPr>
          <p:cNvPr id="8" name="燕尾形 7"/>
          <p:cNvSpPr/>
          <p:nvPr/>
        </p:nvSpPr>
        <p:spPr bwMode="auto">
          <a:xfrm>
            <a:off x="5470525" y="5448300"/>
            <a:ext cx="1431925" cy="636588"/>
          </a:xfrm>
          <a:prstGeom prst="chevron">
            <a:avLst/>
          </a:prstGeom>
          <a:solidFill>
            <a:srgbClr val="00B0F0"/>
          </a:solidFill>
          <a:ln w="9525" cap="flat" cmpd="sng" algn="ctr">
            <a:noFill/>
            <a:prstDash val="solid"/>
            <a:round/>
            <a:headEnd type="none" w="med" len="med"/>
            <a:tailEnd type="none" w="med" len="med"/>
          </a:ln>
          <a:effectLst/>
        </p:spPr>
        <p:txBody>
          <a:bodyPr anchor="ctr"/>
          <a:lstStyle/>
          <a:p>
            <a:pPr algn="ctr">
              <a:defRPr/>
            </a:pPr>
            <a:r>
              <a:rPr lang="zh-CN" altLang="en-US" sz="1200" dirty="0">
                <a:solidFill>
                  <a:schemeClr val="bg1"/>
                </a:solidFill>
                <a:latin typeface="+mn-lt"/>
                <a:ea typeface="+mn-ea"/>
              </a:rPr>
              <a:t>执行</a:t>
            </a:r>
            <a:endParaRPr lang="en-US" altLang="zh-CN" sz="1200" dirty="0">
              <a:solidFill>
                <a:schemeClr val="bg1"/>
              </a:solidFill>
              <a:latin typeface="+mn-lt"/>
              <a:ea typeface="+mn-ea"/>
            </a:endParaRPr>
          </a:p>
          <a:p>
            <a:pPr algn="ctr">
              <a:defRPr/>
            </a:pPr>
            <a:r>
              <a:rPr lang="zh-CN" altLang="en-US" sz="1200" dirty="0">
                <a:solidFill>
                  <a:schemeClr val="bg1"/>
                </a:solidFill>
                <a:latin typeface="+mn-lt"/>
                <a:ea typeface="+mn-ea"/>
              </a:rPr>
              <a:t>健康检查</a:t>
            </a:r>
            <a:endParaRPr lang="en-US" altLang="zh-CN" sz="1200" dirty="0">
              <a:solidFill>
                <a:schemeClr val="bg1"/>
              </a:solidFill>
              <a:latin typeface="+mn-lt"/>
              <a:ea typeface="+mn-ea"/>
            </a:endParaRPr>
          </a:p>
        </p:txBody>
      </p:sp>
      <p:sp>
        <p:nvSpPr>
          <p:cNvPr id="9" name="燕尾形 8"/>
          <p:cNvSpPr/>
          <p:nvPr/>
        </p:nvSpPr>
        <p:spPr bwMode="auto">
          <a:xfrm>
            <a:off x="6716713" y="5448300"/>
            <a:ext cx="1491691" cy="636588"/>
          </a:xfrm>
          <a:prstGeom prst="chevron">
            <a:avLst/>
          </a:prstGeom>
          <a:solidFill>
            <a:srgbClr val="00B0F0"/>
          </a:solidFill>
          <a:ln w="9525" cap="flat" cmpd="sng" algn="ctr">
            <a:noFill/>
            <a:prstDash val="solid"/>
            <a:round/>
            <a:headEnd type="none" w="med" len="med"/>
            <a:tailEnd type="none" w="med" len="med"/>
          </a:ln>
          <a:effectLst/>
        </p:spPr>
        <p:txBody>
          <a:bodyPr anchor="ctr"/>
          <a:lstStyle/>
          <a:p>
            <a:pPr algn="ctr">
              <a:defRPr/>
            </a:pPr>
            <a:r>
              <a:rPr lang="zh-CN" altLang="en-US" sz="1200" dirty="0">
                <a:solidFill>
                  <a:schemeClr val="bg1"/>
                </a:solidFill>
                <a:latin typeface="+mn-lt"/>
                <a:ea typeface="+mn-ea"/>
              </a:rPr>
              <a:t>处理</a:t>
            </a:r>
            <a:endParaRPr lang="en-US" altLang="zh-CN" sz="1200" dirty="0">
              <a:solidFill>
                <a:schemeClr val="bg1"/>
              </a:solidFill>
              <a:latin typeface="+mn-lt"/>
              <a:ea typeface="+mn-ea"/>
            </a:endParaRPr>
          </a:p>
          <a:p>
            <a:pPr algn="ctr">
              <a:defRPr/>
            </a:pPr>
            <a:r>
              <a:rPr lang="zh-CN" altLang="en-US" sz="1200" dirty="0" smtClean="0">
                <a:solidFill>
                  <a:schemeClr val="bg1"/>
                </a:solidFill>
                <a:latin typeface="+mn-lt"/>
                <a:ea typeface="+mn-ea"/>
              </a:rPr>
              <a:t>检查结果</a:t>
            </a:r>
            <a:endParaRPr lang="zh-CN" altLang="en-US" sz="1200" dirty="0">
              <a:solidFill>
                <a:schemeClr val="bg1"/>
              </a:solidFill>
              <a:latin typeface="+mn-lt"/>
              <a:ea typeface="+mn-ea"/>
            </a:endParaRPr>
          </a:p>
        </p:txBody>
      </p:sp>
      <p:sp>
        <p:nvSpPr>
          <p:cNvPr id="10" name="流程图: 联系 9"/>
          <p:cNvSpPr/>
          <p:nvPr/>
        </p:nvSpPr>
        <p:spPr bwMode="auto">
          <a:xfrm>
            <a:off x="966788" y="4860925"/>
            <a:ext cx="166687" cy="188913"/>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06" name="直接连接符 10"/>
          <p:cNvCxnSpPr>
            <a:cxnSpLocks noChangeShapeType="1"/>
          </p:cNvCxnSpPr>
          <p:nvPr/>
        </p:nvCxnSpPr>
        <p:spPr bwMode="auto">
          <a:xfrm flipH="1">
            <a:off x="1042988" y="5064125"/>
            <a:ext cx="0" cy="3476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 name="TextBox 11"/>
          <p:cNvSpPr txBox="1"/>
          <p:nvPr/>
        </p:nvSpPr>
        <p:spPr>
          <a:xfrm>
            <a:off x="1133475" y="4702175"/>
            <a:ext cx="900113" cy="400110"/>
          </a:xfrm>
          <a:prstGeom prst="rect">
            <a:avLst/>
          </a:prstGeom>
          <a:noFill/>
        </p:spPr>
        <p:txBody>
          <a:bodyPr>
            <a:spAutoFit/>
          </a:bodyPr>
          <a:lstStyle/>
          <a:p>
            <a:pPr>
              <a:defRPr/>
            </a:pPr>
            <a:r>
              <a:rPr lang="zh-CN" altLang="en-US" dirty="0">
                <a:latin typeface="+mn-lt"/>
                <a:ea typeface="+mn-ea"/>
              </a:rPr>
              <a:t>首次</a:t>
            </a:r>
            <a:r>
              <a:rPr lang="zh-CN" altLang="en-US" dirty="0" smtClean="0">
                <a:latin typeface="+mn-lt"/>
                <a:ea typeface="+mn-ea"/>
              </a:rPr>
              <a:t>登录  修改</a:t>
            </a:r>
            <a:r>
              <a:rPr lang="zh-CN" altLang="en-US" dirty="0">
                <a:latin typeface="+mn-lt"/>
                <a:ea typeface="+mn-ea"/>
              </a:rPr>
              <a:t>密码</a:t>
            </a:r>
          </a:p>
        </p:txBody>
      </p:sp>
      <p:sp>
        <p:nvSpPr>
          <p:cNvPr id="13" name="流程图: 联系 12"/>
          <p:cNvSpPr/>
          <p:nvPr/>
        </p:nvSpPr>
        <p:spPr bwMode="auto">
          <a:xfrm>
            <a:off x="2297113" y="4875213"/>
            <a:ext cx="168275" cy="18891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09" name="直接连接符 13"/>
          <p:cNvCxnSpPr>
            <a:cxnSpLocks noChangeShapeType="1"/>
          </p:cNvCxnSpPr>
          <p:nvPr/>
        </p:nvCxnSpPr>
        <p:spPr bwMode="auto">
          <a:xfrm flipH="1">
            <a:off x="2379663" y="5078413"/>
            <a:ext cx="0" cy="347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 name="流程图: 联系 14"/>
          <p:cNvSpPr/>
          <p:nvPr/>
        </p:nvSpPr>
        <p:spPr bwMode="auto">
          <a:xfrm>
            <a:off x="2297113" y="4318000"/>
            <a:ext cx="168275" cy="188913"/>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11" name="直接连接符 15"/>
          <p:cNvCxnSpPr>
            <a:cxnSpLocks noChangeShapeType="1"/>
          </p:cNvCxnSpPr>
          <p:nvPr/>
        </p:nvCxnSpPr>
        <p:spPr bwMode="auto">
          <a:xfrm flipH="1">
            <a:off x="2379663" y="4521200"/>
            <a:ext cx="0" cy="3476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7" name="TextBox 16"/>
          <p:cNvSpPr txBox="1"/>
          <p:nvPr/>
        </p:nvSpPr>
        <p:spPr>
          <a:xfrm>
            <a:off x="2417763" y="4211638"/>
            <a:ext cx="900112" cy="400110"/>
          </a:xfrm>
          <a:prstGeom prst="rect">
            <a:avLst/>
          </a:prstGeom>
          <a:noFill/>
        </p:spPr>
        <p:txBody>
          <a:bodyPr>
            <a:spAutoFit/>
          </a:bodyPr>
          <a:lstStyle/>
          <a:p>
            <a:pPr>
              <a:defRPr/>
            </a:pPr>
            <a:r>
              <a:rPr lang="zh-CN" altLang="en-US" dirty="0">
                <a:latin typeface="+mn-lt"/>
                <a:ea typeface="+mn-ea"/>
              </a:rPr>
              <a:t>日常巡检</a:t>
            </a:r>
            <a:r>
              <a:rPr lang="en-US" altLang="zh-CN" dirty="0" smtClean="0">
                <a:latin typeface="+mn-lt"/>
                <a:ea typeface="+mn-ea"/>
              </a:rPr>
              <a:t>- </a:t>
            </a:r>
            <a:r>
              <a:rPr lang="zh-CN" altLang="en-US" dirty="0" smtClean="0">
                <a:latin typeface="+mn-lt"/>
                <a:ea typeface="+mn-ea"/>
              </a:rPr>
              <a:t>按</a:t>
            </a:r>
            <a:r>
              <a:rPr lang="zh-CN" altLang="en-US" dirty="0">
                <a:latin typeface="+mn-lt"/>
                <a:ea typeface="+mn-ea"/>
              </a:rPr>
              <a:t>月定时</a:t>
            </a:r>
          </a:p>
        </p:txBody>
      </p:sp>
      <p:sp>
        <p:nvSpPr>
          <p:cNvPr id="18" name="流程图: 联系 17"/>
          <p:cNvSpPr/>
          <p:nvPr/>
        </p:nvSpPr>
        <p:spPr bwMode="auto">
          <a:xfrm>
            <a:off x="2297113" y="3760788"/>
            <a:ext cx="168275" cy="187325"/>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14" name="直接连接符 18"/>
          <p:cNvCxnSpPr>
            <a:cxnSpLocks noChangeShapeType="1"/>
          </p:cNvCxnSpPr>
          <p:nvPr/>
        </p:nvCxnSpPr>
        <p:spPr bwMode="auto">
          <a:xfrm flipH="1">
            <a:off x="2379663" y="3962400"/>
            <a:ext cx="0" cy="3476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0" name="流程图: 联系 19"/>
          <p:cNvSpPr/>
          <p:nvPr/>
        </p:nvSpPr>
        <p:spPr bwMode="auto">
          <a:xfrm>
            <a:off x="4532313" y="4897438"/>
            <a:ext cx="166687" cy="18891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16" name="直接连接符 20"/>
          <p:cNvCxnSpPr>
            <a:cxnSpLocks noChangeShapeType="1"/>
          </p:cNvCxnSpPr>
          <p:nvPr/>
        </p:nvCxnSpPr>
        <p:spPr bwMode="auto">
          <a:xfrm flipH="1">
            <a:off x="4608513" y="5100638"/>
            <a:ext cx="0" cy="347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 name="TextBox 21"/>
          <p:cNvSpPr txBox="1"/>
          <p:nvPr/>
        </p:nvSpPr>
        <p:spPr>
          <a:xfrm>
            <a:off x="4699000" y="4797425"/>
            <a:ext cx="900113" cy="400110"/>
          </a:xfrm>
          <a:prstGeom prst="rect">
            <a:avLst/>
          </a:prstGeom>
          <a:noFill/>
        </p:spPr>
        <p:txBody>
          <a:bodyPr>
            <a:spAutoFit/>
          </a:bodyPr>
          <a:lstStyle/>
          <a:p>
            <a:pPr>
              <a:defRPr/>
            </a:pPr>
            <a:r>
              <a:rPr lang="zh-CN" altLang="en-US" dirty="0">
                <a:latin typeface="+mn-lt"/>
                <a:ea typeface="+mn-ea"/>
              </a:rPr>
              <a:t>选择各节点检查项</a:t>
            </a:r>
          </a:p>
        </p:txBody>
      </p:sp>
      <p:sp>
        <p:nvSpPr>
          <p:cNvPr id="23" name="流程图: 联系 22"/>
          <p:cNvSpPr/>
          <p:nvPr/>
        </p:nvSpPr>
        <p:spPr bwMode="auto">
          <a:xfrm>
            <a:off x="5618163" y="4875213"/>
            <a:ext cx="166687" cy="18891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19" name="直接连接符 23"/>
          <p:cNvCxnSpPr>
            <a:cxnSpLocks noChangeShapeType="1"/>
          </p:cNvCxnSpPr>
          <p:nvPr/>
        </p:nvCxnSpPr>
        <p:spPr bwMode="auto">
          <a:xfrm flipH="1">
            <a:off x="5694363" y="5078413"/>
            <a:ext cx="0" cy="347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5" name="TextBox 24"/>
          <p:cNvSpPr txBox="1"/>
          <p:nvPr/>
        </p:nvSpPr>
        <p:spPr>
          <a:xfrm>
            <a:off x="5784850" y="4760913"/>
            <a:ext cx="900113" cy="400110"/>
          </a:xfrm>
          <a:prstGeom prst="rect">
            <a:avLst/>
          </a:prstGeom>
          <a:noFill/>
        </p:spPr>
        <p:txBody>
          <a:bodyPr>
            <a:spAutoFit/>
          </a:bodyPr>
          <a:lstStyle/>
          <a:p>
            <a:pPr>
              <a:defRPr/>
            </a:pPr>
            <a:r>
              <a:rPr lang="zh-CN" altLang="en-US" dirty="0">
                <a:latin typeface="+mn-lt"/>
                <a:ea typeface="+mn-ea"/>
              </a:rPr>
              <a:t>执行</a:t>
            </a:r>
            <a:r>
              <a:rPr lang="zh-CN" altLang="en-US" dirty="0" smtClean="0">
                <a:latin typeface="+mn-lt"/>
                <a:ea typeface="+mn-ea"/>
              </a:rPr>
              <a:t>健康  检查</a:t>
            </a:r>
            <a:r>
              <a:rPr lang="zh-CN" altLang="en-US" dirty="0">
                <a:latin typeface="+mn-lt"/>
                <a:ea typeface="+mn-ea"/>
              </a:rPr>
              <a:t>任务</a:t>
            </a:r>
          </a:p>
        </p:txBody>
      </p:sp>
      <p:sp>
        <p:nvSpPr>
          <p:cNvPr id="26" name="流程图: 联系 25"/>
          <p:cNvSpPr/>
          <p:nvPr/>
        </p:nvSpPr>
        <p:spPr bwMode="auto">
          <a:xfrm>
            <a:off x="6792913" y="4883150"/>
            <a:ext cx="168275" cy="188913"/>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22" name="直接连接符 26"/>
          <p:cNvCxnSpPr>
            <a:cxnSpLocks noChangeShapeType="1"/>
          </p:cNvCxnSpPr>
          <p:nvPr/>
        </p:nvCxnSpPr>
        <p:spPr bwMode="auto">
          <a:xfrm flipH="1">
            <a:off x="6870700" y="5086350"/>
            <a:ext cx="0" cy="3476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8" name="TextBox 27"/>
          <p:cNvSpPr txBox="1"/>
          <p:nvPr/>
        </p:nvSpPr>
        <p:spPr>
          <a:xfrm>
            <a:off x="6908800" y="4751388"/>
            <a:ext cx="1098550" cy="400110"/>
          </a:xfrm>
          <a:prstGeom prst="rect">
            <a:avLst/>
          </a:prstGeom>
          <a:noFill/>
        </p:spPr>
        <p:txBody>
          <a:bodyPr>
            <a:spAutoFit/>
          </a:bodyPr>
          <a:lstStyle/>
          <a:p>
            <a:pPr>
              <a:defRPr/>
            </a:pPr>
            <a:r>
              <a:rPr lang="zh-CN" altLang="en-US" dirty="0">
                <a:latin typeface="+mn-lt"/>
                <a:ea typeface="+mn-ea"/>
              </a:rPr>
              <a:t>参考处理</a:t>
            </a:r>
            <a:r>
              <a:rPr lang="zh-CN" altLang="en-US" dirty="0" smtClean="0">
                <a:latin typeface="+mn-lt"/>
                <a:ea typeface="+mn-ea"/>
              </a:rPr>
              <a:t>建议 处理</a:t>
            </a:r>
            <a:r>
              <a:rPr lang="zh-CN" altLang="en-US" dirty="0">
                <a:latin typeface="+mn-lt"/>
                <a:ea typeface="+mn-ea"/>
              </a:rPr>
              <a:t>不合格项</a:t>
            </a:r>
          </a:p>
        </p:txBody>
      </p:sp>
      <p:sp>
        <p:nvSpPr>
          <p:cNvPr id="29" name="流程图: 联系 28"/>
          <p:cNvSpPr/>
          <p:nvPr/>
        </p:nvSpPr>
        <p:spPr bwMode="auto">
          <a:xfrm>
            <a:off x="6792913" y="4325938"/>
            <a:ext cx="168275" cy="187325"/>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25" name="直接连接符 29"/>
          <p:cNvCxnSpPr>
            <a:cxnSpLocks noChangeShapeType="1"/>
          </p:cNvCxnSpPr>
          <p:nvPr/>
        </p:nvCxnSpPr>
        <p:spPr bwMode="auto">
          <a:xfrm flipH="1">
            <a:off x="6870700" y="4527550"/>
            <a:ext cx="0" cy="3476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1" name="TextBox 30"/>
          <p:cNvSpPr txBox="1"/>
          <p:nvPr/>
        </p:nvSpPr>
        <p:spPr>
          <a:xfrm>
            <a:off x="6942138" y="4300538"/>
            <a:ext cx="898525" cy="246221"/>
          </a:xfrm>
          <a:prstGeom prst="rect">
            <a:avLst/>
          </a:prstGeom>
          <a:noFill/>
        </p:spPr>
        <p:txBody>
          <a:bodyPr>
            <a:spAutoFit/>
          </a:bodyPr>
          <a:lstStyle/>
          <a:p>
            <a:pPr>
              <a:defRPr/>
            </a:pPr>
            <a:r>
              <a:rPr lang="zh-CN" altLang="en-US" dirty="0">
                <a:latin typeface="+mn-lt"/>
                <a:ea typeface="+mn-ea"/>
              </a:rPr>
              <a:t>导出报告</a:t>
            </a:r>
          </a:p>
        </p:txBody>
      </p:sp>
      <p:sp>
        <p:nvSpPr>
          <p:cNvPr id="32" name="流程图: 联系 31"/>
          <p:cNvSpPr/>
          <p:nvPr/>
        </p:nvSpPr>
        <p:spPr bwMode="auto">
          <a:xfrm>
            <a:off x="6792913" y="3767138"/>
            <a:ext cx="168275" cy="18891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28" name="直接连接符 32"/>
          <p:cNvCxnSpPr>
            <a:cxnSpLocks noChangeShapeType="1"/>
          </p:cNvCxnSpPr>
          <p:nvPr/>
        </p:nvCxnSpPr>
        <p:spPr bwMode="auto">
          <a:xfrm flipH="1">
            <a:off x="6870700" y="3970338"/>
            <a:ext cx="0" cy="347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 name="TextBox 33"/>
          <p:cNvSpPr txBox="1"/>
          <p:nvPr/>
        </p:nvSpPr>
        <p:spPr>
          <a:xfrm>
            <a:off x="6935788" y="3752850"/>
            <a:ext cx="1084262" cy="246221"/>
          </a:xfrm>
          <a:prstGeom prst="rect">
            <a:avLst/>
          </a:prstGeom>
          <a:noFill/>
        </p:spPr>
        <p:txBody>
          <a:bodyPr>
            <a:spAutoFit/>
          </a:bodyPr>
          <a:lstStyle/>
          <a:p>
            <a:pPr>
              <a:defRPr/>
            </a:pPr>
            <a:r>
              <a:rPr lang="zh-CN" altLang="en-US" dirty="0">
                <a:latin typeface="+mn-lt"/>
                <a:ea typeface="+mn-ea"/>
              </a:rPr>
              <a:t>查看节点详情</a:t>
            </a:r>
          </a:p>
        </p:txBody>
      </p:sp>
      <p:sp>
        <p:nvSpPr>
          <p:cNvPr id="35" name="TextBox 34"/>
          <p:cNvSpPr txBox="1"/>
          <p:nvPr/>
        </p:nvSpPr>
        <p:spPr>
          <a:xfrm>
            <a:off x="2417763" y="4787900"/>
            <a:ext cx="900112" cy="400110"/>
          </a:xfrm>
          <a:prstGeom prst="rect">
            <a:avLst/>
          </a:prstGeom>
          <a:noFill/>
        </p:spPr>
        <p:txBody>
          <a:bodyPr>
            <a:spAutoFit/>
          </a:bodyPr>
          <a:lstStyle/>
          <a:p>
            <a:pPr>
              <a:defRPr/>
            </a:pPr>
            <a:r>
              <a:rPr lang="zh-CN" altLang="en-US" dirty="0">
                <a:latin typeface="+mn-lt"/>
                <a:ea typeface="+mn-ea"/>
              </a:rPr>
              <a:t>深度巡检</a:t>
            </a:r>
            <a:r>
              <a:rPr lang="en-US" altLang="zh-CN" dirty="0" smtClean="0">
                <a:latin typeface="+mn-lt"/>
                <a:ea typeface="+mn-ea"/>
              </a:rPr>
              <a:t>- </a:t>
            </a:r>
            <a:r>
              <a:rPr lang="zh-CN" altLang="en-US" dirty="0" smtClean="0">
                <a:latin typeface="+mn-lt"/>
                <a:ea typeface="+mn-ea"/>
              </a:rPr>
              <a:t>立即</a:t>
            </a:r>
            <a:r>
              <a:rPr lang="zh-CN" altLang="en-US" dirty="0">
                <a:latin typeface="+mn-lt"/>
                <a:ea typeface="+mn-ea"/>
              </a:rPr>
              <a:t>执行</a:t>
            </a:r>
          </a:p>
        </p:txBody>
      </p:sp>
      <p:sp>
        <p:nvSpPr>
          <p:cNvPr id="36" name="燕尾形 35"/>
          <p:cNvSpPr/>
          <p:nvPr/>
        </p:nvSpPr>
        <p:spPr bwMode="auto">
          <a:xfrm>
            <a:off x="4371975" y="5440363"/>
            <a:ext cx="1284288" cy="638175"/>
          </a:xfrm>
          <a:prstGeom prst="chevron">
            <a:avLst/>
          </a:prstGeom>
          <a:solidFill>
            <a:srgbClr val="00B0F0"/>
          </a:solidFill>
          <a:ln w="9525" cap="flat" cmpd="sng" algn="ctr">
            <a:noFill/>
            <a:prstDash val="solid"/>
            <a:round/>
            <a:headEnd type="none" w="med" len="med"/>
            <a:tailEnd type="none" w="med" len="med"/>
          </a:ln>
          <a:effectLst/>
        </p:spPr>
        <p:txBody>
          <a:bodyPr anchor="ctr"/>
          <a:lstStyle/>
          <a:p>
            <a:pPr algn="ctr">
              <a:defRPr/>
            </a:pPr>
            <a:r>
              <a:rPr lang="zh-CN" altLang="en-US" sz="1200" dirty="0">
                <a:solidFill>
                  <a:schemeClr val="bg1"/>
                </a:solidFill>
                <a:latin typeface="+mn-lt"/>
                <a:ea typeface="+mn-ea"/>
              </a:rPr>
              <a:t>选择</a:t>
            </a:r>
            <a:endParaRPr lang="en-US" altLang="zh-CN" sz="1200" dirty="0">
              <a:solidFill>
                <a:schemeClr val="bg1"/>
              </a:solidFill>
              <a:latin typeface="+mn-lt"/>
              <a:ea typeface="+mn-ea"/>
            </a:endParaRPr>
          </a:p>
          <a:p>
            <a:pPr algn="ctr">
              <a:defRPr/>
            </a:pPr>
            <a:r>
              <a:rPr lang="zh-CN" altLang="en-US" sz="1200" dirty="0">
                <a:solidFill>
                  <a:schemeClr val="bg1"/>
                </a:solidFill>
                <a:latin typeface="+mn-lt"/>
                <a:ea typeface="+mn-ea"/>
              </a:rPr>
              <a:t>巡检项</a:t>
            </a:r>
          </a:p>
        </p:txBody>
      </p:sp>
      <p:sp>
        <p:nvSpPr>
          <p:cNvPr id="37" name="流程图: 联系 36"/>
          <p:cNvSpPr/>
          <p:nvPr/>
        </p:nvSpPr>
        <p:spPr bwMode="auto">
          <a:xfrm>
            <a:off x="3543300" y="4883150"/>
            <a:ext cx="166688" cy="188913"/>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33" name="直接连接符 37"/>
          <p:cNvCxnSpPr>
            <a:cxnSpLocks noChangeShapeType="1"/>
          </p:cNvCxnSpPr>
          <p:nvPr/>
        </p:nvCxnSpPr>
        <p:spPr bwMode="auto">
          <a:xfrm flipH="1">
            <a:off x="3619500" y="5086350"/>
            <a:ext cx="0" cy="3476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9" name="流程图: 联系 38"/>
          <p:cNvSpPr/>
          <p:nvPr/>
        </p:nvSpPr>
        <p:spPr bwMode="auto">
          <a:xfrm>
            <a:off x="3549650" y="4325938"/>
            <a:ext cx="166688" cy="187325"/>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35" name="直接连接符 39"/>
          <p:cNvCxnSpPr>
            <a:cxnSpLocks noChangeShapeType="1"/>
          </p:cNvCxnSpPr>
          <p:nvPr/>
        </p:nvCxnSpPr>
        <p:spPr bwMode="auto">
          <a:xfrm flipH="1">
            <a:off x="3619500" y="4527550"/>
            <a:ext cx="0" cy="3476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1" name="TextBox 40"/>
          <p:cNvSpPr txBox="1"/>
          <p:nvPr/>
        </p:nvSpPr>
        <p:spPr>
          <a:xfrm>
            <a:off x="3665538" y="4300538"/>
            <a:ext cx="898525" cy="246221"/>
          </a:xfrm>
          <a:prstGeom prst="rect">
            <a:avLst/>
          </a:prstGeom>
          <a:noFill/>
        </p:spPr>
        <p:txBody>
          <a:bodyPr>
            <a:spAutoFit/>
          </a:bodyPr>
          <a:lstStyle/>
          <a:p>
            <a:pPr>
              <a:defRPr/>
            </a:pPr>
            <a:r>
              <a:rPr lang="zh-CN" altLang="en-US" dirty="0">
                <a:latin typeface="+mn-lt"/>
                <a:ea typeface="+mn-ea"/>
              </a:rPr>
              <a:t>修改节点</a:t>
            </a:r>
          </a:p>
        </p:txBody>
      </p:sp>
      <p:sp>
        <p:nvSpPr>
          <p:cNvPr id="42" name="流程图: 联系 41"/>
          <p:cNvSpPr/>
          <p:nvPr/>
        </p:nvSpPr>
        <p:spPr bwMode="auto">
          <a:xfrm>
            <a:off x="3556000" y="3767138"/>
            <a:ext cx="166688" cy="18891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38" name="直接连接符 42"/>
          <p:cNvCxnSpPr>
            <a:cxnSpLocks noChangeShapeType="1"/>
          </p:cNvCxnSpPr>
          <p:nvPr/>
        </p:nvCxnSpPr>
        <p:spPr bwMode="auto">
          <a:xfrm flipH="1">
            <a:off x="3619500" y="3970338"/>
            <a:ext cx="0" cy="347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4" name="TextBox 43"/>
          <p:cNvSpPr txBox="1"/>
          <p:nvPr/>
        </p:nvSpPr>
        <p:spPr>
          <a:xfrm>
            <a:off x="3657600" y="4868863"/>
            <a:ext cx="900113" cy="246221"/>
          </a:xfrm>
          <a:prstGeom prst="rect">
            <a:avLst/>
          </a:prstGeom>
          <a:noFill/>
        </p:spPr>
        <p:txBody>
          <a:bodyPr>
            <a:spAutoFit/>
          </a:bodyPr>
          <a:lstStyle/>
          <a:p>
            <a:pPr>
              <a:defRPr/>
            </a:pPr>
            <a:r>
              <a:rPr lang="zh-CN" altLang="en-US" dirty="0">
                <a:latin typeface="+mn-lt"/>
                <a:ea typeface="+mn-ea"/>
              </a:rPr>
              <a:t>删除节点</a:t>
            </a:r>
          </a:p>
        </p:txBody>
      </p:sp>
      <p:sp>
        <p:nvSpPr>
          <p:cNvPr id="45" name="TextBox 44"/>
          <p:cNvSpPr txBox="1"/>
          <p:nvPr/>
        </p:nvSpPr>
        <p:spPr>
          <a:xfrm>
            <a:off x="2417763" y="3681413"/>
            <a:ext cx="900112" cy="400110"/>
          </a:xfrm>
          <a:prstGeom prst="rect">
            <a:avLst/>
          </a:prstGeom>
          <a:noFill/>
        </p:spPr>
        <p:txBody>
          <a:bodyPr>
            <a:spAutoFit/>
          </a:bodyPr>
          <a:lstStyle/>
          <a:p>
            <a:pPr>
              <a:defRPr/>
            </a:pPr>
            <a:r>
              <a:rPr lang="zh-CN" altLang="en-US" dirty="0">
                <a:latin typeface="+mn-lt"/>
                <a:ea typeface="+mn-ea"/>
              </a:rPr>
              <a:t>日常巡检</a:t>
            </a:r>
            <a:r>
              <a:rPr lang="en-US" altLang="zh-CN" dirty="0" smtClean="0">
                <a:latin typeface="+mn-lt"/>
                <a:ea typeface="+mn-ea"/>
              </a:rPr>
              <a:t>- </a:t>
            </a:r>
            <a:r>
              <a:rPr lang="zh-CN" altLang="en-US" dirty="0" smtClean="0">
                <a:latin typeface="+mn-lt"/>
                <a:ea typeface="+mn-ea"/>
              </a:rPr>
              <a:t>按</a:t>
            </a:r>
            <a:r>
              <a:rPr lang="zh-CN" altLang="en-US" dirty="0">
                <a:latin typeface="+mn-lt"/>
                <a:ea typeface="+mn-ea"/>
              </a:rPr>
              <a:t>周定时</a:t>
            </a:r>
          </a:p>
        </p:txBody>
      </p:sp>
      <p:sp>
        <p:nvSpPr>
          <p:cNvPr id="46" name="流程图: 联系 45"/>
          <p:cNvSpPr/>
          <p:nvPr/>
        </p:nvSpPr>
        <p:spPr bwMode="auto">
          <a:xfrm>
            <a:off x="2297113" y="3232150"/>
            <a:ext cx="168275" cy="187325"/>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42" name="直接连接符 46"/>
          <p:cNvCxnSpPr>
            <a:cxnSpLocks noChangeShapeType="1"/>
          </p:cNvCxnSpPr>
          <p:nvPr/>
        </p:nvCxnSpPr>
        <p:spPr bwMode="auto">
          <a:xfrm flipH="1">
            <a:off x="2379663" y="3433763"/>
            <a:ext cx="0" cy="347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8" name="TextBox 47"/>
          <p:cNvSpPr txBox="1"/>
          <p:nvPr/>
        </p:nvSpPr>
        <p:spPr>
          <a:xfrm>
            <a:off x="2417763" y="3141663"/>
            <a:ext cx="900112" cy="400110"/>
          </a:xfrm>
          <a:prstGeom prst="rect">
            <a:avLst/>
          </a:prstGeom>
          <a:noFill/>
        </p:spPr>
        <p:txBody>
          <a:bodyPr>
            <a:spAutoFit/>
          </a:bodyPr>
          <a:lstStyle/>
          <a:p>
            <a:pPr>
              <a:defRPr/>
            </a:pPr>
            <a:r>
              <a:rPr lang="zh-CN" altLang="en-US" dirty="0">
                <a:latin typeface="+mn-lt"/>
                <a:ea typeface="+mn-ea"/>
              </a:rPr>
              <a:t>日常巡检</a:t>
            </a:r>
            <a:r>
              <a:rPr lang="en-US" altLang="zh-CN" dirty="0" smtClean="0">
                <a:latin typeface="+mn-lt"/>
                <a:ea typeface="+mn-ea"/>
              </a:rPr>
              <a:t>- </a:t>
            </a:r>
            <a:r>
              <a:rPr lang="zh-CN" altLang="en-US" dirty="0" smtClean="0">
                <a:latin typeface="+mn-lt"/>
                <a:ea typeface="+mn-ea"/>
              </a:rPr>
              <a:t>指定</a:t>
            </a:r>
            <a:r>
              <a:rPr lang="zh-CN" altLang="en-US" dirty="0">
                <a:latin typeface="+mn-lt"/>
                <a:ea typeface="+mn-ea"/>
              </a:rPr>
              <a:t>时间</a:t>
            </a:r>
          </a:p>
        </p:txBody>
      </p:sp>
      <p:sp>
        <p:nvSpPr>
          <p:cNvPr id="49" name="流程图: 联系 48"/>
          <p:cNvSpPr/>
          <p:nvPr/>
        </p:nvSpPr>
        <p:spPr bwMode="auto">
          <a:xfrm>
            <a:off x="2297113" y="2687638"/>
            <a:ext cx="168275" cy="18891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45" name="直接连接符 49"/>
          <p:cNvCxnSpPr>
            <a:cxnSpLocks noChangeShapeType="1"/>
          </p:cNvCxnSpPr>
          <p:nvPr/>
        </p:nvCxnSpPr>
        <p:spPr bwMode="auto">
          <a:xfrm flipH="1">
            <a:off x="2379663" y="2890838"/>
            <a:ext cx="0" cy="347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1" name="TextBox 50"/>
          <p:cNvSpPr txBox="1"/>
          <p:nvPr/>
        </p:nvSpPr>
        <p:spPr>
          <a:xfrm>
            <a:off x="2417763" y="2600325"/>
            <a:ext cx="900112" cy="400110"/>
          </a:xfrm>
          <a:prstGeom prst="rect">
            <a:avLst/>
          </a:prstGeom>
          <a:noFill/>
        </p:spPr>
        <p:txBody>
          <a:bodyPr>
            <a:spAutoFit/>
          </a:bodyPr>
          <a:lstStyle/>
          <a:p>
            <a:pPr>
              <a:defRPr/>
            </a:pPr>
            <a:r>
              <a:rPr lang="zh-CN" altLang="en-US" dirty="0">
                <a:latin typeface="+mn-lt"/>
                <a:ea typeface="+mn-ea"/>
              </a:rPr>
              <a:t>日常巡检</a:t>
            </a:r>
            <a:r>
              <a:rPr lang="en-US" altLang="zh-CN" dirty="0" smtClean="0">
                <a:latin typeface="+mn-lt"/>
                <a:ea typeface="+mn-ea"/>
              </a:rPr>
              <a:t>- </a:t>
            </a:r>
            <a:r>
              <a:rPr lang="zh-CN" altLang="en-US" dirty="0" smtClean="0">
                <a:latin typeface="+mn-lt"/>
                <a:ea typeface="+mn-ea"/>
              </a:rPr>
              <a:t>立即</a:t>
            </a:r>
            <a:r>
              <a:rPr lang="zh-CN" altLang="en-US" dirty="0">
                <a:latin typeface="+mn-lt"/>
                <a:ea typeface="+mn-ea"/>
              </a:rPr>
              <a:t>执行</a:t>
            </a:r>
          </a:p>
        </p:txBody>
      </p:sp>
      <p:sp>
        <p:nvSpPr>
          <p:cNvPr id="52" name="TextBox 51"/>
          <p:cNvSpPr txBox="1"/>
          <p:nvPr/>
        </p:nvSpPr>
        <p:spPr>
          <a:xfrm>
            <a:off x="3671888" y="3752850"/>
            <a:ext cx="898525" cy="246221"/>
          </a:xfrm>
          <a:prstGeom prst="rect">
            <a:avLst/>
          </a:prstGeom>
          <a:noFill/>
        </p:spPr>
        <p:txBody>
          <a:bodyPr>
            <a:spAutoFit/>
          </a:bodyPr>
          <a:lstStyle/>
          <a:p>
            <a:pPr>
              <a:defRPr/>
            </a:pPr>
            <a:r>
              <a:rPr lang="zh-CN" altLang="en-US" dirty="0">
                <a:latin typeface="+mn-lt"/>
                <a:ea typeface="+mn-ea"/>
              </a:rPr>
              <a:t>添加节点</a:t>
            </a:r>
          </a:p>
        </p:txBody>
      </p:sp>
      <p:sp>
        <p:nvSpPr>
          <p:cNvPr id="53" name="流程图: 联系 52"/>
          <p:cNvSpPr/>
          <p:nvPr/>
        </p:nvSpPr>
        <p:spPr bwMode="auto">
          <a:xfrm>
            <a:off x="6792913" y="3224213"/>
            <a:ext cx="168275" cy="18891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29749" name="直接连接符 53"/>
          <p:cNvCxnSpPr>
            <a:cxnSpLocks noChangeShapeType="1"/>
          </p:cNvCxnSpPr>
          <p:nvPr/>
        </p:nvCxnSpPr>
        <p:spPr bwMode="auto">
          <a:xfrm flipH="1">
            <a:off x="6870700" y="3427413"/>
            <a:ext cx="0" cy="3476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5" name="TextBox 54"/>
          <p:cNvSpPr txBox="1"/>
          <p:nvPr/>
        </p:nvSpPr>
        <p:spPr>
          <a:xfrm>
            <a:off x="6942138" y="3184525"/>
            <a:ext cx="1130300" cy="246221"/>
          </a:xfrm>
          <a:prstGeom prst="rect">
            <a:avLst/>
          </a:prstGeom>
          <a:noFill/>
        </p:spPr>
        <p:txBody>
          <a:bodyPr>
            <a:spAutoFit/>
          </a:bodyPr>
          <a:lstStyle/>
          <a:p>
            <a:pPr>
              <a:defRPr/>
            </a:pPr>
            <a:r>
              <a:rPr lang="zh-CN" altLang="en-US" dirty="0">
                <a:latin typeface="+mn-lt"/>
                <a:ea typeface="+mn-ea"/>
              </a:rPr>
              <a:t>查看故障详情</a:t>
            </a:r>
          </a:p>
        </p:txBody>
      </p:sp>
    </p:spTree>
    <p:extLst>
      <p:ext uri="{BB962C8B-B14F-4D97-AF65-F5344CB8AC3E}">
        <p14:creationId xmlns:p14="http://schemas.microsoft.com/office/powerpoint/2010/main" val="100519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smtClean="0"/>
              <a:t>健康检查简介 </a:t>
            </a:r>
            <a:r>
              <a:rPr lang="en-US" altLang="zh-CN" dirty="0" smtClean="0"/>
              <a:t>(2/2)</a:t>
            </a:r>
            <a:endParaRPr lang="zh-CN" altLang="en-US" dirty="0" smtClean="0"/>
          </a:p>
        </p:txBody>
      </p:sp>
      <p:sp>
        <p:nvSpPr>
          <p:cNvPr id="30723" name="内容占位符 2"/>
          <p:cNvSpPr>
            <a:spLocks noGrp="1"/>
          </p:cNvSpPr>
          <p:nvPr>
            <p:ph type="body" sz="quarter" idx="10"/>
          </p:nvPr>
        </p:nvSpPr>
        <p:spPr/>
        <p:txBody>
          <a:bodyPr/>
          <a:lstStyle/>
          <a:p>
            <a:r>
              <a:rPr lang="en-US" altLang="zh-CN" sz="2000" dirty="0" err="1" smtClean="0"/>
              <a:t>FusionCare</a:t>
            </a:r>
            <a:r>
              <a:rPr lang="zh-CN" altLang="en-US" sz="2000" dirty="0" smtClean="0"/>
              <a:t>工具是一个基于</a:t>
            </a:r>
            <a:r>
              <a:rPr lang="en-US" altLang="zh-CN" sz="2000" dirty="0" smtClean="0"/>
              <a:t>Web</a:t>
            </a:r>
            <a:r>
              <a:rPr lang="zh-CN" altLang="en-US" sz="2000" dirty="0" smtClean="0"/>
              <a:t>的</a:t>
            </a:r>
            <a:r>
              <a:rPr lang="en-US" altLang="zh-CN" sz="2000" dirty="0" smtClean="0"/>
              <a:t>B/S</a:t>
            </a:r>
            <a:r>
              <a:rPr lang="zh-CN" altLang="en-US" sz="2000" dirty="0" smtClean="0"/>
              <a:t>程序。</a:t>
            </a:r>
          </a:p>
          <a:p>
            <a:r>
              <a:rPr lang="zh-CN" altLang="en-US" sz="2000" dirty="0" smtClean="0"/>
              <a:t>首次使用健康检查需要添加环境和节点信息。</a:t>
            </a:r>
          </a:p>
          <a:p>
            <a:r>
              <a:rPr lang="zh-CN" altLang="en-US" sz="2000" dirty="0" smtClean="0"/>
              <a:t>健康检查支持检查</a:t>
            </a:r>
            <a:r>
              <a:rPr lang="en-US" altLang="zh-CN" sz="2000" dirty="0" err="1" smtClean="0"/>
              <a:t>FusionCompute</a:t>
            </a:r>
            <a:r>
              <a:rPr lang="zh-CN" altLang="en-US" sz="2000" dirty="0" smtClean="0"/>
              <a:t>、 </a:t>
            </a:r>
            <a:r>
              <a:rPr lang="en-US" altLang="zh-CN" sz="2000" dirty="0" err="1" smtClean="0"/>
              <a:t>FusionManager</a:t>
            </a:r>
            <a:r>
              <a:rPr lang="zh-CN" altLang="en-US" sz="2000" dirty="0" smtClean="0"/>
              <a:t>、 </a:t>
            </a:r>
            <a:r>
              <a:rPr lang="en-US" altLang="zh-CN" sz="2000" dirty="0" err="1" smtClean="0"/>
              <a:t>FusionStorage</a:t>
            </a:r>
            <a:r>
              <a:rPr lang="zh-CN" altLang="en-US" sz="2000" dirty="0" smtClean="0"/>
              <a:t>、</a:t>
            </a:r>
            <a:r>
              <a:rPr lang="en-US" altLang="zh-CN" sz="2000" dirty="0" err="1" smtClean="0"/>
              <a:t>FusionSphereOpenStack</a:t>
            </a:r>
            <a:r>
              <a:rPr lang="zh-CN" altLang="en-US" sz="2000" dirty="0" smtClean="0"/>
              <a:t>、</a:t>
            </a:r>
            <a:r>
              <a:rPr lang="en-US" altLang="zh-CN" sz="2000" dirty="0" err="1" smtClean="0"/>
              <a:t>FusionAccess</a:t>
            </a:r>
            <a:r>
              <a:rPr lang="zh-CN" altLang="en-US" sz="2000" dirty="0" smtClean="0"/>
              <a:t>产品。</a:t>
            </a:r>
          </a:p>
          <a:p>
            <a:r>
              <a:rPr lang="zh-CN" altLang="en-US" sz="2000" dirty="0" smtClean="0"/>
              <a:t>健康检查支持检查各个节点的重要进程、配置文件、硬件以及一些其他相关的内容。</a:t>
            </a:r>
          </a:p>
          <a:p>
            <a:endParaRPr lang="zh-CN" altLang="en-US" sz="2000" dirty="0" smtClean="0"/>
          </a:p>
        </p:txBody>
      </p:sp>
    </p:spTree>
    <p:extLst>
      <p:ext uri="{BB962C8B-B14F-4D97-AF65-F5344CB8AC3E}">
        <p14:creationId xmlns:p14="http://schemas.microsoft.com/office/powerpoint/2010/main" val="830959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创建日常巡检任务 </a:t>
            </a:r>
            <a:r>
              <a:rPr lang="en-US" altLang="zh-CN" dirty="0" smtClean="0"/>
              <a:t>(1/3)</a:t>
            </a:r>
            <a:r>
              <a:rPr lang="zh-CN" altLang="en-US" dirty="0" smtClean="0"/>
              <a:t> </a:t>
            </a:r>
            <a:endParaRPr lang="zh-CN" altLang="en-US" dirty="0"/>
          </a:p>
        </p:txBody>
      </p:sp>
      <p:sp>
        <p:nvSpPr>
          <p:cNvPr id="31747" name="内容占位符 2"/>
          <p:cNvSpPr>
            <a:spLocks noGrp="1"/>
          </p:cNvSpPr>
          <p:nvPr>
            <p:ph type="body" sz="quarter" idx="10"/>
          </p:nvPr>
        </p:nvSpPr>
        <p:spPr>
          <a:xfrm>
            <a:off x="684213" y="1376363"/>
            <a:ext cx="2490787" cy="3924300"/>
          </a:xfrm>
        </p:spPr>
        <p:txBody>
          <a:bodyPr/>
          <a:lstStyle/>
          <a:p>
            <a:r>
              <a:rPr lang="zh-CN" altLang="en-US" sz="1800" dirty="0" smtClean="0"/>
              <a:t>点击“健康检查”页签，进入健康检查界面，点击左上角的“创建任务”按钮，进入“创建任务向导”界面。</a:t>
            </a:r>
          </a:p>
          <a:p>
            <a:r>
              <a:rPr lang="zh-CN" altLang="en-US" sz="1800" dirty="0" smtClean="0"/>
              <a:t>在“任务类型选择”页签，输入任务名称，选择“日常巡检”，点击“下一步”按钮。</a:t>
            </a:r>
          </a:p>
          <a:p>
            <a:endParaRPr lang="zh-CN" altLang="en-US" sz="1800" dirty="0" smtClean="0"/>
          </a:p>
        </p:txBody>
      </p:sp>
      <p:pic>
        <p:nvPicPr>
          <p:cNvPr id="317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0" y="1376363"/>
            <a:ext cx="5429250" cy="104775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31749" name="Picture 2" descr="C:\Users\w00365478\Desktop\培训胶片修改截图\创建任务向导.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0" y="2528888"/>
            <a:ext cx="5429249" cy="3671887"/>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698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创建日常巡检任务 </a:t>
            </a:r>
            <a:r>
              <a:rPr lang="en-US" altLang="zh-CN" dirty="0" smtClean="0"/>
              <a:t>(2/3)</a:t>
            </a:r>
            <a:endParaRPr lang="zh-CN" altLang="en-US" dirty="0"/>
          </a:p>
        </p:txBody>
      </p:sp>
      <p:sp>
        <p:nvSpPr>
          <p:cNvPr id="3" name="内容占位符 2"/>
          <p:cNvSpPr>
            <a:spLocks noGrp="1"/>
          </p:cNvSpPr>
          <p:nvPr>
            <p:ph type="body" sz="quarter" idx="10"/>
          </p:nvPr>
        </p:nvSpPr>
        <p:spPr/>
        <p:txBody>
          <a:bodyPr/>
          <a:lstStyle/>
          <a:p>
            <a:pPr>
              <a:lnSpc>
                <a:spcPct val="110000"/>
              </a:lnSpc>
            </a:pPr>
            <a:r>
              <a:rPr lang="zh-CN" altLang="en-US" sz="1600" dirty="0" smtClean="0"/>
              <a:t>进入“日常巡检</a:t>
            </a:r>
            <a:r>
              <a:rPr lang="en-US" altLang="zh-CN" sz="1600" dirty="0" smtClean="0"/>
              <a:t>-</a:t>
            </a:r>
            <a:r>
              <a:rPr lang="zh-CN" altLang="en-US" sz="1600" dirty="0" smtClean="0"/>
              <a:t>选择节点”页签，勾选需要检查的节点，点击“下一步”按钮。可以使用树状视图或者表状视图来选择节点，点击“下一步”时当前视图所选择的数据为有效数据。</a:t>
            </a:r>
            <a:endParaRPr lang="en-US" altLang="zh-CN" sz="1600" dirty="0" smtClean="0"/>
          </a:p>
          <a:p>
            <a:pPr>
              <a:lnSpc>
                <a:spcPct val="110000"/>
              </a:lnSpc>
            </a:pPr>
            <a:endParaRPr lang="en-US" altLang="zh-CN" sz="1600" dirty="0" smtClean="0"/>
          </a:p>
          <a:p>
            <a:pPr>
              <a:lnSpc>
                <a:spcPct val="110000"/>
              </a:lnSpc>
            </a:pPr>
            <a:endParaRPr lang="en-US" altLang="zh-CN" sz="1600" dirty="0" smtClean="0"/>
          </a:p>
          <a:p>
            <a:pPr>
              <a:lnSpc>
                <a:spcPct val="110000"/>
              </a:lnSpc>
            </a:pPr>
            <a:endParaRPr lang="en-US" altLang="zh-CN" sz="1600" dirty="0" smtClean="0"/>
          </a:p>
          <a:p>
            <a:pPr>
              <a:lnSpc>
                <a:spcPct val="110000"/>
              </a:lnSpc>
            </a:pPr>
            <a:endParaRPr lang="en-US" altLang="zh-CN" sz="1600" dirty="0" smtClean="0"/>
          </a:p>
          <a:p>
            <a:pPr>
              <a:lnSpc>
                <a:spcPct val="110000"/>
              </a:lnSpc>
            </a:pPr>
            <a:endParaRPr lang="en-US" altLang="zh-CN" sz="1600" dirty="0"/>
          </a:p>
          <a:p>
            <a:pPr marL="0" indent="0">
              <a:lnSpc>
                <a:spcPct val="110000"/>
              </a:lnSpc>
              <a:buNone/>
            </a:pPr>
            <a:endParaRPr lang="en-US" altLang="zh-CN" sz="1600" dirty="0" smtClean="0"/>
          </a:p>
          <a:p>
            <a:pPr>
              <a:lnSpc>
                <a:spcPct val="110000"/>
              </a:lnSpc>
            </a:pPr>
            <a:r>
              <a:rPr lang="zh-CN" altLang="en-US" sz="1600" dirty="0" smtClean="0"/>
              <a:t>如果所选择的节点存在不可达则进入“日常巡检</a:t>
            </a:r>
            <a:r>
              <a:rPr lang="en-US" altLang="zh-CN" sz="1600" dirty="0" smtClean="0"/>
              <a:t>-</a:t>
            </a:r>
            <a:r>
              <a:rPr lang="zh-CN" altLang="en-US" sz="1600" dirty="0" smtClean="0"/>
              <a:t>节点详情”页签。如果所选择的节点全部可达或者不涉及则直接进入“日常巡检</a:t>
            </a:r>
            <a:r>
              <a:rPr lang="en-US" altLang="zh-CN" sz="1600" dirty="0" smtClean="0"/>
              <a:t>-</a:t>
            </a:r>
            <a:r>
              <a:rPr lang="zh-CN" altLang="en-US" sz="1600" dirty="0" smtClean="0"/>
              <a:t>选择检查项”页签。</a:t>
            </a:r>
            <a:endParaRPr lang="en-US" altLang="zh-CN" sz="1600" dirty="0" smtClean="0"/>
          </a:p>
          <a:p>
            <a:pPr>
              <a:lnSpc>
                <a:spcPct val="120000"/>
              </a:lnSpc>
            </a:pPr>
            <a:endParaRPr lang="zh-CN" altLang="en-US" sz="1600" dirty="0"/>
          </a:p>
        </p:txBody>
      </p:sp>
      <p:pic>
        <p:nvPicPr>
          <p:cNvPr id="32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276873"/>
            <a:ext cx="6460008" cy="20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8" y="4930037"/>
            <a:ext cx="6460008" cy="129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9730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创建日常巡检任务 </a:t>
            </a:r>
            <a:r>
              <a:rPr lang="en-US" altLang="zh-CN" smtClean="0"/>
              <a:t>(3/3)</a:t>
            </a:r>
            <a:endParaRPr lang="zh-CN" altLang="en-US" dirty="0"/>
          </a:p>
        </p:txBody>
      </p:sp>
      <p:sp>
        <p:nvSpPr>
          <p:cNvPr id="33795" name="内容占位符 2"/>
          <p:cNvSpPr>
            <a:spLocks noGrp="1"/>
          </p:cNvSpPr>
          <p:nvPr>
            <p:ph type="body" sz="quarter" idx="10"/>
          </p:nvPr>
        </p:nvSpPr>
        <p:spPr>
          <a:xfrm>
            <a:off x="684213" y="1376362"/>
            <a:ext cx="7920037" cy="4032857"/>
          </a:xfrm>
        </p:spPr>
        <p:txBody>
          <a:bodyPr/>
          <a:lstStyle/>
          <a:p>
            <a:r>
              <a:rPr lang="zh-CN" altLang="en-US" sz="1800" dirty="0" smtClean="0"/>
              <a:t>进入“日常巡检</a:t>
            </a:r>
            <a:r>
              <a:rPr lang="en-US" altLang="zh-CN" sz="1800" dirty="0" smtClean="0"/>
              <a:t>_</a:t>
            </a:r>
            <a:r>
              <a:rPr lang="zh-CN" altLang="en-US" sz="1800" dirty="0" smtClean="0"/>
              <a:t>选择检查项”页签，勾选各节点检查项，点击“下一步”按钮。</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pPr marL="0" indent="0">
              <a:buNone/>
            </a:pPr>
            <a:endParaRPr lang="en-US" altLang="zh-CN" sz="1800" dirty="0" smtClean="0"/>
          </a:p>
          <a:p>
            <a:r>
              <a:rPr lang="zh-CN" altLang="en-US" sz="1800" dirty="0" smtClean="0"/>
              <a:t>点击“完成”按钮，完成健康检查“日常巡检”任务创建。</a:t>
            </a:r>
          </a:p>
          <a:p>
            <a:endParaRPr lang="zh-CN" altLang="en-US" sz="1800" dirty="0" smtClean="0"/>
          </a:p>
        </p:txBody>
      </p:sp>
      <p:pic>
        <p:nvPicPr>
          <p:cNvPr id="337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0" y="2203257"/>
            <a:ext cx="7848600" cy="323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7286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创建深度巡检任务</a:t>
            </a:r>
            <a:endParaRPr lang="zh-CN" altLang="en-US" dirty="0"/>
          </a:p>
        </p:txBody>
      </p:sp>
      <p:sp>
        <p:nvSpPr>
          <p:cNvPr id="34819" name="内容占位符 2"/>
          <p:cNvSpPr>
            <a:spLocks noGrp="1"/>
          </p:cNvSpPr>
          <p:nvPr>
            <p:ph type="body" sz="quarter" idx="10"/>
          </p:nvPr>
        </p:nvSpPr>
        <p:spPr/>
        <p:txBody>
          <a:bodyPr/>
          <a:lstStyle/>
          <a:p>
            <a:r>
              <a:rPr lang="zh-CN" altLang="en-US" sz="1800" dirty="0" smtClean="0"/>
              <a:t>点击“健康检查”页签，进入健康检查界面，点击左上角的“创建任务”按钮，进入“创建任务向导”界面。</a:t>
            </a:r>
            <a:endParaRPr lang="en-US" altLang="zh-CN" sz="1800" dirty="0" smtClean="0"/>
          </a:p>
          <a:p>
            <a:endParaRPr lang="en-US" altLang="zh-CN" sz="1800" dirty="0" smtClean="0"/>
          </a:p>
          <a:p>
            <a:pPr marL="0" indent="0">
              <a:buNone/>
            </a:pPr>
            <a:endParaRPr lang="en-US" altLang="zh-CN" sz="1800" dirty="0" smtClean="0"/>
          </a:p>
          <a:p>
            <a:r>
              <a:rPr lang="zh-CN" altLang="en-US" sz="1800" dirty="0" smtClean="0"/>
              <a:t>在“任务类型选择”页签，输入任务名称，选择“深度巡检”，点击“下一步”按钮。</a:t>
            </a:r>
          </a:p>
          <a:p>
            <a:endParaRPr lang="zh-CN" altLang="en-US" sz="1800" dirty="0" smtClean="0"/>
          </a:p>
        </p:txBody>
      </p:sp>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168860"/>
            <a:ext cx="5580546"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2" descr="C:\Users\w00365478\Desktop\培训胶片修改截图\深度巡检.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49" y="3999582"/>
            <a:ext cx="5580547" cy="2201193"/>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777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本章节我们将介绍几种运维工具，使用这些工具可大大降低管理员的工作量。</a:t>
            </a:r>
            <a:endParaRPr lang="zh-CN" altLang="en-US" dirty="0"/>
          </a:p>
        </p:txBody>
      </p:sp>
    </p:spTree>
    <p:extLst>
      <p:ext uri="{BB962C8B-B14F-4D97-AF65-F5344CB8AC3E}">
        <p14:creationId xmlns:p14="http://schemas.microsoft.com/office/powerpoint/2010/main" val="3731087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smtClean="0"/>
              <a:t>信息收集简介 </a:t>
            </a:r>
            <a:r>
              <a:rPr lang="en-US" altLang="zh-CN" dirty="0" smtClean="0"/>
              <a:t>(1/2)</a:t>
            </a:r>
            <a:endParaRPr lang="zh-CN" altLang="en-US" dirty="0" smtClean="0"/>
          </a:p>
        </p:txBody>
      </p:sp>
      <p:sp>
        <p:nvSpPr>
          <p:cNvPr id="35843" name="内容占位符 2"/>
          <p:cNvSpPr>
            <a:spLocks noGrp="1"/>
          </p:cNvSpPr>
          <p:nvPr>
            <p:ph type="body" sz="quarter" idx="10"/>
          </p:nvPr>
        </p:nvSpPr>
        <p:spPr/>
        <p:txBody>
          <a:bodyPr/>
          <a:lstStyle/>
          <a:p>
            <a:r>
              <a:rPr lang="zh-CN" altLang="en-US" sz="2000" dirty="0" smtClean="0"/>
              <a:t>信息收集流程如下图所示，主要分为：选择收集节点、选择收集项、执行信息收集以及处理收集结果。</a:t>
            </a:r>
          </a:p>
        </p:txBody>
      </p:sp>
      <p:grpSp>
        <p:nvGrpSpPr>
          <p:cNvPr id="35844" name="组合 3"/>
          <p:cNvGrpSpPr>
            <a:grpSpLocks/>
          </p:cNvGrpSpPr>
          <p:nvPr/>
        </p:nvGrpSpPr>
        <p:grpSpPr bwMode="auto">
          <a:xfrm>
            <a:off x="900113" y="2743200"/>
            <a:ext cx="7559675" cy="2846388"/>
            <a:chOff x="1422397" y="4137362"/>
            <a:chExt cx="6231488" cy="1947349"/>
          </a:xfrm>
        </p:grpSpPr>
        <p:sp>
          <p:nvSpPr>
            <p:cNvPr id="5" name="五边形 4"/>
            <p:cNvSpPr/>
            <p:nvPr/>
          </p:nvSpPr>
          <p:spPr bwMode="auto">
            <a:xfrm>
              <a:off x="1422397" y="5565563"/>
              <a:ext cx="1264094" cy="519148"/>
            </a:xfrm>
            <a:prstGeom prst="homePlate">
              <a:avLst/>
            </a:prstGeom>
            <a:solidFill>
              <a:srgbClr val="00B0F0"/>
            </a:solidFill>
            <a:ln w="9525" cap="flat" cmpd="sng" algn="ctr">
              <a:noFill/>
              <a:prstDash val="solid"/>
              <a:round/>
              <a:headEnd type="none" w="med" len="med"/>
              <a:tailEnd type="none" w="med" len="med"/>
            </a:ln>
            <a:effectLst/>
          </p:spPr>
          <p:txBody>
            <a:bodyPr anchor="ctr"/>
            <a:lstStyle/>
            <a:p>
              <a:pPr>
                <a:defRPr/>
              </a:pPr>
              <a:endParaRPr lang="en-US" altLang="zh-CN" sz="1200" dirty="0">
                <a:solidFill>
                  <a:schemeClr val="bg1"/>
                </a:solidFill>
                <a:latin typeface="+mn-lt"/>
                <a:ea typeface="+mn-ea"/>
              </a:endParaRPr>
            </a:p>
            <a:p>
              <a:pPr>
                <a:defRPr/>
              </a:pPr>
              <a:r>
                <a:rPr lang="zh-CN" altLang="en-US" sz="1200" dirty="0">
                  <a:solidFill>
                    <a:schemeClr val="bg1"/>
                  </a:solidFill>
                  <a:latin typeface="+mn-lt"/>
                  <a:ea typeface="+mn-ea"/>
                </a:rPr>
                <a:t>登录</a:t>
              </a:r>
              <a:r>
                <a:rPr lang="en-US" altLang="zh-CN" sz="1200" dirty="0">
                  <a:solidFill>
                    <a:schemeClr val="bg1"/>
                  </a:solidFill>
                  <a:latin typeface="+mn-lt"/>
                  <a:ea typeface="+mn-ea"/>
                </a:rPr>
                <a:t>FusionCare</a:t>
              </a:r>
              <a:endParaRPr lang="zh-CN" altLang="en-US" sz="1200" dirty="0">
                <a:solidFill>
                  <a:schemeClr val="bg1"/>
                </a:solidFill>
                <a:latin typeface="+mn-lt"/>
                <a:ea typeface="+mn-ea"/>
              </a:endParaRPr>
            </a:p>
          </p:txBody>
        </p:sp>
        <p:sp>
          <p:nvSpPr>
            <p:cNvPr id="6" name="燕尾形 5"/>
            <p:cNvSpPr/>
            <p:nvPr/>
          </p:nvSpPr>
          <p:spPr bwMode="auto">
            <a:xfrm>
              <a:off x="2539930" y="5576424"/>
              <a:ext cx="1264094" cy="497426"/>
            </a:xfrm>
            <a:prstGeom prst="chevron">
              <a:avLst/>
            </a:prstGeom>
            <a:solidFill>
              <a:srgbClr val="00B0F0"/>
            </a:solidFill>
            <a:ln w="9525" cap="flat" cmpd="sng" algn="ctr">
              <a:noFill/>
              <a:prstDash val="solid"/>
              <a:round/>
              <a:headEnd type="none" w="med" len="med"/>
              <a:tailEnd type="none" w="med" len="med"/>
            </a:ln>
            <a:effectLst/>
          </p:spPr>
          <p:txBody>
            <a:bodyPr anchor="ctr"/>
            <a:lstStyle/>
            <a:p>
              <a:pPr algn="ctr">
                <a:lnSpc>
                  <a:spcPts val="1500"/>
                </a:lnSpc>
                <a:defRPr/>
              </a:pPr>
              <a:r>
                <a:rPr lang="zh-CN" altLang="en-US" sz="1200" dirty="0">
                  <a:solidFill>
                    <a:schemeClr val="bg1"/>
                  </a:solidFill>
                  <a:latin typeface="+mn-lt"/>
                  <a:ea typeface="+mn-ea"/>
                </a:rPr>
                <a:t>设置收集时间段</a:t>
              </a:r>
            </a:p>
          </p:txBody>
        </p:sp>
        <p:sp>
          <p:nvSpPr>
            <p:cNvPr id="7" name="燕尾形 6"/>
            <p:cNvSpPr/>
            <p:nvPr/>
          </p:nvSpPr>
          <p:spPr bwMode="auto">
            <a:xfrm>
              <a:off x="3652228" y="5581854"/>
              <a:ext cx="1010229" cy="497426"/>
            </a:xfrm>
            <a:prstGeom prst="chevron">
              <a:avLst/>
            </a:prstGeom>
            <a:solidFill>
              <a:srgbClr val="00B0F0"/>
            </a:solidFill>
            <a:ln w="9525" cap="flat" cmpd="sng" algn="ctr">
              <a:noFill/>
              <a:prstDash val="solid"/>
              <a:round/>
              <a:headEnd type="none" w="med" len="med"/>
              <a:tailEnd type="none" w="med" len="med"/>
            </a:ln>
            <a:effectLst/>
          </p:spPr>
          <p:txBody>
            <a:bodyPr anchor="ctr"/>
            <a:lstStyle/>
            <a:p>
              <a:pPr algn="ctr">
                <a:lnSpc>
                  <a:spcPts val="1500"/>
                </a:lnSpc>
                <a:defRPr/>
              </a:pPr>
              <a:r>
                <a:rPr lang="zh-CN" altLang="en-US" sz="1200" dirty="0">
                  <a:solidFill>
                    <a:schemeClr val="bg1"/>
                  </a:solidFill>
                  <a:latin typeface="+mn-lt"/>
                  <a:ea typeface="+mn-ea"/>
                </a:rPr>
                <a:t>选择节点</a:t>
              </a:r>
            </a:p>
          </p:txBody>
        </p:sp>
        <p:sp>
          <p:nvSpPr>
            <p:cNvPr id="8" name="燕尾形 7"/>
            <p:cNvSpPr/>
            <p:nvPr/>
          </p:nvSpPr>
          <p:spPr bwMode="auto">
            <a:xfrm>
              <a:off x="4487106" y="5581854"/>
              <a:ext cx="1146322" cy="497426"/>
            </a:xfrm>
            <a:prstGeom prst="chevron">
              <a:avLst/>
            </a:prstGeom>
            <a:solidFill>
              <a:srgbClr val="00B0F0"/>
            </a:solidFill>
            <a:ln w="9525" cap="flat" cmpd="sng" algn="ctr">
              <a:noFill/>
              <a:prstDash val="solid"/>
              <a:round/>
              <a:headEnd type="none" w="med" len="med"/>
              <a:tailEnd type="none" w="med" len="med"/>
            </a:ln>
            <a:effectLst/>
          </p:spPr>
          <p:txBody>
            <a:bodyPr anchor="ctr"/>
            <a:lstStyle/>
            <a:p>
              <a:pPr algn="ctr">
                <a:lnSpc>
                  <a:spcPts val="1500"/>
                </a:lnSpc>
                <a:defRPr/>
              </a:pPr>
              <a:r>
                <a:rPr lang="zh-CN" altLang="en-US" sz="1200" dirty="0">
                  <a:solidFill>
                    <a:schemeClr val="bg1"/>
                  </a:solidFill>
                  <a:latin typeface="+mn-lt"/>
                  <a:ea typeface="+mn-ea"/>
                </a:rPr>
                <a:t>选择</a:t>
              </a:r>
              <a:endParaRPr lang="en-US" altLang="zh-CN" sz="1200" dirty="0">
                <a:solidFill>
                  <a:schemeClr val="bg1"/>
                </a:solidFill>
                <a:latin typeface="+mn-lt"/>
                <a:ea typeface="+mn-ea"/>
              </a:endParaRPr>
            </a:p>
            <a:p>
              <a:pPr algn="ctr">
                <a:lnSpc>
                  <a:spcPts val="1500"/>
                </a:lnSpc>
                <a:defRPr/>
              </a:pPr>
              <a:r>
                <a:rPr lang="zh-CN" altLang="en-US" sz="1200" dirty="0">
                  <a:solidFill>
                    <a:schemeClr val="bg1"/>
                  </a:solidFill>
                  <a:latin typeface="+mn-lt"/>
                  <a:ea typeface="+mn-ea"/>
                </a:rPr>
                <a:t>收集项</a:t>
              </a:r>
            </a:p>
          </p:txBody>
        </p:sp>
        <p:sp>
          <p:nvSpPr>
            <p:cNvPr id="9" name="燕尾形 8"/>
            <p:cNvSpPr/>
            <p:nvPr/>
          </p:nvSpPr>
          <p:spPr bwMode="auto">
            <a:xfrm>
              <a:off x="5469854" y="5581854"/>
              <a:ext cx="1156790" cy="497426"/>
            </a:xfrm>
            <a:prstGeom prst="chevron">
              <a:avLst/>
            </a:prstGeom>
            <a:solidFill>
              <a:srgbClr val="00B0F0"/>
            </a:solidFill>
            <a:ln w="9525" cap="flat" cmpd="sng" algn="ctr">
              <a:noFill/>
              <a:prstDash val="solid"/>
              <a:round/>
              <a:headEnd type="none" w="med" len="med"/>
              <a:tailEnd type="none" w="med" len="med"/>
            </a:ln>
            <a:effectLst/>
          </p:spPr>
          <p:txBody>
            <a:bodyPr anchor="ctr"/>
            <a:lstStyle/>
            <a:p>
              <a:pPr algn="ctr">
                <a:lnSpc>
                  <a:spcPts val="1500"/>
                </a:lnSpc>
                <a:defRPr/>
              </a:pPr>
              <a:r>
                <a:rPr lang="zh-CN" altLang="en-US" sz="1200" dirty="0">
                  <a:solidFill>
                    <a:schemeClr val="bg1"/>
                  </a:solidFill>
                  <a:latin typeface="+mn-lt"/>
                  <a:ea typeface="+mn-ea"/>
                </a:rPr>
                <a:t>执行日志收集</a:t>
              </a:r>
            </a:p>
          </p:txBody>
        </p:sp>
        <p:sp>
          <p:nvSpPr>
            <p:cNvPr id="10" name="燕尾形 9"/>
            <p:cNvSpPr/>
            <p:nvPr/>
          </p:nvSpPr>
          <p:spPr bwMode="auto">
            <a:xfrm>
              <a:off x="6463071" y="5581854"/>
              <a:ext cx="1190814" cy="497426"/>
            </a:xfrm>
            <a:prstGeom prst="chevron">
              <a:avLst/>
            </a:prstGeom>
            <a:solidFill>
              <a:srgbClr val="00B0F0"/>
            </a:solidFill>
            <a:ln w="9525" cap="flat" cmpd="sng" algn="ctr">
              <a:noFill/>
              <a:prstDash val="solid"/>
              <a:round/>
              <a:headEnd type="none" w="med" len="med"/>
              <a:tailEnd type="none" w="med" len="med"/>
            </a:ln>
            <a:effectLst/>
          </p:spPr>
          <p:txBody>
            <a:bodyPr anchor="ctr"/>
            <a:lstStyle/>
            <a:p>
              <a:pPr algn="ctr">
                <a:lnSpc>
                  <a:spcPts val="1500"/>
                </a:lnSpc>
                <a:defRPr/>
              </a:pPr>
              <a:r>
                <a:rPr lang="zh-CN" altLang="en-US" sz="1200" dirty="0">
                  <a:solidFill>
                    <a:schemeClr val="bg1"/>
                  </a:solidFill>
                  <a:latin typeface="+mn-lt"/>
                  <a:ea typeface="+mn-ea"/>
                </a:rPr>
                <a:t>处理收集结果</a:t>
              </a:r>
            </a:p>
          </p:txBody>
        </p:sp>
        <p:sp>
          <p:nvSpPr>
            <p:cNvPr id="11" name="流程图: 联系 10"/>
            <p:cNvSpPr/>
            <p:nvPr/>
          </p:nvSpPr>
          <p:spPr bwMode="auto">
            <a:xfrm>
              <a:off x="1512689" y="5125698"/>
              <a:ext cx="146562" cy="14662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35852" name="直接连接符 11"/>
            <p:cNvCxnSpPr>
              <a:cxnSpLocks noChangeShapeType="1"/>
            </p:cNvCxnSpPr>
            <p:nvPr/>
          </p:nvCxnSpPr>
          <p:spPr bwMode="auto">
            <a:xfrm flipH="1">
              <a:off x="1580442" y="5283208"/>
              <a:ext cx="5642" cy="27092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 name="TextBox 12"/>
            <p:cNvSpPr txBox="1"/>
            <p:nvPr/>
          </p:nvSpPr>
          <p:spPr>
            <a:xfrm>
              <a:off x="1659251" y="5000799"/>
              <a:ext cx="790386" cy="284554"/>
            </a:xfrm>
            <a:prstGeom prst="rect">
              <a:avLst/>
            </a:prstGeom>
            <a:noFill/>
          </p:spPr>
          <p:txBody>
            <a:bodyPr>
              <a:spAutoFit/>
            </a:bodyPr>
            <a:lstStyle/>
            <a:p>
              <a:pPr>
                <a:defRPr/>
              </a:pPr>
              <a:r>
                <a:rPr lang="zh-CN" altLang="en-US" dirty="0">
                  <a:latin typeface="+mn-lt"/>
                  <a:ea typeface="+mn-ea"/>
                </a:rPr>
                <a:t>首次</a:t>
              </a:r>
              <a:r>
                <a:rPr lang="zh-CN" altLang="en-US" dirty="0" smtClean="0">
                  <a:latin typeface="+mn-lt"/>
                  <a:ea typeface="+mn-ea"/>
                </a:rPr>
                <a:t>登录   修改</a:t>
              </a:r>
              <a:r>
                <a:rPr lang="zh-CN" altLang="en-US" dirty="0">
                  <a:latin typeface="+mn-lt"/>
                  <a:ea typeface="+mn-ea"/>
                </a:rPr>
                <a:t>密码</a:t>
              </a:r>
            </a:p>
          </p:txBody>
        </p:sp>
        <p:sp>
          <p:nvSpPr>
            <p:cNvPr id="14" name="流程图: 联系 13"/>
            <p:cNvSpPr/>
            <p:nvPr/>
          </p:nvSpPr>
          <p:spPr bwMode="auto">
            <a:xfrm>
              <a:off x="2693034" y="5131129"/>
              <a:ext cx="146562" cy="146621"/>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35855" name="直接连接符 14"/>
            <p:cNvCxnSpPr>
              <a:cxnSpLocks noChangeShapeType="1"/>
            </p:cNvCxnSpPr>
            <p:nvPr/>
          </p:nvCxnSpPr>
          <p:spPr bwMode="auto">
            <a:xfrm flipH="1">
              <a:off x="2760141" y="5288851"/>
              <a:ext cx="5642" cy="27092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 name="TextBox 15"/>
            <p:cNvSpPr txBox="1"/>
            <p:nvPr/>
          </p:nvSpPr>
          <p:spPr>
            <a:xfrm>
              <a:off x="2805572" y="4938892"/>
              <a:ext cx="790386" cy="284554"/>
            </a:xfrm>
            <a:prstGeom prst="rect">
              <a:avLst/>
            </a:prstGeom>
            <a:noFill/>
          </p:spPr>
          <p:txBody>
            <a:bodyPr>
              <a:spAutoFit/>
            </a:bodyPr>
            <a:lstStyle/>
            <a:p>
              <a:pPr>
                <a:defRPr/>
              </a:pPr>
              <a:r>
                <a:rPr lang="zh-CN" altLang="en-US" dirty="0">
                  <a:latin typeface="+mn-lt"/>
                  <a:ea typeface="+mn-ea"/>
                </a:rPr>
                <a:t>设置</a:t>
              </a:r>
              <a:r>
                <a:rPr lang="zh-CN" altLang="en-US" dirty="0" smtClean="0">
                  <a:latin typeface="+mn-lt"/>
                  <a:ea typeface="+mn-ea"/>
                </a:rPr>
                <a:t>日志收集</a:t>
              </a:r>
              <a:r>
                <a:rPr lang="zh-CN" altLang="en-US" dirty="0">
                  <a:latin typeface="+mn-lt"/>
                  <a:ea typeface="+mn-ea"/>
                </a:rPr>
                <a:t>时间段</a:t>
              </a:r>
            </a:p>
          </p:txBody>
        </p:sp>
        <p:sp>
          <p:nvSpPr>
            <p:cNvPr id="17" name="流程图: 联系 16"/>
            <p:cNvSpPr/>
            <p:nvPr/>
          </p:nvSpPr>
          <p:spPr bwMode="auto">
            <a:xfrm>
              <a:off x="3770001" y="5136559"/>
              <a:ext cx="147870" cy="14662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35858" name="直接连接符 17"/>
            <p:cNvCxnSpPr>
              <a:cxnSpLocks noChangeShapeType="1"/>
            </p:cNvCxnSpPr>
            <p:nvPr/>
          </p:nvCxnSpPr>
          <p:spPr bwMode="auto">
            <a:xfrm flipH="1">
              <a:off x="3838239" y="5294494"/>
              <a:ext cx="5642" cy="27092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9" name="TextBox 18"/>
            <p:cNvSpPr txBox="1"/>
            <p:nvPr/>
          </p:nvSpPr>
          <p:spPr>
            <a:xfrm>
              <a:off x="3872071" y="5069222"/>
              <a:ext cx="790386" cy="172688"/>
            </a:xfrm>
            <a:prstGeom prst="rect">
              <a:avLst/>
            </a:prstGeom>
            <a:noFill/>
          </p:spPr>
          <p:txBody>
            <a:bodyPr>
              <a:spAutoFit/>
            </a:bodyPr>
            <a:lstStyle/>
            <a:p>
              <a:pPr>
                <a:defRPr/>
              </a:pPr>
              <a:r>
                <a:rPr lang="zh-CN" altLang="en-US" dirty="0">
                  <a:latin typeface="+mn-lt"/>
                  <a:ea typeface="+mn-ea"/>
                </a:rPr>
                <a:t>删除节点</a:t>
              </a:r>
            </a:p>
          </p:txBody>
        </p:sp>
        <p:sp>
          <p:nvSpPr>
            <p:cNvPr id="20" name="流程图: 联系 19"/>
            <p:cNvSpPr/>
            <p:nvPr/>
          </p:nvSpPr>
          <p:spPr bwMode="auto">
            <a:xfrm>
              <a:off x="3776543" y="4702126"/>
              <a:ext cx="146562" cy="14662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35861" name="直接连接符 20"/>
            <p:cNvCxnSpPr>
              <a:cxnSpLocks noChangeShapeType="1"/>
            </p:cNvCxnSpPr>
            <p:nvPr/>
          </p:nvCxnSpPr>
          <p:spPr bwMode="auto">
            <a:xfrm flipH="1">
              <a:off x="3843882" y="4859866"/>
              <a:ext cx="5642" cy="27092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 name="TextBox 21"/>
            <p:cNvSpPr txBox="1"/>
            <p:nvPr/>
          </p:nvSpPr>
          <p:spPr>
            <a:xfrm>
              <a:off x="3877305" y="4633703"/>
              <a:ext cx="790386" cy="173773"/>
            </a:xfrm>
            <a:prstGeom prst="rect">
              <a:avLst/>
            </a:prstGeom>
            <a:noFill/>
          </p:spPr>
          <p:txBody>
            <a:bodyPr>
              <a:spAutoFit/>
            </a:bodyPr>
            <a:lstStyle/>
            <a:p>
              <a:pPr>
                <a:defRPr/>
              </a:pPr>
              <a:r>
                <a:rPr lang="zh-CN" altLang="en-US" dirty="0">
                  <a:latin typeface="+mn-lt"/>
                  <a:ea typeface="+mn-ea"/>
                </a:rPr>
                <a:t>修改节点</a:t>
              </a:r>
            </a:p>
          </p:txBody>
        </p:sp>
        <p:sp>
          <p:nvSpPr>
            <p:cNvPr id="23" name="流程图: 联系 22"/>
            <p:cNvSpPr/>
            <p:nvPr/>
          </p:nvSpPr>
          <p:spPr bwMode="auto">
            <a:xfrm>
              <a:off x="3793555" y="4267692"/>
              <a:ext cx="146562" cy="14662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35864" name="直接连接符 23"/>
            <p:cNvCxnSpPr>
              <a:cxnSpLocks noChangeShapeType="1"/>
            </p:cNvCxnSpPr>
            <p:nvPr/>
          </p:nvCxnSpPr>
          <p:spPr bwMode="auto">
            <a:xfrm flipH="1">
              <a:off x="3860814" y="4425238"/>
              <a:ext cx="5642" cy="27092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5" name="TextBox 24"/>
            <p:cNvSpPr txBox="1"/>
            <p:nvPr/>
          </p:nvSpPr>
          <p:spPr>
            <a:xfrm>
              <a:off x="3894316" y="4199269"/>
              <a:ext cx="790386" cy="173773"/>
            </a:xfrm>
            <a:prstGeom prst="rect">
              <a:avLst/>
            </a:prstGeom>
            <a:noFill/>
          </p:spPr>
          <p:txBody>
            <a:bodyPr>
              <a:spAutoFit/>
            </a:bodyPr>
            <a:lstStyle/>
            <a:p>
              <a:pPr>
                <a:defRPr/>
              </a:pPr>
              <a:r>
                <a:rPr lang="zh-CN" altLang="en-US" dirty="0">
                  <a:latin typeface="+mn-lt"/>
                  <a:ea typeface="+mn-ea"/>
                </a:rPr>
                <a:t>添加节点</a:t>
              </a:r>
            </a:p>
          </p:txBody>
        </p:sp>
        <p:sp>
          <p:nvSpPr>
            <p:cNvPr id="26" name="流程图: 联系 25"/>
            <p:cNvSpPr/>
            <p:nvPr/>
          </p:nvSpPr>
          <p:spPr bwMode="auto">
            <a:xfrm>
              <a:off x="4645445" y="5141990"/>
              <a:ext cx="146562" cy="146621"/>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35867" name="直接连接符 26"/>
            <p:cNvCxnSpPr>
              <a:cxnSpLocks noChangeShapeType="1"/>
            </p:cNvCxnSpPr>
            <p:nvPr/>
          </p:nvCxnSpPr>
          <p:spPr bwMode="auto">
            <a:xfrm flipH="1">
              <a:off x="4713138" y="5300140"/>
              <a:ext cx="5642" cy="27092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8" name="TextBox 27"/>
            <p:cNvSpPr txBox="1"/>
            <p:nvPr/>
          </p:nvSpPr>
          <p:spPr>
            <a:xfrm>
              <a:off x="4792006" y="5018176"/>
              <a:ext cx="790386" cy="283468"/>
            </a:xfrm>
            <a:prstGeom prst="rect">
              <a:avLst/>
            </a:prstGeom>
            <a:noFill/>
          </p:spPr>
          <p:txBody>
            <a:bodyPr>
              <a:spAutoFit/>
            </a:bodyPr>
            <a:lstStyle/>
            <a:p>
              <a:pPr>
                <a:defRPr/>
              </a:pPr>
              <a:r>
                <a:rPr lang="zh-CN" altLang="en-US" dirty="0">
                  <a:latin typeface="+mn-lt"/>
                  <a:ea typeface="+mn-ea"/>
                </a:rPr>
                <a:t>选择各</a:t>
              </a:r>
              <a:r>
                <a:rPr lang="zh-CN" altLang="en-US" dirty="0" smtClean="0">
                  <a:latin typeface="+mn-lt"/>
                  <a:ea typeface="+mn-ea"/>
                </a:rPr>
                <a:t>节点 收集</a:t>
              </a:r>
              <a:r>
                <a:rPr lang="zh-CN" altLang="en-US" dirty="0">
                  <a:latin typeface="+mn-lt"/>
                  <a:ea typeface="+mn-ea"/>
                </a:rPr>
                <a:t>项</a:t>
              </a:r>
            </a:p>
          </p:txBody>
        </p:sp>
        <p:sp>
          <p:nvSpPr>
            <p:cNvPr id="29" name="流程图: 联系 28"/>
            <p:cNvSpPr/>
            <p:nvPr/>
          </p:nvSpPr>
          <p:spPr bwMode="auto">
            <a:xfrm>
              <a:off x="5599404" y="5136559"/>
              <a:ext cx="146562" cy="146622"/>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35870" name="直接连接符 29"/>
            <p:cNvCxnSpPr>
              <a:cxnSpLocks noChangeShapeType="1"/>
            </p:cNvCxnSpPr>
            <p:nvPr/>
          </p:nvCxnSpPr>
          <p:spPr bwMode="auto">
            <a:xfrm flipH="1">
              <a:off x="5667057" y="5294494"/>
              <a:ext cx="5642" cy="27092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1" name="TextBox 30"/>
            <p:cNvSpPr txBox="1"/>
            <p:nvPr/>
          </p:nvSpPr>
          <p:spPr>
            <a:xfrm>
              <a:off x="5745966" y="5012746"/>
              <a:ext cx="790386" cy="283468"/>
            </a:xfrm>
            <a:prstGeom prst="rect">
              <a:avLst/>
            </a:prstGeom>
            <a:noFill/>
          </p:spPr>
          <p:txBody>
            <a:bodyPr>
              <a:spAutoFit/>
            </a:bodyPr>
            <a:lstStyle/>
            <a:p>
              <a:pPr>
                <a:defRPr/>
              </a:pPr>
              <a:r>
                <a:rPr lang="zh-CN" altLang="en-US" dirty="0">
                  <a:latin typeface="+mn-lt"/>
                  <a:ea typeface="+mn-ea"/>
                </a:rPr>
                <a:t>执行</a:t>
              </a:r>
              <a:r>
                <a:rPr lang="zh-CN" altLang="en-US" dirty="0" smtClean="0">
                  <a:latin typeface="+mn-lt"/>
                  <a:ea typeface="+mn-ea"/>
                </a:rPr>
                <a:t>日志   收集</a:t>
              </a:r>
              <a:r>
                <a:rPr lang="zh-CN" altLang="en-US" dirty="0">
                  <a:latin typeface="+mn-lt"/>
                  <a:ea typeface="+mn-ea"/>
                </a:rPr>
                <a:t>任务</a:t>
              </a:r>
            </a:p>
          </p:txBody>
        </p:sp>
        <p:sp>
          <p:nvSpPr>
            <p:cNvPr id="32" name="流程图: 联系 31"/>
            <p:cNvSpPr/>
            <p:nvPr/>
          </p:nvSpPr>
          <p:spPr bwMode="auto">
            <a:xfrm>
              <a:off x="6631879" y="5141990"/>
              <a:ext cx="146562" cy="146621"/>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35873" name="直接连接符 32"/>
            <p:cNvCxnSpPr>
              <a:cxnSpLocks noChangeShapeType="1"/>
            </p:cNvCxnSpPr>
            <p:nvPr/>
          </p:nvCxnSpPr>
          <p:spPr bwMode="auto">
            <a:xfrm flipH="1">
              <a:off x="6699999" y="5300137"/>
              <a:ext cx="5642" cy="27092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 name="TextBox 33"/>
            <p:cNvSpPr txBox="1"/>
            <p:nvPr/>
          </p:nvSpPr>
          <p:spPr>
            <a:xfrm>
              <a:off x="6733948" y="5074653"/>
              <a:ext cx="790386" cy="168343"/>
            </a:xfrm>
            <a:prstGeom prst="rect">
              <a:avLst/>
            </a:prstGeom>
            <a:noFill/>
          </p:spPr>
          <p:txBody>
            <a:bodyPr>
              <a:spAutoFit/>
            </a:bodyPr>
            <a:lstStyle/>
            <a:p>
              <a:pPr>
                <a:defRPr/>
              </a:pPr>
              <a:r>
                <a:rPr lang="zh-CN" altLang="en-US" dirty="0">
                  <a:latin typeface="+mn-lt"/>
                  <a:ea typeface="+mn-ea"/>
                </a:rPr>
                <a:t>删除收集任务</a:t>
              </a:r>
            </a:p>
          </p:txBody>
        </p:sp>
        <p:sp>
          <p:nvSpPr>
            <p:cNvPr id="35" name="流程图: 联系 34"/>
            <p:cNvSpPr/>
            <p:nvPr/>
          </p:nvSpPr>
          <p:spPr bwMode="auto">
            <a:xfrm>
              <a:off x="6638422" y="4707556"/>
              <a:ext cx="146562" cy="146621"/>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35876" name="直接连接符 35"/>
            <p:cNvCxnSpPr>
              <a:cxnSpLocks noChangeShapeType="1"/>
            </p:cNvCxnSpPr>
            <p:nvPr/>
          </p:nvCxnSpPr>
          <p:spPr bwMode="auto">
            <a:xfrm flipH="1">
              <a:off x="6705642" y="4865509"/>
              <a:ext cx="5642" cy="27092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7" name="TextBox 36"/>
            <p:cNvSpPr txBox="1"/>
            <p:nvPr/>
          </p:nvSpPr>
          <p:spPr>
            <a:xfrm>
              <a:off x="6739183" y="4640219"/>
              <a:ext cx="790386" cy="172687"/>
            </a:xfrm>
            <a:prstGeom prst="rect">
              <a:avLst/>
            </a:prstGeom>
            <a:noFill/>
          </p:spPr>
          <p:txBody>
            <a:bodyPr>
              <a:spAutoFit/>
            </a:bodyPr>
            <a:lstStyle/>
            <a:p>
              <a:pPr>
                <a:defRPr/>
              </a:pPr>
              <a:r>
                <a:rPr lang="zh-CN" altLang="en-US" dirty="0">
                  <a:latin typeface="+mn-lt"/>
                  <a:ea typeface="+mn-ea"/>
                </a:rPr>
                <a:t>下载日志</a:t>
              </a:r>
            </a:p>
          </p:txBody>
        </p:sp>
        <p:sp>
          <p:nvSpPr>
            <p:cNvPr id="38" name="流程图: 联系 37"/>
            <p:cNvSpPr/>
            <p:nvPr/>
          </p:nvSpPr>
          <p:spPr bwMode="auto">
            <a:xfrm>
              <a:off x="6655433" y="4273123"/>
              <a:ext cx="146562" cy="146621"/>
            </a:xfrm>
            <a:prstGeom prst="flowChartConnector">
              <a:avLst/>
            </a:prstGeom>
            <a:solidFill>
              <a:srgbClr val="FFC000"/>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a:latin typeface="+mn-lt"/>
                <a:ea typeface="+mn-ea"/>
              </a:endParaRPr>
            </a:p>
          </p:txBody>
        </p:sp>
        <p:cxnSp>
          <p:nvCxnSpPr>
            <p:cNvPr id="35879" name="直接连接符 38"/>
            <p:cNvCxnSpPr>
              <a:cxnSpLocks noChangeShapeType="1"/>
            </p:cNvCxnSpPr>
            <p:nvPr/>
          </p:nvCxnSpPr>
          <p:spPr bwMode="auto">
            <a:xfrm flipH="1">
              <a:off x="6722574" y="4430881"/>
              <a:ext cx="5642" cy="27092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0" name="TextBox 39"/>
            <p:cNvSpPr txBox="1"/>
            <p:nvPr/>
          </p:nvSpPr>
          <p:spPr>
            <a:xfrm>
              <a:off x="6756195" y="4137362"/>
              <a:ext cx="790386" cy="168343"/>
            </a:xfrm>
            <a:prstGeom prst="rect">
              <a:avLst/>
            </a:prstGeom>
            <a:noFill/>
          </p:spPr>
          <p:txBody>
            <a:bodyPr>
              <a:spAutoFit/>
            </a:bodyPr>
            <a:lstStyle/>
            <a:p>
              <a:pPr>
                <a:defRPr/>
              </a:pPr>
              <a:r>
                <a:rPr lang="zh-CN" altLang="en-US" dirty="0">
                  <a:latin typeface="+mn-lt"/>
                  <a:ea typeface="+mn-ea"/>
                </a:rPr>
                <a:t>查看收集结果</a:t>
              </a:r>
            </a:p>
          </p:txBody>
        </p:sp>
      </p:grpSp>
    </p:spTree>
    <p:extLst>
      <p:ext uri="{BB962C8B-B14F-4D97-AF65-F5344CB8AC3E}">
        <p14:creationId xmlns:p14="http://schemas.microsoft.com/office/powerpoint/2010/main" val="721459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信息收集简介 </a:t>
            </a:r>
            <a:r>
              <a:rPr lang="en-US" altLang="zh-CN" smtClean="0"/>
              <a:t>(2/2)</a:t>
            </a:r>
            <a:endParaRPr lang="zh-CN" altLang="en-US" dirty="0" smtClean="0"/>
          </a:p>
        </p:txBody>
      </p:sp>
      <p:sp>
        <p:nvSpPr>
          <p:cNvPr id="36867" name="内容占位符 2"/>
          <p:cNvSpPr>
            <a:spLocks noGrp="1"/>
          </p:cNvSpPr>
          <p:nvPr>
            <p:ph type="body" sz="quarter" idx="10"/>
          </p:nvPr>
        </p:nvSpPr>
        <p:spPr/>
        <p:txBody>
          <a:bodyPr/>
          <a:lstStyle/>
          <a:p>
            <a:r>
              <a:rPr lang="zh-CN" altLang="en-US" sz="2000" dirty="0" smtClean="0"/>
              <a:t>信息收集通过建立</a:t>
            </a:r>
            <a:r>
              <a:rPr lang="en-US" altLang="zh-CN" sz="2000" dirty="0" smtClean="0"/>
              <a:t>FTP</a:t>
            </a:r>
            <a:r>
              <a:rPr lang="zh-CN" altLang="en-US" sz="2000" dirty="0" smtClean="0"/>
              <a:t>服务来收集日志。	</a:t>
            </a:r>
          </a:p>
          <a:p>
            <a:r>
              <a:rPr lang="zh-CN" altLang="en-US" sz="2000" dirty="0" smtClean="0"/>
              <a:t>首次使用信息收集需要添加节点信息。</a:t>
            </a:r>
          </a:p>
          <a:p>
            <a:r>
              <a:rPr lang="zh-CN" altLang="en-US" sz="2000" dirty="0" smtClean="0"/>
              <a:t>信息收集支持收集云计算五个产品的信息，包括：</a:t>
            </a:r>
            <a:r>
              <a:rPr lang="en-US" altLang="zh-CN" sz="2000" dirty="0" err="1" smtClean="0"/>
              <a:t>FusionCompute</a:t>
            </a:r>
            <a:r>
              <a:rPr lang="zh-CN" altLang="en-US" sz="2000" dirty="0" smtClean="0"/>
              <a:t>，</a:t>
            </a:r>
            <a:r>
              <a:rPr lang="en-US" altLang="zh-CN" sz="2000" dirty="0" err="1" smtClean="0"/>
              <a:t>FusionManager</a:t>
            </a:r>
            <a:r>
              <a:rPr lang="zh-CN" altLang="en-US" sz="2000" dirty="0" smtClean="0"/>
              <a:t>，</a:t>
            </a:r>
            <a:r>
              <a:rPr lang="en-US" altLang="zh-CN" sz="2000" dirty="0" err="1" smtClean="0"/>
              <a:t>FusionStorage</a:t>
            </a:r>
            <a:r>
              <a:rPr lang="zh-CN" altLang="en-US" sz="2000" dirty="0" smtClean="0"/>
              <a:t>，</a:t>
            </a:r>
            <a:r>
              <a:rPr lang="en-US" altLang="zh-CN" sz="2000" dirty="0" err="1" smtClean="0"/>
              <a:t>FusionSphereOpenStack</a:t>
            </a:r>
            <a:r>
              <a:rPr lang="zh-CN" altLang="en-US" sz="2000" dirty="0" smtClean="0"/>
              <a:t>和</a:t>
            </a:r>
            <a:r>
              <a:rPr lang="en-US" altLang="zh-CN" sz="2000" dirty="0" err="1" smtClean="0"/>
              <a:t>FusionAccess</a:t>
            </a:r>
            <a:r>
              <a:rPr lang="zh-CN" altLang="en-US" sz="2000" dirty="0" smtClean="0"/>
              <a:t>。</a:t>
            </a:r>
          </a:p>
          <a:p>
            <a:r>
              <a:rPr lang="zh-CN" altLang="en-US" sz="2000" dirty="0" smtClean="0"/>
              <a:t>信息收集收集各节点的日志，包括操作系统、模块、脚本、软件狗等的日志。</a:t>
            </a:r>
            <a:r>
              <a:rPr lang="en-US" altLang="zh-CN" sz="2000" dirty="0" smtClean="0"/>
              <a:t> </a:t>
            </a:r>
          </a:p>
          <a:p>
            <a:r>
              <a:rPr lang="zh-CN" altLang="en-US" sz="2000" dirty="0" smtClean="0"/>
              <a:t>信息收集支持工具自身日志的收集。</a:t>
            </a:r>
          </a:p>
          <a:p>
            <a:endParaRPr lang="zh-CN" altLang="en-US" sz="2000" dirty="0" smtClean="0"/>
          </a:p>
        </p:txBody>
      </p:sp>
    </p:spTree>
    <p:extLst>
      <p:ext uri="{BB962C8B-B14F-4D97-AF65-F5344CB8AC3E}">
        <p14:creationId xmlns:p14="http://schemas.microsoft.com/office/powerpoint/2010/main" val="4186010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创建任务</a:t>
            </a:r>
            <a:endParaRPr lang="zh-CN" altLang="en-US" dirty="0"/>
          </a:p>
        </p:txBody>
      </p:sp>
      <p:sp>
        <p:nvSpPr>
          <p:cNvPr id="37891" name="内容占位符 2"/>
          <p:cNvSpPr>
            <a:spLocks noGrp="1"/>
          </p:cNvSpPr>
          <p:nvPr>
            <p:ph type="body" sz="quarter" idx="10"/>
          </p:nvPr>
        </p:nvSpPr>
        <p:spPr/>
        <p:txBody>
          <a:bodyPr/>
          <a:lstStyle/>
          <a:p>
            <a:r>
              <a:rPr lang="zh-CN" altLang="en-US" sz="1800" dirty="0" smtClean="0"/>
              <a:t>点击“信息收集” 页签，进入信息收集主界面，点击“创建任务”按钮输入“任务名称”、“开始时间”和“结束时间”，选择“按日志收集”或者“按场景收集”，点击“下一步”，进入选择节点页面。</a:t>
            </a:r>
          </a:p>
        </p:txBody>
      </p:sp>
      <p:pic>
        <p:nvPicPr>
          <p:cNvPr id="37892" name="Picture 2" descr="C:\Users\w00365478\Desktop\培训胶片修改截图\信息收集.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672916"/>
            <a:ext cx="7848599" cy="3564372"/>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42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选择节点</a:t>
            </a:r>
            <a:endParaRPr lang="zh-CN" altLang="en-US" dirty="0"/>
          </a:p>
        </p:txBody>
      </p:sp>
      <p:sp>
        <p:nvSpPr>
          <p:cNvPr id="38915" name="内容占位符 2"/>
          <p:cNvSpPr>
            <a:spLocks noGrp="1"/>
          </p:cNvSpPr>
          <p:nvPr>
            <p:ph type="body" sz="quarter" idx="10"/>
          </p:nvPr>
        </p:nvSpPr>
        <p:spPr/>
        <p:txBody>
          <a:bodyPr/>
          <a:lstStyle/>
          <a:p>
            <a:r>
              <a:rPr lang="zh-CN" altLang="en-US" sz="2000" smtClean="0"/>
              <a:t> 根据需要收集的节点情况选择节点，并点击“下一步”，进入“节点详情”页面。可以使用树状视图或者表状视图来选择节点，以点击“下一步”时当前视图所选择的数据为有效数据。</a:t>
            </a:r>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00" y="2874963"/>
            <a:ext cx="7840949"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7912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节点详情</a:t>
            </a:r>
            <a:endParaRPr lang="zh-CN" altLang="en-US" dirty="0"/>
          </a:p>
        </p:txBody>
      </p:sp>
      <p:sp>
        <p:nvSpPr>
          <p:cNvPr id="39939" name="内容占位符 2"/>
          <p:cNvSpPr>
            <a:spLocks noGrp="1"/>
          </p:cNvSpPr>
          <p:nvPr>
            <p:ph type="body" sz="quarter" idx="10"/>
          </p:nvPr>
        </p:nvSpPr>
        <p:spPr/>
        <p:txBody>
          <a:bodyPr/>
          <a:lstStyle/>
          <a:p>
            <a:r>
              <a:rPr lang="zh-CN" altLang="en-US" sz="1800" dirty="0" smtClean="0"/>
              <a:t>如果所选择的节点存在不可达则进入“信息收集 </a:t>
            </a:r>
            <a:r>
              <a:rPr lang="en-US" altLang="zh-CN" sz="1800" dirty="0" smtClean="0"/>
              <a:t>-</a:t>
            </a:r>
            <a:r>
              <a:rPr lang="zh-CN" altLang="en-US" sz="1800" dirty="0" smtClean="0"/>
              <a:t>节点详情”页签。</a:t>
            </a:r>
          </a:p>
          <a:p>
            <a:r>
              <a:rPr lang="zh-CN" altLang="en-US" sz="1800" dirty="0" smtClean="0"/>
              <a:t>如果所选择的节点全部可达或者不涉及则直接进入“信息收集 </a:t>
            </a:r>
            <a:r>
              <a:rPr lang="en-US" altLang="zh-CN" sz="1800" dirty="0" smtClean="0"/>
              <a:t>-</a:t>
            </a:r>
            <a:r>
              <a:rPr lang="zh-CN" altLang="en-US" sz="1800" dirty="0" smtClean="0"/>
              <a:t>选择收集项”页签。</a:t>
            </a:r>
          </a:p>
          <a:p>
            <a:endParaRPr lang="zh-CN" altLang="en-US" sz="1800" dirty="0" smtClean="0"/>
          </a:p>
        </p:txBody>
      </p:sp>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674" y="2708920"/>
            <a:ext cx="5868652" cy="352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6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选择收集项</a:t>
            </a:r>
            <a:endParaRPr lang="zh-CN" altLang="en-US" dirty="0"/>
          </a:p>
        </p:txBody>
      </p:sp>
      <p:sp>
        <p:nvSpPr>
          <p:cNvPr id="40963" name="内容占位符 2"/>
          <p:cNvSpPr>
            <a:spLocks noGrp="1"/>
          </p:cNvSpPr>
          <p:nvPr>
            <p:ph type="body" sz="quarter" idx="10"/>
          </p:nvPr>
        </p:nvSpPr>
        <p:spPr/>
        <p:txBody>
          <a:bodyPr/>
          <a:lstStyle/>
          <a:p>
            <a:r>
              <a:rPr lang="zh-CN" altLang="en-US" sz="1800" dirty="0" smtClean="0"/>
              <a:t>选择待收集节点的具体的收集项（一般默认全选），点击“下一步”开始进行信息收集。</a:t>
            </a:r>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660" y="2306145"/>
            <a:ext cx="6551612" cy="393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604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查看收集结果</a:t>
            </a:r>
            <a:endParaRPr lang="zh-CN" altLang="en-US" dirty="0"/>
          </a:p>
        </p:txBody>
      </p:sp>
      <p:sp>
        <p:nvSpPr>
          <p:cNvPr id="41987" name="内容占位符 2"/>
          <p:cNvSpPr>
            <a:spLocks noGrp="1"/>
          </p:cNvSpPr>
          <p:nvPr>
            <p:ph type="body" sz="quarter" idx="10"/>
          </p:nvPr>
        </p:nvSpPr>
        <p:spPr/>
        <p:txBody>
          <a:bodyPr/>
          <a:lstStyle/>
          <a:p>
            <a:r>
              <a:rPr lang="zh-CN" altLang="en-US" sz="1800" dirty="0" smtClean="0"/>
              <a:t>信息收集结果列表如下图所示。在操作列可以分别对该日志结果进行查看收集详情、下载以及删除操作。</a:t>
            </a:r>
            <a:endParaRPr lang="en-US" altLang="zh-CN" sz="1800" dirty="0" smtClean="0"/>
          </a:p>
          <a:p>
            <a:endParaRPr lang="en-US" altLang="zh-CN" sz="1800" dirty="0" smtClean="0"/>
          </a:p>
          <a:p>
            <a:pPr marL="0" indent="0">
              <a:buNone/>
            </a:pPr>
            <a:endParaRPr lang="en-US" altLang="zh-CN" sz="1800" dirty="0" smtClean="0"/>
          </a:p>
          <a:p>
            <a:r>
              <a:rPr lang="zh-CN" altLang="en-US" sz="1800" dirty="0" smtClean="0"/>
              <a:t>点击“查看收集详情”</a:t>
            </a:r>
            <a:r>
              <a:rPr lang="en-US" altLang="zh-CN" sz="1800" dirty="0" smtClean="0"/>
              <a:t>, </a:t>
            </a:r>
            <a:r>
              <a:rPr lang="zh-CN" altLang="en-US" sz="1800" dirty="0" smtClean="0"/>
              <a:t>可以查看信息收集任务的节点、节点类型、收集项、和收集结果。如果结果显示节点“收集失败”，是由于日志文件过大未传完引起的，请适当缩短收集周期、或减小收集项重新收集一次。</a:t>
            </a:r>
          </a:p>
        </p:txBody>
      </p:sp>
      <p:pic>
        <p:nvPicPr>
          <p:cNvPr id="419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17" y="2168860"/>
            <a:ext cx="7848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401107"/>
            <a:ext cx="7848599" cy="179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6514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导出工具日志信息</a:t>
            </a:r>
            <a:endParaRPr lang="zh-CN" altLang="en-US" dirty="0"/>
          </a:p>
        </p:txBody>
      </p:sp>
      <p:sp>
        <p:nvSpPr>
          <p:cNvPr id="43011" name="内容占位符 2"/>
          <p:cNvSpPr>
            <a:spLocks noGrp="1"/>
          </p:cNvSpPr>
          <p:nvPr>
            <p:ph type="body" sz="quarter" idx="10"/>
          </p:nvPr>
        </p:nvSpPr>
        <p:spPr/>
        <p:txBody>
          <a:bodyPr/>
          <a:lstStyle/>
          <a:p>
            <a:r>
              <a:rPr lang="zh-CN" altLang="en-US" sz="1800" dirty="0" smtClean="0"/>
              <a:t>“导出工具日志”功能用于对工具自身问题的分析和定位。如果</a:t>
            </a:r>
            <a:r>
              <a:rPr lang="en-US" altLang="zh-CN" sz="1800" dirty="0" err="1" smtClean="0"/>
              <a:t>FusionCare</a:t>
            </a:r>
            <a:r>
              <a:rPr lang="zh-CN" altLang="en-US" sz="1800" dirty="0" smtClean="0"/>
              <a:t>所安装的服务器不允许直接通过</a:t>
            </a:r>
            <a:r>
              <a:rPr lang="en-US" altLang="zh-CN" sz="1800" dirty="0" smtClean="0"/>
              <a:t>SSH</a:t>
            </a:r>
            <a:r>
              <a:rPr lang="zh-CN" altLang="en-US" sz="1800" dirty="0" smtClean="0"/>
              <a:t>或</a:t>
            </a:r>
            <a:r>
              <a:rPr lang="en-US" altLang="zh-CN" sz="1800" dirty="0" err="1" smtClean="0"/>
              <a:t>WinSCP</a:t>
            </a:r>
            <a:r>
              <a:rPr lang="zh-CN" altLang="en-US" sz="1800" dirty="0" smtClean="0"/>
              <a:t>等访问工具目录时，工具的日志就无法查看，此时可以从界面上将工具日志导出，方便开发人员进行问题的分析和定位。</a:t>
            </a:r>
          </a:p>
        </p:txBody>
      </p:sp>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870" y="3032956"/>
            <a:ext cx="6480720" cy="320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666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FusionCare</a:t>
            </a:r>
            <a:r>
              <a:rPr lang="zh-CN" altLang="en-US" smtClean="0"/>
              <a:t>安装</a:t>
            </a:r>
            <a:endParaRPr lang="zh-CN" altLang="en-US" dirty="0" smtClean="0"/>
          </a:p>
        </p:txBody>
      </p:sp>
      <p:sp>
        <p:nvSpPr>
          <p:cNvPr id="44035" name="内容占位符 2"/>
          <p:cNvSpPr>
            <a:spLocks noGrp="1"/>
          </p:cNvSpPr>
          <p:nvPr>
            <p:ph type="body" sz="quarter" idx="10"/>
          </p:nvPr>
        </p:nvSpPr>
        <p:spPr/>
        <p:txBody>
          <a:bodyPr/>
          <a:lstStyle/>
          <a:p>
            <a:r>
              <a:rPr lang="en-US" altLang="zh-CN" sz="2000" dirty="0" err="1" smtClean="0"/>
              <a:t>FusionCare</a:t>
            </a:r>
            <a:r>
              <a:rPr lang="zh-CN" altLang="en-US" sz="2000" dirty="0" smtClean="0"/>
              <a:t>工具支持</a:t>
            </a:r>
            <a:r>
              <a:rPr lang="en-US" altLang="zh-CN" sz="2000" dirty="0" smtClean="0"/>
              <a:t>Windows</a:t>
            </a:r>
            <a:r>
              <a:rPr lang="zh-CN" altLang="en-US" sz="2000" dirty="0" smtClean="0"/>
              <a:t>机器安装和</a:t>
            </a:r>
            <a:r>
              <a:rPr lang="en-US" altLang="zh-CN" sz="2000" dirty="0" err="1" smtClean="0"/>
              <a:t>linux</a:t>
            </a:r>
            <a:r>
              <a:rPr lang="zh-CN" altLang="en-US" sz="2000" dirty="0" smtClean="0"/>
              <a:t>机器安装，在这两种系统上</a:t>
            </a:r>
            <a:r>
              <a:rPr lang="en-US" altLang="zh-CN" sz="2000" dirty="0" smtClean="0"/>
              <a:t>,  </a:t>
            </a:r>
            <a:r>
              <a:rPr lang="en-US" altLang="zh-CN" sz="2000" dirty="0" err="1" smtClean="0"/>
              <a:t>FusionCare</a:t>
            </a:r>
            <a:r>
              <a:rPr lang="zh-CN" altLang="en-US" sz="2000" dirty="0" smtClean="0"/>
              <a:t>使用的端口相同，端口列表见下表，需要保证这些端口不能被占用或者被防火墙禁止。</a:t>
            </a:r>
          </a:p>
        </p:txBody>
      </p:sp>
      <p:graphicFrame>
        <p:nvGraphicFramePr>
          <p:cNvPr id="5" name="表格 4"/>
          <p:cNvGraphicFramePr>
            <a:graphicFrameLocks noGrp="1"/>
          </p:cNvGraphicFramePr>
          <p:nvPr>
            <p:extLst>
              <p:ext uri="{D42A27DB-BD31-4B8C-83A1-F6EECF244321}">
                <p14:modId xmlns:p14="http://schemas.microsoft.com/office/powerpoint/2010/main" val="533595513"/>
              </p:ext>
            </p:extLst>
          </p:nvPr>
        </p:nvGraphicFramePr>
        <p:xfrm>
          <a:off x="1015206" y="2816932"/>
          <a:ext cx="7113588" cy="2265360"/>
        </p:xfrm>
        <a:graphic>
          <a:graphicData uri="http://schemas.openxmlformats.org/drawingml/2006/table">
            <a:tbl>
              <a:tblPr firstRow="1" bandRow="1"/>
              <a:tblGrid>
                <a:gridCol w="3556794"/>
                <a:gridCol w="3556794"/>
              </a:tblGrid>
              <a:tr h="377560">
                <a:tc>
                  <a:txBody>
                    <a:bodyPr/>
                    <a:lstStyle>
                      <a:defPPr>
                        <a:defRPr lang="zh-CN"/>
                      </a:defPPr>
                      <a:lvl1pPr marL="0" algn="l" defTabSz="914400" rtl="0" eaLnBrk="1" latinLnBrk="0" hangingPunct="1">
                        <a:defRPr sz="1800" b="1" kern="1200">
                          <a:solidFill>
                            <a:schemeClr val="lt1"/>
                          </a:solidFill>
                          <a:latin typeface="FrutigerNext LT Regular"/>
                          <a:ea typeface="华文细黑"/>
                        </a:defRPr>
                      </a:lvl1pPr>
                      <a:lvl2pPr marL="457200" algn="l" defTabSz="914400" rtl="0" eaLnBrk="1" latinLnBrk="0" hangingPunct="1">
                        <a:defRPr sz="1800" b="1" kern="1200">
                          <a:solidFill>
                            <a:schemeClr val="lt1"/>
                          </a:solidFill>
                          <a:latin typeface="FrutigerNext LT Regular"/>
                          <a:ea typeface="华文细黑"/>
                        </a:defRPr>
                      </a:lvl2pPr>
                      <a:lvl3pPr marL="914400" algn="l" defTabSz="914400" rtl="0" eaLnBrk="1" latinLnBrk="0" hangingPunct="1">
                        <a:defRPr sz="1800" b="1" kern="1200">
                          <a:solidFill>
                            <a:schemeClr val="lt1"/>
                          </a:solidFill>
                          <a:latin typeface="FrutigerNext LT Regular"/>
                          <a:ea typeface="华文细黑"/>
                        </a:defRPr>
                      </a:lvl3pPr>
                      <a:lvl4pPr marL="1371600" algn="l" defTabSz="914400" rtl="0" eaLnBrk="1" latinLnBrk="0" hangingPunct="1">
                        <a:defRPr sz="1800" b="1" kern="1200">
                          <a:solidFill>
                            <a:schemeClr val="lt1"/>
                          </a:solidFill>
                          <a:latin typeface="FrutigerNext LT Regular"/>
                          <a:ea typeface="华文细黑"/>
                        </a:defRPr>
                      </a:lvl4pPr>
                      <a:lvl5pPr marL="1828800" algn="l" defTabSz="914400" rtl="0" eaLnBrk="1" latinLnBrk="0" hangingPunct="1">
                        <a:defRPr sz="1800" b="1" kern="1200">
                          <a:solidFill>
                            <a:schemeClr val="lt1"/>
                          </a:solidFill>
                          <a:latin typeface="FrutigerNext LT Regular"/>
                          <a:ea typeface="华文细黑"/>
                        </a:defRPr>
                      </a:lvl5pPr>
                      <a:lvl6pPr marL="2286000" algn="l" defTabSz="914400" rtl="0" eaLnBrk="1" latinLnBrk="0" hangingPunct="1">
                        <a:defRPr sz="1800" b="1" kern="1200">
                          <a:solidFill>
                            <a:schemeClr val="lt1"/>
                          </a:solidFill>
                          <a:latin typeface="FrutigerNext LT Regular"/>
                          <a:ea typeface="华文细黑"/>
                        </a:defRPr>
                      </a:lvl6pPr>
                      <a:lvl7pPr marL="2743200" algn="l" defTabSz="914400" rtl="0" eaLnBrk="1" latinLnBrk="0" hangingPunct="1">
                        <a:defRPr sz="1800" b="1" kern="1200">
                          <a:solidFill>
                            <a:schemeClr val="lt1"/>
                          </a:solidFill>
                          <a:latin typeface="FrutigerNext LT Regular"/>
                          <a:ea typeface="华文细黑"/>
                        </a:defRPr>
                      </a:lvl7pPr>
                      <a:lvl8pPr marL="3200400" algn="l" defTabSz="914400" rtl="0" eaLnBrk="1" latinLnBrk="0" hangingPunct="1">
                        <a:defRPr sz="1800" b="1" kern="1200">
                          <a:solidFill>
                            <a:schemeClr val="lt1"/>
                          </a:solidFill>
                          <a:latin typeface="FrutigerNext LT Regular"/>
                          <a:ea typeface="华文细黑"/>
                        </a:defRPr>
                      </a:lvl8pPr>
                      <a:lvl9pPr marL="3657600" algn="l" defTabSz="914400" rtl="0" eaLnBrk="1" latinLnBrk="0" hangingPunct="1">
                        <a:defRPr sz="1800" b="1" kern="1200">
                          <a:solidFill>
                            <a:schemeClr val="lt1"/>
                          </a:solidFill>
                          <a:latin typeface="FrutigerNext LT Regular"/>
                          <a:ea typeface="华文细黑"/>
                        </a:defRPr>
                      </a:lvl9pPr>
                    </a:lstStyle>
                    <a:p>
                      <a:pPr algn="ctr"/>
                      <a:r>
                        <a:rPr lang="zh-CN" altLang="en-US" sz="1800" b="1" dirty="0">
                          <a:solidFill>
                            <a:schemeClr val="tx1"/>
                          </a:solidFill>
                        </a:rPr>
                        <a:t>端口号</a:t>
                      </a:r>
                    </a:p>
                  </a:txBody>
                  <a:tcPr marL="38103" marR="38103" marT="38108" marB="38108">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defPPr>
                        <a:defRPr lang="zh-CN"/>
                      </a:defPPr>
                      <a:lvl1pPr marL="0" algn="l" defTabSz="914400" rtl="0" eaLnBrk="1" latinLnBrk="0" hangingPunct="1">
                        <a:defRPr sz="1800" b="1" kern="1200">
                          <a:solidFill>
                            <a:schemeClr val="lt1"/>
                          </a:solidFill>
                          <a:latin typeface="FrutigerNext LT Regular"/>
                          <a:ea typeface="华文细黑"/>
                        </a:defRPr>
                      </a:lvl1pPr>
                      <a:lvl2pPr marL="457200" algn="l" defTabSz="914400" rtl="0" eaLnBrk="1" latinLnBrk="0" hangingPunct="1">
                        <a:defRPr sz="1800" b="1" kern="1200">
                          <a:solidFill>
                            <a:schemeClr val="lt1"/>
                          </a:solidFill>
                          <a:latin typeface="FrutigerNext LT Regular"/>
                          <a:ea typeface="华文细黑"/>
                        </a:defRPr>
                      </a:lvl2pPr>
                      <a:lvl3pPr marL="914400" algn="l" defTabSz="914400" rtl="0" eaLnBrk="1" latinLnBrk="0" hangingPunct="1">
                        <a:defRPr sz="1800" b="1" kern="1200">
                          <a:solidFill>
                            <a:schemeClr val="lt1"/>
                          </a:solidFill>
                          <a:latin typeface="FrutigerNext LT Regular"/>
                          <a:ea typeface="华文细黑"/>
                        </a:defRPr>
                      </a:lvl3pPr>
                      <a:lvl4pPr marL="1371600" algn="l" defTabSz="914400" rtl="0" eaLnBrk="1" latinLnBrk="0" hangingPunct="1">
                        <a:defRPr sz="1800" b="1" kern="1200">
                          <a:solidFill>
                            <a:schemeClr val="lt1"/>
                          </a:solidFill>
                          <a:latin typeface="FrutigerNext LT Regular"/>
                          <a:ea typeface="华文细黑"/>
                        </a:defRPr>
                      </a:lvl4pPr>
                      <a:lvl5pPr marL="1828800" algn="l" defTabSz="914400" rtl="0" eaLnBrk="1" latinLnBrk="0" hangingPunct="1">
                        <a:defRPr sz="1800" b="1" kern="1200">
                          <a:solidFill>
                            <a:schemeClr val="lt1"/>
                          </a:solidFill>
                          <a:latin typeface="FrutigerNext LT Regular"/>
                          <a:ea typeface="华文细黑"/>
                        </a:defRPr>
                      </a:lvl5pPr>
                      <a:lvl6pPr marL="2286000" algn="l" defTabSz="914400" rtl="0" eaLnBrk="1" latinLnBrk="0" hangingPunct="1">
                        <a:defRPr sz="1800" b="1" kern="1200">
                          <a:solidFill>
                            <a:schemeClr val="lt1"/>
                          </a:solidFill>
                          <a:latin typeface="FrutigerNext LT Regular"/>
                          <a:ea typeface="华文细黑"/>
                        </a:defRPr>
                      </a:lvl6pPr>
                      <a:lvl7pPr marL="2743200" algn="l" defTabSz="914400" rtl="0" eaLnBrk="1" latinLnBrk="0" hangingPunct="1">
                        <a:defRPr sz="1800" b="1" kern="1200">
                          <a:solidFill>
                            <a:schemeClr val="lt1"/>
                          </a:solidFill>
                          <a:latin typeface="FrutigerNext LT Regular"/>
                          <a:ea typeface="华文细黑"/>
                        </a:defRPr>
                      </a:lvl7pPr>
                      <a:lvl8pPr marL="3200400" algn="l" defTabSz="914400" rtl="0" eaLnBrk="1" latinLnBrk="0" hangingPunct="1">
                        <a:defRPr sz="1800" b="1" kern="1200">
                          <a:solidFill>
                            <a:schemeClr val="lt1"/>
                          </a:solidFill>
                          <a:latin typeface="FrutigerNext LT Regular"/>
                          <a:ea typeface="华文细黑"/>
                        </a:defRPr>
                      </a:lvl8pPr>
                      <a:lvl9pPr marL="3657600" algn="l" defTabSz="914400" rtl="0" eaLnBrk="1" latinLnBrk="0" hangingPunct="1">
                        <a:defRPr sz="1800" b="1" kern="1200">
                          <a:solidFill>
                            <a:schemeClr val="lt1"/>
                          </a:solidFill>
                          <a:latin typeface="FrutigerNext LT Regular"/>
                          <a:ea typeface="华文细黑"/>
                        </a:defRPr>
                      </a:lvl9pPr>
                    </a:lstStyle>
                    <a:p>
                      <a:pPr algn="ctr"/>
                      <a:r>
                        <a:rPr lang="zh-CN" altLang="en-US" sz="1800" b="1" dirty="0">
                          <a:solidFill>
                            <a:schemeClr val="tx1"/>
                          </a:solidFill>
                        </a:rPr>
                        <a:t>用途</a:t>
                      </a:r>
                    </a:p>
                  </a:txBody>
                  <a:tcPr marL="38103" marR="38103" marT="38108" marB="38108">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7560">
                <a:tc>
                  <a:txBody>
                    <a:bodyPr/>
                    <a:lstStyle>
                      <a:defPPr>
                        <a:defRPr lang="zh-CN"/>
                      </a:defPPr>
                      <a:lvl1pPr marL="0" algn="l" defTabSz="914400" rtl="0" eaLnBrk="1" latinLnBrk="0" hangingPunct="1">
                        <a:defRPr sz="1800" kern="1200">
                          <a:solidFill>
                            <a:schemeClr val="dk1"/>
                          </a:solidFill>
                          <a:latin typeface="FrutigerNext LT Regular"/>
                          <a:ea typeface="华文细黑"/>
                        </a:defRPr>
                      </a:lvl1pPr>
                      <a:lvl2pPr marL="457200" algn="l" defTabSz="914400" rtl="0" eaLnBrk="1" latinLnBrk="0" hangingPunct="1">
                        <a:defRPr sz="1800" kern="1200">
                          <a:solidFill>
                            <a:schemeClr val="dk1"/>
                          </a:solidFill>
                          <a:latin typeface="FrutigerNext LT Regular"/>
                          <a:ea typeface="华文细黑"/>
                        </a:defRPr>
                      </a:lvl2pPr>
                      <a:lvl3pPr marL="914400" algn="l" defTabSz="914400" rtl="0" eaLnBrk="1" latinLnBrk="0" hangingPunct="1">
                        <a:defRPr sz="1800" kern="1200">
                          <a:solidFill>
                            <a:schemeClr val="dk1"/>
                          </a:solidFill>
                          <a:latin typeface="FrutigerNext LT Regular"/>
                          <a:ea typeface="华文细黑"/>
                        </a:defRPr>
                      </a:lvl3pPr>
                      <a:lvl4pPr marL="1371600" algn="l" defTabSz="914400" rtl="0" eaLnBrk="1" latinLnBrk="0" hangingPunct="1">
                        <a:defRPr sz="1800" kern="1200">
                          <a:solidFill>
                            <a:schemeClr val="dk1"/>
                          </a:solidFill>
                          <a:latin typeface="FrutigerNext LT Regular"/>
                          <a:ea typeface="华文细黑"/>
                        </a:defRPr>
                      </a:lvl4pPr>
                      <a:lvl5pPr marL="1828800" algn="l" defTabSz="914400" rtl="0" eaLnBrk="1" latinLnBrk="0" hangingPunct="1">
                        <a:defRPr sz="1800" kern="1200">
                          <a:solidFill>
                            <a:schemeClr val="dk1"/>
                          </a:solidFill>
                          <a:latin typeface="FrutigerNext LT Regular"/>
                          <a:ea typeface="华文细黑"/>
                        </a:defRPr>
                      </a:lvl5pPr>
                      <a:lvl6pPr marL="2286000" algn="l" defTabSz="914400" rtl="0" eaLnBrk="1" latinLnBrk="0" hangingPunct="1">
                        <a:defRPr sz="1800" kern="1200">
                          <a:solidFill>
                            <a:schemeClr val="dk1"/>
                          </a:solidFill>
                          <a:latin typeface="FrutigerNext LT Regular"/>
                          <a:ea typeface="华文细黑"/>
                        </a:defRPr>
                      </a:lvl6pPr>
                      <a:lvl7pPr marL="2743200" algn="l" defTabSz="914400" rtl="0" eaLnBrk="1" latinLnBrk="0" hangingPunct="1">
                        <a:defRPr sz="1800" kern="1200">
                          <a:solidFill>
                            <a:schemeClr val="dk1"/>
                          </a:solidFill>
                          <a:latin typeface="FrutigerNext LT Regular"/>
                          <a:ea typeface="华文细黑"/>
                        </a:defRPr>
                      </a:lvl7pPr>
                      <a:lvl8pPr marL="3200400" algn="l" defTabSz="914400" rtl="0" eaLnBrk="1" latinLnBrk="0" hangingPunct="1">
                        <a:defRPr sz="1800" kern="1200">
                          <a:solidFill>
                            <a:schemeClr val="dk1"/>
                          </a:solidFill>
                          <a:latin typeface="FrutigerNext LT Regular"/>
                          <a:ea typeface="华文细黑"/>
                        </a:defRPr>
                      </a:lvl8pPr>
                      <a:lvl9pPr marL="3657600" algn="l" defTabSz="914400" rtl="0" eaLnBrk="1" latinLnBrk="0" hangingPunct="1">
                        <a:defRPr sz="1800" kern="1200">
                          <a:solidFill>
                            <a:schemeClr val="dk1"/>
                          </a:solidFill>
                          <a:latin typeface="FrutigerNext LT Regular"/>
                          <a:ea typeface="华文细黑"/>
                        </a:defRPr>
                      </a:lvl9pPr>
                    </a:lstStyle>
                    <a:p>
                      <a:pPr algn="ctr"/>
                      <a:r>
                        <a:rPr lang="en-US" altLang="zh-CN" sz="1600" dirty="0"/>
                        <a:t>8803</a:t>
                      </a:r>
                    </a:p>
                  </a:txBody>
                  <a:tcPr marL="38103" marR="38103" marT="38108" marB="38108">
                    <a:lnL w="28575" cap="flat" cmpd="sng" algn="ctr">
                      <a:solidFill>
                        <a:schemeClr val="tx1"/>
                      </a:solidFill>
                      <a:prstDash val="solid"/>
                      <a:round/>
                      <a:headEnd type="none" w="med" len="med"/>
                      <a:tailEnd type="none" w="med" len="med"/>
                    </a:lnL>
                  </a:tcPr>
                </a:tc>
                <a:tc>
                  <a:txBody>
                    <a:bodyPr/>
                    <a:lstStyle>
                      <a:defPPr>
                        <a:defRPr lang="zh-CN"/>
                      </a:defPPr>
                      <a:lvl1pPr marL="0" algn="l" defTabSz="914400" rtl="0" eaLnBrk="1" latinLnBrk="0" hangingPunct="1">
                        <a:defRPr sz="1800" kern="1200">
                          <a:solidFill>
                            <a:schemeClr val="dk1"/>
                          </a:solidFill>
                          <a:latin typeface="FrutigerNext LT Regular"/>
                          <a:ea typeface="华文细黑"/>
                        </a:defRPr>
                      </a:lvl1pPr>
                      <a:lvl2pPr marL="457200" algn="l" defTabSz="914400" rtl="0" eaLnBrk="1" latinLnBrk="0" hangingPunct="1">
                        <a:defRPr sz="1800" kern="1200">
                          <a:solidFill>
                            <a:schemeClr val="dk1"/>
                          </a:solidFill>
                          <a:latin typeface="FrutigerNext LT Regular"/>
                          <a:ea typeface="华文细黑"/>
                        </a:defRPr>
                      </a:lvl2pPr>
                      <a:lvl3pPr marL="914400" algn="l" defTabSz="914400" rtl="0" eaLnBrk="1" latinLnBrk="0" hangingPunct="1">
                        <a:defRPr sz="1800" kern="1200">
                          <a:solidFill>
                            <a:schemeClr val="dk1"/>
                          </a:solidFill>
                          <a:latin typeface="FrutigerNext LT Regular"/>
                          <a:ea typeface="华文细黑"/>
                        </a:defRPr>
                      </a:lvl3pPr>
                      <a:lvl4pPr marL="1371600" algn="l" defTabSz="914400" rtl="0" eaLnBrk="1" latinLnBrk="0" hangingPunct="1">
                        <a:defRPr sz="1800" kern="1200">
                          <a:solidFill>
                            <a:schemeClr val="dk1"/>
                          </a:solidFill>
                          <a:latin typeface="FrutigerNext LT Regular"/>
                          <a:ea typeface="华文细黑"/>
                        </a:defRPr>
                      </a:lvl4pPr>
                      <a:lvl5pPr marL="1828800" algn="l" defTabSz="914400" rtl="0" eaLnBrk="1" latinLnBrk="0" hangingPunct="1">
                        <a:defRPr sz="1800" kern="1200">
                          <a:solidFill>
                            <a:schemeClr val="dk1"/>
                          </a:solidFill>
                          <a:latin typeface="FrutigerNext LT Regular"/>
                          <a:ea typeface="华文细黑"/>
                        </a:defRPr>
                      </a:lvl5pPr>
                      <a:lvl6pPr marL="2286000" algn="l" defTabSz="914400" rtl="0" eaLnBrk="1" latinLnBrk="0" hangingPunct="1">
                        <a:defRPr sz="1800" kern="1200">
                          <a:solidFill>
                            <a:schemeClr val="dk1"/>
                          </a:solidFill>
                          <a:latin typeface="FrutigerNext LT Regular"/>
                          <a:ea typeface="华文细黑"/>
                        </a:defRPr>
                      </a:lvl6pPr>
                      <a:lvl7pPr marL="2743200" algn="l" defTabSz="914400" rtl="0" eaLnBrk="1" latinLnBrk="0" hangingPunct="1">
                        <a:defRPr sz="1800" kern="1200">
                          <a:solidFill>
                            <a:schemeClr val="dk1"/>
                          </a:solidFill>
                          <a:latin typeface="FrutigerNext LT Regular"/>
                          <a:ea typeface="华文细黑"/>
                        </a:defRPr>
                      </a:lvl7pPr>
                      <a:lvl8pPr marL="3200400" algn="l" defTabSz="914400" rtl="0" eaLnBrk="1" latinLnBrk="0" hangingPunct="1">
                        <a:defRPr sz="1800" kern="1200">
                          <a:solidFill>
                            <a:schemeClr val="dk1"/>
                          </a:solidFill>
                          <a:latin typeface="FrutigerNext LT Regular"/>
                          <a:ea typeface="华文细黑"/>
                        </a:defRPr>
                      </a:lvl8pPr>
                      <a:lvl9pPr marL="3657600" algn="l" defTabSz="914400" rtl="0" eaLnBrk="1" latinLnBrk="0" hangingPunct="1">
                        <a:defRPr sz="1800" kern="1200">
                          <a:solidFill>
                            <a:schemeClr val="dk1"/>
                          </a:solidFill>
                          <a:latin typeface="FrutigerNext LT Regular"/>
                          <a:ea typeface="华文细黑"/>
                        </a:defRPr>
                      </a:lvl9pPr>
                    </a:lstStyle>
                    <a:p>
                      <a:pPr algn="ctr"/>
                      <a:r>
                        <a:rPr lang="en-US" sz="1600" dirty="0"/>
                        <a:t>https </a:t>
                      </a:r>
                      <a:r>
                        <a:rPr lang="zh-CN" altLang="en-US" sz="1600" dirty="0"/>
                        <a:t>端口</a:t>
                      </a:r>
                    </a:p>
                  </a:txBody>
                  <a:tcPr marL="38103" marR="38103" marT="38108" marB="38108">
                    <a:lnR w="28575" cap="flat" cmpd="sng" algn="ctr">
                      <a:solidFill>
                        <a:schemeClr val="tx1"/>
                      </a:solidFill>
                      <a:prstDash val="solid"/>
                      <a:round/>
                      <a:headEnd type="none" w="med" len="med"/>
                      <a:tailEnd type="none" w="med" len="med"/>
                    </a:lnR>
                  </a:tcPr>
                </a:tc>
              </a:tr>
              <a:tr h="377560">
                <a:tc>
                  <a:txBody>
                    <a:bodyPr/>
                    <a:lstStyle>
                      <a:defPPr>
                        <a:defRPr lang="zh-CN"/>
                      </a:defPPr>
                      <a:lvl1pPr marL="0" algn="l" defTabSz="914400" rtl="0" eaLnBrk="1" latinLnBrk="0" hangingPunct="1">
                        <a:defRPr sz="1800" kern="1200">
                          <a:solidFill>
                            <a:schemeClr val="dk1"/>
                          </a:solidFill>
                          <a:latin typeface="FrutigerNext LT Regular"/>
                          <a:ea typeface="华文细黑"/>
                        </a:defRPr>
                      </a:lvl1pPr>
                      <a:lvl2pPr marL="457200" algn="l" defTabSz="914400" rtl="0" eaLnBrk="1" latinLnBrk="0" hangingPunct="1">
                        <a:defRPr sz="1800" kern="1200">
                          <a:solidFill>
                            <a:schemeClr val="dk1"/>
                          </a:solidFill>
                          <a:latin typeface="FrutigerNext LT Regular"/>
                          <a:ea typeface="华文细黑"/>
                        </a:defRPr>
                      </a:lvl2pPr>
                      <a:lvl3pPr marL="914400" algn="l" defTabSz="914400" rtl="0" eaLnBrk="1" latinLnBrk="0" hangingPunct="1">
                        <a:defRPr sz="1800" kern="1200">
                          <a:solidFill>
                            <a:schemeClr val="dk1"/>
                          </a:solidFill>
                          <a:latin typeface="FrutigerNext LT Regular"/>
                          <a:ea typeface="华文细黑"/>
                        </a:defRPr>
                      </a:lvl3pPr>
                      <a:lvl4pPr marL="1371600" algn="l" defTabSz="914400" rtl="0" eaLnBrk="1" latinLnBrk="0" hangingPunct="1">
                        <a:defRPr sz="1800" kern="1200">
                          <a:solidFill>
                            <a:schemeClr val="dk1"/>
                          </a:solidFill>
                          <a:latin typeface="FrutigerNext LT Regular"/>
                          <a:ea typeface="华文细黑"/>
                        </a:defRPr>
                      </a:lvl4pPr>
                      <a:lvl5pPr marL="1828800" algn="l" defTabSz="914400" rtl="0" eaLnBrk="1" latinLnBrk="0" hangingPunct="1">
                        <a:defRPr sz="1800" kern="1200">
                          <a:solidFill>
                            <a:schemeClr val="dk1"/>
                          </a:solidFill>
                          <a:latin typeface="FrutigerNext LT Regular"/>
                          <a:ea typeface="华文细黑"/>
                        </a:defRPr>
                      </a:lvl5pPr>
                      <a:lvl6pPr marL="2286000" algn="l" defTabSz="914400" rtl="0" eaLnBrk="1" latinLnBrk="0" hangingPunct="1">
                        <a:defRPr sz="1800" kern="1200">
                          <a:solidFill>
                            <a:schemeClr val="dk1"/>
                          </a:solidFill>
                          <a:latin typeface="FrutigerNext LT Regular"/>
                          <a:ea typeface="华文细黑"/>
                        </a:defRPr>
                      </a:lvl6pPr>
                      <a:lvl7pPr marL="2743200" algn="l" defTabSz="914400" rtl="0" eaLnBrk="1" latinLnBrk="0" hangingPunct="1">
                        <a:defRPr sz="1800" kern="1200">
                          <a:solidFill>
                            <a:schemeClr val="dk1"/>
                          </a:solidFill>
                          <a:latin typeface="FrutigerNext LT Regular"/>
                          <a:ea typeface="华文细黑"/>
                        </a:defRPr>
                      </a:lvl7pPr>
                      <a:lvl8pPr marL="3200400" algn="l" defTabSz="914400" rtl="0" eaLnBrk="1" latinLnBrk="0" hangingPunct="1">
                        <a:defRPr sz="1800" kern="1200">
                          <a:solidFill>
                            <a:schemeClr val="dk1"/>
                          </a:solidFill>
                          <a:latin typeface="FrutigerNext LT Regular"/>
                          <a:ea typeface="华文细黑"/>
                        </a:defRPr>
                      </a:lvl8pPr>
                      <a:lvl9pPr marL="3657600" algn="l" defTabSz="914400" rtl="0" eaLnBrk="1" latinLnBrk="0" hangingPunct="1">
                        <a:defRPr sz="1800" kern="1200">
                          <a:solidFill>
                            <a:schemeClr val="dk1"/>
                          </a:solidFill>
                          <a:latin typeface="FrutigerNext LT Regular"/>
                          <a:ea typeface="华文细黑"/>
                        </a:defRPr>
                      </a:lvl9pPr>
                    </a:lstStyle>
                    <a:p>
                      <a:pPr algn="ctr"/>
                      <a:r>
                        <a:rPr lang="en-US" altLang="zh-CN" sz="1600" dirty="0" smtClean="0"/>
                        <a:t>8805</a:t>
                      </a:r>
                      <a:endParaRPr lang="en-US" altLang="zh-CN" sz="1600" dirty="0"/>
                    </a:p>
                  </a:txBody>
                  <a:tcPr marL="38103" marR="38103" marT="38108" marB="38108">
                    <a:lnL w="28575" cap="flat" cmpd="sng" algn="ctr">
                      <a:solidFill>
                        <a:schemeClr val="tx1"/>
                      </a:solidFill>
                      <a:prstDash val="solid"/>
                      <a:round/>
                      <a:headEnd type="none" w="med" len="med"/>
                      <a:tailEnd type="none" w="med" len="med"/>
                    </a:lnL>
                  </a:tcPr>
                </a:tc>
                <a:tc>
                  <a:txBody>
                    <a:bodyPr/>
                    <a:lstStyle>
                      <a:defPPr>
                        <a:defRPr lang="zh-CN"/>
                      </a:defPPr>
                      <a:lvl1pPr marL="0" algn="l" defTabSz="914400" rtl="0" eaLnBrk="1" latinLnBrk="0" hangingPunct="1">
                        <a:defRPr sz="1800" kern="1200">
                          <a:solidFill>
                            <a:schemeClr val="dk1"/>
                          </a:solidFill>
                          <a:latin typeface="FrutigerNext LT Regular"/>
                          <a:ea typeface="华文细黑"/>
                        </a:defRPr>
                      </a:lvl1pPr>
                      <a:lvl2pPr marL="457200" algn="l" defTabSz="914400" rtl="0" eaLnBrk="1" latinLnBrk="0" hangingPunct="1">
                        <a:defRPr sz="1800" kern="1200">
                          <a:solidFill>
                            <a:schemeClr val="dk1"/>
                          </a:solidFill>
                          <a:latin typeface="FrutigerNext LT Regular"/>
                          <a:ea typeface="华文细黑"/>
                        </a:defRPr>
                      </a:lvl2pPr>
                      <a:lvl3pPr marL="914400" algn="l" defTabSz="914400" rtl="0" eaLnBrk="1" latinLnBrk="0" hangingPunct="1">
                        <a:defRPr sz="1800" kern="1200">
                          <a:solidFill>
                            <a:schemeClr val="dk1"/>
                          </a:solidFill>
                          <a:latin typeface="FrutigerNext LT Regular"/>
                          <a:ea typeface="华文细黑"/>
                        </a:defRPr>
                      </a:lvl3pPr>
                      <a:lvl4pPr marL="1371600" algn="l" defTabSz="914400" rtl="0" eaLnBrk="1" latinLnBrk="0" hangingPunct="1">
                        <a:defRPr sz="1800" kern="1200">
                          <a:solidFill>
                            <a:schemeClr val="dk1"/>
                          </a:solidFill>
                          <a:latin typeface="FrutigerNext LT Regular"/>
                          <a:ea typeface="华文细黑"/>
                        </a:defRPr>
                      </a:lvl4pPr>
                      <a:lvl5pPr marL="1828800" algn="l" defTabSz="914400" rtl="0" eaLnBrk="1" latinLnBrk="0" hangingPunct="1">
                        <a:defRPr sz="1800" kern="1200">
                          <a:solidFill>
                            <a:schemeClr val="dk1"/>
                          </a:solidFill>
                          <a:latin typeface="FrutigerNext LT Regular"/>
                          <a:ea typeface="华文细黑"/>
                        </a:defRPr>
                      </a:lvl5pPr>
                      <a:lvl6pPr marL="2286000" algn="l" defTabSz="914400" rtl="0" eaLnBrk="1" latinLnBrk="0" hangingPunct="1">
                        <a:defRPr sz="1800" kern="1200">
                          <a:solidFill>
                            <a:schemeClr val="dk1"/>
                          </a:solidFill>
                          <a:latin typeface="FrutigerNext LT Regular"/>
                          <a:ea typeface="华文细黑"/>
                        </a:defRPr>
                      </a:lvl6pPr>
                      <a:lvl7pPr marL="2743200" algn="l" defTabSz="914400" rtl="0" eaLnBrk="1" latinLnBrk="0" hangingPunct="1">
                        <a:defRPr sz="1800" kern="1200">
                          <a:solidFill>
                            <a:schemeClr val="dk1"/>
                          </a:solidFill>
                          <a:latin typeface="FrutigerNext LT Regular"/>
                          <a:ea typeface="华文细黑"/>
                        </a:defRPr>
                      </a:lvl7pPr>
                      <a:lvl8pPr marL="3200400" algn="l" defTabSz="914400" rtl="0" eaLnBrk="1" latinLnBrk="0" hangingPunct="1">
                        <a:defRPr sz="1800" kern="1200">
                          <a:solidFill>
                            <a:schemeClr val="dk1"/>
                          </a:solidFill>
                          <a:latin typeface="FrutigerNext LT Regular"/>
                          <a:ea typeface="华文细黑"/>
                        </a:defRPr>
                      </a:lvl8pPr>
                      <a:lvl9pPr marL="3657600" algn="l" defTabSz="914400" rtl="0" eaLnBrk="1" latinLnBrk="0" hangingPunct="1">
                        <a:defRPr sz="1800" kern="1200">
                          <a:solidFill>
                            <a:schemeClr val="dk1"/>
                          </a:solidFill>
                          <a:latin typeface="FrutigerNext LT Regular"/>
                          <a:ea typeface="华文细黑"/>
                        </a:defRPr>
                      </a:lvl9pPr>
                    </a:lstStyle>
                    <a:p>
                      <a:pPr algn="ctr"/>
                      <a:r>
                        <a:rPr lang="en-US" altLang="zh-CN" sz="1600" dirty="0" smtClean="0"/>
                        <a:t>API </a:t>
                      </a:r>
                      <a:r>
                        <a:rPr lang="zh-CN" altLang="en-US" sz="1600" dirty="0" smtClean="0"/>
                        <a:t>端口</a:t>
                      </a:r>
                      <a:endParaRPr lang="zh-CN" altLang="en-US" sz="1600" dirty="0"/>
                    </a:p>
                  </a:txBody>
                  <a:tcPr marL="38103" marR="38103" marT="38108" marB="38108">
                    <a:lnR w="28575" cap="flat" cmpd="sng" algn="ctr">
                      <a:solidFill>
                        <a:schemeClr val="tx1"/>
                      </a:solidFill>
                      <a:prstDash val="solid"/>
                      <a:round/>
                      <a:headEnd type="none" w="med" len="med"/>
                      <a:tailEnd type="none" w="med" len="med"/>
                    </a:lnR>
                  </a:tcPr>
                </a:tc>
              </a:tr>
              <a:tr h="377560">
                <a:tc>
                  <a:txBody>
                    <a:bodyPr/>
                    <a:lstStyle>
                      <a:defPPr>
                        <a:defRPr lang="zh-CN"/>
                      </a:defPPr>
                      <a:lvl1pPr marL="0" algn="l" defTabSz="914400" rtl="0" eaLnBrk="1" latinLnBrk="0" hangingPunct="1">
                        <a:defRPr sz="1800" kern="1200">
                          <a:solidFill>
                            <a:schemeClr val="dk1"/>
                          </a:solidFill>
                          <a:latin typeface="FrutigerNext LT Regular"/>
                          <a:ea typeface="华文细黑"/>
                        </a:defRPr>
                      </a:lvl1pPr>
                      <a:lvl2pPr marL="457200" algn="l" defTabSz="914400" rtl="0" eaLnBrk="1" latinLnBrk="0" hangingPunct="1">
                        <a:defRPr sz="1800" kern="1200">
                          <a:solidFill>
                            <a:schemeClr val="dk1"/>
                          </a:solidFill>
                          <a:latin typeface="FrutigerNext LT Regular"/>
                          <a:ea typeface="华文细黑"/>
                        </a:defRPr>
                      </a:lvl2pPr>
                      <a:lvl3pPr marL="914400" algn="l" defTabSz="914400" rtl="0" eaLnBrk="1" latinLnBrk="0" hangingPunct="1">
                        <a:defRPr sz="1800" kern="1200">
                          <a:solidFill>
                            <a:schemeClr val="dk1"/>
                          </a:solidFill>
                          <a:latin typeface="FrutigerNext LT Regular"/>
                          <a:ea typeface="华文细黑"/>
                        </a:defRPr>
                      </a:lvl3pPr>
                      <a:lvl4pPr marL="1371600" algn="l" defTabSz="914400" rtl="0" eaLnBrk="1" latinLnBrk="0" hangingPunct="1">
                        <a:defRPr sz="1800" kern="1200">
                          <a:solidFill>
                            <a:schemeClr val="dk1"/>
                          </a:solidFill>
                          <a:latin typeface="FrutigerNext LT Regular"/>
                          <a:ea typeface="华文细黑"/>
                        </a:defRPr>
                      </a:lvl4pPr>
                      <a:lvl5pPr marL="1828800" algn="l" defTabSz="914400" rtl="0" eaLnBrk="1" latinLnBrk="0" hangingPunct="1">
                        <a:defRPr sz="1800" kern="1200">
                          <a:solidFill>
                            <a:schemeClr val="dk1"/>
                          </a:solidFill>
                          <a:latin typeface="FrutigerNext LT Regular"/>
                          <a:ea typeface="华文细黑"/>
                        </a:defRPr>
                      </a:lvl5pPr>
                      <a:lvl6pPr marL="2286000" algn="l" defTabSz="914400" rtl="0" eaLnBrk="1" latinLnBrk="0" hangingPunct="1">
                        <a:defRPr sz="1800" kern="1200">
                          <a:solidFill>
                            <a:schemeClr val="dk1"/>
                          </a:solidFill>
                          <a:latin typeface="FrutigerNext LT Regular"/>
                          <a:ea typeface="华文细黑"/>
                        </a:defRPr>
                      </a:lvl6pPr>
                      <a:lvl7pPr marL="2743200" algn="l" defTabSz="914400" rtl="0" eaLnBrk="1" latinLnBrk="0" hangingPunct="1">
                        <a:defRPr sz="1800" kern="1200">
                          <a:solidFill>
                            <a:schemeClr val="dk1"/>
                          </a:solidFill>
                          <a:latin typeface="FrutigerNext LT Regular"/>
                          <a:ea typeface="华文细黑"/>
                        </a:defRPr>
                      </a:lvl7pPr>
                      <a:lvl8pPr marL="3200400" algn="l" defTabSz="914400" rtl="0" eaLnBrk="1" latinLnBrk="0" hangingPunct="1">
                        <a:defRPr sz="1800" kern="1200">
                          <a:solidFill>
                            <a:schemeClr val="dk1"/>
                          </a:solidFill>
                          <a:latin typeface="FrutigerNext LT Regular"/>
                          <a:ea typeface="华文细黑"/>
                        </a:defRPr>
                      </a:lvl8pPr>
                      <a:lvl9pPr marL="3657600" algn="l" defTabSz="914400" rtl="0" eaLnBrk="1" latinLnBrk="0" hangingPunct="1">
                        <a:defRPr sz="1800" kern="1200">
                          <a:solidFill>
                            <a:schemeClr val="dk1"/>
                          </a:solidFill>
                          <a:latin typeface="FrutigerNext LT Regular"/>
                          <a:ea typeface="华文细黑"/>
                        </a:defRPr>
                      </a:lvl9pPr>
                    </a:lstStyle>
                    <a:p>
                      <a:pPr algn="ctr"/>
                      <a:r>
                        <a:rPr lang="en-US" altLang="zh-CN" sz="1600" dirty="0"/>
                        <a:t>2221</a:t>
                      </a:r>
                    </a:p>
                  </a:txBody>
                  <a:tcPr marL="38103" marR="38103" marT="38108" marB="38108">
                    <a:lnL w="28575" cap="flat" cmpd="sng" algn="ctr">
                      <a:solidFill>
                        <a:schemeClr val="tx1"/>
                      </a:solidFill>
                      <a:prstDash val="solid"/>
                      <a:round/>
                      <a:headEnd type="none" w="med" len="med"/>
                      <a:tailEnd type="none" w="med" len="med"/>
                    </a:lnL>
                  </a:tcPr>
                </a:tc>
                <a:tc>
                  <a:txBody>
                    <a:bodyPr/>
                    <a:lstStyle>
                      <a:defPPr>
                        <a:defRPr lang="zh-CN"/>
                      </a:defPPr>
                      <a:lvl1pPr marL="0" algn="l" defTabSz="914400" rtl="0" eaLnBrk="1" latinLnBrk="0" hangingPunct="1">
                        <a:defRPr sz="1800" kern="1200">
                          <a:solidFill>
                            <a:schemeClr val="dk1"/>
                          </a:solidFill>
                          <a:latin typeface="FrutigerNext LT Regular"/>
                          <a:ea typeface="华文细黑"/>
                        </a:defRPr>
                      </a:lvl1pPr>
                      <a:lvl2pPr marL="457200" algn="l" defTabSz="914400" rtl="0" eaLnBrk="1" latinLnBrk="0" hangingPunct="1">
                        <a:defRPr sz="1800" kern="1200">
                          <a:solidFill>
                            <a:schemeClr val="dk1"/>
                          </a:solidFill>
                          <a:latin typeface="FrutigerNext LT Regular"/>
                          <a:ea typeface="华文细黑"/>
                        </a:defRPr>
                      </a:lvl2pPr>
                      <a:lvl3pPr marL="914400" algn="l" defTabSz="914400" rtl="0" eaLnBrk="1" latinLnBrk="0" hangingPunct="1">
                        <a:defRPr sz="1800" kern="1200">
                          <a:solidFill>
                            <a:schemeClr val="dk1"/>
                          </a:solidFill>
                          <a:latin typeface="FrutigerNext LT Regular"/>
                          <a:ea typeface="华文细黑"/>
                        </a:defRPr>
                      </a:lvl3pPr>
                      <a:lvl4pPr marL="1371600" algn="l" defTabSz="914400" rtl="0" eaLnBrk="1" latinLnBrk="0" hangingPunct="1">
                        <a:defRPr sz="1800" kern="1200">
                          <a:solidFill>
                            <a:schemeClr val="dk1"/>
                          </a:solidFill>
                          <a:latin typeface="FrutigerNext LT Regular"/>
                          <a:ea typeface="华文细黑"/>
                        </a:defRPr>
                      </a:lvl4pPr>
                      <a:lvl5pPr marL="1828800" algn="l" defTabSz="914400" rtl="0" eaLnBrk="1" latinLnBrk="0" hangingPunct="1">
                        <a:defRPr sz="1800" kern="1200">
                          <a:solidFill>
                            <a:schemeClr val="dk1"/>
                          </a:solidFill>
                          <a:latin typeface="FrutigerNext LT Regular"/>
                          <a:ea typeface="华文细黑"/>
                        </a:defRPr>
                      </a:lvl5pPr>
                      <a:lvl6pPr marL="2286000" algn="l" defTabSz="914400" rtl="0" eaLnBrk="1" latinLnBrk="0" hangingPunct="1">
                        <a:defRPr sz="1800" kern="1200">
                          <a:solidFill>
                            <a:schemeClr val="dk1"/>
                          </a:solidFill>
                          <a:latin typeface="FrutigerNext LT Regular"/>
                          <a:ea typeface="华文细黑"/>
                        </a:defRPr>
                      </a:lvl6pPr>
                      <a:lvl7pPr marL="2743200" algn="l" defTabSz="914400" rtl="0" eaLnBrk="1" latinLnBrk="0" hangingPunct="1">
                        <a:defRPr sz="1800" kern="1200">
                          <a:solidFill>
                            <a:schemeClr val="dk1"/>
                          </a:solidFill>
                          <a:latin typeface="FrutigerNext LT Regular"/>
                          <a:ea typeface="华文细黑"/>
                        </a:defRPr>
                      </a:lvl7pPr>
                      <a:lvl8pPr marL="3200400" algn="l" defTabSz="914400" rtl="0" eaLnBrk="1" latinLnBrk="0" hangingPunct="1">
                        <a:defRPr sz="1800" kern="1200">
                          <a:solidFill>
                            <a:schemeClr val="dk1"/>
                          </a:solidFill>
                          <a:latin typeface="FrutigerNext LT Regular"/>
                          <a:ea typeface="华文细黑"/>
                        </a:defRPr>
                      </a:lvl8pPr>
                      <a:lvl9pPr marL="3657600" algn="l" defTabSz="914400" rtl="0" eaLnBrk="1" latinLnBrk="0" hangingPunct="1">
                        <a:defRPr sz="1800" kern="1200">
                          <a:solidFill>
                            <a:schemeClr val="dk1"/>
                          </a:solidFill>
                          <a:latin typeface="FrutigerNext LT Regular"/>
                          <a:ea typeface="华文细黑"/>
                        </a:defRPr>
                      </a:lvl9pPr>
                    </a:lstStyle>
                    <a:p>
                      <a:pPr algn="ctr"/>
                      <a:r>
                        <a:rPr lang="en-US" sz="1600" dirty="0"/>
                        <a:t>ftp </a:t>
                      </a:r>
                      <a:r>
                        <a:rPr lang="zh-CN" altLang="en-US" sz="1600" dirty="0"/>
                        <a:t>主服务端口</a:t>
                      </a:r>
                    </a:p>
                  </a:txBody>
                  <a:tcPr marL="38103" marR="38103" marT="38108" marB="38108">
                    <a:lnR w="28575" cap="flat" cmpd="sng" algn="ctr">
                      <a:solidFill>
                        <a:schemeClr val="tx1"/>
                      </a:solidFill>
                      <a:prstDash val="solid"/>
                      <a:round/>
                      <a:headEnd type="none" w="med" len="med"/>
                      <a:tailEnd type="none" w="med" len="med"/>
                    </a:lnR>
                  </a:tcPr>
                </a:tc>
              </a:tr>
              <a:tr h="377560">
                <a:tc>
                  <a:txBody>
                    <a:bodyPr/>
                    <a:lstStyle>
                      <a:defPPr>
                        <a:defRPr lang="zh-CN"/>
                      </a:defPPr>
                      <a:lvl1pPr marL="0" algn="l" defTabSz="914400" rtl="0" eaLnBrk="1" latinLnBrk="0" hangingPunct="1">
                        <a:defRPr sz="1800" kern="1200">
                          <a:solidFill>
                            <a:schemeClr val="dk1"/>
                          </a:solidFill>
                          <a:latin typeface="FrutigerNext LT Regular"/>
                          <a:ea typeface="华文细黑"/>
                        </a:defRPr>
                      </a:lvl1pPr>
                      <a:lvl2pPr marL="457200" algn="l" defTabSz="914400" rtl="0" eaLnBrk="1" latinLnBrk="0" hangingPunct="1">
                        <a:defRPr sz="1800" kern="1200">
                          <a:solidFill>
                            <a:schemeClr val="dk1"/>
                          </a:solidFill>
                          <a:latin typeface="FrutigerNext LT Regular"/>
                          <a:ea typeface="华文细黑"/>
                        </a:defRPr>
                      </a:lvl2pPr>
                      <a:lvl3pPr marL="914400" algn="l" defTabSz="914400" rtl="0" eaLnBrk="1" latinLnBrk="0" hangingPunct="1">
                        <a:defRPr sz="1800" kern="1200">
                          <a:solidFill>
                            <a:schemeClr val="dk1"/>
                          </a:solidFill>
                          <a:latin typeface="FrutigerNext LT Regular"/>
                          <a:ea typeface="华文细黑"/>
                        </a:defRPr>
                      </a:lvl3pPr>
                      <a:lvl4pPr marL="1371600" algn="l" defTabSz="914400" rtl="0" eaLnBrk="1" latinLnBrk="0" hangingPunct="1">
                        <a:defRPr sz="1800" kern="1200">
                          <a:solidFill>
                            <a:schemeClr val="dk1"/>
                          </a:solidFill>
                          <a:latin typeface="FrutigerNext LT Regular"/>
                          <a:ea typeface="华文细黑"/>
                        </a:defRPr>
                      </a:lvl4pPr>
                      <a:lvl5pPr marL="1828800" algn="l" defTabSz="914400" rtl="0" eaLnBrk="1" latinLnBrk="0" hangingPunct="1">
                        <a:defRPr sz="1800" kern="1200">
                          <a:solidFill>
                            <a:schemeClr val="dk1"/>
                          </a:solidFill>
                          <a:latin typeface="FrutigerNext LT Regular"/>
                          <a:ea typeface="华文细黑"/>
                        </a:defRPr>
                      </a:lvl5pPr>
                      <a:lvl6pPr marL="2286000" algn="l" defTabSz="914400" rtl="0" eaLnBrk="1" latinLnBrk="0" hangingPunct="1">
                        <a:defRPr sz="1800" kern="1200">
                          <a:solidFill>
                            <a:schemeClr val="dk1"/>
                          </a:solidFill>
                          <a:latin typeface="FrutigerNext LT Regular"/>
                          <a:ea typeface="华文细黑"/>
                        </a:defRPr>
                      </a:lvl6pPr>
                      <a:lvl7pPr marL="2743200" algn="l" defTabSz="914400" rtl="0" eaLnBrk="1" latinLnBrk="0" hangingPunct="1">
                        <a:defRPr sz="1800" kern="1200">
                          <a:solidFill>
                            <a:schemeClr val="dk1"/>
                          </a:solidFill>
                          <a:latin typeface="FrutigerNext LT Regular"/>
                          <a:ea typeface="华文细黑"/>
                        </a:defRPr>
                      </a:lvl7pPr>
                      <a:lvl8pPr marL="3200400" algn="l" defTabSz="914400" rtl="0" eaLnBrk="1" latinLnBrk="0" hangingPunct="1">
                        <a:defRPr sz="1800" kern="1200">
                          <a:solidFill>
                            <a:schemeClr val="dk1"/>
                          </a:solidFill>
                          <a:latin typeface="FrutigerNext LT Regular"/>
                          <a:ea typeface="华文细黑"/>
                        </a:defRPr>
                      </a:lvl8pPr>
                      <a:lvl9pPr marL="3657600" algn="l" defTabSz="914400" rtl="0" eaLnBrk="1" latinLnBrk="0" hangingPunct="1">
                        <a:defRPr sz="1800" kern="1200">
                          <a:solidFill>
                            <a:schemeClr val="dk1"/>
                          </a:solidFill>
                          <a:latin typeface="FrutigerNext LT Regular"/>
                          <a:ea typeface="华文细黑"/>
                        </a:defRPr>
                      </a:lvl9pPr>
                    </a:lstStyle>
                    <a:p>
                      <a:pPr algn="ctr"/>
                      <a:r>
                        <a:rPr lang="en-US" altLang="zh-CN" sz="1600" dirty="0"/>
                        <a:t>50000</a:t>
                      </a:r>
                      <a:r>
                        <a:rPr lang="zh-CN" altLang="en-US" sz="1600" dirty="0"/>
                        <a:t>～</a:t>
                      </a:r>
                      <a:r>
                        <a:rPr lang="en-US" altLang="zh-CN" sz="1600" dirty="0"/>
                        <a:t>50050</a:t>
                      </a:r>
                    </a:p>
                  </a:txBody>
                  <a:tcPr marL="38103" marR="38103" marT="38108" marB="38108">
                    <a:lnL w="28575" cap="flat" cmpd="sng" algn="ctr">
                      <a:solidFill>
                        <a:schemeClr val="tx1"/>
                      </a:solidFill>
                      <a:prstDash val="solid"/>
                      <a:round/>
                      <a:headEnd type="none" w="med" len="med"/>
                      <a:tailEnd type="none" w="med" len="med"/>
                    </a:lnL>
                  </a:tcPr>
                </a:tc>
                <a:tc>
                  <a:txBody>
                    <a:bodyPr/>
                    <a:lstStyle>
                      <a:defPPr>
                        <a:defRPr lang="zh-CN"/>
                      </a:defPPr>
                      <a:lvl1pPr marL="0" algn="l" defTabSz="914400" rtl="0" eaLnBrk="1" latinLnBrk="0" hangingPunct="1">
                        <a:defRPr sz="1800" kern="1200">
                          <a:solidFill>
                            <a:schemeClr val="dk1"/>
                          </a:solidFill>
                          <a:latin typeface="FrutigerNext LT Regular"/>
                          <a:ea typeface="华文细黑"/>
                        </a:defRPr>
                      </a:lvl1pPr>
                      <a:lvl2pPr marL="457200" algn="l" defTabSz="914400" rtl="0" eaLnBrk="1" latinLnBrk="0" hangingPunct="1">
                        <a:defRPr sz="1800" kern="1200">
                          <a:solidFill>
                            <a:schemeClr val="dk1"/>
                          </a:solidFill>
                          <a:latin typeface="FrutigerNext LT Regular"/>
                          <a:ea typeface="华文细黑"/>
                        </a:defRPr>
                      </a:lvl2pPr>
                      <a:lvl3pPr marL="914400" algn="l" defTabSz="914400" rtl="0" eaLnBrk="1" latinLnBrk="0" hangingPunct="1">
                        <a:defRPr sz="1800" kern="1200">
                          <a:solidFill>
                            <a:schemeClr val="dk1"/>
                          </a:solidFill>
                          <a:latin typeface="FrutigerNext LT Regular"/>
                          <a:ea typeface="华文细黑"/>
                        </a:defRPr>
                      </a:lvl3pPr>
                      <a:lvl4pPr marL="1371600" algn="l" defTabSz="914400" rtl="0" eaLnBrk="1" latinLnBrk="0" hangingPunct="1">
                        <a:defRPr sz="1800" kern="1200">
                          <a:solidFill>
                            <a:schemeClr val="dk1"/>
                          </a:solidFill>
                          <a:latin typeface="FrutigerNext LT Regular"/>
                          <a:ea typeface="华文细黑"/>
                        </a:defRPr>
                      </a:lvl4pPr>
                      <a:lvl5pPr marL="1828800" algn="l" defTabSz="914400" rtl="0" eaLnBrk="1" latinLnBrk="0" hangingPunct="1">
                        <a:defRPr sz="1800" kern="1200">
                          <a:solidFill>
                            <a:schemeClr val="dk1"/>
                          </a:solidFill>
                          <a:latin typeface="FrutigerNext LT Regular"/>
                          <a:ea typeface="华文细黑"/>
                        </a:defRPr>
                      </a:lvl5pPr>
                      <a:lvl6pPr marL="2286000" algn="l" defTabSz="914400" rtl="0" eaLnBrk="1" latinLnBrk="0" hangingPunct="1">
                        <a:defRPr sz="1800" kern="1200">
                          <a:solidFill>
                            <a:schemeClr val="dk1"/>
                          </a:solidFill>
                          <a:latin typeface="FrutigerNext LT Regular"/>
                          <a:ea typeface="华文细黑"/>
                        </a:defRPr>
                      </a:lvl6pPr>
                      <a:lvl7pPr marL="2743200" algn="l" defTabSz="914400" rtl="0" eaLnBrk="1" latinLnBrk="0" hangingPunct="1">
                        <a:defRPr sz="1800" kern="1200">
                          <a:solidFill>
                            <a:schemeClr val="dk1"/>
                          </a:solidFill>
                          <a:latin typeface="FrutigerNext LT Regular"/>
                          <a:ea typeface="华文细黑"/>
                        </a:defRPr>
                      </a:lvl7pPr>
                      <a:lvl8pPr marL="3200400" algn="l" defTabSz="914400" rtl="0" eaLnBrk="1" latinLnBrk="0" hangingPunct="1">
                        <a:defRPr sz="1800" kern="1200">
                          <a:solidFill>
                            <a:schemeClr val="dk1"/>
                          </a:solidFill>
                          <a:latin typeface="FrutigerNext LT Regular"/>
                          <a:ea typeface="华文细黑"/>
                        </a:defRPr>
                      </a:lvl8pPr>
                      <a:lvl9pPr marL="3657600" algn="l" defTabSz="914400" rtl="0" eaLnBrk="1" latinLnBrk="0" hangingPunct="1">
                        <a:defRPr sz="1800" kern="1200">
                          <a:solidFill>
                            <a:schemeClr val="dk1"/>
                          </a:solidFill>
                          <a:latin typeface="FrutigerNext LT Regular"/>
                          <a:ea typeface="华文细黑"/>
                        </a:defRPr>
                      </a:lvl9pPr>
                    </a:lstStyle>
                    <a:p>
                      <a:pPr algn="ctr"/>
                      <a:r>
                        <a:rPr lang="en-US" sz="1600" dirty="0"/>
                        <a:t>ftp PASV</a:t>
                      </a:r>
                      <a:r>
                        <a:rPr lang="zh-CN" altLang="en-US" sz="1600" dirty="0"/>
                        <a:t>端口</a:t>
                      </a:r>
                    </a:p>
                  </a:txBody>
                  <a:tcPr marL="38103" marR="38103" marT="38108" marB="38108">
                    <a:lnR w="28575" cap="flat" cmpd="sng" algn="ctr">
                      <a:solidFill>
                        <a:schemeClr val="tx1"/>
                      </a:solidFill>
                      <a:prstDash val="solid"/>
                      <a:round/>
                      <a:headEnd type="none" w="med" len="med"/>
                      <a:tailEnd type="none" w="med" len="med"/>
                    </a:lnR>
                  </a:tcPr>
                </a:tc>
              </a:tr>
              <a:tr h="377560">
                <a:tc>
                  <a:txBody>
                    <a:bodyPr/>
                    <a:lstStyle>
                      <a:defPPr>
                        <a:defRPr lang="zh-CN"/>
                      </a:defPPr>
                      <a:lvl1pPr marL="0" algn="l" defTabSz="914400" rtl="0" eaLnBrk="1" latinLnBrk="0" hangingPunct="1">
                        <a:defRPr sz="1800" kern="1200">
                          <a:solidFill>
                            <a:schemeClr val="dk1"/>
                          </a:solidFill>
                          <a:latin typeface="FrutigerNext LT Regular"/>
                          <a:ea typeface="华文细黑"/>
                        </a:defRPr>
                      </a:lvl1pPr>
                      <a:lvl2pPr marL="457200" algn="l" defTabSz="914400" rtl="0" eaLnBrk="1" latinLnBrk="0" hangingPunct="1">
                        <a:defRPr sz="1800" kern="1200">
                          <a:solidFill>
                            <a:schemeClr val="dk1"/>
                          </a:solidFill>
                          <a:latin typeface="FrutigerNext LT Regular"/>
                          <a:ea typeface="华文细黑"/>
                        </a:defRPr>
                      </a:lvl2pPr>
                      <a:lvl3pPr marL="914400" algn="l" defTabSz="914400" rtl="0" eaLnBrk="1" latinLnBrk="0" hangingPunct="1">
                        <a:defRPr sz="1800" kern="1200">
                          <a:solidFill>
                            <a:schemeClr val="dk1"/>
                          </a:solidFill>
                          <a:latin typeface="FrutigerNext LT Regular"/>
                          <a:ea typeface="华文细黑"/>
                        </a:defRPr>
                      </a:lvl3pPr>
                      <a:lvl4pPr marL="1371600" algn="l" defTabSz="914400" rtl="0" eaLnBrk="1" latinLnBrk="0" hangingPunct="1">
                        <a:defRPr sz="1800" kern="1200">
                          <a:solidFill>
                            <a:schemeClr val="dk1"/>
                          </a:solidFill>
                          <a:latin typeface="FrutigerNext LT Regular"/>
                          <a:ea typeface="华文细黑"/>
                        </a:defRPr>
                      </a:lvl4pPr>
                      <a:lvl5pPr marL="1828800" algn="l" defTabSz="914400" rtl="0" eaLnBrk="1" latinLnBrk="0" hangingPunct="1">
                        <a:defRPr sz="1800" kern="1200">
                          <a:solidFill>
                            <a:schemeClr val="dk1"/>
                          </a:solidFill>
                          <a:latin typeface="FrutigerNext LT Regular"/>
                          <a:ea typeface="华文细黑"/>
                        </a:defRPr>
                      </a:lvl5pPr>
                      <a:lvl6pPr marL="2286000" algn="l" defTabSz="914400" rtl="0" eaLnBrk="1" latinLnBrk="0" hangingPunct="1">
                        <a:defRPr sz="1800" kern="1200">
                          <a:solidFill>
                            <a:schemeClr val="dk1"/>
                          </a:solidFill>
                          <a:latin typeface="FrutigerNext LT Regular"/>
                          <a:ea typeface="华文细黑"/>
                        </a:defRPr>
                      </a:lvl6pPr>
                      <a:lvl7pPr marL="2743200" algn="l" defTabSz="914400" rtl="0" eaLnBrk="1" latinLnBrk="0" hangingPunct="1">
                        <a:defRPr sz="1800" kern="1200">
                          <a:solidFill>
                            <a:schemeClr val="dk1"/>
                          </a:solidFill>
                          <a:latin typeface="FrutigerNext LT Regular"/>
                          <a:ea typeface="华文细黑"/>
                        </a:defRPr>
                      </a:lvl7pPr>
                      <a:lvl8pPr marL="3200400" algn="l" defTabSz="914400" rtl="0" eaLnBrk="1" latinLnBrk="0" hangingPunct="1">
                        <a:defRPr sz="1800" kern="1200">
                          <a:solidFill>
                            <a:schemeClr val="dk1"/>
                          </a:solidFill>
                          <a:latin typeface="FrutigerNext LT Regular"/>
                          <a:ea typeface="华文细黑"/>
                        </a:defRPr>
                      </a:lvl8pPr>
                      <a:lvl9pPr marL="3657600" algn="l" defTabSz="914400" rtl="0" eaLnBrk="1" latinLnBrk="0" hangingPunct="1">
                        <a:defRPr sz="1800" kern="1200">
                          <a:solidFill>
                            <a:schemeClr val="dk1"/>
                          </a:solidFill>
                          <a:latin typeface="FrutigerNext LT Regular"/>
                          <a:ea typeface="华文细黑"/>
                        </a:defRPr>
                      </a:lvl9pPr>
                    </a:lstStyle>
                    <a:p>
                      <a:pPr algn="ctr"/>
                      <a:r>
                        <a:rPr lang="en-US" altLang="zh-CN" sz="1600" dirty="0" smtClean="0"/>
                        <a:t>22</a:t>
                      </a:r>
                      <a:endParaRPr lang="en-US" altLang="zh-CN" sz="1600" dirty="0"/>
                    </a:p>
                  </a:txBody>
                  <a:tcPr marL="38103" marR="38103" marT="38108" marB="38108">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defPPr>
                        <a:defRPr lang="zh-CN"/>
                      </a:defPPr>
                      <a:lvl1pPr marL="0" algn="l" defTabSz="914400" rtl="0" eaLnBrk="1" latinLnBrk="0" hangingPunct="1">
                        <a:defRPr sz="1800" kern="1200">
                          <a:solidFill>
                            <a:schemeClr val="dk1"/>
                          </a:solidFill>
                          <a:latin typeface="FrutigerNext LT Regular"/>
                          <a:ea typeface="华文细黑"/>
                        </a:defRPr>
                      </a:lvl1pPr>
                      <a:lvl2pPr marL="457200" algn="l" defTabSz="914400" rtl="0" eaLnBrk="1" latinLnBrk="0" hangingPunct="1">
                        <a:defRPr sz="1800" kern="1200">
                          <a:solidFill>
                            <a:schemeClr val="dk1"/>
                          </a:solidFill>
                          <a:latin typeface="FrutigerNext LT Regular"/>
                          <a:ea typeface="华文细黑"/>
                        </a:defRPr>
                      </a:lvl2pPr>
                      <a:lvl3pPr marL="914400" algn="l" defTabSz="914400" rtl="0" eaLnBrk="1" latinLnBrk="0" hangingPunct="1">
                        <a:defRPr sz="1800" kern="1200">
                          <a:solidFill>
                            <a:schemeClr val="dk1"/>
                          </a:solidFill>
                          <a:latin typeface="FrutigerNext LT Regular"/>
                          <a:ea typeface="华文细黑"/>
                        </a:defRPr>
                      </a:lvl3pPr>
                      <a:lvl4pPr marL="1371600" algn="l" defTabSz="914400" rtl="0" eaLnBrk="1" latinLnBrk="0" hangingPunct="1">
                        <a:defRPr sz="1800" kern="1200">
                          <a:solidFill>
                            <a:schemeClr val="dk1"/>
                          </a:solidFill>
                          <a:latin typeface="FrutigerNext LT Regular"/>
                          <a:ea typeface="华文细黑"/>
                        </a:defRPr>
                      </a:lvl4pPr>
                      <a:lvl5pPr marL="1828800" algn="l" defTabSz="914400" rtl="0" eaLnBrk="1" latinLnBrk="0" hangingPunct="1">
                        <a:defRPr sz="1800" kern="1200">
                          <a:solidFill>
                            <a:schemeClr val="dk1"/>
                          </a:solidFill>
                          <a:latin typeface="FrutigerNext LT Regular"/>
                          <a:ea typeface="华文细黑"/>
                        </a:defRPr>
                      </a:lvl5pPr>
                      <a:lvl6pPr marL="2286000" algn="l" defTabSz="914400" rtl="0" eaLnBrk="1" latinLnBrk="0" hangingPunct="1">
                        <a:defRPr sz="1800" kern="1200">
                          <a:solidFill>
                            <a:schemeClr val="dk1"/>
                          </a:solidFill>
                          <a:latin typeface="FrutigerNext LT Regular"/>
                          <a:ea typeface="华文细黑"/>
                        </a:defRPr>
                      </a:lvl6pPr>
                      <a:lvl7pPr marL="2743200" algn="l" defTabSz="914400" rtl="0" eaLnBrk="1" latinLnBrk="0" hangingPunct="1">
                        <a:defRPr sz="1800" kern="1200">
                          <a:solidFill>
                            <a:schemeClr val="dk1"/>
                          </a:solidFill>
                          <a:latin typeface="FrutigerNext LT Regular"/>
                          <a:ea typeface="华文细黑"/>
                        </a:defRPr>
                      </a:lvl7pPr>
                      <a:lvl8pPr marL="3200400" algn="l" defTabSz="914400" rtl="0" eaLnBrk="1" latinLnBrk="0" hangingPunct="1">
                        <a:defRPr sz="1800" kern="1200">
                          <a:solidFill>
                            <a:schemeClr val="dk1"/>
                          </a:solidFill>
                          <a:latin typeface="FrutigerNext LT Regular"/>
                          <a:ea typeface="华文细黑"/>
                        </a:defRPr>
                      </a:lvl8pPr>
                      <a:lvl9pPr marL="3657600" algn="l" defTabSz="914400" rtl="0" eaLnBrk="1" latinLnBrk="0" hangingPunct="1">
                        <a:defRPr sz="1800" kern="1200">
                          <a:solidFill>
                            <a:schemeClr val="dk1"/>
                          </a:solidFill>
                          <a:latin typeface="FrutigerNext LT Regular"/>
                          <a:ea typeface="华文细黑"/>
                        </a:defRPr>
                      </a:lvl9pPr>
                    </a:lstStyle>
                    <a:p>
                      <a:pPr algn="ctr"/>
                      <a:r>
                        <a:rPr lang="en-US" altLang="zh-CN" sz="1600" dirty="0" smtClean="0"/>
                        <a:t>SSH</a:t>
                      </a:r>
                      <a:r>
                        <a:rPr lang="zh-CN" altLang="en-US" sz="1600" dirty="0" smtClean="0"/>
                        <a:t>端口</a:t>
                      </a:r>
                      <a:endParaRPr lang="zh-CN" altLang="en-US" sz="1600" dirty="0"/>
                    </a:p>
                  </a:txBody>
                  <a:tcPr marL="38103" marR="38103" marT="38108" marB="38108">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55329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pPr>
              <a:buClr>
                <a:schemeClr val="bg1">
                  <a:lumMod val="50000"/>
                </a:schemeClr>
              </a:buClr>
            </a:pPr>
            <a:r>
              <a:rPr lang="en-US" altLang="zh-CN" dirty="0">
                <a:solidFill>
                  <a:schemeClr val="bg1">
                    <a:lumMod val="50000"/>
                  </a:schemeClr>
                </a:solidFill>
              </a:rPr>
              <a:t>FusionSphere SOI</a:t>
            </a:r>
            <a:r>
              <a:rPr lang="zh-CN" altLang="en-US" dirty="0">
                <a:solidFill>
                  <a:schemeClr val="bg1">
                    <a:lumMod val="50000"/>
                  </a:schemeClr>
                </a:solidFill>
              </a:rPr>
              <a:t>工具介绍</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FusionCare</a:t>
            </a:r>
            <a:r>
              <a:rPr lang="zh-CN" altLang="en-US" dirty="0">
                <a:solidFill>
                  <a:schemeClr val="bg1">
                    <a:lumMod val="50000"/>
                  </a:schemeClr>
                </a:solidFill>
              </a:rPr>
              <a:t>工具介绍</a:t>
            </a:r>
            <a:endParaRPr lang="en-US" altLang="zh-CN" dirty="0">
              <a:solidFill>
                <a:schemeClr val="bg1">
                  <a:lumMod val="50000"/>
                </a:schemeClr>
              </a:solidFill>
            </a:endParaRPr>
          </a:p>
          <a:p>
            <a:r>
              <a:rPr lang="en-US" altLang="zh-CN" b="1" dirty="0" err="1"/>
              <a:t>eSight</a:t>
            </a:r>
            <a:r>
              <a:rPr lang="zh-CN" altLang="en-US" b="1" dirty="0"/>
              <a:t>系统介绍</a:t>
            </a:r>
            <a:endParaRPr lang="en-US" altLang="zh-CN" b="1" dirty="0"/>
          </a:p>
        </p:txBody>
      </p:sp>
    </p:spTree>
    <p:extLst>
      <p:ext uri="{BB962C8B-B14F-4D97-AF65-F5344CB8AC3E}">
        <p14:creationId xmlns:p14="http://schemas.microsoft.com/office/powerpoint/2010/main" val="127679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6"/>
          <p:cNvSpPr>
            <a:spLocks noGrp="1" noChangeArrowheads="1"/>
          </p:cNvSpPr>
          <p:nvPr>
            <p:ph idx="1"/>
          </p:nvPr>
        </p:nvSpPr>
        <p:spPr/>
        <p:txBody>
          <a:bodyPr/>
          <a:lstStyle/>
          <a:p>
            <a:r>
              <a:rPr lang="zh-CN" altLang="en-US" dirty="0" smtClean="0"/>
              <a:t>学完本课程后，您将能够</a:t>
            </a:r>
            <a:r>
              <a:rPr lang="en-US" altLang="zh-CN" dirty="0" smtClean="0"/>
              <a:t>:</a:t>
            </a:r>
          </a:p>
          <a:p>
            <a:pPr lvl="1"/>
            <a:r>
              <a:rPr lang="zh-CN" altLang="en-US" dirty="0" smtClean="0"/>
              <a:t>描述</a:t>
            </a:r>
            <a:r>
              <a:rPr lang="en-US" altLang="zh-CN" dirty="0" smtClean="0"/>
              <a:t>FusionSphere SOI</a:t>
            </a:r>
            <a:r>
              <a:rPr lang="zh-CN" altLang="en-US" dirty="0" smtClean="0"/>
              <a:t>的功能特性</a:t>
            </a:r>
            <a:endParaRPr lang="en-US" altLang="zh-CN" dirty="0" smtClean="0"/>
          </a:p>
          <a:p>
            <a:pPr lvl="1"/>
            <a:r>
              <a:rPr lang="zh-CN" altLang="en-US" dirty="0" smtClean="0"/>
              <a:t>描述 </a:t>
            </a:r>
            <a:r>
              <a:rPr lang="en-US" altLang="zh-CN" dirty="0" smtClean="0"/>
              <a:t>FusionCare</a:t>
            </a:r>
            <a:r>
              <a:rPr lang="zh-CN" altLang="en-US" dirty="0" smtClean="0"/>
              <a:t>的功能特性</a:t>
            </a:r>
          </a:p>
          <a:p>
            <a:pPr lvl="1"/>
            <a:r>
              <a:rPr lang="zh-CN" altLang="en-US" dirty="0" smtClean="0"/>
              <a:t>描述</a:t>
            </a:r>
            <a:r>
              <a:rPr lang="en-US" altLang="zh-CN" dirty="0" err="1" smtClean="0"/>
              <a:t>eSight</a:t>
            </a:r>
            <a:r>
              <a:rPr lang="zh-CN" altLang="en-US" dirty="0" smtClean="0"/>
              <a:t>的功能特性</a:t>
            </a:r>
            <a:endParaRPr lang="en-US" altLang="zh-CN" dirty="0" smtClean="0"/>
          </a:p>
        </p:txBody>
      </p:sp>
    </p:spTree>
    <p:extLst>
      <p:ext uri="{BB962C8B-B14F-4D97-AF65-F5344CB8AC3E}">
        <p14:creationId xmlns:p14="http://schemas.microsoft.com/office/powerpoint/2010/main" val="2522745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smtClean="0"/>
              <a:t>eSight</a:t>
            </a:r>
            <a:r>
              <a:rPr lang="zh-CN" altLang="en-US" smtClean="0"/>
              <a:t>产品定位</a:t>
            </a:r>
          </a:p>
        </p:txBody>
      </p:sp>
      <p:sp>
        <p:nvSpPr>
          <p:cNvPr id="46083" name="内容占位符 2"/>
          <p:cNvSpPr>
            <a:spLocks noGrp="1"/>
          </p:cNvSpPr>
          <p:nvPr>
            <p:ph type="body" sz="quarter" idx="10"/>
          </p:nvPr>
        </p:nvSpPr>
        <p:spPr/>
        <p:txBody>
          <a:bodyPr/>
          <a:lstStyle/>
          <a:p>
            <a:r>
              <a:rPr lang="en-US" altLang="zh-CN" sz="1800" dirty="0" err="1" smtClean="0"/>
              <a:t>eSight</a:t>
            </a:r>
            <a:r>
              <a:rPr lang="zh-CN" altLang="en-US" sz="1800" dirty="0" smtClean="0"/>
              <a:t>系统是华为公司研制的新一代面向企业基础网络、统一通信、智真会议、视频监控和数据中心的整体运维管理解决方案，支持对多厂商和多类型的设备进行统一的监控和配置管理，并对网络和业务质量进行监视和分析，实现对企业资源、业务、用户的统一管理以及智能联动。</a:t>
            </a:r>
          </a:p>
          <a:p>
            <a:endParaRPr lang="zh-CN" altLang="en-US" sz="1800" dirty="0" smtClean="0"/>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176588"/>
            <a:ext cx="67802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881081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t>eSight</a:t>
            </a:r>
            <a:r>
              <a:rPr lang="zh-CN" altLang="en-US" smtClean="0"/>
              <a:t>总体解决方案</a:t>
            </a:r>
            <a:endParaRPr lang="en-US" altLang="zh-CN" smtClean="0"/>
          </a:p>
        </p:txBody>
      </p:sp>
      <p:grpSp>
        <p:nvGrpSpPr>
          <p:cNvPr id="5" name="组合 4"/>
          <p:cNvGrpSpPr/>
          <p:nvPr/>
        </p:nvGrpSpPr>
        <p:grpSpPr>
          <a:xfrm>
            <a:off x="750888" y="1376363"/>
            <a:ext cx="7853362" cy="4810125"/>
            <a:chOff x="750888" y="1471613"/>
            <a:chExt cx="7853362" cy="4714875"/>
          </a:xfrm>
        </p:grpSpPr>
        <p:sp>
          <p:nvSpPr>
            <p:cNvPr id="62" name="矩形 61"/>
            <p:cNvSpPr/>
            <p:nvPr/>
          </p:nvSpPr>
          <p:spPr bwMode="auto">
            <a:xfrm>
              <a:off x="750888" y="1471613"/>
              <a:ext cx="7853362" cy="4714875"/>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lIns="70393" tIns="35196" rIns="70393" bIns="35196"/>
            <a:lstStyle/>
            <a:p>
              <a:pPr defTabSz="712540">
                <a:defRPr/>
              </a:pPr>
              <a:endParaRPr lang="zh-CN" altLang="en-US" sz="1050" dirty="0">
                <a:solidFill>
                  <a:srgbClr val="000000"/>
                </a:solidFill>
                <a:latin typeface="+mn-lt"/>
                <a:ea typeface="+mn-ea"/>
              </a:endParaRPr>
            </a:p>
          </p:txBody>
        </p:sp>
        <p:sp>
          <p:nvSpPr>
            <p:cNvPr id="63" name="圆角矩形 62"/>
            <p:cNvSpPr/>
            <p:nvPr/>
          </p:nvSpPr>
          <p:spPr bwMode="auto">
            <a:xfrm>
              <a:off x="1557338" y="2033588"/>
              <a:ext cx="5921375" cy="1392237"/>
            </a:xfrm>
            <a:prstGeom prst="roundRect">
              <a:avLst>
                <a:gd name="adj" fmla="val 4193"/>
              </a:avLst>
            </a:prstGeom>
            <a:solidFill>
              <a:schemeClr val="bg1">
                <a:lumMod val="95000"/>
              </a:schemeClr>
            </a:solidFill>
            <a:ln w="19050" algn="ctr">
              <a:solidFill>
                <a:schemeClr val="bg2"/>
              </a:solidFill>
              <a:miter lim="800000"/>
              <a:headEnd/>
              <a:tailEnd/>
            </a:ln>
            <a:extLst/>
          </p:spPr>
          <p:txBody>
            <a:bodyPr wrap="none" lIns="58774" tIns="29383" rIns="58774" bIns="29383" anchor="ctr"/>
            <a:lstStyle/>
            <a:p>
              <a:pPr defTabSz="705709" eaLnBrk="0" hangingPunct="0">
                <a:lnSpc>
                  <a:spcPct val="80000"/>
                </a:lnSpc>
                <a:buClr>
                  <a:srgbClr val="CC9900"/>
                </a:buClr>
                <a:buFont typeface="Wingdings" pitchFamily="2" charset="2"/>
                <a:buChar char="n"/>
                <a:defRPr/>
              </a:pPr>
              <a:endParaRPr lang="zh-CN" altLang="en-US" sz="800" b="1" dirty="0">
                <a:solidFill>
                  <a:srgbClr val="2D2015"/>
                </a:solidFill>
                <a:latin typeface="+mn-lt"/>
                <a:ea typeface="+mn-ea"/>
              </a:endParaRPr>
            </a:p>
          </p:txBody>
        </p:sp>
        <p:sp>
          <p:nvSpPr>
            <p:cNvPr id="64" name="圆角矩形 63"/>
            <p:cNvSpPr/>
            <p:nvPr/>
          </p:nvSpPr>
          <p:spPr bwMode="auto">
            <a:xfrm>
              <a:off x="1557338" y="4587875"/>
              <a:ext cx="5921375" cy="735013"/>
            </a:xfrm>
            <a:prstGeom prst="roundRect">
              <a:avLst>
                <a:gd name="adj" fmla="val 3811"/>
              </a:avLst>
            </a:prstGeom>
            <a:solidFill>
              <a:schemeClr val="bg1">
                <a:lumMod val="95000"/>
              </a:schemeClr>
            </a:solidFill>
            <a:ln w="19050" algn="ctr">
              <a:solidFill>
                <a:schemeClr val="bg2"/>
              </a:solidFill>
              <a:miter lim="800000"/>
              <a:headEnd/>
              <a:tailEnd/>
            </a:ln>
            <a:effectLst>
              <a:outerShdw blurRad="50800" dist="38100" dir="5400000" algn="t" rotWithShape="0">
                <a:prstClr val="black">
                  <a:alpha val="40000"/>
                </a:prstClr>
              </a:outerShdw>
            </a:effectLst>
            <a:extLst/>
          </p:spPr>
          <p:txBody>
            <a:bodyPr wrap="none" lIns="58774" tIns="29383" rIns="58774" bIns="29383" anchor="ctr"/>
            <a:lstStyle/>
            <a:p>
              <a:pPr defTabSz="705709" eaLnBrk="0" hangingPunct="0">
                <a:lnSpc>
                  <a:spcPct val="80000"/>
                </a:lnSpc>
                <a:buClr>
                  <a:srgbClr val="CC9900"/>
                </a:buClr>
                <a:buFont typeface="Wingdings" pitchFamily="2" charset="2"/>
                <a:buChar char="n"/>
                <a:defRPr/>
              </a:pPr>
              <a:endParaRPr lang="zh-CN" altLang="en-US" sz="800" dirty="0">
                <a:solidFill>
                  <a:srgbClr val="2D2015"/>
                </a:solidFill>
                <a:latin typeface="+mn-lt"/>
                <a:ea typeface="+mn-ea"/>
              </a:endParaRPr>
            </a:p>
          </p:txBody>
        </p:sp>
        <p:sp>
          <p:nvSpPr>
            <p:cNvPr id="65" name="圆角矩形 64"/>
            <p:cNvSpPr/>
            <p:nvPr/>
          </p:nvSpPr>
          <p:spPr bwMode="auto">
            <a:xfrm>
              <a:off x="1557338" y="3454400"/>
              <a:ext cx="5921375" cy="1092200"/>
            </a:xfrm>
            <a:prstGeom prst="roundRect">
              <a:avLst>
                <a:gd name="adj" fmla="val 3811"/>
              </a:avLst>
            </a:prstGeom>
            <a:solidFill>
              <a:schemeClr val="bg1">
                <a:lumMod val="95000"/>
              </a:schemeClr>
            </a:solidFill>
            <a:ln w="19050" algn="ctr">
              <a:solidFill>
                <a:schemeClr val="bg2"/>
              </a:solidFill>
              <a:miter lim="800000"/>
              <a:headEnd/>
              <a:tailEnd/>
            </a:ln>
            <a:effectLst>
              <a:outerShdw blurRad="50800" dist="38100" dir="5400000" algn="t" rotWithShape="0">
                <a:prstClr val="black">
                  <a:alpha val="40000"/>
                </a:prstClr>
              </a:outerShdw>
            </a:effectLst>
            <a:extLst/>
          </p:spPr>
          <p:txBody>
            <a:bodyPr wrap="none" lIns="58774" tIns="29383" rIns="58774" bIns="29383" anchor="ctr"/>
            <a:lstStyle/>
            <a:p>
              <a:pPr defTabSz="705709" eaLnBrk="0" hangingPunct="0">
                <a:lnSpc>
                  <a:spcPct val="80000"/>
                </a:lnSpc>
                <a:buClr>
                  <a:srgbClr val="CC9900"/>
                </a:buClr>
                <a:buFont typeface="Wingdings" pitchFamily="2" charset="2"/>
                <a:buChar char="n"/>
                <a:defRPr/>
              </a:pPr>
              <a:endParaRPr lang="zh-CN" altLang="en-US" sz="800" b="1" dirty="0">
                <a:solidFill>
                  <a:srgbClr val="2D2015"/>
                </a:solidFill>
                <a:latin typeface="+mn-lt"/>
                <a:ea typeface="+mn-ea"/>
              </a:endParaRPr>
            </a:p>
          </p:txBody>
        </p:sp>
        <p:sp>
          <p:nvSpPr>
            <p:cNvPr id="66" name="圆角矩形 65"/>
            <p:cNvSpPr/>
            <p:nvPr/>
          </p:nvSpPr>
          <p:spPr bwMode="auto">
            <a:xfrm>
              <a:off x="903513" y="5427681"/>
              <a:ext cx="602950" cy="681716"/>
            </a:xfrm>
            <a:prstGeom prst="roundRect">
              <a:avLst>
                <a:gd name="adj" fmla="val 7423"/>
              </a:avLst>
            </a:prstGeom>
            <a:solidFill>
              <a:srgbClr val="990000"/>
            </a:solidFill>
            <a:ln/>
            <a:extLst/>
          </p:spPr>
          <p:style>
            <a:lnRef idx="0">
              <a:schemeClr val="accent6"/>
            </a:lnRef>
            <a:fillRef idx="3">
              <a:schemeClr val="accent6"/>
            </a:fillRef>
            <a:effectRef idx="3">
              <a:schemeClr val="accent6"/>
            </a:effectRef>
            <a:fontRef idx="minor">
              <a:schemeClr val="lt1"/>
            </a:fontRef>
          </p:style>
          <p:txBody>
            <a:bodyPr lIns="115188" tIns="45266" rIns="90531" bIns="45266" anchor="ctr"/>
            <a:lstStyle/>
            <a:p>
              <a:pPr>
                <a:buClr>
                  <a:srgbClr val="CC9900"/>
                </a:buClr>
                <a:defRPr/>
              </a:pPr>
              <a:r>
                <a:rPr lang="zh-CN" altLang="en-US" sz="1400" b="1" dirty="0">
                  <a:solidFill>
                    <a:srgbClr val="FFFFFF"/>
                  </a:solidFill>
                </a:rPr>
                <a:t>被管对象</a:t>
              </a:r>
            </a:p>
          </p:txBody>
        </p:sp>
        <p:sp>
          <p:nvSpPr>
            <p:cNvPr id="67" name="圆角矩形 66"/>
            <p:cNvSpPr/>
            <p:nvPr/>
          </p:nvSpPr>
          <p:spPr bwMode="auto">
            <a:xfrm>
              <a:off x="898873" y="4597069"/>
              <a:ext cx="600139" cy="733753"/>
            </a:xfrm>
            <a:prstGeom prst="roundRect">
              <a:avLst>
                <a:gd name="adj" fmla="val 6110"/>
              </a:avLst>
            </a:prstGeom>
            <a:solidFill>
              <a:srgbClr val="990000"/>
            </a:solidFill>
            <a:ln/>
            <a:extLst/>
          </p:spPr>
          <p:style>
            <a:lnRef idx="0">
              <a:schemeClr val="accent6"/>
            </a:lnRef>
            <a:fillRef idx="3">
              <a:schemeClr val="accent6"/>
            </a:fillRef>
            <a:effectRef idx="3">
              <a:schemeClr val="accent6"/>
            </a:effectRef>
            <a:fontRef idx="minor">
              <a:schemeClr val="lt1"/>
            </a:fontRef>
          </p:style>
          <p:txBody>
            <a:bodyPr lIns="115188" tIns="45266" rIns="90531" bIns="45266" anchor="ctr"/>
            <a:lstStyle/>
            <a:p>
              <a:pPr>
                <a:buClr>
                  <a:srgbClr val="CC9900"/>
                </a:buClr>
                <a:defRPr/>
              </a:pPr>
              <a:r>
                <a:rPr lang="zh-CN" altLang="en-US" sz="1400" b="1" dirty="0">
                  <a:solidFill>
                    <a:srgbClr val="FFFFFF"/>
                  </a:solidFill>
                </a:rPr>
                <a:t>管理平台</a:t>
              </a:r>
              <a:endParaRPr lang="en-US" altLang="zh-CN" sz="1400" b="1" dirty="0">
                <a:solidFill>
                  <a:srgbClr val="FFFFFF"/>
                </a:solidFill>
              </a:endParaRPr>
            </a:p>
          </p:txBody>
        </p:sp>
        <p:sp>
          <p:nvSpPr>
            <p:cNvPr id="68" name="圆角矩形 67"/>
            <p:cNvSpPr/>
            <p:nvPr/>
          </p:nvSpPr>
          <p:spPr bwMode="auto">
            <a:xfrm>
              <a:off x="898268" y="2084754"/>
              <a:ext cx="600139" cy="1238356"/>
            </a:xfrm>
            <a:prstGeom prst="roundRect">
              <a:avLst>
                <a:gd name="adj" fmla="val 3602"/>
              </a:avLst>
            </a:prstGeom>
            <a:solidFill>
              <a:srgbClr val="990000"/>
            </a:solidFill>
            <a:ln/>
            <a:extLst/>
          </p:spPr>
          <p:style>
            <a:lnRef idx="0">
              <a:schemeClr val="accent6"/>
            </a:lnRef>
            <a:fillRef idx="3">
              <a:schemeClr val="accent6"/>
            </a:fillRef>
            <a:effectRef idx="3">
              <a:schemeClr val="accent6"/>
            </a:effectRef>
            <a:fontRef idx="minor">
              <a:schemeClr val="lt1"/>
            </a:fontRef>
          </p:style>
          <p:txBody>
            <a:bodyPr lIns="115188" tIns="45266" rIns="90531" bIns="45266" anchor="ctr"/>
            <a:lstStyle/>
            <a:p>
              <a:pPr>
                <a:buClr>
                  <a:srgbClr val="CC9900"/>
                </a:buClr>
                <a:defRPr/>
              </a:pPr>
              <a:r>
                <a:rPr lang="zh-CN" altLang="en-US" sz="1400" b="1" dirty="0">
                  <a:solidFill>
                    <a:srgbClr val="FFFFFF"/>
                  </a:solidFill>
                </a:rPr>
                <a:t>运维增值</a:t>
              </a:r>
            </a:p>
          </p:txBody>
        </p:sp>
        <p:sp>
          <p:nvSpPr>
            <p:cNvPr id="69" name="圆角矩形 68"/>
            <p:cNvSpPr/>
            <p:nvPr/>
          </p:nvSpPr>
          <p:spPr bwMode="auto">
            <a:xfrm>
              <a:off x="1557338" y="5445125"/>
              <a:ext cx="6897687" cy="654050"/>
            </a:xfrm>
            <a:prstGeom prst="roundRect">
              <a:avLst>
                <a:gd name="adj" fmla="val 3811"/>
              </a:avLst>
            </a:prstGeom>
            <a:solidFill>
              <a:schemeClr val="bg1">
                <a:lumMod val="95000"/>
              </a:schemeClr>
            </a:solidFill>
            <a:ln w="19050" algn="ctr">
              <a:solidFill>
                <a:schemeClr val="bg2"/>
              </a:solidFill>
              <a:miter lim="800000"/>
              <a:headEnd/>
              <a:tailEnd/>
            </a:ln>
            <a:effectLst>
              <a:outerShdw blurRad="50800" dist="38100" dir="5400000" algn="t" rotWithShape="0">
                <a:prstClr val="black">
                  <a:alpha val="40000"/>
                </a:prstClr>
              </a:outerShdw>
            </a:effectLst>
            <a:extLst/>
          </p:spPr>
          <p:txBody>
            <a:bodyPr wrap="none" lIns="58774" tIns="29383" rIns="58774" bIns="29383" anchor="ctr"/>
            <a:lstStyle/>
            <a:p>
              <a:pPr defTabSz="705709" eaLnBrk="0" hangingPunct="0">
                <a:lnSpc>
                  <a:spcPct val="80000"/>
                </a:lnSpc>
                <a:buClr>
                  <a:srgbClr val="CC9900"/>
                </a:buClr>
                <a:buFont typeface="Wingdings" pitchFamily="2" charset="2"/>
                <a:buChar char="n"/>
                <a:defRPr/>
              </a:pPr>
              <a:endParaRPr lang="zh-CN" altLang="en-US" sz="600" dirty="0">
                <a:solidFill>
                  <a:srgbClr val="2D2015"/>
                </a:solidFill>
                <a:latin typeface="+mn-lt"/>
                <a:ea typeface="+mn-ea"/>
              </a:endParaRPr>
            </a:p>
          </p:txBody>
        </p:sp>
        <p:sp>
          <p:nvSpPr>
            <p:cNvPr id="70" name="矩形 69"/>
            <p:cNvSpPr/>
            <p:nvPr/>
          </p:nvSpPr>
          <p:spPr bwMode="auto">
            <a:xfrm>
              <a:off x="1616659" y="5504938"/>
              <a:ext cx="1536318" cy="544225"/>
            </a:xfrm>
            <a:prstGeom prst="rect">
              <a:avLst/>
            </a:prstGeom>
            <a:solidFill>
              <a:srgbClr val="FF5D3D"/>
            </a:solidFill>
            <a:ln/>
            <a:extLst/>
          </p:spPr>
          <p:style>
            <a:lnRef idx="0">
              <a:schemeClr val="accent6"/>
            </a:lnRef>
            <a:fillRef idx="3">
              <a:schemeClr val="accent6"/>
            </a:fillRef>
            <a:effectRef idx="3">
              <a:schemeClr val="accent6"/>
            </a:effectRef>
            <a:fontRef idx="minor">
              <a:schemeClr val="lt1"/>
            </a:fontRef>
          </p:style>
          <p:txBody>
            <a:bodyPr lIns="90531" tIns="45266" rIns="90531" bIns="45266"/>
            <a:lstStyle/>
            <a:p>
              <a:pPr>
                <a:buClr>
                  <a:srgbClr val="CC9900"/>
                </a:buClr>
                <a:buFont typeface="Wingdings" pitchFamily="2" charset="2"/>
                <a:buChar char="n"/>
                <a:defRPr/>
              </a:pPr>
              <a:endParaRPr lang="zh-CN" altLang="en-US" sz="1400" dirty="0">
                <a:solidFill>
                  <a:srgbClr val="000000"/>
                </a:solidFill>
              </a:endParaRPr>
            </a:p>
          </p:txBody>
        </p:sp>
        <p:pic>
          <p:nvPicPr>
            <p:cNvPr id="71" name="Picture 456" descr="图片235"/>
            <p:cNvPicPr>
              <a:picLocks noChangeAspect="1" noChangeArrowheads="1"/>
            </p:cNvPicPr>
            <p:nvPr/>
          </p:nvPicPr>
          <p:blipFill>
            <a:blip r:embed="rId3"/>
            <a:srcRect/>
            <a:stretch>
              <a:fillRect/>
            </a:stretch>
          </p:blipFill>
          <p:spPr bwMode="auto">
            <a:xfrm>
              <a:off x="1700213" y="5599113"/>
              <a:ext cx="260350" cy="182562"/>
            </a:xfrm>
            <a:prstGeom prst="rect">
              <a:avLst/>
            </a:prstGeom>
            <a:noFill/>
            <a:effectLst>
              <a:outerShdw blurRad="152400" dist="50800" dir="2700000" algn="tl" rotWithShape="0">
                <a:prstClr val="black"/>
              </a:outerShdw>
            </a:effectLst>
          </p:spPr>
        </p:pic>
        <p:grpSp>
          <p:nvGrpSpPr>
            <p:cNvPr id="47125" name="组合 165"/>
            <p:cNvGrpSpPr>
              <a:grpSpLocks/>
            </p:cNvGrpSpPr>
            <p:nvPr/>
          </p:nvGrpSpPr>
          <p:grpSpPr bwMode="auto">
            <a:xfrm>
              <a:off x="2055813" y="5622925"/>
              <a:ext cx="239712" cy="400050"/>
              <a:chOff x="1859805" y="5122176"/>
              <a:chExt cx="269437" cy="430502"/>
            </a:xfrm>
          </p:grpSpPr>
          <p:sp>
            <p:nvSpPr>
              <p:cNvPr id="47383" name="Text Box 37"/>
              <p:cNvSpPr txBox="1">
                <a:spLocks noChangeArrowheads="1"/>
              </p:cNvSpPr>
              <p:nvPr/>
            </p:nvSpPr>
            <p:spPr bwMode="auto">
              <a:xfrm>
                <a:off x="1864900" y="5403674"/>
                <a:ext cx="259246" cy="149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spcBef>
                    <a:spcPct val="50000"/>
                  </a:spcBef>
                </a:pPr>
                <a:r>
                  <a:rPr lang="zh-CN" altLang="en-US" sz="900" b="1">
                    <a:solidFill>
                      <a:srgbClr val="FFFFFF"/>
                    </a:solidFill>
                    <a:latin typeface="+mn-lt"/>
                    <a:ea typeface="+mn-ea"/>
                  </a:rPr>
                  <a:t>安全</a:t>
                </a:r>
                <a:endParaRPr lang="en-US" altLang="zh-CN" sz="900" b="1">
                  <a:solidFill>
                    <a:srgbClr val="FFFFFF"/>
                  </a:solidFill>
                  <a:latin typeface="+mn-lt"/>
                  <a:ea typeface="+mn-ea"/>
                </a:endParaRPr>
              </a:p>
            </p:txBody>
          </p:sp>
          <p:grpSp>
            <p:nvGrpSpPr>
              <p:cNvPr id="47384" name="Group 362"/>
              <p:cNvGrpSpPr>
                <a:grpSpLocks noChangeAspect="1"/>
              </p:cNvGrpSpPr>
              <p:nvPr/>
            </p:nvGrpSpPr>
            <p:grpSpPr bwMode="auto">
              <a:xfrm>
                <a:off x="1859805" y="5122176"/>
                <a:ext cx="269437" cy="221309"/>
                <a:chOff x="3050" y="311"/>
                <a:chExt cx="466" cy="487"/>
              </a:xfrm>
            </p:grpSpPr>
            <p:sp>
              <p:nvSpPr>
                <p:cNvPr id="47385" name="Freeform 363"/>
                <p:cNvSpPr>
                  <a:spLocks noChangeAspect="1"/>
                </p:cNvSpPr>
                <p:nvPr/>
              </p:nvSpPr>
              <p:spPr bwMode="auto">
                <a:xfrm>
                  <a:off x="3436" y="375"/>
                  <a:ext cx="80" cy="423"/>
                </a:xfrm>
                <a:custGeom>
                  <a:avLst/>
                  <a:gdLst>
                    <a:gd name="T0" fmla="*/ 78 w 40"/>
                    <a:gd name="T1" fmla="*/ 10 h 211"/>
                    <a:gd name="T2" fmla="*/ 10 w 40"/>
                    <a:gd name="T3" fmla="*/ 42 h 211"/>
                    <a:gd name="T4" fmla="*/ 0 w 40"/>
                    <a:gd name="T5" fmla="*/ 415 h 211"/>
                    <a:gd name="T6" fmla="*/ 18 w 40"/>
                    <a:gd name="T7" fmla="*/ 407 h 211"/>
                    <a:gd name="T8" fmla="*/ 72 w 40"/>
                    <a:gd name="T9" fmla="*/ 355 h 211"/>
                    <a:gd name="T10" fmla="*/ 80 w 40"/>
                    <a:gd name="T11" fmla="*/ 333 h 211"/>
                    <a:gd name="T12" fmla="*/ 80 w 40"/>
                    <a:gd name="T13" fmla="*/ 32 h 211"/>
                    <a:gd name="T14" fmla="*/ 78 w 40"/>
                    <a:gd name="T15" fmla="*/ 10 h 211"/>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11"/>
                    <a:gd name="T26" fmla="*/ 40 w 40"/>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11">
                      <a:moveTo>
                        <a:pt x="39" y="5"/>
                      </a:moveTo>
                      <a:cubicBezTo>
                        <a:pt x="35" y="0"/>
                        <a:pt x="5" y="21"/>
                        <a:pt x="5" y="21"/>
                      </a:cubicBezTo>
                      <a:cubicBezTo>
                        <a:pt x="0" y="207"/>
                        <a:pt x="0" y="207"/>
                        <a:pt x="0" y="207"/>
                      </a:cubicBezTo>
                      <a:cubicBezTo>
                        <a:pt x="0" y="207"/>
                        <a:pt x="0" y="211"/>
                        <a:pt x="9" y="203"/>
                      </a:cubicBezTo>
                      <a:cubicBezTo>
                        <a:pt x="17" y="196"/>
                        <a:pt x="32" y="182"/>
                        <a:pt x="36" y="177"/>
                      </a:cubicBezTo>
                      <a:cubicBezTo>
                        <a:pt x="39" y="174"/>
                        <a:pt x="40" y="174"/>
                        <a:pt x="40" y="166"/>
                      </a:cubicBezTo>
                      <a:cubicBezTo>
                        <a:pt x="40" y="16"/>
                        <a:pt x="40" y="16"/>
                        <a:pt x="40" y="16"/>
                      </a:cubicBezTo>
                      <a:cubicBezTo>
                        <a:pt x="40" y="6"/>
                        <a:pt x="39" y="6"/>
                        <a:pt x="39" y="5"/>
                      </a:cubicBez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86" name="Freeform 364"/>
                <p:cNvSpPr>
                  <a:spLocks noChangeAspect="1"/>
                </p:cNvSpPr>
                <p:nvPr/>
              </p:nvSpPr>
              <p:spPr bwMode="auto">
                <a:xfrm>
                  <a:off x="3050" y="311"/>
                  <a:ext cx="458" cy="113"/>
                </a:xfrm>
                <a:custGeom>
                  <a:avLst/>
                  <a:gdLst>
                    <a:gd name="T0" fmla="*/ 458 w 229"/>
                    <a:gd name="T1" fmla="*/ 69 h 56"/>
                    <a:gd name="T2" fmla="*/ 398 w 229"/>
                    <a:gd name="T3" fmla="*/ 113 h 56"/>
                    <a:gd name="T4" fmla="*/ 16 w 229"/>
                    <a:gd name="T5" fmla="*/ 40 h 56"/>
                    <a:gd name="T6" fmla="*/ 2 w 229"/>
                    <a:gd name="T7" fmla="*/ 50 h 56"/>
                    <a:gd name="T8" fmla="*/ 8 w 229"/>
                    <a:gd name="T9" fmla="*/ 34 h 56"/>
                    <a:gd name="T10" fmla="*/ 58 w 229"/>
                    <a:gd name="T11" fmla="*/ 4 h 56"/>
                    <a:gd name="T12" fmla="*/ 66 w 229"/>
                    <a:gd name="T13" fmla="*/ 0 h 56"/>
                    <a:gd name="T14" fmla="*/ 444 w 229"/>
                    <a:gd name="T15" fmla="*/ 65 h 56"/>
                    <a:gd name="T16" fmla="*/ 458 w 229"/>
                    <a:gd name="T17" fmla="*/ 69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9"/>
                    <a:gd name="T28" fmla="*/ 0 h 56"/>
                    <a:gd name="T29" fmla="*/ 229 w 229"/>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9" h="56">
                      <a:moveTo>
                        <a:pt x="229" y="34"/>
                      </a:moveTo>
                      <a:cubicBezTo>
                        <a:pt x="199" y="56"/>
                        <a:pt x="199" y="56"/>
                        <a:pt x="199" y="56"/>
                      </a:cubicBezTo>
                      <a:cubicBezTo>
                        <a:pt x="86" y="36"/>
                        <a:pt x="17" y="22"/>
                        <a:pt x="8" y="20"/>
                      </a:cubicBezTo>
                      <a:cubicBezTo>
                        <a:pt x="3" y="19"/>
                        <a:pt x="1" y="25"/>
                        <a:pt x="1" y="25"/>
                      </a:cubicBezTo>
                      <a:cubicBezTo>
                        <a:pt x="1" y="25"/>
                        <a:pt x="0" y="20"/>
                        <a:pt x="4" y="17"/>
                      </a:cubicBezTo>
                      <a:cubicBezTo>
                        <a:pt x="7" y="15"/>
                        <a:pt x="22" y="6"/>
                        <a:pt x="29" y="2"/>
                      </a:cubicBezTo>
                      <a:cubicBezTo>
                        <a:pt x="31" y="0"/>
                        <a:pt x="33" y="0"/>
                        <a:pt x="33" y="0"/>
                      </a:cubicBezTo>
                      <a:cubicBezTo>
                        <a:pt x="33" y="0"/>
                        <a:pt x="219" y="32"/>
                        <a:pt x="222" y="32"/>
                      </a:cubicBezTo>
                      <a:cubicBezTo>
                        <a:pt x="229" y="34"/>
                        <a:pt x="229" y="34"/>
                        <a:pt x="229" y="34"/>
                      </a:cubicBez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87" name="Freeform 365"/>
                <p:cNvSpPr>
                  <a:spLocks noChangeAspect="1"/>
                </p:cNvSpPr>
                <p:nvPr/>
              </p:nvSpPr>
              <p:spPr bwMode="auto">
                <a:xfrm>
                  <a:off x="3428" y="379"/>
                  <a:ext cx="88" cy="59"/>
                </a:xfrm>
                <a:custGeom>
                  <a:avLst/>
                  <a:gdLst>
                    <a:gd name="T0" fmla="*/ 0 w 44"/>
                    <a:gd name="T1" fmla="*/ 43 h 29"/>
                    <a:gd name="T2" fmla="*/ 78 w 44"/>
                    <a:gd name="T3" fmla="*/ 0 h 29"/>
                    <a:gd name="T4" fmla="*/ 88 w 44"/>
                    <a:gd name="T5" fmla="*/ 12 h 29"/>
                    <a:gd name="T6" fmla="*/ 16 w 44"/>
                    <a:gd name="T7" fmla="*/ 59 h 29"/>
                    <a:gd name="T8" fmla="*/ 0 w 44"/>
                    <a:gd name="T9" fmla="*/ 43 h 29"/>
                    <a:gd name="T10" fmla="*/ 0 60000 65536"/>
                    <a:gd name="T11" fmla="*/ 0 60000 65536"/>
                    <a:gd name="T12" fmla="*/ 0 60000 65536"/>
                    <a:gd name="T13" fmla="*/ 0 60000 65536"/>
                    <a:gd name="T14" fmla="*/ 0 60000 65536"/>
                    <a:gd name="T15" fmla="*/ 0 w 44"/>
                    <a:gd name="T16" fmla="*/ 0 h 29"/>
                    <a:gd name="T17" fmla="*/ 44 w 44"/>
                    <a:gd name="T18" fmla="*/ 29 h 29"/>
                  </a:gdLst>
                  <a:ahLst/>
                  <a:cxnLst>
                    <a:cxn ang="T10">
                      <a:pos x="T0" y="T1"/>
                    </a:cxn>
                    <a:cxn ang="T11">
                      <a:pos x="T2" y="T3"/>
                    </a:cxn>
                    <a:cxn ang="T12">
                      <a:pos x="T4" y="T5"/>
                    </a:cxn>
                    <a:cxn ang="T13">
                      <a:pos x="T6" y="T7"/>
                    </a:cxn>
                    <a:cxn ang="T14">
                      <a:pos x="T8" y="T9"/>
                    </a:cxn>
                  </a:cxnLst>
                  <a:rect l="T15" t="T16" r="T17" b="T18"/>
                  <a:pathLst>
                    <a:path w="44" h="29">
                      <a:moveTo>
                        <a:pt x="0" y="21"/>
                      </a:moveTo>
                      <a:cubicBezTo>
                        <a:pt x="0" y="21"/>
                        <a:pt x="35" y="1"/>
                        <a:pt x="39" y="0"/>
                      </a:cubicBezTo>
                      <a:cubicBezTo>
                        <a:pt x="42" y="1"/>
                        <a:pt x="43" y="3"/>
                        <a:pt x="44" y="6"/>
                      </a:cubicBezTo>
                      <a:cubicBezTo>
                        <a:pt x="8" y="29"/>
                        <a:pt x="8" y="29"/>
                        <a:pt x="8" y="29"/>
                      </a:cubicBezTo>
                      <a:lnTo>
                        <a:pt x="0" y="21"/>
                      </a:lnTo>
                      <a:close/>
                    </a:path>
                  </a:pathLst>
                </a:custGeom>
                <a:solidFill>
                  <a:srgbClr val="5D76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88" name="Freeform 366"/>
                <p:cNvSpPr>
                  <a:spLocks noChangeAspect="1"/>
                </p:cNvSpPr>
                <p:nvPr/>
              </p:nvSpPr>
              <p:spPr bwMode="auto">
                <a:xfrm>
                  <a:off x="3052" y="349"/>
                  <a:ext cx="396" cy="447"/>
                </a:xfrm>
                <a:custGeom>
                  <a:avLst/>
                  <a:gdLst>
                    <a:gd name="T0" fmla="*/ 386 w 198"/>
                    <a:gd name="T1" fmla="*/ 70 h 223"/>
                    <a:gd name="T2" fmla="*/ 14 w 198"/>
                    <a:gd name="T3" fmla="*/ 2 h 223"/>
                    <a:gd name="T4" fmla="*/ 0 w 198"/>
                    <a:gd name="T5" fmla="*/ 10 h 223"/>
                    <a:gd name="T6" fmla="*/ 0 w 198"/>
                    <a:gd name="T7" fmla="*/ 337 h 223"/>
                    <a:gd name="T8" fmla="*/ 14 w 198"/>
                    <a:gd name="T9" fmla="*/ 363 h 223"/>
                    <a:gd name="T10" fmla="*/ 372 w 198"/>
                    <a:gd name="T11" fmla="*/ 441 h 223"/>
                    <a:gd name="T12" fmla="*/ 396 w 198"/>
                    <a:gd name="T13" fmla="*/ 427 h 223"/>
                    <a:gd name="T14" fmla="*/ 394 w 198"/>
                    <a:gd name="T15" fmla="*/ 88 h 223"/>
                    <a:gd name="T16" fmla="*/ 386 w 198"/>
                    <a:gd name="T17" fmla="*/ 7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223"/>
                    <a:gd name="T29" fmla="*/ 198 w 19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223">
                      <a:moveTo>
                        <a:pt x="193" y="35"/>
                      </a:moveTo>
                      <a:cubicBezTo>
                        <a:pt x="86" y="16"/>
                        <a:pt x="16" y="3"/>
                        <a:pt x="7" y="1"/>
                      </a:cubicBezTo>
                      <a:cubicBezTo>
                        <a:pt x="0" y="0"/>
                        <a:pt x="0" y="5"/>
                        <a:pt x="0" y="5"/>
                      </a:cubicBezTo>
                      <a:cubicBezTo>
                        <a:pt x="0" y="5"/>
                        <a:pt x="0" y="157"/>
                        <a:pt x="0" y="168"/>
                      </a:cubicBezTo>
                      <a:cubicBezTo>
                        <a:pt x="0" y="179"/>
                        <a:pt x="1" y="179"/>
                        <a:pt x="7" y="181"/>
                      </a:cubicBezTo>
                      <a:cubicBezTo>
                        <a:pt x="9" y="182"/>
                        <a:pt x="153" y="213"/>
                        <a:pt x="186" y="220"/>
                      </a:cubicBezTo>
                      <a:cubicBezTo>
                        <a:pt x="198" y="223"/>
                        <a:pt x="198" y="216"/>
                        <a:pt x="198" y="213"/>
                      </a:cubicBezTo>
                      <a:cubicBezTo>
                        <a:pt x="198" y="213"/>
                        <a:pt x="197" y="50"/>
                        <a:pt x="197" y="44"/>
                      </a:cubicBezTo>
                      <a:cubicBezTo>
                        <a:pt x="197" y="39"/>
                        <a:pt x="194" y="35"/>
                        <a:pt x="193" y="35"/>
                      </a:cubicBezTo>
                      <a:close/>
                    </a:path>
                  </a:pathLst>
                </a:cu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89" name="Freeform 367"/>
                <p:cNvSpPr>
                  <a:spLocks noChangeAspect="1"/>
                </p:cNvSpPr>
                <p:nvPr/>
              </p:nvSpPr>
              <p:spPr bwMode="auto">
                <a:xfrm>
                  <a:off x="3064" y="361"/>
                  <a:ext cx="372" cy="419"/>
                </a:xfrm>
                <a:custGeom>
                  <a:avLst/>
                  <a:gdLst>
                    <a:gd name="T0" fmla="*/ 358 w 186"/>
                    <a:gd name="T1" fmla="*/ 66 h 209"/>
                    <a:gd name="T2" fmla="*/ 12 w 186"/>
                    <a:gd name="T3" fmla="*/ 2 h 209"/>
                    <a:gd name="T4" fmla="*/ 0 w 186"/>
                    <a:gd name="T5" fmla="*/ 10 h 209"/>
                    <a:gd name="T6" fmla="*/ 0 w 186"/>
                    <a:gd name="T7" fmla="*/ 313 h 209"/>
                    <a:gd name="T8" fmla="*/ 12 w 186"/>
                    <a:gd name="T9" fmla="*/ 339 h 209"/>
                    <a:gd name="T10" fmla="*/ 350 w 186"/>
                    <a:gd name="T11" fmla="*/ 413 h 209"/>
                    <a:gd name="T12" fmla="*/ 368 w 186"/>
                    <a:gd name="T13" fmla="*/ 397 h 209"/>
                    <a:gd name="T14" fmla="*/ 368 w 186"/>
                    <a:gd name="T15" fmla="*/ 82 h 209"/>
                    <a:gd name="T16" fmla="*/ 358 w 186"/>
                    <a:gd name="T17" fmla="*/ 66 h 2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209"/>
                    <a:gd name="T29" fmla="*/ 186 w 186"/>
                    <a:gd name="T30" fmla="*/ 209 h 2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209">
                      <a:moveTo>
                        <a:pt x="179" y="33"/>
                      </a:moveTo>
                      <a:cubicBezTo>
                        <a:pt x="80" y="15"/>
                        <a:pt x="15" y="3"/>
                        <a:pt x="6" y="1"/>
                      </a:cubicBezTo>
                      <a:cubicBezTo>
                        <a:pt x="0" y="0"/>
                        <a:pt x="0" y="5"/>
                        <a:pt x="0" y="5"/>
                      </a:cubicBezTo>
                      <a:cubicBezTo>
                        <a:pt x="0" y="5"/>
                        <a:pt x="0" y="146"/>
                        <a:pt x="0" y="156"/>
                      </a:cubicBezTo>
                      <a:cubicBezTo>
                        <a:pt x="0" y="167"/>
                        <a:pt x="1" y="167"/>
                        <a:pt x="6" y="169"/>
                      </a:cubicBezTo>
                      <a:cubicBezTo>
                        <a:pt x="9" y="170"/>
                        <a:pt x="144" y="199"/>
                        <a:pt x="175" y="206"/>
                      </a:cubicBezTo>
                      <a:cubicBezTo>
                        <a:pt x="186" y="209"/>
                        <a:pt x="183" y="201"/>
                        <a:pt x="184" y="198"/>
                      </a:cubicBezTo>
                      <a:cubicBezTo>
                        <a:pt x="184" y="198"/>
                        <a:pt x="184" y="47"/>
                        <a:pt x="184" y="41"/>
                      </a:cubicBezTo>
                      <a:cubicBezTo>
                        <a:pt x="184" y="37"/>
                        <a:pt x="183" y="34"/>
                        <a:pt x="179" y="33"/>
                      </a:cubicBezTo>
                      <a:close/>
                    </a:path>
                  </a:pathLst>
                </a:custGeom>
                <a:solidFill>
                  <a:srgbClr val="5D76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90" name="Freeform 368"/>
                <p:cNvSpPr>
                  <a:spLocks noChangeAspect="1" noEditPoints="1"/>
                </p:cNvSpPr>
                <p:nvPr/>
              </p:nvSpPr>
              <p:spPr bwMode="auto">
                <a:xfrm>
                  <a:off x="3062" y="361"/>
                  <a:ext cx="372" cy="415"/>
                </a:xfrm>
                <a:custGeom>
                  <a:avLst/>
                  <a:gdLst>
                    <a:gd name="T0" fmla="*/ 4 w 186"/>
                    <a:gd name="T1" fmla="*/ 4 h 207"/>
                    <a:gd name="T2" fmla="*/ 0 w 186"/>
                    <a:gd name="T3" fmla="*/ 10 h 207"/>
                    <a:gd name="T4" fmla="*/ 0 w 186"/>
                    <a:gd name="T5" fmla="*/ 313 h 207"/>
                    <a:gd name="T6" fmla="*/ 14 w 186"/>
                    <a:gd name="T7" fmla="*/ 339 h 207"/>
                    <a:gd name="T8" fmla="*/ 136 w 186"/>
                    <a:gd name="T9" fmla="*/ 367 h 207"/>
                    <a:gd name="T10" fmla="*/ 350 w 186"/>
                    <a:gd name="T11" fmla="*/ 413 h 207"/>
                    <a:gd name="T12" fmla="*/ 366 w 186"/>
                    <a:gd name="T13" fmla="*/ 413 h 207"/>
                    <a:gd name="T14" fmla="*/ 372 w 186"/>
                    <a:gd name="T15" fmla="*/ 397 h 207"/>
                    <a:gd name="T16" fmla="*/ 370 w 186"/>
                    <a:gd name="T17" fmla="*/ 82 h 207"/>
                    <a:gd name="T18" fmla="*/ 360 w 186"/>
                    <a:gd name="T19" fmla="*/ 64 h 207"/>
                    <a:gd name="T20" fmla="*/ 360 w 186"/>
                    <a:gd name="T21" fmla="*/ 64 h 207"/>
                    <a:gd name="T22" fmla="*/ 14 w 186"/>
                    <a:gd name="T23" fmla="*/ 2 h 207"/>
                    <a:gd name="T24" fmla="*/ 4 w 186"/>
                    <a:gd name="T25" fmla="*/ 4 h 207"/>
                    <a:gd name="T26" fmla="*/ 352 w 186"/>
                    <a:gd name="T27" fmla="*/ 411 h 207"/>
                    <a:gd name="T28" fmla="*/ 138 w 186"/>
                    <a:gd name="T29" fmla="*/ 363 h 207"/>
                    <a:gd name="T30" fmla="*/ 14 w 186"/>
                    <a:gd name="T31" fmla="*/ 337 h 207"/>
                    <a:gd name="T32" fmla="*/ 4 w 186"/>
                    <a:gd name="T33" fmla="*/ 313 h 207"/>
                    <a:gd name="T34" fmla="*/ 4 w 186"/>
                    <a:gd name="T35" fmla="*/ 10 h 207"/>
                    <a:gd name="T36" fmla="*/ 6 w 186"/>
                    <a:gd name="T37" fmla="*/ 6 h 207"/>
                    <a:gd name="T38" fmla="*/ 14 w 186"/>
                    <a:gd name="T39" fmla="*/ 4 h 207"/>
                    <a:gd name="T40" fmla="*/ 360 w 186"/>
                    <a:gd name="T41" fmla="*/ 68 h 207"/>
                    <a:gd name="T42" fmla="*/ 368 w 186"/>
                    <a:gd name="T43" fmla="*/ 82 h 207"/>
                    <a:gd name="T44" fmla="*/ 368 w 186"/>
                    <a:gd name="T45" fmla="*/ 397 h 207"/>
                    <a:gd name="T46" fmla="*/ 364 w 186"/>
                    <a:gd name="T47" fmla="*/ 411 h 207"/>
                    <a:gd name="T48" fmla="*/ 352 w 186"/>
                    <a:gd name="T49" fmla="*/ 411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6"/>
                    <a:gd name="T76" fmla="*/ 0 h 207"/>
                    <a:gd name="T77" fmla="*/ 186 w 186"/>
                    <a:gd name="T78" fmla="*/ 207 h 20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6" h="207">
                      <a:moveTo>
                        <a:pt x="2" y="2"/>
                      </a:moveTo>
                      <a:cubicBezTo>
                        <a:pt x="0" y="3"/>
                        <a:pt x="0" y="5"/>
                        <a:pt x="0" y="5"/>
                      </a:cubicBezTo>
                      <a:cubicBezTo>
                        <a:pt x="0" y="156"/>
                        <a:pt x="0" y="156"/>
                        <a:pt x="0" y="156"/>
                      </a:cubicBezTo>
                      <a:cubicBezTo>
                        <a:pt x="0" y="167"/>
                        <a:pt x="2" y="168"/>
                        <a:pt x="7" y="169"/>
                      </a:cubicBezTo>
                      <a:cubicBezTo>
                        <a:pt x="8" y="170"/>
                        <a:pt x="31" y="175"/>
                        <a:pt x="68" y="183"/>
                      </a:cubicBezTo>
                      <a:cubicBezTo>
                        <a:pt x="175" y="206"/>
                        <a:pt x="175" y="206"/>
                        <a:pt x="175" y="206"/>
                      </a:cubicBezTo>
                      <a:cubicBezTo>
                        <a:pt x="177" y="207"/>
                        <a:pt x="181" y="207"/>
                        <a:pt x="183" y="206"/>
                      </a:cubicBezTo>
                      <a:cubicBezTo>
                        <a:pt x="186" y="204"/>
                        <a:pt x="186" y="199"/>
                        <a:pt x="186" y="198"/>
                      </a:cubicBezTo>
                      <a:cubicBezTo>
                        <a:pt x="185" y="41"/>
                        <a:pt x="185" y="41"/>
                        <a:pt x="185" y="41"/>
                      </a:cubicBezTo>
                      <a:cubicBezTo>
                        <a:pt x="185" y="37"/>
                        <a:pt x="185" y="33"/>
                        <a:pt x="180" y="32"/>
                      </a:cubicBezTo>
                      <a:cubicBezTo>
                        <a:pt x="180" y="32"/>
                        <a:pt x="180" y="32"/>
                        <a:pt x="180" y="32"/>
                      </a:cubicBezTo>
                      <a:cubicBezTo>
                        <a:pt x="7" y="1"/>
                        <a:pt x="7" y="1"/>
                        <a:pt x="7" y="1"/>
                      </a:cubicBezTo>
                      <a:cubicBezTo>
                        <a:pt x="5" y="0"/>
                        <a:pt x="3" y="1"/>
                        <a:pt x="2" y="2"/>
                      </a:cubicBezTo>
                      <a:close/>
                      <a:moveTo>
                        <a:pt x="176" y="205"/>
                      </a:moveTo>
                      <a:cubicBezTo>
                        <a:pt x="69" y="181"/>
                        <a:pt x="69" y="181"/>
                        <a:pt x="69" y="181"/>
                      </a:cubicBezTo>
                      <a:cubicBezTo>
                        <a:pt x="36" y="174"/>
                        <a:pt x="8" y="168"/>
                        <a:pt x="7" y="168"/>
                      </a:cubicBezTo>
                      <a:cubicBezTo>
                        <a:pt x="3" y="166"/>
                        <a:pt x="2" y="166"/>
                        <a:pt x="2" y="156"/>
                      </a:cubicBezTo>
                      <a:cubicBezTo>
                        <a:pt x="2" y="5"/>
                        <a:pt x="2" y="5"/>
                        <a:pt x="2" y="5"/>
                      </a:cubicBezTo>
                      <a:cubicBezTo>
                        <a:pt x="2" y="5"/>
                        <a:pt x="2" y="4"/>
                        <a:pt x="3" y="3"/>
                      </a:cubicBezTo>
                      <a:cubicBezTo>
                        <a:pt x="4" y="2"/>
                        <a:pt x="5" y="2"/>
                        <a:pt x="7" y="2"/>
                      </a:cubicBezTo>
                      <a:cubicBezTo>
                        <a:pt x="180" y="34"/>
                        <a:pt x="180" y="34"/>
                        <a:pt x="180" y="34"/>
                      </a:cubicBezTo>
                      <a:cubicBezTo>
                        <a:pt x="183" y="34"/>
                        <a:pt x="184" y="37"/>
                        <a:pt x="184" y="41"/>
                      </a:cubicBezTo>
                      <a:cubicBezTo>
                        <a:pt x="184" y="198"/>
                        <a:pt x="184" y="198"/>
                        <a:pt x="184" y="198"/>
                      </a:cubicBezTo>
                      <a:cubicBezTo>
                        <a:pt x="184" y="198"/>
                        <a:pt x="185" y="203"/>
                        <a:pt x="182" y="205"/>
                      </a:cubicBezTo>
                      <a:cubicBezTo>
                        <a:pt x="181" y="206"/>
                        <a:pt x="177" y="205"/>
                        <a:pt x="176" y="205"/>
                      </a:cubicBezTo>
                      <a:close/>
                    </a:path>
                  </a:pathLst>
                </a:custGeom>
                <a:solidFill>
                  <a:srgbClr val="2B4F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91" name="Freeform 369"/>
                <p:cNvSpPr>
                  <a:spLocks noChangeAspect="1" noEditPoints="1"/>
                </p:cNvSpPr>
                <p:nvPr/>
              </p:nvSpPr>
              <p:spPr bwMode="auto">
                <a:xfrm>
                  <a:off x="3090" y="432"/>
                  <a:ext cx="338" cy="238"/>
                </a:xfrm>
                <a:custGeom>
                  <a:avLst/>
                  <a:gdLst>
                    <a:gd name="T0" fmla="*/ 230 w 338"/>
                    <a:gd name="T1" fmla="*/ 114 h 238"/>
                    <a:gd name="T2" fmla="*/ 308 w 338"/>
                    <a:gd name="T3" fmla="*/ 130 h 238"/>
                    <a:gd name="T4" fmla="*/ 308 w 338"/>
                    <a:gd name="T5" fmla="*/ 118 h 238"/>
                    <a:gd name="T6" fmla="*/ 338 w 338"/>
                    <a:gd name="T7" fmla="*/ 146 h 238"/>
                    <a:gd name="T8" fmla="*/ 308 w 338"/>
                    <a:gd name="T9" fmla="*/ 162 h 238"/>
                    <a:gd name="T10" fmla="*/ 308 w 338"/>
                    <a:gd name="T11" fmla="*/ 148 h 238"/>
                    <a:gd name="T12" fmla="*/ 230 w 338"/>
                    <a:gd name="T13" fmla="*/ 132 h 238"/>
                    <a:gd name="T14" fmla="*/ 230 w 338"/>
                    <a:gd name="T15" fmla="*/ 114 h 238"/>
                    <a:gd name="T16" fmla="*/ 84 w 338"/>
                    <a:gd name="T17" fmla="*/ 42 h 238"/>
                    <a:gd name="T18" fmla="*/ 78 w 338"/>
                    <a:gd name="T19" fmla="*/ 50 h 238"/>
                    <a:gd name="T20" fmla="*/ 10 w 338"/>
                    <a:gd name="T21" fmla="*/ 0 h 238"/>
                    <a:gd name="T22" fmla="*/ 0 w 338"/>
                    <a:gd name="T23" fmla="*/ 14 h 238"/>
                    <a:gd name="T24" fmla="*/ 68 w 338"/>
                    <a:gd name="T25" fmla="*/ 64 h 238"/>
                    <a:gd name="T26" fmla="*/ 62 w 338"/>
                    <a:gd name="T27" fmla="*/ 76 h 238"/>
                    <a:gd name="T28" fmla="*/ 100 w 338"/>
                    <a:gd name="T29" fmla="*/ 80 h 238"/>
                    <a:gd name="T30" fmla="*/ 84 w 338"/>
                    <a:gd name="T31" fmla="*/ 42 h 238"/>
                    <a:gd name="T32" fmla="*/ 78 w 338"/>
                    <a:gd name="T33" fmla="*/ 110 h 238"/>
                    <a:gd name="T34" fmla="*/ 78 w 338"/>
                    <a:gd name="T35" fmla="*/ 124 h 238"/>
                    <a:gd name="T36" fmla="*/ 0 w 338"/>
                    <a:gd name="T37" fmla="*/ 108 h 238"/>
                    <a:gd name="T38" fmla="*/ 0 w 338"/>
                    <a:gd name="T39" fmla="*/ 126 h 238"/>
                    <a:gd name="T40" fmla="*/ 78 w 338"/>
                    <a:gd name="T41" fmla="*/ 142 h 238"/>
                    <a:gd name="T42" fmla="*/ 78 w 338"/>
                    <a:gd name="T43" fmla="*/ 156 h 238"/>
                    <a:gd name="T44" fmla="*/ 108 w 338"/>
                    <a:gd name="T45" fmla="*/ 140 h 238"/>
                    <a:gd name="T46" fmla="*/ 78 w 338"/>
                    <a:gd name="T47" fmla="*/ 110 h 238"/>
                    <a:gd name="T48" fmla="*/ 84 w 338"/>
                    <a:gd name="T49" fmla="*/ 228 h 238"/>
                    <a:gd name="T50" fmla="*/ 78 w 338"/>
                    <a:gd name="T51" fmla="*/ 214 h 238"/>
                    <a:gd name="T52" fmla="*/ 10 w 338"/>
                    <a:gd name="T53" fmla="*/ 238 h 238"/>
                    <a:gd name="T54" fmla="*/ 0 w 338"/>
                    <a:gd name="T55" fmla="*/ 222 h 238"/>
                    <a:gd name="T56" fmla="*/ 68 w 338"/>
                    <a:gd name="T57" fmla="*/ 198 h 238"/>
                    <a:gd name="T58" fmla="*/ 62 w 338"/>
                    <a:gd name="T59" fmla="*/ 184 h 238"/>
                    <a:gd name="T60" fmla="*/ 100 w 338"/>
                    <a:gd name="T61" fmla="*/ 196 h 238"/>
                    <a:gd name="T62" fmla="*/ 84 w 338"/>
                    <a:gd name="T63" fmla="*/ 228 h 238"/>
                    <a:gd name="T64" fmla="*/ 308 w 338"/>
                    <a:gd name="T65" fmla="*/ 194 h 238"/>
                    <a:gd name="T66" fmla="*/ 308 w 338"/>
                    <a:gd name="T67" fmla="*/ 206 h 238"/>
                    <a:gd name="T68" fmla="*/ 230 w 338"/>
                    <a:gd name="T69" fmla="*/ 190 h 238"/>
                    <a:gd name="T70" fmla="*/ 230 w 338"/>
                    <a:gd name="T71" fmla="*/ 208 h 238"/>
                    <a:gd name="T72" fmla="*/ 308 w 338"/>
                    <a:gd name="T73" fmla="*/ 224 h 238"/>
                    <a:gd name="T74" fmla="*/ 308 w 338"/>
                    <a:gd name="T75" fmla="*/ 238 h 238"/>
                    <a:gd name="T76" fmla="*/ 338 w 338"/>
                    <a:gd name="T77" fmla="*/ 224 h 238"/>
                    <a:gd name="T78" fmla="*/ 308 w 338"/>
                    <a:gd name="T79" fmla="*/ 194 h 2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238"/>
                    <a:gd name="T122" fmla="*/ 338 w 338"/>
                    <a:gd name="T123" fmla="*/ 238 h 2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238">
                      <a:moveTo>
                        <a:pt x="230" y="114"/>
                      </a:moveTo>
                      <a:lnTo>
                        <a:pt x="308" y="130"/>
                      </a:lnTo>
                      <a:lnTo>
                        <a:pt x="308" y="118"/>
                      </a:lnTo>
                      <a:lnTo>
                        <a:pt x="338" y="146"/>
                      </a:lnTo>
                      <a:lnTo>
                        <a:pt x="308" y="162"/>
                      </a:lnTo>
                      <a:lnTo>
                        <a:pt x="308" y="148"/>
                      </a:lnTo>
                      <a:lnTo>
                        <a:pt x="230" y="132"/>
                      </a:lnTo>
                      <a:lnTo>
                        <a:pt x="230" y="114"/>
                      </a:lnTo>
                      <a:close/>
                      <a:moveTo>
                        <a:pt x="84" y="42"/>
                      </a:moveTo>
                      <a:lnTo>
                        <a:pt x="78" y="50"/>
                      </a:lnTo>
                      <a:lnTo>
                        <a:pt x="10" y="0"/>
                      </a:lnTo>
                      <a:lnTo>
                        <a:pt x="0" y="14"/>
                      </a:lnTo>
                      <a:lnTo>
                        <a:pt x="68" y="64"/>
                      </a:lnTo>
                      <a:lnTo>
                        <a:pt x="62" y="76"/>
                      </a:lnTo>
                      <a:lnTo>
                        <a:pt x="100" y="80"/>
                      </a:lnTo>
                      <a:lnTo>
                        <a:pt x="84" y="42"/>
                      </a:lnTo>
                      <a:close/>
                      <a:moveTo>
                        <a:pt x="78" y="110"/>
                      </a:moveTo>
                      <a:lnTo>
                        <a:pt x="78" y="124"/>
                      </a:lnTo>
                      <a:lnTo>
                        <a:pt x="0" y="108"/>
                      </a:lnTo>
                      <a:lnTo>
                        <a:pt x="0" y="126"/>
                      </a:lnTo>
                      <a:lnTo>
                        <a:pt x="78" y="142"/>
                      </a:lnTo>
                      <a:lnTo>
                        <a:pt x="78" y="156"/>
                      </a:lnTo>
                      <a:lnTo>
                        <a:pt x="108" y="140"/>
                      </a:lnTo>
                      <a:lnTo>
                        <a:pt x="78" y="110"/>
                      </a:lnTo>
                      <a:close/>
                      <a:moveTo>
                        <a:pt x="84" y="228"/>
                      </a:moveTo>
                      <a:lnTo>
                        <a:pt x="78" y="214"/>
                      </a:lnTo>
                      <a:lnTo>
                        <a:pt x="10" y="238"/>
                      </a:lnTo>
                      <a:lnTo>
                        <a:pt x="0" y="222"/>
                      </a:lnTo>
                      <a:lnTo>
                        <a:pt x="68" y="198"/>
                      </a:lnTo>
                      <a:lnTo>
                        <a:pt x="62" y="184"/>
                      </a:lnTo>
                      <a:lnTo>
                        <a:pt x="100" y="196"/>
                      </a:lnTo>
                      <a:lnTo>
                        <a:pt x="84" y="228"/>
                      </a:lnTo>
                      <a:close/>
                      <a:moveTo>
                        <a:pt x="308" y="194"/>
                      </a:moveTo>
                      <a:lnTo>
                        <a:pt x="308" y="206"/>
                      </a:lnTo>
                      <a:lnTo>
                        <a:pt x="230" y="190"/>
                      </a:lnTo>
                      <a:lnTo>
                        <a:pt x="230" y="208"/>
                      </a:lnTo>
                      <a:lnTo>
                        <a:pt x="308" y="224"/>
                      </a:lnTo>
                      <a:lnTo>
                        <a:pt x="308" y="238"/>
                      </a:lnTo>
                      <a:lnTo>
                        <a:pt x="338" y="224"/>
                      </a:lnTo>
                      <a:lnTo>
                        <a:pt x="308" y="194"/>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92" name="Freeform 370"/>
                <p:cNvSpPr>
                  <a:spLocks noChangeAspect="1" noEditPoints="1"/>
                </p:cNvSpPr>
                <p:nvPr/>
              </p:nvSpPr>
              <p:spPr bwMode="auto">
                <a:xfrm>
                  <a:off x="3080" y="422"/>
                  <a:ext cx="340" cy="240"/>
                </a:xfrm>
                <a:custGeom>
                  <a:avLst/>
                  <a:gdLst>
                    <a:gd name="T0" fmla="*/ 230 w 340"/>
                    <a:gd name="T1" fmla="*/ 116 h 240"/>
                    <a:gd name="T2" fmla="*/ 308 w 340"/>
                    <a:gd name="T3" fmla="*/ 132 h 240"/>
                    <a:gd name="T4" fmla="*/ 308 w 340"/>
                    <a:gd name="T5" fmla="*/ 118 h 240"/>
                    <a:gd name="T6" fmla="*/ 340 w 340"/>
                    <a:gd name="T7" fmla="*/ 148 h 240"/>
                    <a:gd name="T8" fmla="*/ 308 w 340"/>
                    <a:gd name="T9" fmla="*/ 164 h 240"/>
                    <a:gd name="T10" fmla="*/ 308 w 340"/>
                    <a:gd name="T11" fmla="*/ 150 h 240"/>
                    <a:gd name="T12" fmla="*/ 230 w 340"/>
                    <a:gd name="T13" fmla="*/ 134 h 240"/>
                    <a:gd name="T14" fmla="*/ 230 w 340"/>
                    <a:gd name="T15" fmla="*/ 116 h 240"/>
                    <a:gd name="T16" fmla="*/ 86 w 340"/>
                    <a:gd name="T17" fmla="*/ 42 h 240"/>
                    <a:gd name="T18" fmla="*/ 80 w 340"/>
                    <a:gd name="T19" fmla="*/ 52 h 240"/>
                    <a:gd name="T20" fmla="*/ 12 w 340"/>
                    <a:gd name="T21" fmla="*/ 0 h 240"/>
                    <a:gd name="T22" fmla="*/ 2 w 340"/>
                    <a:gd name="T23" fmla="*/ 14 h 240"/>
                    <a:gd name="T24" fmla="*/ 70 w 340"/>
                    <a:gd name="T25" fmla="*/ 66 h 240"/>
                    <a:gd name="T26" fmla="*/ 62 w 340"/>
                    <a:gd name="T27" fmla="*/ 76 h 240"/>
                    <a:gd name="T28" fmla="*/ 100 w 340"/>
                    <a:gd name="T29" fmla="*/ 80 h 240"/>
                    <a:gd name="T30" fmla="*/ 86 w 340"/>
                    <a:gd name="T31" fmla="*/ 42 h 240"/>
                    <a:gd name="T32" fmla="*/ 78 w 340"/>
                    <a:gd name="T33" fmla="*/ 112 h 240"/>
                    <a:gd name="T34" fmla="*/ 78 w 340"/>
                    <a:gd name="T35" fmla="*/ 124 h 240"/>
                    <a:gd name="T36" fmla="*/ 0 w 340"/>
                    <a:gd name="T37" fmla="*/ 108 h 240"/>
                    <a:gd name="T38" fmla="*/ 0 w 340"/>
                    <a:gd name="T39" fmla="*/ 126 h 240"/>
                    <a:gd name="T40" fmla="*/ 78 w 340"/>
                    <a:gd name="T41" fmla="*/ 142 h 240"/>
                    <a:gd name="T42" fmla="*/ 78 w 340"/>
                    <a:gd name="T43" fmla="*/ 156 h 240"/>
                    <a:gd name="T44" fmla="*/ 110 w 340"/>
                    <a:gd name="T45" fmla="*/ 140 h 240"/>
                    <a:gd name="T46" fmla="*/ 78 w 340"/>
                    <a:gd name="T47" fmla="*/ 112 h 240"/>
                    <a:gd name="T48" fmla="*/ 86 w 340"/>
                    <a:gd name="T49" fmla="*/ 228 h 240"/>
                    <a:gd name="T50" fmla="*/ 80 w 340"/>
                    <a:gd name="T51" fmla="*/ 216 h 240"/>
                    <a:gd name="T52" fmla="*/ 12 w 340"/>
                    <a:gd name="T53" fmla="*/ 240 h 240"/>
                    <a:gd name="T54" fmla="*/ 2 w 340"/>
                    <a:gd name="T55" fmla="*/ 222 h 240"/>
                    <a:gd name="T56" fmla="*/ 70 w 340"/>
                    <a:gd name="T57" fmla="*/ 198 h 240"/>
                    <a:gd name="T58" fmla="*/ 62 w 340"/>
                    <a:gd name="T59" fmla="*/ 184 h 240"/>
                    <a:gd name="T60" fmla="*/ 100 w 340"/>
                    <a:gd name="T61" fmla="*/ 196 h 240"/>
                    <a:gd name="T62" fmla="*/ 86 w 340"/>
                    <a:gd name="T63" fmla="*/ 228 h 240"/>
                    <a:gd name="T64" fmla="*/ 308 w 340"/>
                    <a:gd name="T65" fmla="*/ 194 h 240"/>
                    <a:gd name="T66" fmla="*/ 308 w 340"/>
                    <a:gd name="T67" fmla="*/ 208 h 240"/>
                    <a:gd name="T68" fmla="*/ 230 w 340"/>
                    <a:gd name="T69" fmla="*/ 192 h 240"/>
                    <a:gd name="T70" fmla="*/ 230 w 340"/>
                    <a:gd name="T71" fmla="*/ 210 h 240"/>
                    <a:gd name="T72" fmla="*/ 308 w 340"/>
                    <a:gd name="T73" fmla="*/ 226 h 240"/>
                    <a:gd name="T74" fmla="*/ 308 w 340"/>
                    <a:gd name="T75" fmla="*/ 240 h 240"/>
                    <a:gd name="T76" fmla="*/ 340 w 340"/>
                    <a:gd name="T77" fmla="*/ 224 h 240"/>
                    <a:gd name="T78" fmla="*/ 308 w 340"/>
                    <a:gd name="T79" fmla="*/ 194 h 2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240"/>
                    <a:gd name="T122" fmla="*/ 340 w 340"/>
                    <a:gd name="T123" fmla="*/ 240 h 2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240">
                      <a:moveTo>
                        <a:pt x="230" y="116"/>
                      </a:moveTo>
                      <a:lnTo>
                        <a:pt x="308" y="132"/>
                      </a:lnTo>
                      <a:lnTo>
                        <a:pt x="308" y="118"/>
                      </a:lnTo>
                      <a:lnTo>
                        <a:pt x="340" y="148"/>
                      </a:lnTo>
                      <a:lnTo>
                        <a:pt x="308" y="164"/>
                      </a:lnTo>
                      <a:lnTo>
                        <a:pt x="308" y="150"/>
                      </a:lnTo>
                      <a:lnTo>
                        <a:pt x="230" y="134"/>
                      </a:lnTo>
                      <a:lnTo>
                        <a:pt x="230" y="116"/>
                      </a:lnTo>
                      <a:close/>
                      <a:moveTo>
                        <a:pt x="86" y="42"/>
                      </a:moveTo>
                      <a:lnTo>
                        <a:pt x="80" y="52"/>
                      </a:lnTo>
                      <a:lnTo>
                        <a:pt x="12" y="0"/>
                      </a:lnTo>
                      <a:lnTo>
                        <a:pt x="2" y="14"/>
                      </a:lnTo>
                      <a:lnTo>
                        <a:pt x="70" y="66"/>
                      </a:lnTo>
                      <a:lnTo>
                        <a:pt x="62" y="76"/>
                      </a:lnTo>
                      <a:lnTo>
                        <a:pt x="100" y="80"/>
                      </a:lnTo>
                      <a:lnTo>
                        <a:pt x="86" y="42"/>
                      </a:lnTo>
                      <a:close/>
                      <a:moveTo>
                        <a:pt x="78" y="112"/>
                      </a:moveTo>
                      <a:lnTo>
                        <a:pt x="78" y="124"/>
                      </a:lnTo>
                      <a:lnTo>
                        <a:pt x="0" y="108"/>
                      </a:lnTo>
                      <a:lnTo>
                        <a:pt x="0" y="126"/>
                      </a:lnTo>
                      <a:lnTo>
                        <a:pt x="78" y="142"/>
                      </a:lnTo>
                      <a:lnTo>
                        <a:pt x="78" y="156"/>
                      </a:lnTo>
                      <a:lnTo>
                        <a:pt x="110" y="140"/>
                      </a:lnTo>
                      <a:lnTo>
                        <a:pt x="78" y="112"/>
                      </a:lnTo>
                      <a:close/>
                      <a:moveTo>
                        <a:pt x="86" y="228"/>
                      </a:moveTo>
                      <a:lnTo>
                        <a:pt x="80" y="216"/>
                      </a:lnTo>
                      <a:lnTo>
                        <a:pt x="12" y="240"/>
                      </a:lnTo>
                      <a:lnTo>
                        <a:pt x="2" y="222"/>
                      </a:lnTo>
                      <a:lnTo>
                        <a:pt x="70" y="198"/>
                      </a:lnTo>
                      <a:lnTo>
                        <a:pt x="62" y="184"/>
                      </a:lnTo>
                      <a:lnTo>
                        <a:pt x="100" y="196"/>
                      </a:lnTo>
                      <a:lnTo>
                        <a:pt x="86" y="228"/>
                      </a:lnTo>
                      <a:close/>
                      <a:moveTo>
                        <a:pt x="308" y="194"/>
                      </a:moveTo>
                      <a:lnTo>
                        <a:pt x="308" y="208"/>
                      </a:lnTo>
                      <a:lnTo>
                        <a:pt x="230" y="192"/>
                      </a:lnTo>
                      <a:lnTo>
                        <a:pt x="230" y="210"/>
                      </a:lnTo>
                      <a:lnTo>
                        <a:pt x="308" y="226"/>
                      </a:lnTo>
                      <a:lnTo>
                        <a:pt x="308" y="240"/>
                      </a:lnTo>
                      <a:lnTo>
                        <a:pt x="340" y="224"/>
                      </a:lnTo>
                      <a:lnTo>
                        <a:pt x="308"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93" name="Freeform 371"/>
                <p:cNvSpPr>
                  <a:spLocks noChangeAspect="1"/>
                </p:cNvSpPr>
                <p:nvPr/>
              </p:nvSpPr>
              <p:spPr bwMode="auto">
                <a:xfrm>
                  <a:off x="3214" y="410"/>
                  <a:ext cx="72" cy="304"/>
                </a:xfrm>
                <a:custGeom>
                  <a:avLst/>
                  <a:gdLst>
                    <a:gd name="T0" fmla="*/ 72 w 72"/>
                    <a:gd name="T1" fmla="*/ 188 h 304"/>
                    <a:gd name="T2" fmla="*/ 72 w 72"/>
                    <a:gd name="T3" fmla="*/ 188 h 304"/>
                    <a:gd name="T4" fmla="*/ 72 w 72"/>
                    <a:gd name="T5" fmla="*/ 246 h 304"/>
                    <a:gd name="T6" fmla="*/ 72 w 72"/>
                    <a:gd name="T7" fmla="*/ 304 h 304"/>
                    <a:gd name="T8" fmla="*/ 58 w 72"/>
                    <a:gd name="T9" fmla="*/ 302 h 304"/>
                    <a:gd name="T10" fmla="*/ 48 w 72"/>
                    <a:gd name="T11" fmla="*/ 298 h 304"/>
                    <a:gd name="T12" fmla="*/ 0 w 72"/>
                    <a:gd name="T13" fmla="*/ 290 h 304"/>
                    <a:gd name="T14" fmla="*/ 0 w 72"/>
                    <a:gd name="T15" fmla="*/ 218 h 304"/>
                    <a:gd name="T16" fmla="*/ 0 w 72"/>
                    <a:gd name="T17" fmla="*/ 190 h 304"/>
                    <a:gd name="T18" fmla="*/ 0 w 72"/>
                    <a:gd name="T19" fmla="*/ 126 h 304"/>
                    <a:gd name="T20" fmla="*/ 0 w 72"/>
                    <a:gd name="T21" fmla="*/ 104 h 304"/>
                    <a:gd name="T22" fmla="*/ 0 w 72"/>
                    <a:gd name="T23" fmla="*/ 36 h 304"/>
                    <a:gd name="T24" fmla="*/ 0 w 72"/>
                    <a:gd name="T25" fmla="*/ 0 h 304"/>
                    <a:gd name="T26" fmla="*/ 22 w 72"/>
                    <a:gd name="T27" fmla="*/ 4 h 304"/>
                    <a:gd name="T28" fmla="*/ 38 w 72"/>
                    <a:gd name="T29" fmla="*/ 8 h 304"/>
                    <a:gd name="T30" fmla="*/ 72 w 72"/>
                    <a:gd name="T31" fmla="*/ 14 h 304"/>
                    <a:gd name="T32" fmla="*/ 72 w 72"/>
                    <a:gd name="T33" fmla="*/ 64 h 304"/>
                    <a:gd name="T34" fmla="*/ 72 w 72"/>
                    <a:gd name="T35" fmla="*/ 110 h 304"/>
                    <a:gd name="T36" fmla="*/ 72 w 72"/>
                    <a:gd name="T37" fmla="*/ 154 h 304"/>
                    <a:gd name="T38" fmla="*/ 72 w 72"/>
                    <a:gd name="T39" fmla="*/ 188 h 3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
                    <a:gd name="T61" fmla="*/ 0 h 304"/>
                    <a:gd name="T62" fmla="*/ 72 w 72"/>
                    <a:gd name="T63" fmla="*/ 304 h 3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 h="304">
                      <a:moveTo>
                        <a:pt x="72" y="188"/>
                      </a:moveTo>
                      <a:lnTo>
                        <a:pt x="72" y="188"/>
                      </a:lnTo>
                      <a:lnTo>
                        <a:pt x="72" y="246"/>
                      </a:lnTo>
                      <a:lnTo>
                        <a:pt x="72" y="304"/>
                      </a:lnTo>
                      <a:lnTo>
                        <a:pt x="58" y="302"/>
                      </a:lnTo>
                      <a:lnTo>
                        <a:pt x="48" y="298"/>
                      </a:lnTo>
                      <a:lnTo>
                        <a:pt x="0" y="290"/>
                      </a:lnTo>
                      <a:lnTo>
                        <a:pt x="0" y="218"/>
                      </a:lnTo>
                      <a:lnTo>
                        <a:pt x="0" y="190"/>
                      </a:lnTo>
                      <a:lnTo>
                        <a:pt x="0" y="126"/>
                      </a:lnTo>
                      <a:lnTo>
                        <a:pt x="0" y="104"/>
                      </a:lnTo>
                      <a:lnTo>
                        <a:pt x="0" y="36"/>
                      </a:lnTo>
                      <a:lnTo>
                        <a:pt x="0" y="0"/>
                      </a:lnTo>
                      <a:lnTo>
                        <a:pt x="22" y="4"/>
                      </a:lnTo>
                      <a:lnTo>
                        <a:pt x="38" y="8"/>
                      </a:lnTo>
                      <a:lnTo>
                        <a:pt x="72" y="14"/>
                      </a:lnTo>
                      <a:lnTo>
                        <a:pt x="72" y="64"/>
                      </a:lnTo>
                      <a:lnTo>
                        <a:pt x="72" y="110"/>
                      </a:lnTo>
                      <a:lnTo>
                        <a:pt x="72" y="154"/>
                      </a:lnTo>
                      <a:lnTo>
                        <a:pt x="72" y="188"/>
                      </a:lnTo>
                      <a:close/>
                    </a:path>
                  </a:pathLst>
                </a:custGeom>
                <a:solidFill>
                  <a:srgbClr val="B14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94" name="Freeform 372"/>
                <p:cNvSpPr>
                  <a:spLocks noChangeAspect="1" noEditPoints="1"/>
                </p:cNvSpPr>
                <p:nvPr/>
              </p:nvSpPr>
              <p:spPr bwMode="auto">
                <a:xfrm>
                  <a:off x="3210" y="404"/>
                  <a:ext cx="80" cy="316"/>
                </a:xfrm>
                <a:custGeom>
                  <a:avLst/>
                  <a:gdLst>
                    <a:gd name="T0" fmla="*/ 80 w 80"/>
                    <a:gd name="T1" fmla="*/ 16 h 316"/>
                    <a:gd name="T2" fmla="*/ 0 w 80"/>
                    <a:gd name="T3" fmla="*/ 300 h 316"/>
                    <a:gd name="T4" fmla="*/ 30 w 80"/>
                    <a:gd name="T5" fmla="*/ 206 h 316"/>
                    <a:gd name="T6" fmla="*/ 76 w 80"/>
                    <a:gd name="T7" fmla="*/ 260 h 316"/>
                    <a:gd name="T8" fmla="*/ 76 w 80"/>
                    <a:gd name="T9" fmla="*/ 214 h 316"/>
                    <a:gd name="T10" fmla="*/ 76 w 80"/>
                    <a:gd name="T11" fmla="*/ 264 h 316"/>
                    <a:gd name="T12" fmla="*/ 54 w 80"/>
                    <a:gd name="T13" fmla="*/ 306 h 316"/>
                    <a:gd name="T14" fmla="*/ 76 w 80"/>
                    <a:gd name="T15" fmla="*/ 310 h 316"/>
                    <a:gd name="T16" fmla="*/ 48 w 80"/>
                    <a:gd name="T17" fmla="*/ 304 h 316"/>
                    <a:gd name="T18" fmla="*/ 4 w 80"/>
                    <a:gd name="T19" fmla="*/ 250 h 316"/>
                    <a:gd name="T20" fmla="*/ 48 w 80"/>
                    <a:gd name="T21" fmla="*/ 304 h 316"/>
                    <a:gd name="T22" fmla="*/ 26 w 80"/>
                    <a:gd name="T23" fmla="*/ 250 h 316"/>
                    <a:gd name="T24" fmla="*/ 4 w 80"/>
                    <a:gd name="T25" fmla="*/ 200 h 316"/>
                    <a:gd name="T26" fmla="*/ 4 w 80"/>
                    <a:gd name="T27" fmla="*/ 246 h 316"/>
                    <a:gd name="T28" fmla="*/ 48 w 80"/>
                    <a:gd name="T29" fmla="*/ 204 h 316"/>
                    <a:gd name="T30" fmla="*/ 4 w 80"/>
                    <a:gd name="T31" fmla="*/ 148 h 316"/>
                    <a:gd name="T32" fmla="*/ 4 w 80"/>
                    <a:gd name="T33" fmla="*/ 144 h 316"/>
                    <a:gd name="T34" fmla="*/ 24 w 80"/>
                    <a:gd name="T35" fmla="*/ 106 h 316"/>
                    <a:gd name="T36" fmla="*/ 4 w 80"/>
                    <a:gd name="T37" fmla="*/ 110 h 316"/>
                    <a:gd name="T38" fmla="*/ 4 w 80"/>
                    <a:gd name="T39" fmla="*/ 144 h 316"/>
                    <a:gd name="T40" fmla="*/ 48 w 80"/>
                    <a:gd name="T41" fmla="*/ 106 h 316"/>
                    <a:gd name="T42" fmla="*/ 4 w 80"/>
                    <a:gd name="T43" fmla="*/ 54 h 316"/>
                    <a:gd name="T44" fmla="*/ 4 w 80"/>
                    <a:gd name="T45" fmla="*/ 50 h 316"/>
                    <a:gd name="T46" fmla="*/ 22 w 80"/>
                    <a:gd name="T47" fmla="*/ 10 h 316"/>
                    <a:gd name="T48" fmla="*/ 4 w 80"/>
                    <a:gd name="T49" fmla="*/ 42 h 316"/>
                    <a:gd name="T50" fmla="*/ 26 w 80"/>
                    <a:gd name="T51" fmla="*/ 10 h 316"/>
                    <a:gd name="T52" fmla="*/ 76 w 80"/>
                    <a:gd name="T53" fmla="*/ 64 h 316"/>
                    <a:gd name="T54" fmla="*/ 42 w 80"/>
                    <a:gd name="T55" fmla="*/ 14 h 316"/>
                    <a:gd name="T56" fmla="*/ 76 w 80"/>
                    <a:gd name="T57" fmla="*/ 68 h 316"/>
                    <a:gd name="T58" fmla="*/ 52 w 80"/>
                    <a:gd name="T59" fmla="*/ 108 h 316"/>
                    <a:gd name="T60" fmla="*/ 76 w 80"/>
                    <a:gd name="T61" fmla="*/ 70 h 316"/>
                    <a:gd name="T62" fmla="*/ 76 w 80"/>
                    <a:gd name="T63" fmla="*/ 116 h 316"/>
                    <a:gd name="T64" fmla="*/ 28 w 80"/>
                    <a:gd name="T65" fmla="*/ 148 h 316"/>
                    <a:gd name="T66" fmla="*/ 76 w 80"/>
                    <a:gd name="T67" fmla="*/ 116 h 316"/>
                    <a:gd name="T68" fmla="*/ 52 w 80"/>
                    <a:gd name="T69" fmla="*/ 158 h 316"/>
                    <a:gd name="T70" fmla="*/ 76 w 80"/>
                    <a:gd name="T71" fmla="*/ 210 h 316"/>
                    <a:gd name="T72" fmla="*/ 76 w 80"/>
                    <a:gd name="T73" fmla="*/ 162 h 3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316"/>
                    <a:gd name="T113" fmla="*/ 80 w 80"/>
                    <a:gd name="T114" fmla="*/ 316 h 31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316">
                      <a:moveTo>
                        <a:pt x="0" y="0"/>
                      </a:moveTo>
                      <a:lnTo>
                        <a:pt x="80" y="16"/>
                      </a:lnTo>
                      <a:lnTo>
                        <a:pt x="80" y="316"/>
                      </a:lnTo>
                      <a:lnTo>
                        <a:pt x="0" y="300"/>
                      </a:lnTo>
                      <a:lnTo>
                        <a:pt x="0" y="0"/>
                      </a:lnTo>
                      <a:close/>
                      <a:moveTo>
                        <a:pt x="30" y="206"/>
                      </a:moveTo>
                      <a:lnTo>
                        <a:pt x="30" y="250"/>
                      </a:lnTo>
                      <a:lnTo>
                        <a:pt x="76" y="260"/>
                      </a:lnTo>
                      <a:lnTo>
                        <a:pt x="76" y="252"/>
                      </a:lnTo>
                      <a:lnTo>
                        <a:pt x="76" y="214"/>
                      </a:lnTo>
                      <a:lnTo>
                        <a:pt x="30" y="206"/>
                      </a:lnTo>
                      <a:close/>
                      <a:moveTo>
                        <a:pt x="76" y="264"/>
                      </a:moveTo>
                      <a:lnTo>
                        <a:pt x="54" y="260"/>
                      </a:lnTo>
                      <a:lnTo>
                        <a:pt x="54" y="306"/>
                      </a:lnTo>
                      <a:lnTo>
                        <a:pt x="62" y="308"/>
                      </a:lnTo>
                      <a:lnTo>
                        <a:pt x="76" y="310"/>
                      </a:lnTo>
                      <a:lnTo>
                        <a:pt x="76" y="264"/>
                      </a:lnTo>
                      <a:close/>
                      <a:moveTo>
                        <a:pt x="48" y="304"/>
                      </a:moveTo>
                      <a:lnTo>
                        <a:pt x="48" y="260"/>
                      </a:lnTo>
                      <a:lnTo>
                        <a:pt x="4" y="250"/>
                      </a:lnTo>
                      <a:lnTo>
                        <a:pt x="4" y="296"/>
                      </a:lnTo>
                      <a:lnTo>
                        <a:pt x="48" y="304"/>
                      </a:lnTo>
                      <a:close/>
                      <a:moveTo>
                        <a:pt x="4" y="246"/>
                      </a:moveTo>
                      <a:lnTo>
                        <a:pt x="26" y="250"/>
                      </a:lnTo>
                      <a:lnTo>
                        <a:pt x="26" y="204"/>
                      </a:lnTo>
                      <a:lnTo>
                        <a:pt x="4" y="200"/>
                      </a:lnTo>
                      <a:lnTo>
                        <a:pt x="4" y="224"/>
                      </a:lnTo>
                      <a:lnTo>
                        <a:pt x="4" y="246"/>
                      </a:lnTo>
                      <a:close/>
                      <a:moveTo>
                        <a:pt x="4" y="196"/>
                      </a:moveTo>
                      <a:lnTo>
                        <a:pt x="48" y="204"/>
                      </a:lnTo>
                      <a:lnTo>
                        <a:pt x="48" y="158"/>
                      </a:lnTo>
                      <a:lnTo>
                        <a:pt x="4" y="148"/>
                      </a:lnTo>
                      <a:lnTo>
                        <a:pt x="4" y="196"/>
                      </a:lnTo>
                      <a:close/>
                      <a:moveTo>
                        <a:pt x="4" y="144"/>
                      </a:moveTo>
                      <a:lnTo>
                        <a:pt x="24" y="148"/>
                      </a:lnTo>
                      <a:lnTo>
                        <a:pt x="24" y="106"/>
                      </a:lnTo>
                      <a:lnTo>
                        <a:pt x="4" y="102"/>
                      </a:lnTo>
                      <a:lnTo>
                        <a:pt x="4" y="110"/>
                      </a:lnTo>
                      <a:lnTo>
                        <a:pt x="4" y="132"/>
                      </a:lnTo>
                      <a:lnTo>
                        <a:pt x="4" y="144"/>
                      </a:lnTo>
                      <a:close/>
                      <a:moveTo>
                        <a:pt x="4" y="98"/>
                      </a:moveTo>
                      <a:lnTo>
                        <a:pt x="48" y="106"/>
                      </a:lnTo>
                      <a:lnTo>
                        <a:pt x="48" y="64"/>
                      </a:lnTo>
                      <a:lnTo>
                        <a:pt x="4" y="54"/>
                      </a:lnTo>
                      <a:lnTo>
                        <a:pt x="4" y="98"/>
                      </a:lnTo>
                      <a:close/>
                      <a:moveTo>
                        <a:pt x="4" y="50"/>
                      </a:moveTo>
                      <a:lnTo>
                        <a:pt x="22" y="54"/>
                      </a:lnTo>
                      <a:lnTo>
                        <a:pt x="22" y="10"/>
                      </a:lnTo>
                      <a:lnTo>
                        <a:pt x="4" y="6"/>
                      </a:lnTo>
                      <a:lnTo>
                        <a:pt x="4" y="42"/>
                      </a:lnTo>
                      <a:lnTo>
                        <a:pt x="4" y="50"/>
                      </a:lnTo>
                      <a:close/>
                      <a:moveTo>
                        <a:pt x="26" y="10"/>
                      </a:moveTo>
                      <a:lnTo>
                        <a:pt x="26" y="54"/>
                      </a:lnTo>
                      <a:lnTo>
                        <a:pt x="76" y="64"/>
                      </a:lnTo>
                      <a:lnTo>
                        <a:pt x="76" y="20"/>
                      </a:lnTo>
                      <a:lnTo>
                        <a:pt x="42" y="14"/>
                      </a:lnTo>
                      <a:lnTo>
                        <a:pt x="26" y="10"/>
                      </a:lnTo>
                      <a:close/>
                      <a:moveTo>
                        <a:pt x="76" y="68"/>
                      </a:moveTo>
                      <a:lnTo>
                        <a:pt x="52" y="64"/>
                      </a:lnTo>
                      <a:lnTo>
                        <a:pt x="52" y="108"/>
                      </a:lnTo>
                      <a:lnTo>
                        <a:pt x="76" y="112"/>
                      </a:lnTo>
                      <a:lnTo>
                        <a:pt x="76" y="70"/>
                      </a:lnTo>
                      <a:lnTo>
                        <a:pt x="76" y="68"/>
                      </a:lnTo>
                      <a:close/>
                      <a:moveTo>
                        <a:pt x="76" y="116"/>
                      </a:moveTo>
                      <a:lnTo>
                        <a:pt x="28" y="106"/>
                      </a:lnTo>
                      <a:lnTo>
                        <a:pt x="28" y="148"/>
                      </a:lnTo>
                      <a:lnTo>
                        <a:pt x="76" y="158"/>
                      </a:lnTo>
                      <a:lnTo>
                        <a:pt x="76" y="116"/>
                      </a:lnTo>
                      <a:close/>
                      <a:moveTo>
                        <a:pt x="76" y="162"/>
                      </a:moveTo>
                      <a:lnTo>
                        <a:pt x="52" y="158"/>
                      </a:lnTo>
                      <a:lnTo>
                        <a:pt x="52" y="206"/>
                      </a:lnTo>
                      <a:lnTo>
                        <a:pt x="76" y="210"/>
                      </a:lnTo>
                      <a:lnTo>
                        <a:pt x="76" y="194"/>
                      </a:lnTo>
                      <a:lnTo>
                        <a:pt x="76"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grpSp>
        </p:grpSp>
        <p:grpSp>
          <p:nvGrpSpPr>
            <p:cNvPr id="47126" name="组合 273"/>
            <p:cNvGrpSpPr>
              <a:grpSpLocks/>
            </p:cNvGrpSpPr>
            <p:nvPr/>
          </p:nvGrpSpPr>
          <p:grpSpPr bwMode="auto">
            <a:xfrm>
              <a:off x="3127375" y="5513388"/>
              <a:ext cx="644525" cy="544512"/>
              <a:chOff x="3127649" y="5005139"/>
              <a:chExt cx="724271" cy="585505"/>
            </a:xfrm>
          </p:grpSpPr>
          <p:sp>
            <p:nvSpPr>
              <p:cNvPr id="86" name="矩形 85"/>
              <p:cNvSpPr/>
              <p:nvPr/>
            </p:nvSpPr>
            <p:spPr bwMode="auto">
              <a:xfrm>
                <a:off x="3159503" y="5005139"/>
                <a:ext cx="692417" cy="585505"/>
              </a:xfrm>
              <a:prstGeom prst="rect">
                <a:avLst/>
              </a:prstGeom>
              <a:solidFill>
                <a:srgbClr val="FF5D3D"/>
              </a:solidFill>
              <a:ln/>
              <a:extLst/>
            </p:spPr>
            <p:style>
              <a:lnRef idx="0">
                <a:schemeClr val="accent6"/>
              </a:lnRef>
              <a:fillRef idx="3">
                <a:schemeClr val="accent6"/>
              </a:fillRef>
              <a:effectRef idx="3">
                <a:schemeClr val="accent6"/>
              </a:effectRef>
              <a:fontRef idx="minor">
                <a:schemeClr val="lt1"/>
              </a:fontRef>
            </p:style>
            <p:txBody>
              <a:bodyPr lIns="101858" tIns="50929" rIns="101858" bIns="50929"/>
              <a:lstStyle/>
              <a:p>
                <a:pPr>
                  <a:buClr>
                    <a:srgbClr val="CC9900"/>
                  </a:buClr>
                  <a:buFont typeface="Wingdings" pitchFamily="2" charset="2"/>
                  <a:buChar char="n"/>
                  <a:defRPr/>
                </a:pPr>
                <a:endParaRPr lang="zh-CN" altLang="en-US" sz="1400" dirty="0">
                  <a:solidFill>
                    <a:srgbClr val="000000"/>
                  </a:solidFill>
                </a:endParaRPr>
              </a:p>
            </p:txBody>
          </p:sp>
          <p:sp>
            <p:nvSpPr>
              <p:cNvPr id="47381" name="Text Box 43"/>
              <p:cNvSpPr txBox="1">
                <a:spLocks noChangeArrowheads="1"/>
              </p:cNvSpPr>
              <p:nvPr/>
            </p:nvSpPr>
            <p:spPr bwMode="auto">
              <a:xfrm>
                <a:off x="3127649" y="5302718"/>
                <a:ext cx="705221" cy="26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spcBef>
                    <a:spcPct val="50000"/>
                  </a:spcBef>
                </a:pPr>
                <a:r>
                  <a:rPr lang="en-US" altLang="zh-CN" sz="800" b="1">
                    <a:solidFill>
                      <a:srgbClr val="FFFFFF"/>
                    </a:solidFill>
                    <a:latin typeface="+mn-lt"/>
                    <a:ea typeface="+mn-ea"/>
                  </a:rPr>
                  <a:t>UC/</a:t>
                </a:r>
                <a:r>
                  <a:rPr lang="zh-CN" altLang="en-US" sz="800" b="1">
                    <a:solidFill>
                      <a:srgbClr val="FFFFFF"/>
                    </a:solidFill>
                    <a:latin typeface="+mn-lt"/>
                    <a:ea typeface="+mn-ea"/>
                  </a:rPr>
                  <a:t>智真</a:t>
                </a:r>
                <a:r>
                  <a:rPr lang="en-US" altLang="zh-CN" sz="800" b="1">
                    <a:solidFill>
                      <a:srgbClr val="FFFFFF"/>
                    </a:solidFill>
                    <a:latin typeface="+mn-lt"/>
                    <a:ea typeface="+mn-ea"/>
                  </a:rPr>
                  <a:t/>
                </a:r>
                <a:br>
                  <a:rPr lang="en-US" altLang="zh-CN" sz="800" b="1">
                    <a:solidFill>
                      <a:srgbClr val="FFFFFF"/>
                    </a:solidFill>
                    <a:latin typeface="+mn-lt"/>
                    <a:ea typeface="+mn-ea"/>
                  </a:rPr>
                </a:br>
                <a:r>
                  <a:rPr lang="en-US" altLang="zh-CN" sz="800" b="1">
                    <a:solidFill>
                      <a:srgbClr val="FFFFFF"/>
                    </a:solidFill>
                    <a:latin typeface="+mn-lt"/>
                    <a:ea typeface="+mn-ea"/>
                  </a:rPr>
                  <a:t>/</a:t>
                </a:r>
                <a:r>
                  <a:rPr lang="zh-CN" altLang="en-US" sz="800" b="1">
                    <a:solidFill>
                      <a:srgbClr val="FFFFFF"/>
                    </a:solidFill>
                    <a:latin typeface="+mn-lt"/>
                    <a:ea typeface="+mn-ea"/>
                  </a:rPr>
                  <a:t>视频监控</a:t>
                </a:r>
                <a:endParaRPr lang="en-US" altLang="zh-CN" sz="800" b="1">
                  <a:solidFill>
                    <a:srgbClr val="FFFFFF"/>
                  </a:solidFill>
                  <a:latin typeface="+mn-lt"/>
                  <a:ea typeface="+mn-ea"/>
                </a:endParaRPr>
              </a:p>
            </p:txBody>
          </p:sp>
          <p:pic>
            <p:nvPicPr>
              <p:cNvPr id="47382" name="Picture 11" descr="ViewPoint 865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9181" y="5123284"/>
                <a:ext cx="548792" cy="1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27" name="组合 277"/>
            <p:cNvGrpSpPr>
              <a:grpSpLocks/>
            </p:cNvGrpSpPr>
            <p:nvPr/>
          </p:nvGrpSpPr>
          <p:grpSpPr bwMode="auto">
            <a:xfrm>
              <a:off x="5608638" y="5505450"/>
              <a:ext cx="666750" cy="542925"/>
              <a:chOff x="6415633" y="4995614"/>
              <a:chExt cx="748655" cy="585505"/>
            </a:xfrm>
          </p:grpSpPr>
          <p:sp>
            <p:nvSpPr>
              <p:cNvPr id="90" name="矩形 89"/>
              <p:cNvSpPr/>
              <p:nvPr/>
            </p:nvSpPr>
            <p:spPr bwMode="auto">
              <a:xfrm>
                <a:off x="6415633" y="4995614"/>
                <a:ext cx="748655" cy="585505"/>
              </a:xfrm>
              <a:prstGeom prst="rect">
                <a:avLst/>
              </a:prstGeom>
              <a:solidFill>
                <a:srgbClr val="FF5D3D"/>
              </a:solidFill>
              <a:ln/>
              <a:extLst/>
            </p:spPr>
            <p:style>
              <a:lnRef idx="0">
                <a:schemeClr val="accent6"/>
              </a:lnRef>
              <a:fillRef idx="3">
                <a:schemeClr val="accent6"/>
              </a:fillRef>
              <a:effectRef idx="3">
                <a:schemeClr val="accent6"/>
              </a:effectRef>
              <a:fontRef idx="minor">
                <a:schemeClr val="lt1"/>
              </a:fontRef>
            </p:style>
            <p:txBody>
              <a:bodyPr lIns="101858" tIns="50929" rIns="101858" bIns="50929"/>
              <a:lstStyle/>
              <a:p>
                <a:pPr>
                  <a:buClr>
                    <a:srgbClr val="CC9900"/>
                  </a:buClr>
                  <a:buFont typeface="Wingdings" pitchFamily="2" charset="2"/>
                  <a:buChar char="n"/>
                  <a:defRPr/>
                </a:pPr>
                <a:endParaRPr lang="zh-CN" altLang="en-US" sz="1400" dirty="0">
                  <a:solidFill>
                    <a:srgbClr val="000000"/>
                  </a:solidFill>
                </a:endParaRPr>
              </a:p>
            </p:txBody>
          </p:sp>
          <p:pic>
            <p:nvPicPr>
              <p:cNvPr id="473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6572" y="5135692"/>
                <a:ext cx="342818" cy="14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3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9856" y="5135817"/>
                <a:ext cx="319408" cy="14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377" name="Text Box 43"/>
              <p:cNvSpPr txBox="1">
                <a:spLocks noChangeArrowheads="1"/>
              </p:cNvSpPr>
              <p:nvPr/>
            </p:nvSpPr>
            <p:spPr bwMode="auto">
              <a:xfrm>
                <a:off x="6459505" y="5403675"/>
                <a:ext cx="633572" cy="1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spcBef>
                    <a:spcPct val="50000"/>
                  </a:spcBef>
                </a:pPr>
                <a:r>
                  <a:rPr lang="zh-CN" altLang="en-US" sz="800" b="1">
                    <a:solidFill>
                      <a:srgbClr val="FFFFFF"/>
                    </a:solidFill>
                    <a:latin typeface="+mn-lt"/>
                    <a:ea typeface="+mn-ea"/>
                  </a:rPr>
                  <a:t> 第三方设备</a:t>
                </a:r>
                <a:endParaRPr lang="en-US" altLang="zh-CN" sz="800" b="1">
                  <a:solidFill>
                    <a:srgbClr val="FFFFFF"/>
                  </a:solidFill>
                  <a:latin typeface="+mn-lt"/>
                  <a:ea typeface="+mn-ea"/>
                </a:endParaRPr>
              </a:p>
            </p:txBody>
          </p:sp>
        </p:grpSp>
        <p:sp>
          <p:nvSpPr>
            <p:cNvPr id="94" name="Rectangle 69"/>
            <p:cNvSpPr/>
            <p:nvPr/>
          </p:nvSpPr>
          <p:spPr bwMode="auto">
            <a:xfrm>
              <a:off x="3969944" y="2445167"/>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en-US" altLang="zh-CN" sz="900" b="1" dirty="0">
                  <a:solidFill>
                    <a:srgbClr val="FFFFFF"/>
                  </a:solidFill>
                </a:rPr>
                <a:t>MPLS VPN</a:t>
              </a:r>
              <a:r>
                <a:rPr lang="zh-CN" altLang="en-US" sz="900" b="1" dirty="0">
                  <a:solidFill>
                    <a:srgbClr val="FFFFFF"/>
                  </a:solidFill>
                </a:rPr>
                <a:t>管理</a:t>
              </a:r>
              <a:endParaRPr lang="en-US" sz="900" b="1" dirty="0">
                <a:solidFill>
                  <a:srgbClr val="FFFFFF"/>
                </a:solidFill>
              </a:endParaRPr>
            </a:p>
          </p:txBody>
        </p:sp>
        <p:sp>
          <p:nvSpPr>
            <p:cNvPr id="95" name="Rectangle 69"/>
            <p:cNvSpPr/>
            <p:nvPr/>
          </p:nvSpPr>
          <p:spPr bwMode="auto">
            <a:xfrm>
              <a:off x="2814861" y="2115624"/>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en-US" altLang="zh-CN" sz="900" b="1" dirty="0">
                  <a:solidFill>
                    <a:srgbClr val="FFFFFF"/>
                  </a:solidFill>
                </a:rPr>
                <a:t>WLAN</a:t>
              </a:r>
              <a:r>
                <a:rPr lang="zh-CN" altLang="en-US" sz="900" b="1" dirty="0">
                  <a:solidFill>
                    <a:srgbClr val="FFFFFF"/>
                  </a:solidFill>
                </a:rPr>
                <a:t>管理</a:t>
              </a:r>
              <a:endParaRPr lang="en-US" sz="900" b="1" dirty="0">
                <a:solidFill>
                  <a:srgbClr val="FFFFFF"/>
                </a:solidFill>
              </a:endParaRPr>
            </a:p>
          </p:txBody>
        </p:sp>
        <p:sp>
          <p:nvSpPr>
            <p:cNvPr id="96" name="Rectangle 69"/>
            <p:cNvSpPr/>
            <p:nvPr/>
          </p:nvSpPr>
          <p:spPr bwMode="auto">
            <a:xfrm>
              <a:off x="1659778" y="2445167"/>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网络流量分析</a:t>
              </a:r>
              <a:endParaRPr lang="en-US" sz="900" b="1" dirty="0">
                <a:solidFill>
                  <a:srgbClr val="FFFFFF"/>
                </a:solidFill>
              </a:endParaRPr>
            </a:p>
          </p:txBody>
        </p:sp>
        <p:sp>
          <p:nvSpPr>
            <p:cNvPr id="97" name="Rectangle 69"/>
            <p:cNvSpPr/>
            <p:nvPr/>
          </p:nvSpPr>
          <p:spPr bwMode="auto">
            <a:xfrm>
              <a:off x="1659778" y="2115624"/>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网络</a:t>
              </a:r>
              <a:r>
                <a:rPr lang="en-US" altLang="zh-CN" sz="900" b="1" dirty="0">
                  <a:solidFill>
                    <a:srgbClr val="FFFFFF"/>
                  </a:solidFill>
                </a:rPr>
                <a:t>SLA</a:t>
              </a:r>
              <a:r>
                <a:rPr lang="zh-CN" altLang="en-US" sz="900" b="1" dirty="0">
                  <a:solidFill>
                    <a:srgbClr val="FFFFFF"/>
                  </a:solidFill>
                </a:rPr>
                <a:t>管理</a:t>
              </a:r>
              <a:endParaRPr lang="en-US" sz="900" b="1" dirty="0">
                <a:solidFill>
                  <a:srgbClr val="FFFFFF"/>
                </a:solidFill>
              </a:endParaRPr>
            </a:p>
          </p:txBody>
        </p:sp>
        <p:sp>
          <p:nvSpPr>
            <p:cNvPr id="98" name="Rectangle 69"/>
            <p:cNvSpPr/>
            <p:nvPr/>
          </p:nvSpPr>
          <p:spPr bwMode="auto">
            <a:xfrm>
              <a:off x="2814861" y="3104253"/>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安全策略管理</a:t>
              </a:r>
              <a:endParaRPr lang="en-US" sz="900" b="1" dirty="0">
                <a:solidFill>
                  <a:srgbClr val="FFFFFF"/>
                </a:solidFill>
              </a:endParaRPr>
            </a:p>
          </p:txBody>
        </p:sp>
        <p:sp>
          <p:nvSpPr>
            <p:cNvPr id="99" name="Rectangle 69"/>
            <p:cNvSpPr/>
            <p:nvPr/>
          </p:nvSpPr>
          <p:spPr bwMode="auto">
            <a:xfrm>
              <a:off x="3969944" y="2115624"/>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en-US" altLang="zh-CN" sz="900" b="1" dirty="0">
                  <a:solidFill>
                    <a:srgbClr val="FFFFFF"/>
                  </a:solidFill>
                </a:rPr>
                <a:t>MPLS  Tunnel</a:t>
              </a:r>
              <a:r>
                <a:rPr lang="zh-CN" altLang="en-US" sz="900" b="1" dirty="0">
                  <a:solidFill>
                    <a:srgbClr val="FFFFFF"/>
                  </a:solidFill>
                </a:rPr>
                <a:t>管理</a:t>
              </a:r>
              <a:endParaRPr lang="en-US" sz="900" b="1" dirty="0">
                <a:solidFill>
                  <a:srgbClr val="FFFFFF"/>
                </a:solidFill>
              </a:endParaRPr>
            </a:p>
          </p:txBody>
        </p:sp>
        <p:sp>
          <p:nvSpPr>
            <p:cNvPr id="100" name="TextBox 99"/>
            <p:cNvSpPr txBox="1"/>
            <p:nvPr/>
          </p:nvSpPr>
          <p:spPr>
            <a:xfrm>
              <a:off x="7113588" y="1747838"/>
              <a:ext cx="496887" cy="184150"/>
            </a:xfrm>
            <a:prstGeom prst="rect">
              <a:avLst/>
            </a:prstGeom>
            <a:solidFill>
              <a:schemeClr val="bg1">
                <a:lumMod val="65000"/>
              </a:schemeClr>
            </a:solidFill>
            <a:ln w="25400" algn="ctr">
              <a:noFill/>
              <a:miter lim="800000"/>
              <a:headEnd/>
              <a:tailEnd/>
            </a:ln>
            <a:effectLst/>
          </p:spPr>
          <p:txBody>
            <a:bodyPr wrap="none" lIns="81200" tIns="40598" rIns="81200" bIns="40598" anchor="ctr"/>
            <a:lstStyle/>
            <a:p>
              <a:pPr algn="ctr" defTabSz="812587">
                <a:defRPr/>
              </a:pPr>
              <a:r>
                <a:rPr lang="en-US" altLang="zh-CN" sz="1200" b="1" dirty="0">
                  <a:solidFill>
                    <a:srgbClr val="FFFFFF"/>
                  </a:solidFill>
                  <a:latin typeface="+mn-lt"/>
                  <a:ea typeface="+mn-ea"/>
                </a:rPr>
                <a:t>OSS</a:t>
              </a:r>
              <a:endParaRPr lang="zh-CN" altLang="en-US" sz="1200" b="1" dirty="0">
                <a:solidFill>
                  <a:srgbClr val="FFFFFF"/>
                </a:solidFill>
                <a:latin typeface="+mn-lt"/>
                <a:ea typeface="+mn-ea"/>
              </a:endParaRPr>
            </a:p>
          </p:txBody>
        </p:sp>
        <p:sp>
          <p:nvSpPr>
            <p:cNvPr id="101" name="TextBox 100"/>
            <p:cNvSpPr txBox="1"/>
            <p:nvPr/>
          </p:nvSpPr>
          <p:spPr>
            <a:xfrm>
              <a:off x="7708900" y="1749425"/>
              <a:ext cx="666750" cy="174625"/>
            </a:xfrm>
            <a:prstGeom prst="rect">
              <a:avLst/>
            </a:prstGeom>
            <a:solidFill>
              <a:schemeClr val="bg1">
                <a:lumMod val="65000"/>
              </a:schemeClr>
            </a:solidFill>
            <a:ln w="25400" algn="ctr">
              <a:noFill/>
              <a:miter lim="800000"/>
              <a:headEnd/>
              <a:tailEnd/>
            </a:ln>
            <a:effectLst/>
          </p:spPr>
          <p:txBody>
            <a:bodyPr wrap="none" lIns="81200" tIns="40598" rIns="81200" bIns="40598" anchor="ctr"/>
            <a:lstStyle/>
            <a:p>
              <a:pPr algn="ctr" defTabSz="812587">
                <a:defRPr/>
              </a:pPr>
              <a:r>
                <a:rPr lang="en-US" altLang="zh-CN" sz="1200" b="1" dirty="0">
                  <a:solidFill>
                    <a:srgbClr val="FFFFFF"/>
                  </a:solidFill>
                  <a:latin typeface="+mn-lt"/>
                  <a:ea typeface="+mn-ea"/>
                </a:rPr>
                <a:t>3</a:t>
              </a:r>
              <a:r>
                <a:rPr lang="en-US" altLang="zh-CN" sz="1200" b="1" baseline="30000" dirty="0">
                  <a:solidFill>
                    <a:srgbClr val="FFFFFF"/>
                  </a:solidFill>
                  <a:latin typeface="+mn-lt"/>
                  <a:ea typeface="+mn-ea"/>
                </a:rPr>
                <a:t>rd   </a:t>
              </a:r>
              <a:r>
                <a:rPr lang="en-US" altLang="zh-CN" sz="1200" dirty="0">
                  <a:solidFill>
                    <a:srgbClr val="FFFFFF"/>
                  </a:solidFill>
                  <a:latin typeface="+mn-lt"/>
                  <a:ea typeface="+mn-ea"/>
                </a:rPr>
                <a:t>Party</a:t>
              </a:r>
              <a:r>
                <a:rPr lang="en-US" altLang="zh-CN" sz="1200" b="1" dirty="0">
                  <a:solidFill>
                    <a:srgbClr val="FFFFFF"/>
                  </a:solidFill>
                  <a:latin typeface="+mn-lt"/>
                  <a:ea typeface="+mn-ea"/>
                </a:rPr>
                <a:t>  </a:t>
              </a:r>
              <a:endParaRPr lang="zh-CN" altLang="en-US" sz="1200" b="1" dirty="0">
                <a:solidFill>
                  <a:srgbClr val="FFFFFF"/>
                </a:solidFill>
                <a:latin typeface="+mn-lt"/>
                <a:ea typeface="+mn-ea"/>
              </a:endParaRPr>
            </a:p>
          </p:txBody>
        </p:sp>
        <p:sp>
          <p:nvSpPr>
            <p:cNvPr id="102" name="矩形 101"/>
            <p:cNvSpPr/>
            <p:nvPr/>
          </p:nvSpPr>
          <p:spPr bwMode="auto">
            <a:xfrm>
              <a:off x="7029450" y="1704975"/>
              <a:ext cx="1430338" cy="255588"/>
            </a:xfrm>
            <a:prstGeom prst="rect">
              <a:avLst/>
            </a:prstGeom>
            <a:solidFill>
              <a:schemeClr val="bg2">
                <a:lumMod val="40000"/>
                <a:lumOff val="60000"/>
                <a:alpha val="23000"/>
              </a:schemeClr>
            </a:solidFill>
            <a:ln>
              <a:solidFill>
                <a:schemeClr val="tx1"/>
              </a:solidFill>
            </a:ln>
            <a:effectLst/>
            <a:extLst/>
          </p:spPr>
          <p:txBody>
            <a:bodyPr lIns="90531" tIns="45266" rIns="90531" bIns="45266"/>
            <a:lstStyle/>
            <a:p>
              <a:pPr>
                <a:buClr>
                  <a:srgbClr val="CC9900"/>
                </a:buClr>
                <a:buFont typeface="Wingdings" pitchFamily="2" charset="2"/>
                <a:buChar char="n"/>
                <a:defRPr/>
              </a:pPr>
              <a:endParaRPr lang="zh-CN" altLang="en-US" sz="1800" dirty="0">
                <a:solidFill>
                  <a:srgbClr val="000000"/>
                </a:solidFill>
                <a:latin typeface="+mn-lt"/>
                <a:ea typeface="+mn-ea"/>
              </a:endParaRPr>
            </a:p>
          </p:txBody>
        </p:sp>
        <p:sp>
          <p:nvSpPr>
            <p:cNvPr id="47149" name="上箭头 102"/>
            <p:cNvSpPr>
              <a:spLocks noChangeArrowheads="1"/>
            </p:cNvSpPr>
            <p:nvPr/>
          </p:nvSpPr>
          <p:spPr bwMode="auto">
            <a:xfrm>
              <a:off x="4233863" y="1906588"/>
              <a:ext cx="411162" cy="207962"/>
            </a:xfrm>
            <a:prstGeom prst="upArrow">
              <a:avLst>
                <a:gd name="adj1" fmla="val 50000"/>
                <a:gd name="adj2" fmla="val 50000"/>
              </a:avLst>
            </a:prstGeom>
            <a:solidFill>
              <a:srgbClr val="7EA7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531" tIns="45266" rIns="90531" bIns="45266"/>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buClr>
                  <a:srgbClr val="CC9900"/>
                </a:buClr>
                <a:buFont typeface="Wingdings" panose="05000000000000000000" pitchFamily="2" charset="2"/>
                <a:buChar char="n"/>
              </a:pPr>
              <a:endParaRPr lang="zh-CN" altLang="en-US" sz="1800">
                <a:solidFill>
                  <a:srgbClr val="000000"/>
                </a:solidFill>
                <a:latin typeface="+mn-lt"/>
                <a:ea typeface="+mn-ea"/>
              </a:endParaRPr>
            </a:p>
          </p:txBody>
        </p:sp>
        <p:sp>
          <p:nvSpPr>
            <p:cNvPr id="47150" name="上箭头 103"/>
            <p:cNvSpPr>
              <a:spLocks noChangeArrowheads="1"/>
            </p:cNvSpPr>
            <p:nvPr/>
          </p:nvSpPr>
          <p:spPr bwMode="auto">
            <a:xfrm>
              <a:off x="7681913" y="1951038"/>
              <a:ext cx="409575" cy="227012"/>
            </a:xfrm>
            <a:prstGeom prst="upArrow">
              <a:avLst>
                <a:gd name="adj1" fmla="val 50000"/>
                <a:gd name="adj2" fmla="val 50000"/>
              </a:avLst>
            </a:prstGeom>
            <a:solidFill>
              <a:srgbClr val="7EA7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531" tIns="45266" rIns="90531" bIns="45266"/>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buClr>
                  <a:srgbClr val="CC9900"/>
                </a:buClr>
                <a:buFont typeface="Wingdings" panose="05000000000000000000" pitchFamily="2" charset="2"/>
                <a:buChar char="n"/>
              </a:pPr>
              <a:endParaRPr lang="zh-CN" altLang="en-US" sz="1800">
                <a:solidFill>
                  <a:srgbClr val="000000"/>
                </a:solidFill>
                <a:latin typeface="+mn-lt"/>
                <a:ea typeface="+mn-ea"/>
              </a:endParaRPr>
            </a:p>
          </p:txBody>
        </p:sp>
        <p:sp>
          <p:nvSpPr>
            <p:cNvPr id="105" name="圆角矩形 104"/>
            <p:cNvSpPr/>
            <p:nvPr/>
          </p:nvSpPr>
          <p:spPr bwMode="auto">
            <a:xfrm>
              <a:off x="898652" y="3405127"/>
              <a:ext cx="600139" cy="1080122"/>
            </a:xfrm>
            <a:prstGeom prst="roundRect">
              <a:avLst>
                <a:gd name="adj" fmla="val 3602"/>
              </a:avLst>
            </a:prstGeom>
            <a:solidFill>
              <a:srgbClr val="990000"/>
            </a:solidFill>
            <a:ln/>
            <a:extLst/>
          </p:spPr>
          <p:style>
            <a:lnRef idx="0">
              <a:schemeClr val="accent6"/>
            </a:lnRef>
            <a:fillRef idx="3">
              <a:schemeClr val="accent6"/>
            </a:fillRef>
            <a:effectRef idx="3">
              <a:schemeClr val="accent6"/>
            </a:effectRef>
            <a:fontRef idx="minor">
              <a:schemeClr val="lt1"/>
            </a:fontRef>
          </p:style>
          <p:txBody>
            <a:bodyPr lIns="115188" tIns="45266" rIns="90531" bIns="45266" anchor="ctr"/>
            <a:lstStyle/>
            <a:p>
              <a:pPr>
                <a:buClr>
                  <a:srgbClr val="CC9900"/>
                </a:buClr>
                <a:defRPr/>
              </a:pPr>
              <a:r>
                <a:rPr lang="zh-CN" altLang="en-US" sz="1400" b="1" dirty="0">
                  <a:solidFill>
                    <a:srgbClr val="FFFFFF"/>
                  </a:solidFill>
                </a:rPr>
                <a:t>设备管理</a:t>
              </a:r>
            </a:p>
          </p:txBody>
        </p:sp>
        <p:sp>
          <p:nvSpPr>
            <p:cNvPr id="106" name="Rectangle 69"/>
            <p:cNvSpPr/>
            <p:nvPr/>
          </p:nvSpPr>
          <p:spPr bwMode="auto">
            <a:xfrm>
              <a:off x="3969944" y="2774710"/>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en-US" altLang="zh-CN" sz="900" b="1" dirty="0">
                  <a:solidFill>
                    <a:srgbClr val="FFFFFF"/>
                  </a:solidFill>
                </a:rPr>
                <a:t>IPSec VPN</a:t>
              </a:r>
              <a:r>
                <a:rPr lang="zh-CN" altLang="en-US" sz="900" b="1" dirty="0">
                  <a:solidFill>
                    <a:srgbClr val="FFFFFF"/>
                  </a:solidFill>
                </a:rPr>
                <a:t>管理</a:t>
              </a:r>
              <a:endParaRPr lang="en-US" sz="900" b="1" dirty="0">
                <a:solidFill>
                  <a:srgbClr val="FFFFFF"/>
                </a:solidFill>
              </a:endParaRPr>
            </a:p>
          </p:txBody>
        </p:sp>
        <p:sp>
          <p:nvSpPr>
            <p:cNvPr id="107" name="Rectangle 69"/>
            <p:cNvSpPr/>
            <p:nvPr/>
          </p:nvSpPr>
          <p:spPr bwMode="auto">
            <a:xfrm>
              <a:off x="2814861" y="2774710"/>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日志管理</a:t>
              </a:r>
              <a:endParaRPr lang="en-US" altLang="en-US" sz="900" b="1" dirty="0">
                <a:solidFill>
                  <a:srgbClr val="FFFFFF"/>
                </a:solidFill>
              </a:endParaRPr>
            </a:p>
          </p:txBody>
        </p:sp>
        <p:sp>
          <p:nvSpPr>
            <p:cNvPr id="108" name="Rectangle 69"/>
            <p:cNvSpPr/>
            <p:nvPr/>
          </p:nvSpPr>
          <p:spPr bwMode="auto">
            <a:xfrm>
              <a:off x="7501219" y="2176416"/>
              <a:ext cx="854684" cy="3145767"/>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en-US" altLang="zh-CN" b="1" dirty="0">
                  <a:solidFill>
                    <a:srgbClr val="FFFFFF"/>
                  </a:solidFill>
                </a:rPr>
                <a:t>eSight Open SDKs</a:t>
              </a:r>
            </a:p>
          </p:txBody>
        </p:sp>
        <p:sp>
          <p:nvSpPr>
            <p:cNvPr id="109" name="Rectangle 69"/>
            <p:cNvSpPr/>
            <p:nvPr/>
          </p:nvSpPr>
          <p:spPr bwMode="auto">
            <a:xfrm>
              <a:off x="1643095" y="4697883"/>
              <a:ext cx="5733181" cy="558989"/>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endParaRPr lang="en-US" altLang="zh-CN" sz="1200" b="1" dirty="0">
                <a:solidFill>
                  <a:srgbClr val="FFFFFF"/>
                </a:solidFill>
              </a:endParaRPr>
            </a:p>
            <a:p>
              <a:pPr algn="ctr" defTabSz="793726">
                <a:defRPr/>
              </a:pPr>
              <a:r>
                <a:rPr lang="en-US" altLang="zh-CN" sz="1050" b="1" dirty="0">
                  <a:solidFill>
                    <a:srgbClr val="FFFFFF"/>
                  </a:solidFill>
                </a:rPr>
                <a:t>1</a:t>
              </a:r>
              <a:r>
                <a:rPr lang="zh-CN" altLang="en-US" sz="1050" b="1" dirty="0">
                  <a:solidFill>
                    <a:srgbClr val="FFFFFF"/>
                  </a:solidFill>
                </a:rPr>
                <a:t>、应用容器（组件管理、组件热插拔）</a:t>
              </a:r>
              <a:r>
                <a:rPr lang="en-US" altLang="zh-CN" sz="1050" b="1" dirty="0">
                  <a:solidFill>
                    <a:srgbClr val="FFFFFF"/>
                  </a:solidFill>
                </a:rPr>
                <a:t>2</a:t>
              </a:r>
              <a:r>
                <a:rPr lang="zh-CN" altLang="en-US" sz="1050" b="1" dirty="0">
                  <a:solidFill>
                    <a:srgbClr val="FFFFFF"/>
                  </a:solidFill>
                </a:rPr>
                <a:t>、公共基础管理功能（资源、告警、性能、物理拓扑、安全、网管日志、维护工具） </a:t>
              </a:r>
              <a:r>
                <a:rPr lang="en-US" altLang="zh-CN" sz="1050" b="1" dirty="0">
                  <a:solidFill>
                    <a:srgbClr val="FFFFFF"/>
                  </a:solidFill>
                </a:rPr>
                <a:t>3</a:t>
              </a:r>
              <a:r>
                <a:rPr lang="zh-CN" altLang="en-US" sz="1050" b="1" dirty="0">
                  <a:solidFill>
                    <a:srgbClr val="FFFFFF"/>
                  </a:solidFill>
                </a:rPr>
                <a:t>、分级网管</a:t>
              </a:r>
              <a:endParaRPr lang="en-US" sz="1050" b="1" dirty="0">
                <a:solidFill>
                  <a:srgbClr val="FFFFFF"/>
                </a:solidFill>
              </a:endParaRPr>
            </a:p>
          </p:txBody>
        </p:sp>
        <p:sp>
          <p:nvSpPr>
            <p:cNvPr id="110" name="矩形 109"/>
            <p:cNvSpPr/>
            <p:nvPr/>
          </p:nvSpPr>
          <p:spPr>
            <a:xfrm>
              <a:off x="2901950" y="4687888"/>
              <a:ext cx="3386138" cy="254000"/>
            </a:xfrm>
            <a:prstGeom prst="rect">
              <a:avLst/>
            </a:prstGeom>
            <a:noFill/>
          </p:spPr>
          <p:txBody>
            <a:bodyPr lIns="90531" tIns="45266" rIns="90531" bIns="45266">
              <a:spAutoFit/>
            </a:bodyPr>
            <a:lstStyle/>
            <a:p>
              <a:pPr algn="ctr">
                <a:defRPr/>
              </a:pPr>
              <a:r>
                <a:rPr lang="en-US" altLang="zh-CN" sz="1050" b="1" dirty="0">
                  <a:solidFill>
                    <a:srgbClr val="FFFFFF"/>
                  </a:solidFill>
                  <a:latin typeface="+mn-lt"/>
                  <a:ea typeface="+mn-ea"/>
                </a:rPr>
                <a:t>eSight</a:t>
              </a:r>
              <a:r>
                <a:rPr lang="zh-CN" altLang="en-US" sz="1050" b="1" dirty="0">
                  <a:solidFill>
                    <a:srgbClr val="FFFFFF"/>
                  </a:solidFill>
                  <a:latin typeface="+mn-lt"/>
                  <a:ea typeface="+mn-ea"/>
                </a:rPr>
                <a:t>管理平台</a:t>
              </a:r>
              <a:r>
                <a:rPr lang="en-US" altLang="zh-CN" sz="1050" b="1" dirty="0">
                  <a:solidFill>
                    <a:srgbClr val="FFFFFF"/>
                  </a:solidFill>
                  <a:latin typeface="+mn-lt"/>
                  <a:ea typeface="+mn-ea"/>
                </a:rPr>
                <a:t>(</a:t>
              </a:r>
              <a:r>
                <a:rPr lang="en-US" altLang="zh-CN" sz="1050" b="1" dirty="0" err="1">
                  <a:solidFill>
                    <a:srgbClr val="FFFFFF"/>
                  </a:solidFill>
                  <a:latin typeface="+mn-lt"/>
                  <a:ea typeface="+mn-ea"/>
                </a:rPr>
                <a:t>eSight</a:t>
              </a:r>
              <a:r>
                <a:rPr lang="en-US" altLang="zh-CN" sz="1050" b="1" dirty="0">
                  <a:solidFill>
                    <a:srgbClr val="FFFFFF"/>
                  </a:solidFill>
                  <a:latin typeface="+mn-lt"/>
                  <a:ea typeface="+mn-ea"/>
                </a:rPr>
                <a:t> Platform)</a:t>
              </a:r>
              <a:endParaRPr lang="zh-CN" altLang="en-US" sz="1050" b="1" dirty="0">
                <a:solidFill>
                  <a:srgbClr val="FFFFFF"/>
                </a:solidFill>
                <a:latin typeface="+mn-lt"/>
                <a:ea typeface="+mn-ea"/>
              </a:endParaRPr>
            </a:p>
          </p:txBody>
        </p:sp>
        <p:sp>
          <p:nvSpPr>
            <p:cNvPr id="111" name="Rectangle 69"/>
            <p:cNvSpPr/>
            <p:nvPr/>
          </p:nvSpPr>
          <p:spPr bwMode="auto">
            <a:xfrm>
              <a:off x="1659778" y="3869981"/>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网络设备管理</a:t>
              </a:r>
              <a:endParaRPr lang="en-US" altLang="zh-CN" sz="900" b="1" dirty="0">
                <a:solidFill>
                  <a:srgbClr val="FFFFFF"/>
                </a:solidFill>
              </a:endParaRPr>
            </a:p>
          </p:txBody>
        </p:sp>
        <p:sp>
          <p:nvSpPr>
            <p:cNvPr id="112" name="Rectangle 69"/>
            <p:cNvSpPr/>
            <p:nvPr/>
          </p:nvSpPr>
          <p:spPr bwMode="auto">
            <a:xfrm>
              <a:off x="5119884" y="3869981"/>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智真与视讯管理</a:t>
              </a:r>
              <a:endParaRPr lang="en-US" sz="900" b="1" dirty="0">
                <a:solidFill>
                  <a:srgbClr val="FFFFFF"/>
                </a:solidFill>
              </a:endParaRPr>
            </a:p>
          </p:txBody>
        </p:sp>
        <p:sp>
          <p:nvSpPr>
            <p:cNvPr id="113" name="Rectangle 69"/>
            <p:cNvSpPr/>
            <p:nvPr/>
          </p:nvSpPr>
          <p:spPr bwMode="auto">
            <a:xfrm>
              <a:off x="5119884" y="4189700"/>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智能视频监控管理</a:t>
              </a:r>
              <a:endParaRPr lang="en-US" sz="900" b="1" dirty="0">
                <a:solidFill>
                  <a:srgbClr val="FFFFFF"/>
                </a:solidFill>
              </a:endParaRPr>
            </a:p>
          </p:txBody>
        </p:sp>
        <p:sp>
          <p:nvSpPr>
            <p:cNvPr id="114" name="Rectangle 69"/>
            <p:cNvSpPr/>
            <p:nvPr/>
          </p:nvSpPr>
          <p:spPr bwMode="auto">
            <a:xfrm>
              <a:off x="5119884" y="3550263"/>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统一通信设备管理</a:t>
              </a:r>
              <a:endParaRPr lang="en-US" sz="900" b="1" dirty="0">
                <a:solidFill>
                  <a:srgbClr val="FFFFFF"/>
                </a:solidFill>
              </a:endParaRPr>
            </a:p>
          </p:txBody>
        </p:sp>
        <p:sp>
          <p:nvSpPr>
            <p:cNvPr id="115" name="Rectangle 69"/>
            <p:cNvSpPr/>
            <p:nvPr/>
          </p:nvSpPr>
          <p:spPr bwMode="auto">
            <a:xfrm>
              <a:off x="6273252" y="4189700"/>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dirty="0">
                  <a:solidFill>
                    <a:srgbClr val="FFFFFF"/>
                  </a:solidFill>
                </a:rPr>
                <a:t>基础</a:t>
              </a:r>
              <a:r>
                <a:rPr lang="zh-CN" altLang="en-US" sz="900" b="1" dirty="0">
                  <a:solidFill>
                    <a:srgbClr val="FFFFFF"/>
                  </a:solidFill>
                </a:rPr>
                <a:t>设施管理</a:t>
              </a:r>
              <a:endParaRPr lang="en-US" altLang="en-US" sz="900" b="1" dirty="0">
                <a:solidFill>
                  <a:srgbClr val="FFFFFF"/>
                </a:solidFill>
              </a:endParaRPr>
            </a:p>
          </p:txBody>
        </p:sp>
        <p:sp>
          <p:nvSpPr>
            <p:cNvPr id="117" name="Rectangle 69"/>
            <p:cNvSpPr/>
            <p:nvPr/>
          </p:nvSpPr>
          <p:spPr bwMode="auto">
            <a:xfrm>
              <a:off x="1659778" y="4189700"/>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en-US" altLang="zh-CN" sz="900" b="1" dirty="0">
                  <a:solidFill>
                    <a:srgbClr val="FFFFFF"/>
                  </a:solidFill>
                </a:rPr>
                <a:t>eLTE</a:t>
              </a:r>
              <a:r>
                <a:rPr lang="zh-CN" altLang="en-US" sz="900" b="1" dirty="0">
                  <a:solidFill>
                    <a:srgbClr val="FFFFFF"/>
                  </a:solidFill>
                </a:rPr>
                <a:t>设备管理</a:t>
              </a:r>
              <a:endParaRPr lang="en-US" sz="900" b="1" dirty="0">
                <a:solidFill>
                  <a:srgbClr val="FFFFFF"/>
                </a:solidFill>
              </a:endParaRPr>
            </a:p>
          </p:txBody>
        </p:sp>
        <p:sp>
          <p:nvSpPr>
            <p:cNvPr id="118" name="Rectangle 69"/>
            <p:cNvSpPr/>
            <p:nvPr/>
          </p:nvSpPr>
          <p:spPr bwMode="auto">
            <a:xfrm>
              <a:off x="5125026" y="3104253"/>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793726">
                <a:defRPr/>
              </a:pPr>
              <a:r>
                <a:rPr lang="zh-CN" altLang="en-US" sz="900" b="1" dirty="0" smtClean="0">
                  <a:solidFill>
                    <a:srgbClr val="FFFFFF"/>
                  </a:solidFill>
                </a:rPr>
                <a:t>存储网络分析管理</a:t>
              </a:r>
              <a:endParaRPr lang="en-US" sz="900" b="1" dirty="0">
                <a:solidFill>
                  <a:srgbClr val="FFFFFF"/>
                </a:solidFill>
              </a:endParaRPr>
            </a:p>
          </p:txBody>
        </p:sp>
        <p:sp>
          <p:nvSpPr>
            <p:cNvPr id="119" name="Rectangle 69"/>
            <p:cNvSpPr/>
            <p:nvPr/>
          </p:nvSpPr>
          <p:spPr bwMode="auto">
            <a:xfrm>
              <a:off x="2814861" y="2445167"/>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en-US" altLang="zh-CN" sz="900" b="1" dirty="0">
                  <a:solidFill>
                    <a:srgbClr val="FFFFFF"/>
                  </a:solidFill>
                </a:rPr>
                <a:t>PON</a:t>
              </a:r>
              <a:r>
                <a:rPr lang="zh-CN" altLang="en-US" sz="900" b="1" dirty="0">
                  <a:solidFill>
                    <a:srgbClr val="FFFFFF"/>
                  </a:solidFill>
                </a:rPr>
                <a:t>业务管理</a:t>
              </a:r>
              <a:endParaRPr lang="en-US" altLang="zh-CN" sz="900" b="1" dirty="0">
                <a:solidFill>
                  <a:srgbClr val="FFFFFF"/>
                </a:solidFill>
              </a:endParaRPr>
            </a:p>
          </p:txBody>
        </p:sp>
        <p:sp>
          <p:nvSpPr>
            <p:cNvPr id="120" name="Rectangle 69"/>
            <p:cNvSpPr/>
            <p:nvPr/>
          </p:nvSpPr>
          <p:spPr bwMode="auto">
            <a:xfrm>
              <a:off x="2813147" y="4189700"/>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存储设备管理</a:t>
              </a:r>
              <a:endParaRPr lang="en-US" sz="900" b="1" dirty="0">
                <a:solidFill>
                  <a:srgbClr val="FFFFFF"/>
                </a:solidFill>
              </a:endParaRPr>
            </a:p>
          </p:txBody>
        </p:sp>
        <p:sp>
          <p:nvSpPr>
            <p:cNvPr id="121" name="Rectangle 69"/>
            <p:cNvSpPr/>
            <p:nvPr/>
          </p:nvSpPr>
          <p:spPr bwMode="auto">
            <a:xfrm>
              <a:off x="2812438" y="3869981"/>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服务器设备管理</a:t>
              </a:r>
              <a:endParaRPr lang="en-US" sz="900" b="1" dirty="0">
                <a:solidFill>
                  <a:srgbClr val="FFFFFF"/>
                </a:solidFill>
              </a:endParaRPr>
            </a:p>
          </p:txBody>
        </p:sp>
        <p:sp>
          <p:nvSpPr>
            <p:cNvPr id="122" name="Rectangle 69"/>
            <p:cNvSpPr/>
            <p:nvPr/>
          </p:nvSpPr>
          <p:spPr bwMode="auto">
            <a:xfrm>
              <a:off x="3966516" y="4189700"/>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虚拟资源管理</a:t>
              </a:r>
              <a:endParaRPr lang="en-US" sz="900" b="1" dirty="0">
                <a:solidFill>
                  <a:srgbClr val="FFFFFF"/>
                </a:solidFill>
              </a:endParaRPr>
            </a:p>
          </p:txBody>
        </p:sp>
        <p:grpSp>
          <p:nvGrpSpPr>
            <p:cNvPr id="47200" name="组合 313"/>
            <p:cNvGrpSpPr>
              <a:grpSpLocks/>
            </p:cNvGrpSpPr>
            <p:nvPr/>
          </p:nvGrpSpPr>
          <p:grpSpPr bwMode="auto">
            <a:xfrm>
              <a:off x="2469215" y="5621336"/>
              <a:ext cx="220945" cy="402003"/>
              <a:chOff x="2330567" y="5119431"/>
              <a:chExt cx="249000" cy="433640"/>
            </a:xfrm>
          </p:grpSpPr>
          <p:sp>
            <p:nvSpPr>
              <p:cNvPr id="47370" name="Text Box 37"/>
              <p:cNvSpPr txBox="1">
                <a:spLocks noChangeArrowheads="1"/>
              </p:cNvSpPr>
              <p:nvPr/>
            </p:nvSpPr>
            <p:spPr bwMode="auto">
              <a:xfrm>
                <a:off x="2357511" y="5403672"/>
                <a:ext cx="195107" cy="149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spcBef>
                    <a:spcPct val="50000"/>
                  </a:spcBef>
                </a:pPr>
                <a:r>
                  <a:rPr lang="en-US" altLang="zh-CN" sz="900" b="1">
                    <a:solidFill>
                      <a:srgbClr val="FFFFFF"/>
                    </a:solidFill>
                    <a:latin typeface="+mn-lt"/>
                    <a:ea typeface="+mn-ea"/>
                  </a:rPr>
                  <a:t>PON</a:t>
                </a:r>
              </a:p>
            </p:txBody>
          </p:sp>
          <p:pic>
            <p:nvPicPr>
              <p:cNvPr id="47371" name="Picture 461" descr="图片1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0567" y="5119431"/>
                <a:ext cx="249000" cy="194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201" name="组合 316"/>
            <p:cNvGrpSpPr>
              <a:grpSpLocks/>
            </p:cNvGrpSpPr>
            <p:nvPr/>
          </p:nvGrpSpPr>
          <p:grpSpPr bwMode="auto">
            <a:xfrm>
              <a:off x="2819400" y="5634038"/>
              <a:ext cx="249238" cy="388937"/>
              <a:chOff x="2730997" y="5133755"/>
              <a:chExt cx="280410" cy="418921"/>
            </a:xfrm>
          </p:grpSpPr>
          <p:grpSp>
            <p:nvGrpSpPr>
              <p:cNvPr id="47344" name="Group 71"/>
              <p:cNvGrpSpPr>
                <a:grpSpLocks noChangeAspect="1"/>
              </p:cNvGrpSpPr>
              <p:nvPr/>
            </p:nvGrpSpPr>
            <p:grpSpPr bwMode="auto">
              <a:xfrm>
                <a:off x="2730997" y="5133755"/>
                <a:ext cx="280410" cy="194860"/>
                <a:chOff x="2227" y="1314"/>
                <a:chExt cx="455" cy="563"/>
              </a:xfrm>
            </p:grpSpPr>
            <p:sp>
              <p:nvSpPr>
                <p:cNvPr id="47346" name="Freeform 72"/>
                <p:cNvSpPr>
                  <a:spLocks noChangeAspect="1"/>
                </p:cNvSpPr>
                <p:nvPr/>
              </p:nvSpPr>
              <p:spPr bwMode="auto">
                <a:xfrm>
                  <a:off x="2487" y="1738"/>
                  <a:ext cx="130" cy="16"/>
                </a:xfrm>
                <a:custGeom>
                  <a:avLst/>
                  <a:gdLst>
                    <a:gd name="T0" fmla="*/ 130 w 130"/>
                    <a:gd name="T1" fmla="*/ 16 h 16"/>
                    <a:gd name="T2" fmla="*/ 0 w 130"/>
                    <a:gd name="T3" fmla="*/ 16 h 16"/>
                    <a:gd name="T4" fmla="*/ 0 w 130"/>
                    <a:gd name="T5" fmla="*/ 0 h 16"/>
                    <a:gd name="T6" fmla="*/ 130 w 130"/>
                    <a:gd name="T7" fmla="*/ 0 h 16"/>
                    <a:gd name="T8" fmla="*/ 130 w 130"/>
                    <a:gd name="T9" fmla="*/ 16 h 16"/>
                    <a:gd name="T10" fmla="*/ 130 w 130"/>
                    <a:gd name="T11" fmla="*/ 16 h 16"/>
                    <a:gd name="T12" fmla="*/ 0 60000 65536"/>
                    <a:gd name="T13" fmla="*/ 0 60000 65536"/>
                    <a:gd name="T14" fmla="*/ 0 60000 65536"/>
                    <a:gd name="T15" fmla="*/ 0 60000 65536"/>
                    <a:gd name="T16" fmla="*/ 0 60000 65536"/>
                    <a:gd name="T17" fmla="*/ 0 60000 65536"/>
                    <a:gd name="T18" fmla="*/ 0 w 130"/>
                    <a:gd name="T19" fmla="*/ 0 h 16"/>
                    <a:gd name="T20" fmla="*/ 130 w 130"/>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30" h="16">
                      <a:moveTo>
                        <a:pt x="130" y="16"/>
                      </a:moveTo>
                      <a:lnTo>
                        <a:pt x="0" y="16"/>
                      </a:lnTo>
                      <a:lnTo>
                        <a:pt x="0" y="0"/>
                      </a:lnTo>
                      <a:lnTo>
                        <a:pt x="130" y="0"/>
                      </a:lnTo>
                      <a:lnTo>
                        <a:pt x="130" y="1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47" name="Freeform 73"/>
                <p:cNvSpPr>
                  <a:spLocks noChangeAspect="1"/>
                </p:cNvSpPr>
                <p:nvPr/>
              </p:nvSpPr>
              <p:spPr bwMode="auto">
                <a:xfrm>
                  <a:off x="2617" y="1682"/>
                  <a:ext cx="65" cy="72"/>
                </a:xfrm>
                <a:custGeom>
                  <a:avLst/>
                  <a:gdLst>
                    <a:gd name="T0" fmla="*/ 0 w 65"/>
                    <a:gd name="T1" fmla="*/ 72 h 72"/>
                    <a:gd name="T2" fmla="*/ 65 w 65"/>
                    <a:gd name="T3" fmla="*/ 16 h 72"/>
                    <a:gd name="T4" fmla="*/ 65 w 65"/>
                    <a:gd name="T5" fmla="*/ 0 h 72"/>
                    <a:gd name="T6" fmla="*/ 0 w 65"/>
                    <a:gd name="T7" fmla="*/ 56 h 72"/>
                    <a:gd name="T8" fmla="*/ 0 w 65"/>
                    <a:gd name="T9" fmla="*/ 72 h 72"/>
                    <a:gd name="T10" fmla="*/ 0 w 65"/>
                    <a:gd name="T11" fmla="*/ 72 h 72"/>
                    <a:gd name="T12" fmla="*/ 0 60000 65536"/>
                    <a:gd name="T13" fmla="*/ 0 60000 65536"/>
                    <a:gd name="T14" fmla="*/ 0 60000 65536"/>
                    <a:gd name="T15" fmla="*/ 0 60000 65536"/>
                    <a:gd name="T16" fmla="*/ 0 60000 65536"/>
                    <a:gd name="T17" fmla="*/ 0 60000 65536"/>
                    <a:gd name="T18" fmla="*/ 0 w 65"/>
                    <a:gd name="T19" fmla="*/ 0 h 72"/>
                    <a:gd name="T20" fmla="*/ 65 w 65"/>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65" h="72">
                      <a:moveTo>
                        <a:pt x="0" y="72"/>
                      </a:moveTo>
                      <a:lnTo>
                        <a:pt x="65" y="16"/>
                      </a:lnTo>
                      <a:lnTo>
                        <a:pt x="65" y="0"/>
                      </a:lnTo>
                      <a:lnTo>
                        <a:pt x="0" y="56"/>
                      </a:lnTo>
                      <a:lnTo>
                        <a:pt x="0" y="72"/>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48" name="Freeform 74"/>
                <p:cNvSpPr>
                  <a:spLocks noChangeAspect="1"/>
                </p:cNvSpPr>
                <p:nvPr/>
              </p:nvSpPr>
              <p:spPr bwMode="auto">
                <a:xfrm>
                  <a:off x="2423" y="1682"/>
                  <a:ext cx="64" cy="72"/>
                </a:xfrm>
                <a:custGeom>
                  <a:avLst/>
                  <a:gdLst>
                    <a:gd name="T0" fmla="*/ 64 w 64"/>
                    <a:gd name="T1" fmla="*/ 72 h 72"/>
                    <a:gd name="T2" fmla="*/ 0 w 64"/>
                    <a:gd name="T3" fmla="*/ 16 h 72"/>
                    <a:gd name="T4" fmla="*/ 0 w 64"/>
                    <a:gd name="T5" fmla="*/ 0 h 72"/>
                    <a:gd name="T6" fmla="*/ 64 w 64"/>
                    <a:gd name="T7" fmla="*/ 56 h 72"/>
                    <a:gd name="T8" fmla="*/ 64 w 64"/>
                    <a:gd name="T9" fmla="*/ 72 h 72"/>
                    <a:gd name="T10" fmla="*/ 64 w 64"/>
                    <a:gd name="T11" fmla="*/ 72 h 72"/>
                    <a:gd name="T12" fmla="*/ 0 60000 65536"/>
                    <a:gd name="T13" fmla="*/ 0 60000 65536"/>
                    <a:gd name="T14" fmla="*/ 0 60000 65536"/>
                    <a:gd name="T15" fmla="*/ 0 60000 65536"/>
                    <a:gd name="T16" fmla="*/ 0 60000 65536"/>
                    <a:gd name="T17" fmla="*/ 0 60000 65536"/>
                    <a:gd name="T18" fmla="*/ 0 w 64"/>
                    <a:gd name="T19" fmla="*/ 0 h 72"/>
                    <a:gd name="T20" fmla="*/ 64 w 64"/>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64" h="72">
                      <a:moveTo>
                        <a:pt x="64" y="72"/>
                      </a:moveTo>
                      <a:lnTo>
                        <a:pt x="0" y="16"/>
                      </a:lnTo>
                      <a:lnTo>
                        <a:pt x="0" y="0"/>
                      </a:lnTo>
                      <a:lnTo>
                        <a:pt x="64" y="56"/>
                      </a:lnTo>
                      <a:lnTo>
                        <a:pt x="64" y="72"/>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49" name="Freeform 75"/>
                <p:cNvSpPr>
                  <a:spLocks noChangeAspect="1"/>
                </p:cNvSpPr>
                <p:nvPr/>
              </p:nvSpPr>
              <p:spPr bwMode="auto">
                <a:xfrm>
                  <a:off x="2423" y="1628"/>
                  <a:ext cx="259" cy="110"/>
                </a:xfrm>
                <a:custGeom>
                  <a:avLst/>
                  <a:gdLst>
                    <a:gd name="T0" fmla="*/ 259 w 259"/>
                    <a:gd name="T1" fmla="*/ 54 h 110"/>
                    <a:gd name="T2" fmla="*/ 227 w 259"/>
                    <a:gd name="T3" fmla="*/ 82 h 110"/>
                    <a:gd name="T4" fmla="*/ 194 w 259"/>
                    <a:gd name="T5" fmla="*/ 110 h 110"/>
                    <a:gd name="T6" fmla="*/ 130 w 259"/>
                    <a:gd name="T7" fmla="*/ 110 h 110"/>
                    <a:gd name="T8" fmla="*/ 64 w 259"/>
                    <a:gd name="T9" fmla="*/ 110 h 110"/>
                    <a:gd name="T10" fmla="*/ 32 w 259"/>
                    <a:gd name="T11" fmla="*/ 82 h 110"/>
                    <a:gd name="T12" fmla="*/ 0 w 259"/>
                    <a:gd name="T13" fmla="*/ 54 h 110"/>
                    <a:gd name="T14" fmla="*/ 32 w 259"/>
                    <a:gd name="T15" fmla="*/ 26 h 110"/>
                    <a:gd name="T16" fmla="*/ 64 w 259"/>
                    <a:gd name="T17" fmla="*/ 0 h 110"/>
                    <a:gd name="T18" fmla="*/ 130 w 259"/>
                    <a:gd name="T19" fmla="*/ 0 h 110"/>
                    <a:gd name="T20" fmla="*/ 194 w 259"/>
                    <a:gd name="T21" fmla="*/ 0 h 110"/>
                    <a:gd name="T22" fmla="*/ 227 w 259"/>
                    <a:gd name="T23" fmla="*/ 26 h 110"/>
                    <a:gd name="T24" fmla="*/ 259 w 259"/>
                    <a:gd name="T25" fmla="*/ 54 h 110"/>
                    <a:gd name="T26" fmla="*/ 259 w 259"/>
                    <a:gd name="T27" fmla="*/ 54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9"/>
                    <a:gd name="T43" fmla="*/ 0 h 110"/>
                    <a:gd name="T44" fmla="*/ 259 w 259"/>
                    <a:gd name="T45" fmla="*/ 110 h 1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9" h="110">
                      <a:moveTo>
                        <a:pt x="259" y="54"/>
                      </a:moveTo>
                      <a:lnTo>
                        <a:pt x="227" y="82"/>
                      </a:lnTo>
                      <a:lnTo>
                        <a:pt x="194" y="110"/>
                      </a:lnTo>
                      <a:lnTo>
                        <a:pt x="130" y="110"/>
                      </a:lnTo>
                      <a:lnTo>
                        <a:pt x="64" y="110"/>
                      </a:lnTo>
                      <a:lnTo>
                        <a:pt x="32" y="82"/>
                      </a:lnTo>
                      <a:lnTo>
                        <a:pt x="0" y="54"/>
                      </a:lnTo>
                      <a:lnTo>
                        <a:pt x="32" y="26"/>
                      </a:lnTo>
                      <a:lnTo>
                        <a:pt x="64" y="0"/>
                      </a:lnTo>
                      <a:lnTo>
                        <a:pt x="130" y="0"/>
                      </a:lnTo>
                      <a:lnTo>
                        <a:pt x="194" y="0"/>
                      </a:lnTo>
                      <a:lnTo>
                        <a:pt x="227" y="26"/>
                      </a:lnTo>
                      <a:lnTo>
                        <a:pt x="259" y="54"/>
                      </a:lnTo>
                      <a:close/>
                    </a:path>
                  </a:pathLst>
                </a:cu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50" name="Freeform 76"/>
                <p:cNvSpPr>
                  <a:spLocks noChangeAspect="1"/>
                </p:cNvSpPr>
                <p:nvPr/>
              </p:nvSpPr>
              <p:spPr bwMode="auto">
                <a:xfrm>
                  <a:off x="2291" y="1798"/>
                  <a:ext cx="130" cy="18"/>
                </a:xfrm>
                <a:custGeom>
                  <a:avLst/>
                  <a:gdLst>
                    <a:gd name="T0" fmla="*/ 130 w 130"/>
                    <a:gd name="T1" fmla="*/ 18 h 18"/>
                    <a:gd name="T2" fmla="*/ 0 w 130"/>
                    <a:gd name="T3" fmla="*/ 18 h 18"/>
                    <a:gd name="T4" fmla="*/ 0 w 130"/>
                    <a:gd name="T5" fmla="*/ 0 h 18"/>
                    <a:gd name="T6" fmla="*/ 130 w 130"/>
                    <a:gd name="T7" fmla="*/ 0 h 18"/>
                    <a:gd name="T8" fmla="*/ 130 w 130"/>
                    <a:gd name="T9" fmla="*/ 18 h 18"/>
                    <a:gd name="T10" fmla="*/ 130 w 130"/>
                    <a:gd name="T11" fmla="*/ 18 h 18"/>
                    <a:gd name="T12" fmla="*/ 0 60000 65536"/>
                    <a:gd name="T13" fmla="*/ 0 60000 65536"/>
                    <a:gd name="T14" fmla="*/ 0 60000 65536"/>
                    <a:gd name="T15" fmla="*/ 0 60000 65536"/>
                    <a:gd name="T16" fmla="*/ 0 60000 65536"/>
                    <a:gd name="T17" fmla="*/ 0 60000 65536"/>
                    <a:gd name="T18" fmla="*/ 0 w 130"/>
                    <a:gd name="T19" fmla="*/ 0 h 18"/>
                    <a:gd name="T20" fmla="*/ 130 w 13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30" h="18">
                      <a:moveTo>
                        <a:pt x="130" y="18"/>
                      </a:moveTo>
                      <a:lnTo>
                        <a:pt x="0" y="18"/>
                      </a:lnTo>
                      <a:lnTo>
                        <a:pt x="0" y="0"/>
                      </a:lnTo>
                      <a:lnTo>
                        <a:pt x="130" y="0"/>
                      </a:lnTo>
                      <a:lnTo>
                        <a:pt x="130" y="18"/>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51" name="Freeform 77"/>
                <p:cNvSpPr>
                  <a:spLocks noChangeAspect="1"/>
                </p:cNvSpPr>
                <p:nvPr/>
              </p:nvSpPr>
              <p:spPr bwMode="auto">
                <a:xfrm>
                  <a:off x="2421" y="1744"/>
                  <a:ext cx="64" cy="72"/>
                </a:xfrm>
                <a:custGeom>
                  <a:avLst/>
                  <a:gdLst>
                    <a:gd name="T0" fmla="*/ 0 w 64"/>
                    <a:gd name="T1" fmla="*/ 72 h 72"/>
                    <a:gd name="T2" fmla="*/ 64 w 64"/>
                    <a:gd name="T3" fmla="*/ 16 h 72"/>
                    <a:gd name="T4" fmla="*/ 64 w 64"/>
                    <a:gd name="T5" fmla="*/ 0 h 72"/>
                    <a:gd name="T6" fmla="*/ 0 w 64"/>
                    <a:gd name="T7" fmla="*/ 54 h 72"/>
                    <a:gd name="T8" fmla="*/ 0 w 64"/>
                    <a:gd name="T9" fmla="*/ 72 h 72"/>
                    <a:gd name="T10" fmla="*/ 0 w 64"/>
                    <a:gd name="T11" fmla="*/ 72 h 72"/>
                    <a:gd name="T12" fmla="*/ 0 60000 65536"/>
                    <a:gd name="T13" fmla="*/ 0 60000 65536"/>
                    <a:gd name="T14" fmla="*/ 0 60000 65536"/>
                    <a:gd name="T15" fmla="*/ 0 60000 65536"/>
                    <a:gd name="T16" fmla="*/ 0 60000 65536"/>
                    <a:gd name="T17" fmla="*/ 0 60000 65536"/>
                    <a:gd name="T18" fmla="*/ 0 w 64"/>
                    <a:gd name="T19" fmla="*/ 0 h 72"/>
                    <a:gd name="T20" fmla="*/ 64 w 64"/>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64" h="72">
                      <a:moveTo>
                        <a:pt x="0" y="72"/>
                      </a:moveTo>
                      <a:lnTo>
                        <a:pt x="64" y="16"/>
                      </a:lnTo>
                      <a:lnTo>
                        <a:pt x="64" y="0"/>
                      </a:lnTo>
                      <a:lnTo>
                        <a:pt x="0" y="54"/>
                      </a:lnTo>
                      <a:lnTo>
                        <a:pt x="0" y="72"/>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52" name="Freeform 78"/>
                <p:cNvSpPr>
                  <a:spLocks noChangeAspect="1"/>
                </p:cNvSpPr>
                <p:nvPr/>
              </p:nvSpPr>
              <p:spPr bwMode="auto">
                <a:xfrm>
                  <a:off x="2227" y="1744"/>
                  <a:ext cx="64" cy="72"/>
                </a:xfrm>
                <a:custGeom>
                  <a:avLst/>
                  <a:gdLst>
                    <a:gd name="T0" fmla="*/ 64 w 64"/>
                    <a:gd name="T1" fmla="*/ 72 h 72"/>
                    <a:gd name="T2" fmla="*/ 0 w 64"/>
                    <a:gd name="T3" fmla="*/ 16 h 72"/>
                    <a:gd name="T4" fmla="*/ 0 w 64"/>
                    <a:gd name="T5" fmla="*/ 0 h 72"/>
                    <a:gd name="T6" fmla="*/ 64 w 64"/>
                    <a:gd name="T7" fmla="*/ 54 h 72"/>
                    <a:gd name="T8" fmla="*/ 64 w 64"/>
                    <a:gd name="T9" fmla="*/ 72 h 72"/>
                    <a:gd name="T10" fmla="*/ 64 w 64"/>
                    <a:gd name="T11" fmla="*/ 72 h 72"/>
                    <a:gd name="T12" fmla="*/ 0 60000 65536"/>
                    <a:gd name="T13" fmla="*/ 0 60000 65536"/>
                    <a:gd name="T14" fmla="*/ 0 60000 65536"/>
                    <a:gd name="T15" fmla="*/ 0 60000 65536"/>
                    <a:gd name="T16" fmla="*/ 0 60000 65536"/>
                    <a:gd name="T17" fmla="*/ 0 60000 65536"/>
                    <a:gd name="T18" fmla="*/ 0 w 64"/>
                    <a:gd name="T19" fmla="*/ 0 h 72"/>
                    <a:gd name="T20" fmla="*/ 64 w 64"/>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64" h="72">
                      <a:moveTo>
                        <a:pt x="64" y="72"/>
                      </a:moveTo>
                      <a:lnTo>
                        <a:pt x="0" y="16"/>
                      </a:lnTo>
                      <a:lnTo>
                        <a:pt x="0" y="0"/>
                      </a:lnTo>
                      <a:lnTo>
                        <a:pt x="64" y="54"/>
                      </a:lnTo>
                      <a:lnTo>
                        <a:pt x="64" y="72"/>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53" name="Freeform 79"/>
                <p:cNvSpPr>
                  <a:spLocks noChangeAspect="1"/>
                </p:cNvSpPr>
                <p:nvPr/>
              </p:nvSpPr>
              <p:spPr bwMode="auto">
                <a:xfrm>
                  <a:off x="2227" y="1688"/>
                  <a:ext cx="258" cy="110"/>
                </a:xfrm>
                <a:custGeom>
                  <a:avLst/>
                  <a:gdLst>
                    <a:gd name="T0" fmla="*/ 258 w 258"/>
                    <a:gd name="T1" fmla="*/ 56 h 110"/>
                    <a:gd name="T2" fmla="*/ 226 w 258"/>
                    <a:gd name="T3" fmla="*/ 84 h 110"/>
                    <a:gd name="T4" fmla="*/ 194 w 258"/>
                    <a:gd name="T5" fmla="*/ 110 h 110"/>
                    <a:gd name="T6" fmla="*/ 128 w 258"/>
                    <a:gd name="T7" fmla="*/ 110 h 110"/>
                    <a:gd name="T8" fmla="*/ 64 w 258"/>
                    <a:gd name="T9" fmla="*/ 110 h 110"/>
                    <a:gd name="T10" fmla="*/ 32 w 258"/>
                    <a:gd name="T11" fmla="*/ 84 h 110"/>
                    <a:gd name="T12" fmla="*/ 0 w 258"/>
                    <a:gd name="T13" fmla="*/ 56 h 110"/>
                    <a:gd name="T14" fmla="*/ 32 w 258"/>
                    <a:gd name="T15" fmla="*/ 28 h 110"/>
                    <a:gd name="T16" fmla="*/ 64 w 258"/>
                    <a:gd name="T17" fmla="*/ 0 h 110"/>
                    <a:gd name="T18" fmla="*/ 128 w 258"/>
                    <a:gd name="T19" fmla="*/ 0 h 110"/>
                    <a:gd name="T20" fmla="*/ 194 w 258"/>
                    <a:gd name="T21" fmla="*/ 0 h 110"/>
                    <a:gd name="T22" fmla="*/ 226 w 258"/>
                    <a:gd name="T23" fmla="*/ 28 h 110"/>
                    <a:gd name="T24" fmla="*/ 258 w 258"/>
                    <a:gd name="T25" fmla="*/ 56 h 110"/>
                    <a:gd name="T26" fmla="*/ 258 w 258"/>
                    <a:gd name="T27" fmla="*/ 56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8"/>
                    <a:gd name="T43" fmla="*/ 0 h 110"/>
                    <a:gd name="T44" fmla="*/ 258 w 258"/>
                    <a:gd name="T45" fmla="*/ 110 h 1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8" h="110">
                      <a:moveTo>
                        <a:pt x="258" y="56"/>
                      </a:moveTo>
                      <a:lnTo>
                        <a:pt x="226" y="84"/>
                      </a:lnTo>
                      <a:lnTo>
                        <a:pt x="194" y="110"/>
                      </a:lnTo>
                      <a:lnTo>
                        <a:pt x="128" y="110"/>
                      </a:lnTo>
                      <a:lnTo>
                        <a:pt x="64" y="110"/>
                      </a:lnTo>
                      <a:lnTo>
                        <a:pt x="32" y="84"/>
                      </a:lnTo>
                      <a:lnTo>
                        <a:pt x="0" y="56"/>
                      </a:lnTo>
                      <a:lnTo>
                        <a:pt x="32" y="28"/>
                      </a:lnTo>
                      <a:lnTo>
                        <a:pt x="64" y="0"/>
                      </a:lnTo>
                      <a:lnTo>
                        <a:pt x="128" y="0"/>
                      </a:lnTo>
                      <a:lnTo>
                        <a:pt x="194" y="0"/>
                      </a:lnTo>
                      <a:lnTo>
                        <a:pt x="226" y="28"/>
                      </a:lnTo>
                      <a:lnTo>
                        <a:pt x="258" y="56"/>
                      </a:lnTo>
                      <a:close/>
                    </a:path>
                  </a:pathLst>
                </a:cu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54" name="Freeform 80"/>
                <p:cNvSpPr>
                  <a:spLocks noChangeAspect="1"/>
                </p:cNvSpPr>
                <p:nvPr/>
              </p:nvSpPr>
              <p:spPr bwMode="auto">
                <a:xfrm>
                  <a:off x="2487" y="1861"/>
                  <a:ext cx="130" cy="16"/>
                </a:xfrm>
                <a:custGeom>
                  <a:avLst/>
                  <a:gdLst>
                    <a:gd name="T0" fmla="*/ 130 w 130"/>
                    <a:gd name="T1" fmla="*/ 16 h 16"/>
                    <a:gd name="T2" fmla="*/ 0 w 130"/>
                    <a:gd name="T3" fmla="*/ 16 h 16"/>
                    <a:gd name="T4" fmla="*/ 0 w 130"/>
                    <a:gd name="T5" fmla="*/ 0 h 16"/>
                    <a:gd name="T6" fmla="*/ 130 w 130"/>
                    <a:gd name="T7" fmla="*/ 0 h 16"/>
                    <a:gd name="T8" fmla="*/ 130 w 130"/>
                    <a:gd name="T9" fmla="*/ 16 h 16"/>
                    <a:gd name="T10" fmla="*/ 130 w 130"/>
                    <a:gd name="T11" fmla="*/ 16 h 16"/>
                    <a:gd name="T12" fmla="*/ 0 60000 65536"/>
                    <a:gd name="T13" fmla="*/ 0 60000 65536"/>
                    <a:gd name="T14" fmla="*/ 0 60000 65536"/>
                    <a:gd name="T15" fmla="*/ 0 60000 65536"/>
                    <a:gd name="T16" fmla="*/ 0 60000 65536"/>
                    <a:gd name="T17" fmla="*/ 0 60000 65536"/>
                    <a:gd name="T18" fmla="*/ 0 w 130"/>
                    <a:gd name="T19" fmla="*/ 0 h 16"/>
                    <a:gd name="T20" fmla="*/ 130 w 130"/>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30" h="16">
                      <a:moveTo>
                        <a:pt x="130" y="16"/>
                      </a:moveTo>
                      <a:lnTo>
                        <a:pt x="0" y="16"/>
                      </a:lnTo>
                      <a:lnTo>
                        <a:pt x="0" y="0"/>
                      </a:lnTo>
                      <a:lnTo>
                        <a:pt x="130" y="0"/>
                      </a:lnTo>
                      <a:lnTo>
                        <a:pt x="130" y="1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55" name="Freeform 81"/>
                <p:cNvSpPr>
                  <a:spLocks noChangeAspect="1"/>
                </p:cNvSpPr>
                <p:nvPr/>
              </p:nvSpPr>
              <p:spPr bwMode="auto">
                <a:xfrm>
                  <a:off x="2617" y="1806"/>
                  <a:ext cx="65" cy="71"/>
                </a:xfrm>
                <a:custGeom>
                  <a:avLst/>
                  <a:gdLst>
                    <a:gd name="T0" fmla="*/ 0 w 65"/>
                    <a:gd name="T1" fmla="*/ 71 h 71"/>
                    <a:gd name="T2" fmla="*/ 65 w 65"/>
                    <a:gd name="T3" fmla="*/ 17 h 71"/>
                    <a:gd name="T4" fmla="*/ 65 w 65"/>
                    <a:gd name="T5" fmla="*/ 0 h 71"/>
                    <a:gd name="T6" fmla="*/ 0 w 65"/>
                    <a:gd name="T7" fmla="*/ 55 h 71"/>
                    <a:gd name="T8" fmla="*/ 0 w 65"/>
                    <a:gd name="T9" fmla="*/ 71 h 71"/>
                    <a:gd name="T10" fmla="*/ 0 w 65"/>
                    <a:gd name="T11" fmla="*/ 71 h 71"/>
                    <a:gd name="T12" fmla="*/ 0 60000 65536"/>
                    <a:gd name="T13" fmla="*/ 0 60000 65536"/>
                    <a:gd name="T14" fmla="*/ 0 60000 65536"/>
                    <a:gd name="T15" fmla="*/ 0 60000 65536"/>
                    <a:gd name="T16" fmla="*/ 0 60000 65536"/>
                    <a:gd name="T17" fmla="*/ 0 60000 65536"/>
                    <a:gd name="T18" fmla="*/ 0 w 65"/>
                    <a:gd name="T19" fmla="*/ 0 h 71"/>
                    <a:gd name="T20" fmla="*/ 65 w 65"/>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65" h="71">
                      <a:moveTo>
                        <a:pt x="0" y="71"/>
                      </a:moveTo>
                      <a:lnTo>
                        <a:pt x="65" y="17"/>
                      </a:lnTo>
                      <a:lnTo>
                        <a:pt x="65" y="0"/>
                      </a:lnTo>
                      <a:lnTo>
                        <a:pt x="0" y="55"/>
                      </a:lnTo>
                      <a:lnTo>
                        <a:pt x="0" y="71"/>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56" name="Freeform 82"/>
                <p:cNvSpPr>
                  <a:spLocks noChangeAspect="1"/>
                </p:cNvSpPr>
                <p:nvPr/>
              </p:nvSpPr>
              <p:spPr bwMode="auto">
                <a:xfrm>
                  <a:off x="2423" y="1806"/>
                  <a:ext cx="64" cy="71"/>
                </a:xfrm>
                <a:custGeom>
                  <a:avLst/>
                  <a:gdLst>
                    <a:gd name="T0" fmla="*/ 64 w 64"/>
                    <a:gd name="T1" fmla="*/ 71 h 71"/>
                    <a:gd name="T2" fmla="*/ 0 w 64"/>
                    <a:gd name="T3" fmla="*/ 17 h 71"/>
                    <a:gd name="T4" fmla="*/ 0 w 64"/>
                    <a:gd name="T5" fmla="*/ 0 h 71"/>
                    <a:gd name="T6" fmla="*/ 64 w 64"/>
                    <a:gd name="T7" fmla="*/ 55 h 71"/>
                    <a:gd name="T8" fmla="*/ 64 w 64"/>
                    <a:gd name="T9" fmla="*/ 71 h 71"/>
                    <a:gd name="T10" fmla="*/ 64 w 64"/>
                    <a:gd name="T11" fmla="*/ 71 h 71"/>
                    <a:gd name="T12" fmla="*/ 0 60000 65536"/>
                    <a:gd name="T13" fmla="*/ 0 60000 65536"/>
                    <a:gd name="T14" fmla="*/ 0 60000 65536"/>
                    <a:gd name="T15" fmla="*/ 0 60000 65536"/>
                    <a:gd name="T16" fmla="*/ 0 60000 65536"/>
                    <a:gd name="T17" fmla="*/ 0 60000 65536"/>
                    <a:gd name="T18" fmla="*/ 0 w 64"/>
                    <a:gd name="T19" fmla="*/ 0 h 71"/>
                    <a:gd name="T20" fmla="*/ 64 w 64"/>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64" h="71">
                      <a:moveTo>
                        <a:pt x="64" y="71"/>
                      </a:moveTo>
                      <a:lnTo>
                        <a:pt x="0" y="17"/>
                      </a:lnTo>
                      <a:lnTo>
                        <a:pt x="0" y="0"/>
                      </a:lnTo>
                      <a:lnTo>
                        <a:pt x="64" y="55"/>
                      </a:lnTo>
                      <a:lnTo>
                        <a:pt x="64" y="71"/>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57" name="Freeform 83"/>
                <p:cNvSpPr>
                  <a:spLocks noChangeAspect="1"/>
                </p:cNvSpPr>
                <p:nvPr/>
              </p:nvSpPr>
              <p:spPr bwMode="auto">
                <a:xfrm>
                  <a:off x="2423" y="1750"/>
                  <a:ext cx="259" cy="111"/>
                </a:xfrm>
                <a:custGeom>
                  <a:avLst/>
                  <a:gdLst>
                    <a:gd name="T0" fmla="*/ 259 w 259"/>
                    <a:gd name="T1" fmla="*/ 56 h 111"/>
                    <a:gd name="T2" fmla="*/ 227 w 259"/>
                    <a:gd name="T3" fmla="*/ 85 h 111"/>
                    <a:gd name="T4" fmla="*/ 194 w 259"/>
                    <a:gd name="T5" fmla="*/ 111 h 111"/>
                    <a:gd name="T6" fmla="*/ 130 w 259"/>
                    <a:gd name="T7" fmla="*/ 111 h 111"/>
                    <a:gd name="T8" fmla="*/ 64 w 259"/>
                    <a:gd name="T9" fmla="*/ 111 h 111"/>
                    <a:gd name="T10" fmla="*/ 32 w 259"/>
                    <a:gd name="T11" fmla="*/ 85 h 111"/>
                    <a:gd name="T12" fmla="*/ 0 w 259"/>
                    <a:gd name="T13" fmla="*/ 56 h 111"/>
                    <a:gd name="T14" fmla="*/ 32 w 259"/>
                    <a:gd name="T15" fmla="*/ 28 h 111"/>
                    <a:gd name="T16" fmla="*/ 64 w 259"/>
                    <a:gd name="T17" fmla="*/ 0 h 111"/>
                    <a:gd name="T18" fmla="*/ 130 w 259"/>
                    <a:gd name="T19" fmla="*/ 0 h 111"/>
                    <a:gd name="T20" fmla="*/ 194 w 259"/>
                    <a:gd name="T21" fmla="*/ 0 h 111"/>
                    <a:gd name="T22" fmla="*/ 227 w 259"/>
                    <a:gd name="T23" fmla="*/ 28 h 111"/>
                    <a:gd name="T24" fmla="*/ 259 w 259"/>
                    <a:gd name="T25" fmla="*/ 56 h 111"/>
                    <a:gd name="T26" fmla="*/ 259 w 259"/>
                    <a:gd name="T27" fmla="*/ 56 h 1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9"/>
                    <a:gd name="T43" fmla="*/ 0 h 111"/>
                    <a:gd name="T44" fmla="*/ 259 w 259"/>
                    <a:gd name="T45" fmla="*/ 111 h 1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9" h="111">
                      <a:moveTo>
                        <a:pt x="259" y="56"/>
                      </a:moveTo>
                      <a:lnTo>
                        <a:pt x="227" y="85"/>
                      </a:lnTo>
                      <a:lnTo>
                        <a:pt x="194" y="111"/>
                      </a:lnTo>
                      <a:lnTo>
                        <a:pt x="130" y="111"/>
                      </a:lnTo>
                      <a:lnTo>
                        <a:pt x="64" y="111"/>
                      </a:lnTo>
                      <a:lnTo>
                        <a:pt x="32" y="85"/>
                      </a:lnTo>
                      <a:lnTo>
                        <a:pt x="0" y="56"/>
                      </a:lnTo>
                      <a:lnTo>
                        <a:pt x="32" y="28"/>
                      </a:lnTo>
                      <a:lnTo>
                        <a:pt x="64" y="0"/>
                      </a:lnTo>
                      <a:lnTo>
                        <a:pt x="130" y="0"/>
                      </a:lnTo>
                      <a:lnTo>
                        <a:pt x="194" y="0"/>
                      </a:lnTo>
                      <a:lnTo>
                        <a:pt x="227" y="28"/>
                      </a:lnTo>
                      <a:lnTo>
                        <a:pt x="259" y="56"/>
                      </a:lnTo>
                      <a:close/>
                    </a:path>
                  </a:pathLst>
                </a:cu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58" name="Freeform 84"/>
                <p:cNvSpPr>
                  <a:spLocks noChangeAspect="1"/>
                </p:cNvSpPr>
                <p:nvPr/>
              </p:nvSpPr>
              <p:spPr bwMode="auto">
                <a:xfrm>
                  <a:off x="2459" y="1342"/>
                  <a:ext cx="14" cy="16"/>
                </a:xfrm>
                <a:custGeom>
                  <a:avLst/>
                  <a:gdLst>
                    <a:gd name="T0" fmla="*/ 2 w 14"/>
                    <a:gd name="T1" fmla="*/ 0 h 16"/>
                    <a:gd name="T2" fmla="*/ 12 w 14"/>
                    <a:gd name="T3" fmla="*/ 0 h 16"/>
                    <a:gd name="T4" fmla="*/ 14 w 14"/>
                    <a:gd name="T5" fmla="*/ 16 h 16"/>
                    <a:gd name="T6" fmla="*/ 0 w 14"/>
                    <a:gd name="T7" fmla="*/ 16 h 16"/>
                    <a:gd name="T8" fmla="*/ 2 w 14"/>
                    <a:gd name="T9" fmla="*/ 0 h 16"/>
                    <a:gd name="T10" fmla="*/ 2 w 14"/>
                    <a:gd name="T11" fmla="*/ 0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2" y="0"/>
                      </a:moveTo>
                      <a:lnTo>
                        <a:pt x="12" y="0"/>
                      </a:lnTo>
                      <a:lnTo>
                        <a:pt x="14" y="16"/>
                      </a:lnTo>
                      <a:lnTo>
                        <a:pt x="0" y="16"/>
                      </a:lnTo>
                      <a:lnTo>
                        <a:pt x="2"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59" name="Freeform 85"/>
                <p:cNvSpPr>
                  <a:spLocks noChangeAspect="1"/>
                </p:cNvSpPr>
                <p:nvPr/>
              </p:nvSpPr>
              <p:spPr bwMode="auto">
                <a:xfrm>
                  <a:off x="2447" y="1354"/>
                  <a:ext cx="38" cy="8"/>
                </a:xfrm>
                <a:custGeom>
                  <a:avLst/>
                  <a:gdLst>
                    <a:gd name="T0" fmla="*/ 18 w 38"/>
                    <a:gd name="T1" fmla="*/ 0 h 8"/>
                    <a:gd name="T2" fmla="*/ 28 w 38"/>
                    <a:gd name="T3" fmla="*/ 4 h 8"/>
                    <a:gd name="T4" fmla="*/ 38 w 38"/>
                    <a:gd name="T5" fmla="*/ 8 h 8"/>
                    <a:gd name="T6" fmla="*/ 18 w 38"/>
                    <a:gd name="T7" fmla="*/ 8 h 8"/>
                    <a:gd name="T8" fmla="*/ 0 w 38"/>
                    <a:gd name="T9" fmla="*/ 8 h 8"/>
                    <a:gd name="T10" fmla="*/ 10 w 38"/>
                    <a:gd name="T11" fmla="*/ 4 h 8"/>
                    <a:gd name="T12" fmla="*/ 18 w 38"/>
                    <a:gd name="T13" fmla="*/ 0 h 8"/>
                    <a:gd name="T14" fmla="*/ 18 w 38"/>
                    <a:gd name="T15" fmla="*/ 0 h 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8"/>
                    <a:gd name="T26" fmla="*/ 38 w 38"/>
                    <a:gd name="T27" fmla="*/ 8 h 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8">
                      <a:moveTo>
                        <a:pt x="18" y="0"/>
                      </a:moveTo>
                      <a:lnTo>
                        <a:pt x="28" y="4"/>
                      </a:lnTo>
                      <a:lnTo>
                        <a:pt x="38" y="8"/>
                      </a:lnTo>
                      <a:lnTo>
                        <a:pt x="18" y="8"/>
                      </a:lnTo>
                      <a:lnTo>
                        <a:pt x="0" y="8"/>
                      </a:lnTo>
                      <a:lnTo>
                        <a:pt x="10" y="4"/>
                      </a:lnTo>
                      <a:lnTo>
                        <a:pt x="18"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60" name="Freeform 86"/>
                <p:cNvSpPr>
                  <a:spLocks noChangeAspect="1" noEditPoints="1"/>
                </p:cNvSpPr>
                <p:nvPr/>
              </p:nvSpPr>
              <p:spPr bwMode="auto">
                <a:xfrm>
                  <a:off x="2347" y="1362"/>
                  <a:ext cx="238" cy="366"/>
                </a:xfrm>
                <a:custGeom>
                  <a:avLst/>
                  <a:gdLst>
                    <a:gd name="T0" fmla="*/ 232 w 238"/>
                    <a:gd name="T1" fmla="*/ 310 h 366"/>
                    <a:gd name="T2" fmla="*/ 200 w 238"/>
                    <a:gd name="T3" fmla="*/ 284 h 366"/>
                    <a:gd name="T4" fmla="*/ 188 w 238"/>
                    <a:gd name="T5" fmla="*/ 226 h 366"/>
                    <a:gd name="T6" fmla="*/ 164 w 238"/>
                    <a:gd name="T7" fmla="*/ 208 h 366"/>
                    <a:gd name="T8" fmla="*/ 134 w 238"/>
                    <a:gd name="T9" fmla="*/ 32 h 366"/>
                    <a:gd name="T10" fmla="*/ 140 w 238"/>
                    <a:gd name="T11" fmla="*/ 18 h 366"/>
                    <a:gd name="T12" fmla="*/ 132 w 238"/>
                    <a:gd name="T13" fmla="*/ 12 h 366"/>
                    <a:gd name="T14" fmla="*/ 134 w 238"/>
                    <a:gd name="T15" fmla="*/ 0 h 366"/>
                    <a:gd name="T16" fmla="*/ 104 w 238"/>
                    <a:gd name="T17" fmla="*/ 10 h 366"/>
                    <a:gd name="T18" fmla="*/ 104 w 238"/>
                    <a:gd name="T19" fmla="*/ 12 h 366"/>
                    <a:gd name="T20" fmla="*/ 98 w 238"/>
                    <a:gd name="T21" fmla="*/ 26 h 366"/>
                    <a:gd name="T22" fmla="*/ 108 w 238"/>
                    <a:gd name="T23" fmla="*/ 32 h 366"/>
                    <a:gd name="T24" fmla="*/ 48 w 238"/>
                    <a:gd name="T25" fmla="*/ 208 h 366"/>
                    <a:gd name="T26" fmla="*/ 64 w 238"/>
                    <a:gd name="T27" fmla="*/ 226 h 366"/>
                    <a:gd name="T28" fmla="*/ 4 w 238"/>
                    <a:gd name="T29" fmla="*/ 284 h 366"/>
                    <a:gd name="T30" fmla="*/ 26 w 238"/>
                    <a:gd name="T31" fmla="*/ 310 h 366"/>
                    <a:gd name="T32" fmla="*/ 118 w 238"/>
                    <a:gd name="T33" fmla="*/ 366 h 366"/>
                    <a:gd name="T34" fmla="*/ 210 w 238"/>
                    <a:gd name="T35" fmla="*/ 310 h 366"/>
                    <a:gd name="T36" fmla="*/ 118 w 238"/>
                    <a:gd name="T37" fmla="*/ 48 h 366"/>
                    <a:gd name="T38" fmla="*/ 144 w 238"/>
                    <a:gd name="T39" fmla="*/ 208 h 366"/>
                    <a:gd name="T40" fmla="*/ 92 w 238"/>
                    <a:gd name="T41" fmla="*/ 208 h 366"/>
                    <a:gd name="T42" fmla="*/ 118 w 238"/>
                    <a:gd name="T43" fmla="*/ 48 h 366"/>
                    <a:gd name="T44" fmla="*/ 118 w 238"/>
                    <a:gd name="T45" fmla="*/ 230 h 366"/>
                    <a:gd name="T46" fmla="*/ 172 w 238"/>
                    <a:gd name="T47" fmla="*/ 284 h 366"/>
                    <a:gd name="T48" fmla="*/ 64 w 238"/>
                    <a:gd name="T49" fmla="*/ 284 h 366"/>
                    <a:gd name="T50" fmla="*/ 90 w 238"/>
                    <a:gd name="T51" fmla="*/ 230 h 366"/>
                    <a:gd name="T52" fmla="*/ 34 w 238"/>
                    <a:gd name="T53" fmla="*/ 362 h 366"/>
                    <a:gd name="T54" fmla="*/ 36 w 238"/>
                    <a:gd name="T55" fmla="*/ 356 h 366"/>
                    <a:gd name="T56" fmla="*/ 42 w 238"/>
                    <a:gd name="T57" fmla="*/ 350 h 366"/>
                    <a:gd name="T58" fmla="*/ 48 w 238"/>
                    <a:gd name="T59" fmla="*/ 342 h 366"/>
                    <a:gd name="T60" fmla="*/ 60 w 238"/>
                    <a:gd name="T61" fmla="*/ 334 h 366"/>
                    <a:gd name="T62" fmla="*/ 74 w 238"/>
                    <a:gd name="T63" fmla="*/ 328 h 366"/>
                    <a:gd name="T64" fmla="*/ 88 w 238"/>
                    <a:gd name="T65" fmla="*/ 324 h 366"/>
                    <a:gd name="T66" fmla="*/ 100 w 238"/>
                    <a:gd name="T67" fmla="*/ 322 h 366"/>
                    <a:gd name="T68" fmla="*/ 112 w 238"/>
                    <a:gd name="T69" fmla="*/ 322 h 366"/>
                    <a:gd name="T70" fmla="*/ 126 w 238"/>
                    <a:gd name="T71" fmla="*/ 322 h 366"/>
                    <a:gd name="T72" fmla="*/ 138 w 238"/>
                    <a:gd name="T73" fmla="*/ 322 h 366"/>
                    <a:gd name="T74" fmla="*/ 148 w 238"/>
                    <a:gd name="T75" fmla="*/ 324 h 366"/>
                    <a:gd name="T76" fmla="*/ 162 w 238"/>
                    <a:gd name="T77" fmla="*/ 328 h 366"/>
                    <a:gd name="T78" fmla="*/ 178 w 238"/>
                    <a:gd name="T79" fmla="*/ 334 h 366"/>
                    <a:gd name="T80" fmla="*/ 188 w 238"/>
                    <a:gd name="T81" fmla="*/ 342 h 366"/>
                    <a:gd name="T82" fmla="*/ 196 w 238"/>
                    <a:gd name="T83" fmla="*/ 350 h 366"/>
                    <a:gd name="T84" fmla="*/ 202 w 238"/>
                    <a:gd name="T85" fmla="*/ 360 h 366"/>
                    <a:gd name="T86" fmla="*/ 118 w 238"/>
                    <a:gd name="T87" fmla="*/ 362 h 3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38"/>
                    <a:gd name="T133" fmla="*/ 0 h 366"/>
                    <a:gd name="T134" fmla="*/ 238 w 238"/>
                    <a:gd name="T135" fmla="*/ 366 h 3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38" h="366">
                      <a:moveTo>
                        <a:pt x="210" y="310"/>
                      </a:moveTo>
                      <a:lnTo>
                        <a:pt x="232" y="310"/>
                      </a:lnTo>
                      <a:lnTo>
                        <a:pt x="232" y="284"/>
                      </a:lnTo>
                      <a:lnTo>
                        <a:pt x="200" y="284"/>
                      </a:lnTo>
                      <a:lnTo>
                        <a:pt x="172" y="226"/>
                      </a:lnTo>
                      <a:lnTo>
                        <a:pt x="188" y="226"/>
                      </a:lnTo>
                      <a:lnTo>
                        <a:pt x="188" y="208"/>
                      </a:lnTo>
                      <a:lnTo>
                        <a:pt x="164" y="208"/>
                      </a:lnTo>
                      <a:lnTo>
                        <a:pt x="128" y="32"/>
                      </a:lnTo>
                      <a:lnTo>
                        <a:pt x="134" y="32"/>
                      </a:lnTo>
                      <a:lnTo>
                        <a:pt x="140" y="26"/>
                      </a:lnTo>
                      <a:lnTo>
                        <a:pt x="140" y="18"/>
                      </a:lnTo>
                      <a:lnTo>
                        <a:pt x="134" y="12"/>
                      </a:lnTo>
                      <a:lnTo>
                        <a:pt x="132" y="12"/>
                      </a:lnTo>
                      <a:lnTo>
                        <a:pt x="134" y="10"/>
                      </a:lnTo>
                      <a:lnTo>
                        <a:pt x="134" y="0"/>
                      </a:lnTo>
                      <a:lnTo>
                        <a:pt x="104" y="0"/>
                      </a:lnTo>
                      <a:lnTo>
                        <a:pt x="104" y="10"/>
                      </a:lnTo>
                      <a:lnTo>
                        <a:pt x="106" y="12"/>
                      </a:lnTo>
                      <a:lnTo>
                        <a:pt x="104" y="12"/>
                      </a:lnTo>
                      <a:lnTo>
                        <a:pt x="98" y="18"/>
                      </a:lnTo>
                      <a:lnTo>
                        <a:pt x="98" y="26"/>
                      </a:lnTo>
                      <a:lnTo>
                        <a:pt x="104" y="32"/>
                      </a:lnTo>
                      <a:lnTo>
                        <a:pt x="108" y="32"/>
                      </a:lnTo>
                      <a:lnTo>
                        <a:pt x="72" y="208"/>
                      </a:lnTo>
                      <a:lnTo>
                        <a:pt x="48" y="208"/>
                      </a:lnTo>
                      <a:lnTo>
                        <a:pt x="48" y="226"/>
                      </a:lnTo>
                      <a:lnTo>
                        <a:pt x="64" y="226"/>
                      </a:lnTo>
                      <a:lnTo>
                        <a:pt x="36" y="284"/>
                      </a:lnTo>
                      <a:lnTo>
                        <a:pt x="4" y="284"/>
                      </a:lnTo>
                      <a:lnTo>
                        <a:pt x="4" y="310"/>
                      </a:lnTo>
                      <a:lnTo>
                        <a:pt x="26" y="310"/>
                      </a:lnTo>
                      <a:lnTo>
                        <a:pt x="0" y="366"/>
                      </a:lnTo>
                      <a:lnTo>
                        <a:pt x="118" y="366"/>
                      </a:lnTo>
                      <a:lnTo>
                        <a:pt x="238" y="366"/>
                      </a:lnTo>
                      <a:lnTo>
                        <a:pt x="210" y="310"/>
                      </a:lnTo>
                      <a:close/>
                      <a:moveTo>
                        <a:pt x="118" y="48"/>
                      </a:moveTo>
                      <a:lnTo>
                        <a:pt x="118" y="50"/>
                      </a:lnTo>
                      <a:lnTo>
                        <a:pt x="144" y="208"/>
                      </a:lnTo>
                      <a:lnTo>
                        <a:pt x="118" y="208"/>
                      </a:lnTo>
                      <a:lnTo>
                        <a:pt x="92" y="208"/>
                      </a:lnTo>
                      <a:lnTo>
                        <a:pt x="118" y="48"/>
                      </a:lnTo>
                      <a:close/>
                      <a:moveTo>
                        <a:pt x="90" y="230"/>
                      </a:moveTo>
                      <a:lnTo>
                        <a:pt x="118" y="230"/>
                      </a:lnTo>
                      <a:lnTo>
                        <a:pt x="148" y="230"/>
                      </a:lnTo>
                      <a:lnTo>
                        <a:pt x="172" y="284"/>
                      </a:lnTo>
                      <a:lnTo>
                        <a:pt x="118" y="284"/>
                      </a:lnTo>
                      <a:lnTo>
                        <a:pt x="64" y="284"/>
                      </a:lnTo>
                      <a:lnTo>
                        <a:pt x="90" y="230"/>
                      </a:lnTo>
                      <a:close/>
                      <a:moveTo>
                        <a:pt x="118" y="362"/>
                      </a:moveTo>
                      <a:lnTo>
                        <a:pt x="34" y="362"/>
                      </a:lnTo>
                      <a:lnTo>
                        <a:pt x="34" y="360"/>
                      </a:lnTo>
                      <a:lnTo>
                        <a:pt x="36" y="356"/>
                      </a:lnTo>
                      <a:lnTo>
                        <a:pt x="38" y="354"/>
                      </a:lnTo>
                      <a:lnTo>
                        <a:pt x="42" y="350"/>
                      </a:lnTo>
                      <a:lnTo>
                        <a:pt x="44" y="346"/>
                      </a:lnTo>
                      <a:lnTo>
                        <a:pt x="48" y="342"/>
                      </a:lnTo>
                      <a:lnTo>
                        <a:pt x="54" y="338"/>
                      </a:lnTo>
                      <a:lnTo>
                        <a:pt x="60" y="334"/>
                      </a:lnTo>
                      <a:lnTo>
                        <a:pt x="66" y="330"/>
                      </a:lnTo>
                      <a:lnTo>
                        <a:pt x="74" y="328"/>
                      </a:lnTo>
                      <a:lnTo>
                        <a:pt x="84" y="326"/>
                      </a:lnTo>
                      <a:lnTo>
                        <a:pt x="88" y="324"/>
                      </a:lnTo>
                      <a:lnTo>
                        <a:pt x="94" y="324"/>
                      </a:lnTo>
                      <a:lnTo>
                        <a:pt x="100" y="322"/>
                      </a:lnTo>
                      <a:lnTo>
                        <a:pt x="106" y="322"/>
                      </a:lnTo>
                      <a:lnTo>
                        <a:pt x="112" y="322"/>
                      </a:lnTo>
                      <a:lnTo>
                        <a:pt x="118" y="322"/>
                      </a:lnTo>
                      <a:lnTo>
                        <a:pt x="126" y="322"/>
                      </a:lnTo>
                      <a:lnTo>
                        <a:pt x="132" y="322"/>
                      </a:lnTo>
                      <a:lnTo>
                        <a:pt x="138" y="322"/>
                      </a:lnTo>
                      <a:lnTo>
                        <a:pt x="144" y="324"/>
                      </a:lnTo>
                      <a:lnTo>
                        <a:pt x="148" y="324"/>
                      </a:lnTo>
                      <a:lnTo>
                        <a:pt x="154" y="326"/>
                      </a:lnTo>
                      <a:lnTo>
                        <a:pt x="162" y="328"/>
                      </a:lnTo>
                      <a:lnTo>
                        <a:pt x="170" y="330"/>
                      </a:lnTo>
                      <a:lnTo>
                        <a:pt x="178" y="334"/>
                      </a:lnTo>
                      <a:lnTo>
                        <a:pt x="184" y="338"/>
                      </a:lnTo>
                      <a:lnTo>
                        <a:pt x="188" y="342"/>
                      </a:lnTo>
                      <a:lnTo>
                        <a:pt x="192" y="346"/>
                      </a:lnTo>
                      <a:lnTo>
                        <a:pt x="196" y="350"/>
                      </a:lnTo>
                      <a:lnTo>
                        <a:pt x="200" y="356"/>
                      </a:lnTo>
                      <a:lnTo>
                        <a:pt x="202" y="360"/>
                      </a:lnTo>
                      <a:lnTo>
                        <a:pt x="204" y="362"/>
                      </a:lnTo>
                      <a:lnTo>
                        <a:pt x="118" y="362"/>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61" name="Freeform 87"/>
                <p:cNvSpPr>
                  <a:spLocks noChangeAspect="1"/>
                </p:cNvSpPr>
                <p:nvPr/>
              </p:nvSpPr>
              <p:spPr bwMode="auto">
                <a:xfrm>
                  <a:off x="2459" y="1342"/>
                  <a:ext cx="14" cy="16"/>
                </a:xfrm>
                <a:custGeom>
                  <a:avLst/>
                  <a:gdLst>
                    <a:gd name="T0" fmla="*/ 2 w 14"/>
                    <a:gd name="T1" fmla="*/ 0 h 16"/>
                    <a:gd name="T2" fmla="*/ 12 w 14"/>
                    <a:gd name="T3" fmla="*/ 0 h 16"/>
                    <a:gd name="T4" fmla="*/ 14 w 14"/>
                    <a:gd name="T5" fmla="*/ 16 h 16"/>
                    <a:gd name="T6" fmla="*/ 0 w 14"/>
                    <a:gd name="T7" fmla="*/ 16 h 16"/>
                    <a:gd name="T8" fmla="*/ 2 w 14"/>
                    <a:gd name="T9" fmla="*/ 0 h 16"/>
                    <a:gd name="T10" fmla="*/ 2 w 14"/>
                    <a:gd name="T11" fmla="*/ 0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2" y="0"/>
                      </a:moveTo>
                      <a:lnTo>
                        <a:pt x="12" y="0"/>
                      </a:lnTo>
                      <a:lnTo>
                        <a:pt x="14" y="16"/>
                      </a:lnTo>
                      <a:lnTo>
                        <a:pt x="0" y="16"/>
                      </a:lnTo>
                      <a:lnTo>
                        <a:pt x="2" y="0"/>
                      </a:lnTo>
                      <a:close/>
                    </a:path>
                  </a:pathLst>
                </a:custGeom>
                <a:solidFill>
                  <a:srgbClr val="3251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62" name="Freeform 88"/>
                <p:cNvSpPr>
                  <a:spLocks noChangeAspect="1"/>
                </p:cNvSpPr>
                <p:nvPr/>
              </p:nvSpPr>
              <p:spPr bwMode="auto">
                <a:xfrm>
                  <a:off x="2447" y="1354"/>
                  <a:ext cx="38" cy="8"/>
                </a:xfrm>
                <a:custGeom>
                  <a:avLst/>
                  <a:gdLst>
                    <a:gd name="T0" fmla="*/ 18 w 38"/>
                    <a:gd name="T1" fmla="*/ 0 h 8"/>
                    <a:gd name="T2" fmla="*/ 28 w 38"/>
                    <a:gd name="T3" fmla="*/ 4 h 8"/>
                    <a:gd name="T4" fmla="*/ 38 w 38"/>
                    <a:gd name="T5" fmla="*/ 8 h 8"/>
                    <a:gd name="T6" fmla="*/ 18 w 38"/>
                    <a:gd name="T7" fmla="*/ 8 h 8"/>
                    <a:gd name="T8" fmla="*/ 0 w 38"/>
                    <a:gd name="T9" fmla="*/ 8 h 8"/>
                    <a:gd name="T10" fmla="*/ 10 w 38"/>
                    <a:gd name="T11" fmla="*/ 4 h 8"/>
                    <a:gd name="T12" fmla="*/ 18 w 38"/>
                    <a:gd name="T13" fmla="*/ 0 h 8"/>
                    <a:gd name="T14" fmla="*/ 18 w 38"/>
                    <a:gd name="T15" fmla="*/ 0 h 8"/>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8"/>
                    <a:gd name="T26" fmla="*/ 38 w 38"/>
                    <a:gd name="T27" fmla="*/ 8 h 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8">
                      <a:moveTo>
                        <a:pt x="18" y="0"/>
                      </a:moveTo>
                      <a:lnTo>
                        <a:pt x="28" y="4"/>
                      </a:lnTo>
                      <a:lnTo>
                        <a:pt x="38" y="8"/>
                      </a:lnTo>
                      <a:lnTo>
                        <a:pt x="18" y="8"/>
                      </a:lnTo>
                      <a:lnTo>
                        <a:pt x="0" y="8"/>
                      </a:lnTo>
                      <a:lnTo>
                        <a:pt x="10" y="4"/>
                      </a:lnTo>
                      <a:lnTo>
                        <a:pt x="18" y="0"/>
                      </a:lnTo>
                      <a:close/>
                    </a:path>
                  </a:pathLst>
                </a:custGeom>
                <a:solidFill>
                  <a:srgbClr val="3251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63" name="Freeform 89"/>
                <p:cNvSpPr>
                  <a:spLocks noChangeAspect="1" noEditPoints="1"/>
                </p:cNvSpPr>
                <p:nvPr/>
              </p:nvSpPr>
              <p:spPr bwMode="auto">
                <a:xfrm>
                  <a:off x="2347" y="1362"/>
                  <a:ext cx="238" cy="366"/>
                </a:xfrm>
                <a:custGeom>
                  <a:avLst/>
                  <a:gdLst>
                    <a:gd name="T0" fmla="*/ 232 w 238"/>
                    <a:gd name="T1" fmla="*/ 310 h 366"/>
                    <a:gd name="T2" fmla="*/ 200 w 238"/>
                    <a:gd name="T3" fmla="*/ 284 h 366"/>
                    <a:gd name="T4" fmla="*/ 188 w 238"/>
                    <a:gd name="T5" fmla="*/ 226 h 366"/>
                    <a:gd name="T6" fmla="*/ 164 w 238"/>
                    <a:gd name="T7" fmla="*/ 208 h 366"/>
                    <a:gd name="T8" fmla="*/ 134 w 238"/>
                    <a:gd name="T9" fmla="*/ 32 h 366"/>
                    <a:gd name="T10" fmla="*/ 140 w 238"/>
                    <a:gd name="T11" fmla="*/ 18 h 366"/>
                    <a:gd name="T12" fmla="*/ 132 w 238"/>
                    <a:gd name="T13" fmla="*/ 12 h 366"/>
                    <a:gd name="T14" fmla="*/ 134 w 238"/>
                    <a:gd name="T15" fmla="*/ 0 h 366"/>
                    <a:gd name="T16" fmla="*/ 104 w 238"/>
                    <a:gd name="T17" fmla="*/ 10 h 366"/>
                    <a:gd name="T18" fmla="*/ 104 w 238"/>
                    <a:gd name="T19" fmla="*/ 12 h 366"/>
                    <a:gd name="T20" fmla="*/ 98 w 238"/>
                    <a:gd name="T21" fmla="*/ 26 h 366"/>
                    <a:gd name="T22" fmla="*/ 108 w 238"/>
                    <a:gd name="T23" fmla="*/ 32 h 366"/>
                    <a:gd name="T24" fmla="*/ 48 w 238"/>
                    <a:gd name="T25" fmla="*/ 208 h 366"/>
                    <a:gd name="T26" fmla="*/ 64 w 238"/>
                    <a:gd name="T27" fmla="*/ 226 h 366"/>
                    <a:gd name="T28" fmla="*/ 4 w 238"/>
                    <a:gd name="T29" fmla="*/ 284 h 366"/>
                    <a:gd name="T30" fmla="*/ 26 w 238"/>
                    <a:gd name="T31" fmla="*/ 310 h 366"/>
                    <a:gd name="T32" fmla="*/ 118 w 238"/>
                    <a:gd name="T33" fmla="*/ 366 h 366"/>
                    <a:gd name="T34" fmla="*/ 210 w 238"/>
                    <a:gd name="T35" fmla="*/ 310 h 366"/>
                    <a:gd name="T36" fmla="*/ 118 w 238"/>
                    <a:gd name="T37" fmla="*/ 48 h 366"/>
                    <a:gd name="T38" fmla="*/ 144 w 238"/>
                    <a:gd name="T39" fmla="*/ 208 h 366"/>
                    <a:gd name="T40" fmla="*/ 92 w 238"/>
                    <a:gd name="T41" fmla="*/ 208 h 366"/>
                    <a:gd name="T42" fmla="*/ 118 w 238"/>
                    <a:gd name="T43" fmla="*/ 48 h 366"/>
                    <a:gd name="T44" fmla="*/ 118 w 238"/>
                    <a:gd name="T45" fmla="*/ 230 h 366"/>
                    <a:gd name="T46" fmla="*/ 172 w 238"/>
                    <a:gd name="T47" fmla="*/ 284 h 366"/>
                    <a:gd name="T48" fmla="*/ 64 w 238"/>
                    <a:gd name="T49" fmla="*/ 284 h 366"/>
                    <a:gd name="T50" fmla="*/ 90 w 238"/>
                    <a:gd name="T51" fmla="*/ 230 h 366"/>
                    <a:gd name="T52" fmla="*/ 34 w 238"/>
                    <a:gd name="T53" fmla="*/ 362 h 366"/>
                    <a:gd name="T54" fmla="*/ 36 w 238"/>
                    <a:gd name="T55" fmla="*/ 356 h 366"/>
                    <a:gd name="T56" fmla="*/ 42 w 238"/>
                    <a:gd name="T57" fmla="*/ 350 h 366"/>
                    <a:gd name="T58" fmla="*/ 48 w 238"/>
                    <a:gd name="T59" fmla="*/ 342 h 366"/>
                    <a:gd name="T60" fmla="*/ 60 w 238"/>
                    <a:gd name="T61" fmla="*/ 334 h 366"/>
                    <a:gd name="T62" fmla="*/ 74 w 238"/>
                    <a:gd name="T63" fmla="*/ 328 h 366"/>
                    <a:gd name="T64" fmla="*/ 88 w 238"/>
                    <a:gd name="T65" fmla="*/ 324 h 366"/>
                    <a:gd name="T66" fmla="*/ 100 w 238"/>
                    <a:gd name="T67" fmla="*/ 322 h 366"/>
                    <a:gd name="T68" fmla="*/ 112 w 238"/>
                    <a:gd name="T69" fmla="*/ 322 h 366"/>
                    <a:gd name="T70" fmla="*/ 126 w 238"/>
                    <a:gd name="T71" fmla="*/ 322 h 366"/>
                    <a:gd name="T72" fmla="*/ 138 w 238"/>
                    <a:gd name="T73" fmla="*/ 322 h 366"/>
                    <a:gd name="T74" fmla="*/ 148 w 238"/>
                    <a:gd name="T75" fmla="*/ 324 h 366"/>
                    <a:gd name="T76" fmla="*/ 162 w 238"/>
                    <a:gd name="T77" fmla="*/ 328 h 366"/>
                    <a:gd name="T78" fmla="*/ 178 w 238"/>
                    <a:gd name="T79" fmla="*/ 334 h 366"/>
                    <a:gd name="T80" fmla="*/ 188 w 238"/>
                    <a:gd name="T81" fmla="*/ 342 h 366"/>
                    <a:gd name="T82" fmla="*/ 196 w 238"/>
                    <a:gd name="T83" fmla="*/ 350 h 366"/>
                    <a:gd name="T84" fmla="*/ 202 w 238"/>
                    <a:gd name="T85" fmla="*/ 360 h 366"/>
                    <a:gd name="T86" fmla="*/ 118 w 238"/>
                    <a:gd name="T87" fmla="*/ 362 h 3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38"/>
                    <a:gd name="T133" fmla="*/ 0 h 366"/>
                    <a:gd name="T134" fmla="*/ 238 w 238"/>
                    <a:gd name="T135" fmla="*/ 366 h 3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38" h="366">
                      <a:moveTo>
                        <a:pt x="210" y="310"/>
                      </a:moveTo>
                      <a:lnTo>
                        <a:pt x="232" y="310"/>
                      </a:lnTo>
                      <a:lnTo>
                        <a:pt x="232" y="284"/>
                      </a:lnTo>
                      <a:lnTo>
                        <a:pt x="200" y="284"/>
                      </a:lnTo>
                      <a:lnTo>
                        <a:pt x="172" y="226"/>
                      </a:lnTo>
                      <a:lnTo>
                        <a:pt x="188" y="226"/>
                      </a:lnTo>
                      <a:lnTo>
                        <a:pt x="188" y="208"/>
                      </a:lnTo>
                      <a:lnTo>
                        <a:pt x="164" y="208"/>
                      </a:lnTo>
                      <a:lnTo>
                        <a:pt x="128" y="32"/>
                      </a:lnTo>
                      <a:lnTo>
                        <a:pt x="134" y="32"/>
                      </a:lnTo>
                      <a:lnTo>
                        <a:pt x="140" y="26"/>
                      </a:lnTo>
                      <a:lnTo>
                        <a:pt x="140" y="18"/>
                      </a:lnTo>
                      <a:lnTo>
                        <a:pt x="134" y="12"/>
                      </a:lnTo>
                      <a:lnTo>
                        <a:pt x="132" y="12"/>
                      </a:lnTo>
                      <a:lnTo>
                        <a:pt x="134" y="10"/>
                      </a:lnTo>
                      <a:lnTo>
                        <a:pt x="134" y="0"/>
                      </a:lnTo>
                      <a:lnTo>
                        <a:pt x="104" y="0"/>
                      </a:lnTo>
                      <a:lnTo>
                        <a:pt x="104" y="10"/>
                      </a:lnTo>
                      <a:lnTo>
                        <a:pt x="106" y="12"/>
                      </a:lnTo>
                      <a:lnTo>
                        <a:pt x="104" y="12"/>
                      </a:lnTo>
                      <a:lnTo>
                        <a:pt x="98" y="18"/>
                      </a:lnTo>
                      <a:lnTo>
                        <a:pt x="98" y="26"/>
                      </a:lnTo>
                      <a:lnTo>
                        <a:pt x="104" y="32"/>
                      </a:lnTo>
                      <a:lnTo>
                        <a:pt x="108" y="32"/>
                      </a:lnTo>
                      <a:lnTo>
                        <a:pt x="72" y="208"/>
                      </a:lnTo>
                      <a:lnTo>
                        <a:pt x="48" y="208"/>
                      </a:lnTo>
                      <a:lnTo>
                        <a:pt x="48" y="226"/>
                      </a:lnTo>
                      <a:lnTo>
                        <a:pt x="64" y="226"/>
                      </a:lnTo>
                      <a:lnTo>
                        <a:pt x="36" y="284"/>
                      </a:lnTo>
                      <a:lnTo>
                        <a:pt x="4" y="284"/>
                      </a:lnTo>
                      <a:lnTo>
                        <a:pt x="4" y="310"/>
                      </a:lnTo>
                      <a:lnTo>
                        <a:pt x="26" y="310"/>
                      </a:lnTo>
                      <a:lnTo>
                        <a:pt x="0" y="366"/>
                      </a:lnTo>
                      <a:lnTo>
                        <a:pt x="118" y="366"/>
                      </a:lnTo>
                      <a:lnTo>
                        <a:pt x="238" y="366"/>
                      </a:lnTo>
                      <a:lnTo>
                        <a:pt x="210" y="310"/>
                      </a:lnTo>
                      <a:close/>
                      <a:moveTo>
                        <a:pt x="118" y="48"/>
                      </a:moveTo>
                      <a:lnTo>
                        <a:pt x="118" y="50"/>
                      </a:lnTo>
                      <a:lnTo>
                        <a:pt x="144" y="208"/>
                      </a:lnTo>
                      <a:lnTo>
                        <a:pt x="118" y="208"/>
                      </a:lnTo>
                      <a:lnTo>
                        <a:pt x="92" y="208"/>
                      </a:lnTo>
                      <a:lnTo>
                        <a:pt x="118" y="48"/>
                      </a:lnTo>
                      <a:close/>
                      <a:moveTo>
                        <a:pt x="90" y="230"/>
                      </a:moveTo>
                      <a:lnTo>
                        <a:pt x="118" y="230"/>
                      </a:lnTo>
                      <a:lnTo>
                        <a:pt x="148" y="230"/>
                      </a:lnTo>
                      <a:lnTo>
                        <a:pt x="172" y="284"/>
                      </a:lnTo>
                      <a:lnTo>
                        <a:pt x="118" y="284"/>
                      </a:lnTo>
                      <a:lnTo>
                        <a:pt x="64" y="284"/>
                      </a:lnTo>
                      <a:lnTo>
                        <a:pt x="90" y="230"/>
                      </a:lnTo>
                      <a:close/>
                      <a:moveTo>
                        <a:pt x="118" y="362"/>
                      </a:moveTo>
                      <a:lnTo>
                        <a:pt x="34" y="362"/>
                      </a:lnTo>
                      <a:lnTo>
                        <a:pt x="34" y="360"/>
                      </a:lnTo>
                      <a:lnTo>
                        <a:pt x="36" y="356"/>
                      </a:lnTo>
                      <a:lnTo>
                        <a:pt x="38" y="354"/>
                      </a:lnTo>
                      <a:lnTo>
                        <a:pt x="42" y="350"/>
                      </a:lnTo>
                      <a:lnTo>
                        <a:pt x="44" y="346"/>
                      </a:lnTo>
                      <a:lnTo>
                        <a:pt x="48" y="342"/>
                      </a:lnTo>
                      <a:lnTo>
                        <a:pt x="54" y="338"/>
                      </a:lnTo>
                      <a:lnTo>
                        <a:pt x="60" y="334"/>
                      </a:lnTo>
                      <a:lnTo>
                        <a:pt x="66" y="330"/>
                      </a:lnTo>
                      <a:lnTo>
                        <a:pt x="74" y="328"/>
                      </a:lnTo>
                      <a:lnTo>
                        <a:pt x="84" y="326"/>
                      </a:lnTo>
                      <a:lnTo>
                        <a:pt x="88" y="324"/>
                      </a:lnTo>
                      <a:lnTo>
                        <a:pt x="94" y="324"/>
                      </a:lnTo>
                      <a:lnTo>
                        <a:pt x="100" y="322"/>
                      </a:lnTo>
                      <a:lnTo>
                        <a:pt x="106" y="322"/>
                      </a:lnTo>
                      <a:lnTo>
                        <a:pt x="112" y="322"/>
                      </a:lnTo>
                      <a:lnTo>
                        <a:pt x="118" y="322"/>
                      </a:lnTo>
                      <a:lnTo>
                        <a:pt x="126" y="322"/>
                      </a:lnTo>
                      <a:lnTo>
                        <a:pt x="132" y="322"/>
                      </a:lnTo>
                      <a:lnTo>
                        <a:pt x="138" y="322"/>
                      </a:lnTo>
                      <a:lnTo>
                        <a:pt x="144" y="324"/>
                      </a:lnTo>
                      <a:lnTo>
                        <a:pt x="148" y="324"/>
                      </a:lnTo>
                      <a:lnTo>
                        <a:pt x="154" y="326"/>
                      </a:lnTo>
                      <a:lnTo>
                        <a:pt x="162" y="328"/>
                      </a:lnTo>
                      <a:lnTo>
                        <a:pt x="170" y="330"/>
                      </a:lnTo>
                      <a:lnTo>
                        <a:pt x="178" y="334"/>
                      </a:lnTo>
                      <a:lnTo>
                        <a:pt x="184" y="338"/>
                      </a:lnTo>
                      <a:lnTo>
                        <a:pt x="188" y="342"/>
                      </a:lnTo>
                      <a:lnTo>
                        <a:pt x="192" y="346"/>
                      </a:lnTo>
                      <a:lnTo>
                        <a:pt x="196" y="350"/>
                      </a:lnTo>
                      <a:lnTo>
                        <a:pt x="200" y="356"/>
                      </a:lnTo>
                      <a:lnTo>
                        <a:pt x="202" y="360"/>
                      </a:lnTo>
                      <a:lnTo>
                        <a:pt x="204" y="362"/>
                      </a:lnTo>
                      <a:lnTo>
                        <a:pt x="118" y="362"/>
                      </a:lnTo>
                      <a:close/>
                    </a:path>
                  </a:pathLst>
                </a:custGeom>
                <a:solidFill>
                  <a:srgbClr val="3251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64" name="Freeform 90"/>
                <p:cNvSpPr>
                  <a:spLocks noChangeAspect="1"/>
                </p:cNvSpPr>
                <p:nvPr/>
              </p:nvSpPr>
              <p:spPr bwMode="auto">
                <a:xfrm>
                  <a:off x="2319" y="1314"/>
                  <a:ext cx="20" cy="104"/>
                </a:xfrm>
                <a:custGeom>
                  <a:avLst/>
                  <a:gdLst>
                    <a:gd name="T0" fmla="*/ 20 w 10"/>
                    <a:gd name="T1" fmla="*/ 4 h 52"/>
                    <a:gd name="T2" fmla="*/ 18 w 10"/>
                    <a:gd name="T3" fmla="*/ 8 h 52"/>
                    <a:gd name="T4" fmla="*/ 16 w 10"/>
                    <a:gd name="T5" fmla="*/ 16 h 52"/>
                    <a:gd name="T6" fmla="*/ 10 w 10"/>
                    <a:gd name="T7" fmla="*/ 34 h 52"/>
                    <a:gd name="T8" fmla="*/ 8 w 10"/>
                    <a:gd name="T9" fmla="*/ 52 h 52"/>
                    <a:gd name="T10" fmla="*/ 10 w 10"/>
                    <a:gd name="T11" fmla="*/ 68 h 52"/>
                    <a:gd name="T12" fmla="*/ 14 w 10"/>
                    <a:gd name="T13" fmla="*/ 84 h 52"/>
                    <a:gd name="T14" fmla="*/ 16 w 10"/>
                    <a:gd name="T15" fmla="*/ 94 h 52"/>
                    <a:gd name="T16" fmla="*/ 18 w 10"/>
                    <a:gd name="T17" fmla="*/ 100 h 52"/>
                    <a:gd name="T18" fmla="*/ 18 w 10"/>
                    <a:gd name="T19" fmla="*/ 102 h 52"/>
                    <a:gd name="T20" fmla="*/ 16 w 10"/>
                    <a:gd name="T21" fmla="*/ 104 h 52"/>
                    <a:gd name="T22" fmla="*/ 14 w 10"/>
                    <a:gd name="T23" fmla="*/ 102 h 52"/>
                    <a:gd name="T24" fmla="*/ 10 w 10"/>
                    <a:gd name="T25" fmla="*/ 94 h 52"/>
                    <a:gd name="T26" fmla="*/ 2 w 10"/>
                    <a:gd name="T27" fmla="*/ 74 h 52"/>
                    <a:gd name="T28" fmla="*/ 0 w 10"/>
                    <a:gd name="T29" fmla="*/ 52 h 52"/>
                    <a:gd name="T30" fmla="*/ 2 w 10"/>
                    <a:gd name="T31" fmla="*/ 32 h 52"/>
                    <a:gd name="T32" fmla="*/ 8 w 10"/>
                    <a:gd name="T33" fmla="*/ 12 h 52"/>
                    <a:gd name="T34" fmla="*/ 14 w 10"/>
                    <a:gd name="T35" fmla="*/ 4 h 52"/>
                    <a:gd name="T36" fmla="*/ 18 w 10"/>
                    <a:gd name="T37" fmla="*/ 0 h 52"/>
                    <a:gd name="T38" fmla="*/ 20 w 10"/>
                    <a:gd name="T39" fmla="*/ 2 h 52"/>
                    <a:gd name="T40" fmla="*/ 20 w 10"/>
                    <a:gd name="T41" fmla="*/ 4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52"/>
                    <a:gd name="T65" fmla="*/ 10 w 10"/>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52">
                      <a:moveTo>
                        <a:pt x="10" y="2"/>
                      </a:moveTo>
                      <a:cubicBezTo>
                        <a:pt x="10" y="2"/>
                        <a:pt x="10" y="3"/>
                        <a:pt x="9" y="4"/>
                      </a:cubicBezTo>
                      <a:cubicBezTo>
                        <a:pt x="8" y="6"/>
                        <a:pt x="8" y="7"/>
                        <a:pt x="8" y="8"/>
                      </a:cubicBezTo>
                      <a:cubicBezTo>
                        <a:pt x="7" y="11"/>
                        <a:pt x="6" y="14"/>
                        <a:pt x="5" y="17"/>
                      </a:cubicBezTo>
                      <a:cubicBezTo>
                        <a:pt x="5" y="20"/>
                        <a:pt x="5" y="23"/>
                        <a:pt x="4" y="26"/>
                      </a:cubicBezTo>
                      <a:cubicBezTo>
                        <a:pt x="4" y="29"/>
                        <a:pt x="5" y="31"/>
                        <a:pt x="5" y="34"/>
                      </a:cubicBezTo>
                      <a:cubicBezTo>
                        <a:pt x="5" y="37"/>
                        <a:pt x="6" y="39"/>
                        <a:pt x="7" y="42"/>
                      </a:cubicBezTo>
                      <a:cubicBezTo>
                        <a:pt x="7" y="43"/>
                        <a:pt x="7" y="45"/>
                        <a:pt x="8" y="47"/>
                      </a:cubicBezTo>
                      <a:cubicBezTo>
                        <a:pt x="9" y="49"/>
                        <a:pt x="9" y="50"/>
                        <a:pt x="9" y="50"/>
                      </a:cubicBezTo>
                      <a:cubicBezTo>
                        <a:pt x="9" y="51"/>
                        <a:pt x="9" y="51"/>
                        <a:pt x="9" y="51"/>
                      </a:cubicBezTo>
                      <a:cubicBezTo>
                        <a:pt x="8" y="52"/>
                        <a:pt x="8" y="52"/>
                        <a:pt x="8" y="52"/>
                      </a:cubicBezTo>
                      <a:cubicBezTo>
                        <a:pt x="7" y="51"/>
                        <a:pt x="7" y="51"/>
                        <a:pt x="7" y="51"/>
                      </a:cubicBezTo>
                      <a:cubicBezTo>
                        <a:pt x="6" y="50"/>
                        <a:pt x="5" y="49"/>
                        <a:pt x="5" y="47"/>
                      </a:cubicBezTo>
                      <a:cubicBezTo>
                        <a:pt x="3" y="44"/>
                        <a:pt x="2" y="41"/>
                        <a:pt x="1" y="37"/>
                      </a:cubicBezTo>
                      <a:cubicBezTo>
                        <a:pt x="0" y="33"/>
                        <a:pt x="0" y="30"/>
                        <a:pt x="0" y="26"/>
                      </a:cubicBezTo>
                      <a:cubicBezTo>
                        <a:pt x="0" y="22"/>
                        <a:pt x="0" y="19"/>
                        <a:pt x="1" y="16"/>
                      </a:cubicBezTo>
                      <a:cubicBezTo>
                        <a:pt x="2" y="12"/>
                        <a:pt x="3" y="9"/>
                        <a:pt x="4" y="6"/>
                      </a:cubicBezTo>
                      <a:cubicBezTo>
                        <a:pt x="5" y="4"/>
                        <a:pt x="6" y="3"/>
                        <a:pt x="7" y="2"/>
                      </a:cubicBezTo>
                      <a:cubicBezTo>
                        <a:pt x="8" y="1"/>
                        <a:pt x="8" y="0"/>
                        <a:pt x="9" y="0"/>
                      </a:cubicBezTo>
                      <a:cubicBezTo>
                        <a:pt x="10" y="1"/>
                        <a:pt x="10" y="1"/>
                        <a:pt x="10" y="1"/>
                      </a:cubicBezTo>
                      <a:cubicBezTo>
                        <a:pt x="10" y="1"/>
                        <a:pt x="10" y="1"/>
                        <a:pt x="10" y="2"/>
                      </a:cubicBez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65" name="Freeform 91"/>
                <p:cNvSpPr>
                  <a:spLocks noChangeAspect="1"/>
                </p:cNvSpPr>
                <p:nvPr/>
              </p:nvSpPr>
              <p:spPr bwMode="auto">
                <a:xfrm>
                  <a:off x="2361" y="1324"/>
                  <a:ext cx="16" cy="82"/>
                </a:xfrm>
                <a:custGeom>
                  <a:avLst/>
                  <a:gdLst>
                    <a:gd name="T0" fmla="*/ 16 w 8"/>
                    <a:gd name="T1" fmla="*/ 4 h 41"/>
                    <a:gd name="T2" fmla="*/ 14 w 8"/>
                    <a:gd name="T3" fmla="*/ 8 h 41"/>
                    <a:gd name="T4" fmla="*/ 12 w 8"/>
                    <a:gd name="T5" fmla="*/ 14 h 41"/>
                    <a:gd name="T6" fmla="*/ 10 w 8"/>
                    <a:gd name="T7" fmla="*/ 28 h 41"/>
                    <a:gd name="T8" fmla="*/ 8 w 8"/>
                    <a:gd name="T9" fmla="*/ 42 h 41"/>
                    <a:gd name="T10" fmla="*/ 8 w 8"/>
                    <a:gd name="T11" fmla="*/ 54 h 41"/>
                    <a:gd name="T12" fmla="*/ 12 w 8"/>
                    <a:gd name="T13" fmla="*/ 66 h 41"/>
                    <a:gd name="T14" fmla="*/ 14 w 8"/>
                    <a:gd name="T15" fmla="*/ 74 h 41"/>
                    <a:gd name="T16" fmla="*/ 16 w 8"/>
                    <a:gd name="T17" fmla="*/ 80 h 41"/>
                    <a:gd name="T18" fmla="*/ 14 w 8"/>
                    <a:gd name="T19" fmla="*/ 82 h 41"/>
                    <a:gd name="T20" fmla="*/ 14 w 8"/>
                    <a:gd name="T21" fmla="*/ 82 h 41"/>
                    <a:gd name="T22" fmla="*/ 12 w 8"/>
                    <a:gd name="T23" fmla="*/ 80 h 41"/>
                    <a:gd name="T24" fmla="*/ 8 w 8"/>
                    <a:gd name="T25" fmla="*/ 76 h 41"/>
                    <a:gd name="T26" fmla="*/ 2 w 8"/>
                    <a:gd name="T27" fmla="*/ 60 h 41"/>
                    <a:gd name="T28" fmla="*/ 0 w 8"/>
                    <a:gd name="T29" fmla="*/ 42 h 41"/>
                    <a:gd name="T30" fmla="*/ 2 w 8"/>
                    <a:gd name="T31" fmla="*/ 26 h 41"/>
                    <a:gd name="T32" fmla="*/ 8 w 8"/>
                    <a:gd name="T33" fmla="*/ 10 h 41"/>
                    <a:gd name="T34" fmla="*/ 12 w 8"/>
                    <a:gd name="T35" fmla="*/ 4 h 41"/>
                    <a:gd name="T36" fmla="*/ 16 w 8"/>
                    <a:gd name="T37" fmla="*/ 0 h 41"/>
                    <a:gd name="T38" fmla="*/ 16 w 8"/>
                    <a:gd name="T39" fmla="*/ 2 h 41"/>
                    <a:gd name="T40" fmla="*/ 16 w 8"/>
                    <a:gd name="T41" fmla="*/ 4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
                    <a:gd name="T64" fmla="*/ 0 h 41"/>
                    <a:gd name="T65" fmla="*/ 8 w 8"/>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 h="41">
                      <a:moveTo>
                        <a:pt x="8" y="2"/>
                      </a:moveTo>
                      <a:cubicBezTo>
                        <a:pt x="8" y="2"/>
                        <a:pt x="8" y="3"/>
                        <a:pt x="7" y="4"/>
                      </a:cubicBezTo>
                      <a:cubicBezTo>
                        <a:pt x="7" y="5"/>
                        <a:pt x="7" y="6"/>
                        <a:pt x="6" y="7"/>
                      </a:cubicBezTo>
                      <a:cubicBezTo>
                        <a:pt x="6" y="9"/>
                        <a:pt x="5" y="12"/>
                        <a:pt x="5" y="14"/>
                      </a:cubicBezTo>
                      <a:cubicBezTo>
                        <a:pt x="4" y="16"/>
                        <a:pt x="4" y="18"/>
                        <a:pt x="4" y="21"/>
                      </a:cubicBezTo>
                      <a:cubicBezTo>
                        <a:pt x="4" y="23"/>
                        <a:pt x="4" y="25"/>
                        <a:pt x="4" y="27"/>
                      </a:cubicBezTo>
                      <a:cubicBezTo>
                        <a:pt x="5" y="29"/>
                        <a:pt x="5" y="31"/>
                        <a:pt x="6" y="33"/>
                      </a:cubicBezTo>
                      <a:cubicBezTo>
                        <a:pt x="6" y="34"/>
                        <a:pt x="6" y="36"/>
                        <a:pt x="7" y="37"/>
                      </a:cubicBezTo>
                      <a:cubicBezTo>
                        <a:pt x="7" y="39"/>
                        <a:pt x="8" y="40"/>
                        <a:pt x="8" y="40"/>
                      </a:cubicBezTo>
                      <a:cubicBezTo>
                        <a:pt x="8" y="40"/>
                        <a:pt x="8" y="41"/>
                        <a:pt x="7" y="41"/>
                      </a:cubicBezTo>
                      <a:cubicBezTo>
                        <a:pt x="7" y="41"/>
                        <a:pt x="7" y="41"/>
                        <a:pt x="7" y="41"/>
                      </a:cubicBezTo>
                      <a:cubicBezTo>
                        <a:pt x="7" y="41"/>
                        <a:pt x="6" y="41"/>
                        <a:pt x="6" y="40"/>
                      </a:cubicBezTo>
                      <a:cubicBezTo>
                        <a:pt x="5" y="40"/>
                        <a:pt x="5" y="39"/>
                        <a:pt x="4" y="38"/>
                      </a:cubicBezTo>
                      <a:cubicBezTo>
                        <a:pt x="3" y="35"/>
                        <a:pt x="2" y="32"/>
                        <a:pt x="1" y="30"/>
                      </a:cubicBezTo>
                      <a:cubicBezTo>
                        <a:pt x="0" y="27"/>
                        <a:pt x="0" y="24"/>
                        <a:pt x="0" y="21"/>
                      </a:cubicBezTo>
                      <a:cubicBezTo>
                        <a:pt x="0" y="18"/>
                        <a:pt x="0" y="15"/>
                        <a:pt x="1" y="13"/>
                      </a:cubicBezTo>
                      <a:cubicBezTo>
                        <a:pt x="2" y="10"/>
                        <a:pt x="3" y="8"/>
                        <a:pt x="4" y="5"/>
                      </a:cubicBezTo>
                      <a:cubicBezTo>
                        <a:pt x="4" y="4"/>
                        <a:pt x="5" y="2"/>
                        <a:pt x="6" y="2"/>
                      </a:cubicBezTo>
                      <a:cubicBezTo>
                        <a:pt x="6" y="1"/>
                        <a:pt x="7" y="0"/>
                        <a:pt x="8" y="0"/>
                      </a:cubicBezTo>
                      <a:cubicBezTo>
                        <a:pt x="8" y="1"/>
                        <a:pt x="8" y="1"/>
                        <a:pt x="8" y="1"/>
                      </a:cubicBezTo>
                      <a:lnTo>
                        <a:pt x="8" y="2"/>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66" name="Freeform 92"/>
                <p:cNvSpPr>
                  <a:spLocks noChangeAspect="1"/>
                </p:cNvSpPr>
                <p:nvPr/>
              </p:nvSpPr>
              <p:spPr bwMode="auto">
                <a:xfrm>
                  <a:off x="2403" y="1336"/>
                  <a:ext cx="12" cy="62"/>
                </a:xfrm>
                <a:custGeom>
                  <a:avLst/>
                  <a:gdLst>
                    <a:gd name="T0" fmla="*/ 12 w 6"/>
                    <a:gd name="T1" fmla="*/ 2 h 31"/>
                    <a:gd name="T2" fmla="*/ 12 w 6"/>
                    <a:gd name="T3" fmla="*/ 4 h 31"/>
                    <a:gd name="T4" fmla="*/ 10 w 6"/>
                    <a:gd name="T5" fmla="*/ 8 h 31"/>
                    <a:gd name="T6" fmla="*/ 6 w 6"/>
                    <a:gd name="T7" fmla="*/ 20 h 31"/>
                    <a:gd name="T8" fmla="*/ 6 w 6"/>
                    <a:gd name="T9" fmla="*/ 30 h 31"/>
                    <a:gd name="T10" fmla="*/ 6 w 6"/>
                    <a:gd name="T11" fmla="*/ 40 h 31"/>
                    <a:gd name="T12" fmla="*/ 8 w 6"/>
                    <a:gd name="T13" fmla="*/ 50 h 31"/>
                    <a:gd name="T14" fmla="*/ 10 w 6"/>
                    <a:gd name="T15" fmla="*/ 56 h 31"/>
                    <a:gd name="T16" fmla="*/ 12 w 6"/>
                    <a:gd name="T17" fmla="*/ 60 h 31"/>
                    <a:gd name="T18" fmla="*/ 12 w 6"/>
                    <a:gd name="T19" fmla="*/ 60 h 31"/>
                    <a:gd name="T20" fmla="*/ 10 w 6"/>
                    <a:gd name="T21" fmla="*/ 62 h 31"/>
                    <a:gd name="T22" fmla="*/ 8 w 6"/>
                    <a:gd name="T23" fmla="*/ 60 h 31"/>
                    <a:gd name="T24" fmla="*/ 6 w 6"/>
                    <a:gd name="T25" fmla="*/ 56 h 31"/>
                    <a:gd name="T26" fmla="*/ 2 w 6"/>
                    <a:gd name="T27" fmla="*/ 44 h 31"/>
                    <a:gd name="T28" fmla="*/ 0 w 6"/>
                    <a:gd name="T29" fmla="*/ 30 h 31"/>
                    <a:gd name="T30" fmla="*/ 2 w 6"/>
                    <a:gd name="T31" fmla="*/ 18 h 31"/>
                    <a:gd name="T32" fmla="*/ 6 w 6"/>
                    <a:gd name="T33" fmla="*/ 6 h 31"/>
                    <a:gd name="T34" fmla="*/ 10 w 6"/>
                    <a:gd name="T35" fmla="*/ 2 h 31"/>
                    <a:gd name="T36" fmla="*/ 12 w 6"/>
                    <a:gd name="T37" fmla="*/ 0 h 31"/>
                    <a:gd name="T38" fmla="*/ 12 w 6"/>
                    <a:gd name="T39" fmla="*/ 0 h 31"/>
                    <a:gd name="T40" fmla="*/ 12 w 6"/>
                    <a:gd name="T41" fmla="*/ 2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
                    <a:gd name="T64" fmla="*/ 0 h 31"/>
                    <a:gd name="T65" fmla="*/ 6 w 6"/>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 h="31">
                      <a:moveTo>
                        <a:pt x="6" y="1"/>
                      </a:moveTo>
                      <a:cubicBezTo>
                        <a:pt x="6" y="1"/>
                        <a:pt x="6" y="1"/>
                        <a:pt x="6" y="2"/>
                      </a:cubicBezTo>
                      <a:cubicBezTo>
                        <a:pt x="6" y="3"/>
                        <a:pt x="5" y="4"/>
                        <a:pt x="5" y="4"/>
                      </a:cubicBezTo>
                      <a:cubicBezTo>
                        <a:pt x="4" y="6"/>
                        <a:pt x="4" y="8"/>
                        <a:pt x="3" y="10"/>
                      </a:cubicBezTo>
                      <a:cubicBezTo>
                        <a:pt x="3" y="12"/>
                        <a:pt x="3" y="13"/>
                        <a:pt x="3" y="15"/>
                      </a:cubicBezTo>
                      <a:cubicBezTo>
                        <a:pt x="3" y="17"/>
                        <a:pt x="3" y="18"/>
                        <a:pt x="3" y="20"/>
                      </a:cubicBezTo>
                      <a:cubicBezTo>
                        <a:pt x="4" y="22"/>
                        <a:pt x="4" y="23"/>
                        <a:pt x="4" y="25"/>
                      </a:cubicBezTo>
                      <a:cubicBezTo>
                        <a:pt x="5" y="25"/>
                        <a:pt x="5" y="26"/>
                        <a:pt x="5" y="28"/>
                      </a:cubicBezTo>
                      <a:cubicBezTo>
                        <a:pt x="6" y="29"/>
                        <a:pt x="6" y="29"/>
                        <a:pt x="6" y="30"/>
                      </a:cubicBezTo>
                      <a:cubicBezTo>
                        <a:pt x="6" y="30"/>
                        <a:pt x="6" y="30"/>
                        <a:pt x="6" y="30"/>
                      </a:cubicBezTo>
                      <a:cubicBezTo>
                        <a:pt x="5" y="31"/>
                        <a:pt x="5" y="31"/>
                        <a:pt x="5" y="31"/>
                      </a:cubicBezTo>
                      <a:cubicBezTo>
                        <a:pt x="5" y="31"/>
                        <a:pt x="5" y="30"/>
                        <a:pt x="4" y="30"/>
                      </a:cubicBezTo>
                      <a:cubicBezTo>
                        <a:pt x="4" y="30"/>
                        <a:pt x="4" y="29"/>
                        <a:pt x="3" y="28"/>
                      </a:cubicBezTo>
                      <a:cubicBezTo>
                        <a:pt x="2" y="26"/>
                        <a:pt x="1" y="24"/>
                        <a:pt x="1" y="22"/>
                      </a:cubicBezTo>
                      <a:cubicBezTo>
                        <a:pt x="0" y="20"/>
                        <a:pt x="0" y="17"/>
                        <a:pt x="0" y="15"/>
                      </a:cubicBezTo>
                      <a:cubicBezTo>
                        <a:pt x="0" y="13"/>
                        <a:pt x="0" y="11"/>
                        <a:pt x="1" y="9"/>
                      </a:cubicBezTo>
                      <a:cubicBezTo>
                        <a:pt x="1" y="7"/>
                        <a:pt x="2" y="5"/>
                        <a:pt x="3" y="3"/>
                      </a:cubicBezTo>
                      <a:cubicBezTo>
                        <a:pt x="3" y="2"/>
                        <a:pt x="4" y="1"/>
                        <a:pt x="5" y="1"/>
                      </a:cubicBezTo>
                      <a:cubicBezTo>
                        <a:pt x="5" y="0"/>
                        <a:pt x="6" y="0"/>
                        <a:pt x="6" y="0"/>
                      </a:cubicBezTo>
                      <a:cubicBezTo>
                        <a:pt x="6" y="0"/>
                        <a:pt x="6" y="0"/>
                        <a:pt x="6" y="0"/>
                      </a:cubicBezTo>
                      <a:lnTo>
                        <a:pt x="6" y="1"/>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67" name="Freeform 93"/>
                <p:cNvSpPr>
                  <a:spLocks noChangeAspect="1"/>
                </p:cNvSpPr>
                <p:nvPr/>
              </p:nvSpPr>
              <p:spPr bwMode="auto">
                <a:xfrm>
                  <a:off x="2591" y="1314"/>
                  <a:ext cx="22" cy="104"/>
                </a:xfrm>
                <a:custGeom>
                  <a:avLst/>
                  <a:gdLst>
                    <a:gd name="T0" fmla="*/ 0 w 11"/>
                    <a:gd name="T1" fmla="*/ 4 h 52"/>
                    <a:gd name="T2" fmla="*/ 2 w 11"/>
                    <a:gd name="T3" fmla="*/ 8 h 52"/>
                    <a:gd name="T4" fmla="*/ 6 w 11"/>
                    <a:gd name="T5" fmla="*/ 16 h 52"/>
                    <a:gd name="T6" fmla="*/ 10 w 11"/>
                    <a:gd name="T7" fmla="*/ 34 h 52"/>
                    <a:gd name="T8" fmla="*/ 12 w 11"/>
                    <a:gd name="T9" fmla="*/ 52 h 52"/>
                    <a:gd name="T10" fmla="*/ 10 w 11"/>
                    <a:gd name="T11" fmla="*/ 68 h 52"/>
                    <a:gd name="T12" fmla="*/ 8 w 11"/>
                    <a:gd name="T13" fmla="*/ 84 h 52"/>
                    <a:gd name="T14" fmla="*/ 4 w 11"/>
                    <a:gd name="T15" fmla="*/ 94 h 52"/>
                    <a:gd name="T16" fmla="*/ 2 w 11"/>
                    <a:gd name="T17" fmla="*/ 100 h 52"/>
                    <a:gd name="T18" fmla="*/ 2 w 11"/>
                    <a:gd name="T19" fmla="*/ 102 h 52"/>
                    <a:gd name="T20" fmla="*/ 4 w 11"/>
                    <a:gd name="T21" fmla="*/ 104 h 52"/>
                    <a:gd name="T22" fmla="*/ 8 w 11"/>
                    <a:gd name="T23" fmla="*/ 102 h 52"/>
                    <a:gd name="T24" fmla="*/ 12 w 11"/>
                    <a:gd name="T25" fmla="*/ 94 h 52"/>
                    <a:gd name="T26" fmla="*/ 18 w 11"/>
                    <a:gd name="T27" fmla="*/ 74 h 52"/>
                    <a:gd name="T28" fmla="*/ 20 w 11"/>
                    <a:gd name="T29" fmla="*/ 52 h 52"/>
                    <a:gd name="T30" fmla="*/ 18 w 11"/>
                    <a:gd name="T31" fmla="*/ 32 h 52"/>
                    <a:gd name="T32" fmla="*/ 12 w 11"/>
                    <a:gd name="T33" fmla="*/ 12 h 52"/>
                    <a:gd name="T34" fmla="*/ 6 w 11"/>
                    <a:gd name="T35" fmla="*/ 4 h 52"/>
                    <a:gd name="T36" fmla="*/ 2 w 11"/>
                    <a:gd name="T37" fmla="*/ 0 h 52"/>
                    <a:gd name="T38" fmla="*/ 2 w 11"/>
                    <a:gd name="T39" fmla="*/ 2 h 52"/>
                    <a:gd name="T40" fmla="*/ 0 w 11"/>
                    <a:gd name="T41" fmla="*/ 4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52"/>
                    <a:gd name="T65" fmla="*/ 11 w 11"/>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52">
                      <a:moveTo>
                        <a:pt x="0" y="2"/>
                      </a:moveTo>
                      <a:cubicBezTo>
                        <a:pt x="0" y="2"/>
                        <a:pt x="1" y="3"/>
                        <a:pt x="1" y="4"/>
                      </a:cubicBezTo>
                      <a:cubicBezTo>
                        <a:pt x="2" y="6"/>
                        <a:pt x="2" y="7"/>
                        <a:pt x="3" y="8"/>
                      </a:cubicBezTo>
                      <a:cubicBezTo>
                        <a:pt x="4" y="11"/>
                        <a:pt x="4" y="14"/>
                        <a:pt x="5" y="17"/>
                      </a:cubicBezTo>
                      <a:cubicBezTo>
                        <a:pt x="5" y="20"/>
                        <a:pt x="6" y="23"/>
                        <a:pt x="6" y="26"/>
                      </a:cubicBezTo>
                      <a:cubicBezTo>
                        <a:pt x="6" y="29"/>
                        <a:pt x="6" y="31"/>
                        <a:pt x="5" y="34"/>
                      </a:cubicBezTo>
                      <a:cubicBezTo>
                        <a:pt x="5" y="37"/>
                        <a:pt x="4" y="39"/>
                        <a:pt x="4" y="42"/>
                      </a:cubicBezTo>
                      <a:cubicBezTo>
                        <a:pt x="3" y="43"/>
                        <a:pt x="3" y="45"/>
                        <a:pt x="2" y="47"/>
                      </a:cubicBezTo>
                      <a:cubicBezTo>
                        <a:pt x="1" y="49"/>
                        <a:pt x="1" y="50"/>
                        <a:pt x="1" y="50"/>
                      </a:cubicBezTo>
                      <a:cubicBezTo>
                        <a:pt x="1" y="51"/>
                        <a:pt x="1" y="51"/>
                        <a:pt x="1" y="51"/>
                      </a:cubicBezTo>
                      <a:cubicBezTo>
                        <a:pt x="2" y="52"/>
                        <a:pt x="2" y="52"/>
                        <a:pt x="2" y="52"/>
                      </a:cubicBezTo>
                      <a:cubicBezTo>
                        <a:pt x="2" y="52"/>
                        <a:pt x="3" y="51"/>
                        <a:pt x="4" y="51"/>
                      </a:cubicBezTo>
                      <a:cubicBezTo>
                        <a:pt x="4" y="50"/>
                        <a:pt x="5" y="49"/>
                        <a:pt x="6" y="47"/>
                      </a:cubicBezTo>
                      <a:cubicBezTo>
                        <a:pt x="7" y="44"/>
                        <a:pt x="9" y="41"/>
                        <a:pt x="9" y="37"/>
                      </a:cubicBezTo>
                      <a:cubicBezTo>
                        <a:pt x="10" y="33"/>
                        <a:pt x="11" y="30"/>
                        <a:pt x="10" y="26"/>
                      </a:cubicBezTo>
                      <a:cubicBezTo>
                        <a:pt x="10" y="22"/>
                        <a:pt x="10" y="19"/>
                        <a:pt x="9" y="16"/>
                      </a:cubicBezTo>
                      <a:cubicBezTo>
                        <a:pt x="9" y="12"/>
                        <a:pt x="7" y="9"/>
                        <a:pt x="6" y="6"/>
                      </a:cubicBezTo>
                      <a:cubicBezTo>
                        <a:pt x="5" y="4"/>
                        <a:pt x="4" y="3"/>
                        <a:pt x="3" y="2"/>
                      </a:cubicBezTo>
                      <a:cubicBezTo>
                        <a:pt x="3" y="1"/>
                        <a:pt x="2" y="0"/>
                        <a:pt x="1" y="0"/>
                      </a:cubicBezTo>
                      <a:cubicBezTo>
                        <a:pt x="1" y="1"/>
                        <a:pt x="1" y="1"/>
                        <a:pt x="1" y="1"/>
                      </a:cubicBezTo>
                      <a:cubicBezTo>
                        <a:pt x="0" y="1"/>
                        <a:pt x="0" y="1"/>
                        <a:pt x="0" y="2"/>
                      </a:cubicBez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68" name="Freeform 94"/>
                <p:cNvSpPr>
                  <a:spLocks noChangeAspect="1"/>
                </p:cNvSpPr>
                <p:nvPr/>
              </p:nvSpPr>
              <p:spPr bwMode="auto">
                <a:xfrm>
                  <a:off x="2553" y="1324"/>
                  <a:ext cx="16" cy="82"/>
                </a:xfrm>
                <a:custGeom>
                  <a:avLst/>
                  <a:gdLst>
                    <a:gd name="T0" fmla="*/ 0 w 8"/>
                    <a:gd name="T1" fmla="*/ 4 h 41"/>
                    <a:gd name="T2" fmla="*/ 2 w 8"/>
                    <a:gd name="T3" fmla="*/ 8 h 41"/>
                    <a:gd name="T4" fmla="*/ 4 w 8"/>
                    <a:gd name="T5" fmla="*/ 14 h 41"/>
                    <a:gd name="T6" fmla="*/ 8 w 8"/>
                    <a:gd name="T7" fmla="*/ 28 h 41"/>
                    <a:gd name="T8" fmla="*/ 8 w 8"/>
                    <a:gd name="T9" fmla="*/ 42 h 41"/>
                    <a:gd name="T10" fmla="*/ 8 w 8"/>
                    <a:gd name="T11" fmla="*/ 54 h 41"/>
                    <a:gd name="T12" fmla="*/ 6 w 8"/>
                    <a:gd name="T13" fmla="*/ 66 h 41"/>
                    <a:gd name="T14" fmla="*/ 2 w 8"/>
                    <a:gd name="T15" fmla="*/ 74 h 41"/>
                    <a:gd name="T16" fmla="*/ 2 w 8"/>
                    <a:gd name="T17" fmla="*/ 80 h 41"/>
                    <a:gd name="T18" fmla="*/ 2 w 8"/>
                    <a:gd name="T19" fmla="*/ 82 h 41"/>
                    <a:gd name="T20" fmla="*/ 2 w 8"/>
                    <a:gd name="T21" fmla="*/ 82 h 41"/>
                    <a:gd name="T22" fmla="*/ 6 w 8"/>
                    <a:gd name="T23" fmla="*/ 80 h 41"/>
                    <a:gd name="T24" fmla="*/ 8 w 8"/>
                    <a:gd name="T25" fmla="*/ 76 h 41"/>
                    <a:gd name="T26" fmla="*/ 14 w 8"/>
                    <a:gd name="T27" fmla="*/ 60 h 41"/>
                    <a:gd name="T28" fmla="*/ 16 w 8"/>
                    <a:gd name="T29" fmla="*/ 42 h 41"/>
                    <a:gd name="T30" fmla="*/ 14 w 8"/>
                    <a:gd name="T31" fmla="*/ 26 h 41"/>
                    <a:gd name="T32" fmla="*/ 10 w 8"/>
                    <a:gd name="T33" fmla="*/ 10 h 41"/>
                    <a:gd name="T34" fmla="*/ 4 w 8"/>
                    <a:gd name="T35" fmla="*/ 4 h 41"/>
                    <a:gd name="T36" fmla="*/ 2 w 8"/>
                    <a:gd name="T37" fmla="*/ 0 h 41"/>
                    <a:gd name="T38" fmla="*/ 0 w 8"/>
                    <a:gd name="T39" fmla="*/ 2 h 41"/>
                    <a:gd name="T40" fmla="*/ 0 w 8"/>
                    <a:gd name="T41" fmla="*/ 4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
                    <a:gd name="T64" fmla="*/ 0 h 41"/>
                    <a:gd name="T65" fmla="*/ 8 w 8"/>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 h="41">
                      <a:moveTo>
                        <a:pt x="0" y="2"/>
                      </a:moveTo>
                      <a:cubicBezTo>
                        <a:pt x="0" y="2"/>
                        <a:pt x="0" y="3"/>
                        <a:pt x="1" y="4"/>
                      </a:cubicBezTo>
                      <a:cubicBezTo>
                        <a:pt x="1" y="5"/>
                        <a:pt x="2" y="6"/>
                        <a:pt x="2" y="7"/>
                      </a:cubicBezTo>
                      <a:cubicBezTo>
                        <a:pt x="3" y="9"/>
                        <a:pt x="3" y="12"/>
                        <a:pt x="4" y="14"/>
                      </a:cubicBezTo>
                      <a:cubicBezTo>
                        <a:pt x="4" y="16"/>
                        <a:pt x="4" y="18"/>
                        <a:pt x="4" y="21"/>
                      </a:cubicBezTo>
                      <a:cubicBezTo>
                        <a:pt x="4" y="23"/>
                        <a:pt x="4" y="25"/>
                        <a:pt x="4" y="27"/>
                      </a:cubicBezTo>
                      <a:cubicBezTo>
                        <a:pt x="4" y="29"/>
                        <a:pt x="3" y="31"/>
                        <a:pt x="3" y="33"/>
                      </a:cubicBezTo>
                      <a:cubicBezTo>
                        <a:pt x="2" y="34"/>
                        <a:pt x="2" y="36"/>
                        <a:pt x="1" y="37"/>
                      </a:cubicBezTo>
                      <a:cubicBezTo>
                        <a:pt x="1" y="39"/>
                        <a:pt x="1" y="40"/>
                        <a:pt x="1" y="40"/>
                      </a:cubicBezTo>
                      <a:cubicBezTo>
                        <a:pt x="1" y="41"/>
                        <a:pt x="1" y="41"/>
                        <a:pt x="1" y="41"/>
                      </a:cubicBezTo>
                      <a:cubicBezTo>
                        <a:pt x="1" y="41"/>
                        <a:pt x="1" y="41"/>
                        <a:pt x="1" y="41"/>
                      </a:cubicBezTo>
                      <a:cubicBezTo>
                        <a:pt x="2" y="41"/>
                        <a:pt x="2" y="41"/>
                        <a:pt x="3" y="40"/>
                      </a:cubicBezTo>
                      <a:cubicBezTo>
                        <a:pt x="3" y="40"/>
                        <a:pt x="4" y="39"/>
                        <a:pt x="4" y="38"/>
                      </a:cubicBezTo>
                      <a:cubicBezTo>
                        <a:pt x="6" y="35"/>
                        <a:pt x="7" y="32"/>
                        <a:pt x="7" y="30"/>
                      </a:cubicBezTo>
                      <a:cubicBezTo>
                        <a:pt x="8" y="27"/>
                        <a:pt x="8" y="24"/>
                        <a:pt x="8" y="21"/>
                      </a:cubicBezTo>
                      <a:cubicBezTo>
                        <a:pt x="8" y="18"/>
                        <a:pt x="8" y="15"/>
                        <a:pt x="7" y="13"/>
                      </a:cubicBezTo>
                      <a:cubicBezTo>
                        <a:pt x="7" y="10"/>
                        <a:pt x="6" y="8"/>
                        <a:pt x="5" y="5"/>
                      </a:cubicBezTo>
                      <a:cubicBezTo>
                        <a:pt x="4" y="4"/>
                        <a:pt x="3" y="2"/>
                        <a:pt x="2" y="2"/>
                      </a:cubicBezTo>
                      <a:cubicBezTo>
                        <a:pt x="2" y="1"/>
                        <a:pt x="1" y="0"/>
                        <a:pt x="1" y="0"/>
                      </a:cubicBezTo>
                      <a:cubicBezTo>
                        <a:pt x="0" y="1"/>
                        <a:pt x="0" y="1"/>
                        <a:pt x="0" y="1"/>
                      </a:cubicBezTo>
                      <a:lnTo>
                        <a:pt x="0" y="2"/>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69" name="Freeform 95"/>
                <p:cNvSpPr>
                  <a:spLocks noChangeAspect="1"/>
                </p:cNvSpPr>
                <p:nvPr/>
              </p:nvSpPr>
              <p:spPr bwMode="auto">
                <a:xfrm>
                  <a:off x="2515" y="1336"/>
                  <a:ext cx="12" cy="62"/>
                </a:xfrm>
                <a:custGeom>
                  <a:avLst/>
                  <a:gdLst>
                    <a:gd name="T0" fmla="*/ 0 w 6"/>
                    <a:gd name="T1" fmla="*/ 2 h 31"/>
                    <a:gd name="T2" fmla="*/ 0 w 6"/>
                    <a:gd name="T3" fmla="*/ 4 h 31"/>
                    <a:gd name="T4" fmla="*/ 2 w 6"/>
                    <a:gd name="T5" fmla="*/ 8 h 31"/>
                    <a:gd name="T6" fmla="*/ 6 w 6"/>
                    <a:gd name="T7" fmla="*/ 20 h 31"/>
                    <a:gd name="T8" fmla="*/ 6 w 6"/>
                    <a:gd name="T9" fmla="*/ 30 h 31"/>
                    <a:gd name="T10" fmla="*/ 6 w 6"/>
                    <a:gd name="T11" fmla="*/ 40 h 31"/>
                    <a:gd name="T12" fmla="*/ 4 w 6"/>
                    <a:gd name="T13" fmla="*/ 50 h 31"/>
                    <a:gd name="T14" fmla="*/ 2 w 6"/>
                    <a:gd name="T15" fmla="*/ 56 h 31"/>
                    <a:gd name="T16" fmla="*/ 0 w 6"/>
                    <a:gd name="T17" fmla="*/ 60 h 31"/>
                    <a:gd name="T18" fmla="*/ 0 w 6"/>
                    <a:gd name="T19" fmla="*/ 60 h 31"/>
                    <a:gd name="T20" fmla="*/ 2 w 6"/>
                    <a:gd name="T21" fmla="*/ 62 h 31"/>
                    <a:gd name="T22" fmla="*/ 4 w 6"/>
                    <a:gd name="T23" fmla="*/ 60 h 31"/>
                    <a:gd name="T24" fmla="*/ 6 w 6"/>
                    <a:gd name="T25" fmla="*/ 56 h 31"/>
                    <a:gd name="T26" fmla="*/ 12 w 6"/>
                    <a:gd name="T27" fmla="*/ 44 h 31"/>
                    <a:gd name="T28" fmla="*/ 12 w 6"/>
                    <a:gd name="T29" fmla="*/ 30 h 31"/>
                    <a:gd name="T30" fmla="*/ 12 w 6"/>
                    <a:gd name="T31" fmla="*/ 18 h 31"/>
                    <a:gd name="T32" fmla="*/ 6 w 6"/>
                    <a:gd name="T33" fmla="*/ 6 h 31"/>
                    <a:gd name="T34" fmla="*/ 4 w 6"/>
                    <a:gd name="T35" fmla="*/ 2 h 31"/>
                    <a:gd name="T36" fmla="*/ 0 w 6"/>
                    <a:gd name="T37" fmla="*/ 0 h 31"/>
                    <a:gd name="T38" fmla="*/ 0 w 6"/>
                    <a:gd name="T39" fmla="*/ 0 h 31"/>
                    <a:gd name="T40" fmla="*/ 0 w 6"/>
                    <a:gd name="T41" fmla="*/ 2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
                    <a:gd name="T64" fmla="*/ 0 h 31"/>
                    <a:gd name="T65" fmla="*/ 6 w 6"/>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 h="31">
                      <a:moveTo>
                        <a:pt x="0" y="1"/>
                      </a:moveTo>
                      <a:cubicBezTo>
                        <a:pt x="0" y="1"/>
                        <a:pt x="0" y="1"/>
                        <a:pt x="0" y="2"/>
                      </a:cubicBezTo>
                      <a:cubicBezTo>
                        <a:pt x="1" y="3"/>
                        <a:pt x="1" y="4"/>
                        <a:pt x="1" y="4"/>
                      </a:cubicBezTo>
                      <a:cubicBezTo>
                        <a:pt x="2" y="6"/>
                        <a:pt x="2" y="8"/>
                        <a:pt x="3" y="10"/>
                      </a:cubicBezTo>
                      <a:cubicBezTo>
                        <a:pt x="3" y="12"/>
                        <a:pt x="3" y="13"/>
                        <a:pt x="3" y="15"/>
                      </a:cubicBezTo>
                      <a:cubicBezTo>
                        <a:pt x="3" y="17"/>
                        <a:pt x="3" y="18"/>
                        <a:pt x="3" y="20"/>
                      </a:cubicBezTo>
                      <a:cubicBezTo>
                        <a:pt x="3" y="22"/>
                        <a:pt x="2" y="23"/>
                        <a:pt x="2" y="25"/>
                      </a:cubicBezTo>
                      <a:cubicBezTo>
                        <a:pt x="2" y="25"/>
                        <a:pt x="1" y="26"/>
                        <a:pt x="1" y="28"/>
                      </a:cubicBezTo>
                      <a:cubicBezTo>
                        <a:pt x="0" y="29"/>
                        <a:pt x="0" y="29"/>
                        <a:pt x="0" y="30"/>
                      </a:cubicBezTo>
                      <a:cubicBezTo>
                        <a:pt x="0" y="30"/>
                        <a:pt x="0" y="30"/>
                        <a:pt x="0" y="30"/>
                      </a:cubicBezTo>
                      <a:cubicBezTo>
                        <a:pt x="1" y="31"/>
                        <a:pt x="1" y="31"/>
                        <a:pt x="1" y="31"/>
                      </a:cubicBezTo>
                      <a:cubicBezTo>
                        <a:pt x="1" y="31"/>
                        <a:pt x="1" y="30"/>
                        <a:pt x="2" y="30"/>
                      </a:cubicBezTo>
                      <a:cubicBezTo>
                        <a:pt x="2" y="30"/>
                        <a:pt x="3" y="29"/>
                        <a:pt x="3" y="28"/>
                      </a:cubicBezTo>
                      <a:cubicBezTo>
                        <a:pt x="4" y="26"/>
                        <a:pt x="5" y="24"/>
                        <a:pt x="6" y="22"/>
                      </a:cubicBezTo>
                      <a:cubicBezTo>
                        <a:pt x="6" y="20"/>
                        <a:pt x="6" y="17"/>
                        <a:pt x="6" y="15"/>
                      </a:cubicBezTo>
                      <a:cubicBezTo>
                        <a:pt x="6" y="13"/>
                        <a:pt x="6" y="11"/>
                        <a:pt x="6" y="9"/>
                      </a:cubicBezTo>
                      <a:cubicBezTo>
                        <a:pt x="5" y="7"/>
                        <a:pt x="4" y="5"/>
                        <a:pt x="3" y="3"/>
                      </a:cubicBezTo>
                      <a:cubicBezTo>
                        <a:pt x="3" y="2"/>
                        <a:pt x="2" y="1"/>
                        <a:pt x="2" y="1"/>
                      </a:cubicBezTo>
                      <a:cubicBezTo>
                        <a:pt x="1" y="0"/>
                        <a:pt x="1" y="0"/>
                        <a:pt x="0" y="0"/>
                      </a:cubicBezTo>
                      <a:cubicBezTo>
                        <a:pt x="0" y="0"/>
                        <a:pt x="0" y="0"/>
                        <a:pt x="0" y="0"/>
                      </a:cubicBezTo>
                      <a:lnTo>
                        <a:pt x="0" y="1"/>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grpSp>
          <p:sp>
            <p:nvSpPr>
              <p:cNvPr id="47345" name="Text Box 37"/>
              <p:cNvSpPr txBox="1">
                <a:spLocks noChangeArrowheads="1"/>
              </p:cNvSpPr>
              <p:nvPr/>
            </p:nvSpPr>
            <p:spPr bwMode="auto">
              <a:xfrm>
                <a:off x="2736179" y="5403671"/>
                <a:ext cx="270048" cy="14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spcBef>
                    <a:spcPct val="50000"/>
                  </a:spcBef>
                </a:pPr>
                <a:r>
                  <a:rPr lang="en-US" altLang="zh-CN" sz="900" b="1">
                    <a:solidFill>
                      <a:srgbClr val="FFFFFF"/>
                    </a:solidFill>
                    <a:latin typeface="+mn-lt"/>
                    <a:ea typeface="+mn-ea"/>
                  </a:rPr>
                  <a:t>eLTE</a:t>
                </a:r>
              </a:p>
            </p:txBody>
          </p:sp>
        </p:grpSp>
        <p:grpSp>
          <p:nvGrpSpPr>
            <p:cNvPr id="47202" name="组合 343"/>
            <p:cNvGrpSpPr>
              <a:grpSpLocks/>
            </p:cNvGrpSpPr>
            <p:nvPr/>
          </p:nvGrpSpPr>
          <p:grpSpPr bwMode="auto">
            <a:xfrm>
              <a:off x="5259388" y="5502275"/>
              <a:ext cx="331787" cy="544513"/>
              <a:chOff x="7151973" y="4992159"/>
              <a:chExt cx="372355" cy="585505"/>
            </a:xfrm>
          </p:grpSpPr>
          <p:sp>
            <p:nvSpPr>
              <p:cNvPr id="154" name="矩形 153"/>
              <p:cNvSpPr/>
              <p:nvPr/>
            </p:nvSpPr>
            <p:spPr bwMode="auto">
              <a:xfrm>
                <a:off x="7151973" y="4992159"/>
                <a:ext cx="372355" cy="585505"/>
              </a:xfrm>
              <a:prstGeom prst="rect">
                <a:avLst/>
              </a:prstGeom>
              <a:solidFill>
                <a:srgbClr val="FF5D3D"/>
              </a:solidFill>
              <a:ln/>
              <a:extLst/>
            </p:spPr>
            <p:style>
              <a:lnRef idx="0">
                <a:schemeClr val="accent6"/>
              </a:lnRef>
              <a:fillRef idx="3">
                <a:schemeClr val="accent6"/>
              </a:fillRef>
              <a:effectRef idx="3">
                <a:schemeClr val="accent6"/>
              </a:effectRef>
              <a:fontRef idx="minor">
                <a:schemeClr val="lt1"/>
              </a:fontRef>
            </p:style>
            <p:txBody>
              <a:bodyPr lIns="101858" tIns="50929" rIns="101858" bIns="50929"/>
              <a:lstStyle/>
              <a:p>
                <a:pPr>
                  <a:buClr>
                    <a:srgbClr val="CC9900"/>
                  </a:buClr>
                  <a:buFont typeface="Wingdings" pitchFamily="2" charset="2"/>
                  <a:buChar char="n"/>
                  <a:defRPr/>
                </a:pPr>
                <a:endParaRPr lang="zh-CN" altLang="en-US" sz="1400" dirty="0">
                  <a:solidFill>
                    <a:srgbClr val="000000"/>
                  </a:solidFill>
                </a:endParaRPr>
              </a:p>
            </p:txBody>
          </p:sp>
          <p:grpSp>
            <p:nvGrpSpPr>
              <p:cNvPr id="47319" name="组合 192"/>
              <p:cNvGrpSpPr>
                <a:grpSpLocks/>
              </p:cNvGrpSpPr>
              <p:nvPr/>
            </p:nvGrpSpPr>
            <p:grpSpPr bwMode="auto">
              <a:xfrm>
                <a:off x="7225737" y="5090833"/>
                <a:ext cx="245907" cy="445292"/>
                <a:chOff x="7311462" y="5090833"/>
                <a:chExt cx="245907" cy="445292"/>
              </a:xfrm>
            </p:grpSpPr>
            <p:sp>
              <p:nvSpPr>
                <p:cNvPr id="47320" name="Text Box 43"/>
                <p:cNvSpPr txBox="1">
                  <a:spLocks noChangeArrowheads="1"/>
                </p:cNvSpPr>
                <p:nvPr/>
              </p:nvSpPr>
              <p:spPr bwMode="auto">
                <a:xfrm>
                  <a:off x="7322184" y="5403676"/>
                  <a:ext cx="230441" cy="13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spcBef>
                      <a:spcPct val="50000"/>
                    </a:spcBef>
                  </a:pPr>
                  <a:r>
                    <a:rPr lang="zh-CN" altLang="en-US" sz="800" b="1">
                      <a:solidFill>
                        <a:srgbClr val="FFFFFF"/>
                      </a:solidFill>
                      <a:latin typeface="+mn-lt"/>
                      <a:ea typeface="+mn-ea"/>
                    </a:rPr>
                    <a:t>能基</a:t>
                  </a:r>
                  <a:endParaRPr lang="en-US" altLang="zh-CN" sz="800" b="1">
                    <a:solidFill>
                      <a:srgbClr val="FFFFFF"/>
                    </a:solidFill>
                    <a:latin typeface="+mn-lt"/>
                    <a:ea typeface="+mn-ea"/>
                  </a:endParaRPr>
                </a:p>
              </p:txBody>
            </p:sp>
            <p:grpSp>
              <p:nvGrpSpPr>
                <p:cNvPr id="47321" name="Group 42"/>
                <p:cNvGrpSpPr>
                  <a:grpSpLocks noChangeAspect="1"/>
                </p:cNvGrpSpPr>
                <p:nvPr/>
              </p:nvGrpSpPr>
              <p:grpSpPr bwMode="auto">
                <a:xfrm>
                  <a:off x="7311462" y="5090833"/>
                  <a:ext cx="245907" cy="280892"/>
                  <a:chOff x="5506" y="5440"/>
                  <a:chExt cx="312" cy="502"/>
                </a:xfrm>
              </p:grpSpPr>
              <p:sp>
                <p:nvSpPr>
                  <p:cNvPr id="47322" name="Freeform 43"/>
                  <p:cNvSpPr>
                    <a:spLocks noChangeAspect="1"/>
                  </p:cNvSpPr>
                  <p:nvPr/>
                </p:nvSpPr>
                <p:spPr bwMode="auto">
                  <a:xfrm>
                    <a:off x="5654" y="5464"/>
                    <a:ext cx="164" cy="478"/>
                  </a:xfrm>
                  <a:custGeom>
                    <a:avLst/>
                    <a:gdLst>
                      <a:gd name="T0" fmla="*/ 164 w 82"/>
                      <a:gd name="T1" fmla="*/ 152 h 239"/>
                      <a:gd name="T2" fmla="*/ 164 w 82"/>
                      <a:gd name="T3" fmla="*/ 6 h 239"/>
                      <a:gd name="T4" fmla="*/ 8 w 82"/>
                      <a:gd name="T5" fmla="*/ 126 h 239"/>
                      <a:gd name="T6" fmla="*/ 8 w 82"/>
                      <a:gd name="T7" fmla="*/ 454 h 239"/>
                      <a:gd name="T8" fmla="*/ 0 w 82"/>
                      <a:gd name="T9" fmla="*/ 472 h 239"/>
                      <a:gd name="T10" fmla="*/ 10 w 82"/>
                      <a:gd name="T11" fmla="*/ 470 h 239"/>
                      <a:gd name="T12" fmla="*/ 24 w 82"/>
                      <a:gd name="T13" fmla="*/ 458 h 239"/>
                      <a:gd name="T14" fmla="*/ 24 w 82"/>
                      <a:gd name="T15" fmla="*/ 452 h 239"/>
                      <a:gd name="T16" fmla="*/ 30 w 82"/>
                      <a:gd name="T17" fmla="*/ 454 h 239"/>
                      <a:gd name="T18" fmla="*/ 158 w 82"/>
                      <a:gd name="T19" fmla="*/ 352 h 239"/>
                      <a:gd name="T20" fmla="*/ 164 w 82"/>
                      <a:gd name="T21" fmla="*/ 344 h 239"/>
                      <a:gd name="T22" fmla="*/ 164 w 82"/>
                      <a:gd name="T23" fmla="*/ 152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23" name="Freeform 44"/>
                  <p:cNvSpPr>
                    <a:spLocks noChangeAspect="1"/>
                  </p:cNvSpPr>
                  <p:nvPr/>
                </p:nvSpPr>
                <p:spPr bwMode="auto">
                  <a:xfrm>
                    <a:off x="5506" y="5440"/>
                    <a:ext cx="310" cy="148"/>
                  </a:xfrm>
                  <a:custGeom>
                    <a:avLst/>
                    <a:gdLst>
                      <a:gd name="T0" fmla="*/ 310 w 155"/>
                      <a:gd name="T1" fmla="*/ 28 h 74"/>
                      <a:gd name="T2" fmla="*/ 154 w 155"/>
                      <a:gd name="T3" fmla="*/ 148 h 74"/>
                      <a:gd name="T4" fmla="*/ 8 w 155"/>
                      <a:gd name="T5" fmla="*/ 118 h 74"/>
                      <a:gd name="T6" fmla="*/ 0 w 155"/>
                      <a:gd name="T7" fmla="*/ 122 h 74"/>
                      <a:gd name="T8" fmla="*/ 4 w 155"/>
                      <a:gd name="T9" fmla="*/ 114 h 74"/>
                      <a:gd name="T10" fmla="*/ 16 w 155"/>
                      <a:gd name="T11" fmla="*/ 104 h 74"/>
                      <a:gd name="T12" fmla="*/ 22 w 155"/>
                      <a:gd name="T13" fmla="*/ 106 h 74"/>
                      <a:gd name="T14" fmla="*/ 22 w 155"/>
                      <a:gd name="T15" fmla="*/ 100 h 74"/>
                      <a:gd name="T16" fmla="*/ 152 w 155"/>
                      <a:gd name="T17" fmla="*/ 2 h 74"/>
                      <a:gd name="T18" fmla="*/ 158 w 155"/>
                      <a:gd name="T19" fmla="*/ 0 h 74"/>
                      <a:gd name="T20" fmla="*/ 302 w 155"/>
                      <a:gd name="T21" fmla="*/ 22 h 74"/>
                      <a:gd name="T22" fmla="*/ 310 w 155"/>
                      <a:gd name="T23" fmla="*/ 28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24" name="Freeform 45"/>
                  <p:cNvSpPr>
                    <a:spLocks noChangeAspect="1"/>
                  </p:cNvSpPr>
                  <p:nvPr/>
                </p:nvSpPr>
                <p:spPr bwMode="auto">
                  <a:xfrm>
                    <a:off x="5658" y="5466"/>
                    <a:ext cx="160" cy="124"/>
                  </a:xfrm>
                  <a:custGeom>
                    <a:avLst/>
                    <a:gdLst>
                      <a:gd name="T0" fmla="*/ 160 w 80"/>
                      <a:gd name="T1" fmla="*/ 4 h 62"/>
                      <a:gd name="T2" fmla="*/ 158 w 80"/>
                      <a:gd name="T3" fmla="*/ 0 h 62"/>
                      <a:gd name="T4" fmla="*/ 0 w 80"/>
                      <a:gd name="T5" fmla="*/ 122 h 62"/>
                      <a:gd name="T6" fmla="*/ 2 w 80"/>
                      <a:gd name="T7" fmla="*/ 124 h 62"/>
                      <a:gd name="T8" fmla="*/ 160 w 80"/>
                      <a:gd name="T9" fmla="*/ 4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25" name="Freeform 46"/>
                  <p:cNvSpPr>
                    <a:spLocks noChangeAspect="1"/>
                  </p:cNvSpPr>
                  <p:nvPr/>
                </p:nvSpPr>
                <p:spPr bwMode="auto">
                  <a:xfrm>
                    <a:off x="5506" y="5556"/>
                    <a:ext cx="158" cy="384"/>
                  </a:xfrm>
                  <a:custGeom>
                    <a:avLst/>
                    <a:gdLst>
                      <a:gd name="T0" fmla="*/ 158 w 79"/>
                      <a:gd name="T1" fmla="*/ 38 h 192"/>
                      <a:gd name="T2" fmla="*/ 152 w 79"/>
                      <a:gd name="T3" fmla="*/ 28 h 192"/>
                      <a:gd name="T4" fmla="*/ 8 w 79"/>
                      <a:gd name="T5" fmla="*/ 2 h 192"/>
                      <a:gd name="T6" fmla="*/ 0 w 79"/>
                      <a:gd name="T7" fmla="*/ 6 h 192"/>
                      <a:gd name="T8" fmla="*/ 0 w 79"/>
                      <a:gd name="T9" fmla="*/ 34 h 192"/>
                      <a:gd name="T10" fmla="*/ 6 w 79"/>
                      <a:gd name="T11" fmla="*/ 34 h 192"/>
                      <a:gd name="T12" fmla="*/ 0 w 79"/>
                      <a:gd name="T13" fmla="*/ 38 h 192"/>
                      <a:gd name="T14" fmla="*/ 0 w 79"/>
                      <a:gd name="T15" fmla="*/ 52 h 192"/>
                      <a:gd name="T16" fmla="*/ 0 w 79"/>
                      <a:gd name="T17" fmla="*/ 342 h 192"/>
                      <a:gd name="T18" fmla="*/ 8 w 79"/>
                      <a:gd name="T19" fmla="*/ 354 h 192"/>
                      <a:gd name="T20" fmla="*/ 146 w 79"/>
                      <a:gd name="T21" fmla="*/ 382 h 192"/>
                      <a:gd name="T22" fmla="*/ 156 w 79"/>
                      <a:gd name="T23" fmla="*/ 374 h 192"/>
                      <a:gd name="T24" fmla="*/ 158 w 79"/>
                      <a:gd name="T25" fmla="*/ 38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26" name="Freeform 47"/>
                  <p:cNvSpPr>
                    <a:spLocks noChangeAspect="1"/>
                  </p:cNvSpPr>
                  <p:nvPr/>
                </p:nvSpPr>
                <p:spPr bwMode="auto">
                  <a:xfrm>
                    <a:off x="5558" y="5796"/>
                    <a:ext cx="122" cy="28"/>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27" name="Freeform 48"/>
                  <p:cNvSpPr>
                    <a:spLocks noChangeAspect="1"/>
                  </p:cNvSpPr>
                  <p:nvPr/>
                </p:nvSpPr>
                <p:spPr bwMode="auto">
                  <a:xfrm>
                    <a:off x="5558" y="5796"/>
                    <a:ext cx="6" cy="6"/>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28" name="Freeform 49"/>
                  <p:cNvSpPr>
                    <a:spLocks noChangeAspect="1"/>
                  </p:cNvSpPr>
                  <p:nvPr/>
                </p:nvSpPr>
                <p:spPr bwMode="auto">
                  <a:xfrm>
                    <a:off x="5558" y="5810"/>
                    <a:ext cx="122" cy="28"/>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29" name="Freeform 50"/>
                  <p:cNvSpPr>
                    <a:spLocks noChangeAspect="1"/>
                  </p:cNvSpPr>
                  <p:nvPr/>
                </p:nvSpPr>
                <p:spPr bwMode="auto">
                  <a:xfrm>
                    <a:off x="5558" y="5810"/>
                    <a:ext cx="6" cy="6"/>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30" name="Freeform 51"/>
                  <p:cNvSpPr>
                    <a:spLocks noChangeAspect="1"/>
                  </p:cNvSpPr>
                  <p:nvPr/>
                </p:nvSpPr>
                <p:spPr bwMode="auto">
                  <a:xfrm>
                    <a:off x="5558" y="5822"/>
                    <a:ext cx="122" cy="28"/>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31" name="Freeform 52"/>
                  <p:cNvSpPr>
                    <a:spLocks noChangeAspect="1"/>
                  </p:cNvSpPr>
                  <p:nvPr/>
                </p:nvSpPr>
                <p:spPr bwMode="auto">
                  <a:xfrm>
                    <a:off x="5558" y="5822"/>
                    <a:ext cx="6" cy="6"/>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32" name="Freeform 53"/>
                  <p:cNvSpPr>
                    <a:spLocks noChangeAspect="1"/>
                  </p:cNvSpPr>
                  <p:nvPr/>
                </p:nvSpPr>
                <p:spPr bwMode="auto">
                  <a:xfrm>
                    <a:off x="5558" y="5836"/>
                    <a:ext cx="122" cy="28"/>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33" name="Freeform 54"/>
                  <p:cNvSpPr>
                    <a:spLocks noChangeAspect="1"/>
                  </p:cNvSpPr>
                  <p:nvPr/>
                </p:nvSpPr>
                <p:spPr bwMode="auto">
                  <a:xfrm>
                    <a:off x="5558" y="5836"/>
                    <a:ext cx="6" cy="6"/>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34" name="Freeform 55"/>
                  <p:cNvSpPr>
                    <a:spLocks noChangeAspect="1"/>
                  </p:cNvSpPr>
                  <p:nvPr/>
                </p:nvSpPr>
                <p:spPr bwMode="auto">
                  <a:xfrm>
                    <a:off x="5558" y="5850"/>
                    <a:ext cx="122" cy="28"/>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35" name="Freeform 56"/>
                  <p:cNvSpPr>
                    <a:spLocks noChangeAspect="1"/>
                  </p:cNvSpPr>
                  <p:nvPr/>
                </p:nvSpPr>
                <p:spPr bwMode="auto">
                  <a:xfrm>
                    <a:off x="5558" y="5848"/>
                    <a:ext cx="6" cy="6"/>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36" name="Freeform 57"/>
                  <p:cNvSpPr>
                    <a:spLocks noChangeAspect="1"/>
                  </p:cNvSpPr>
                  <p:nvPr/>
                </p:nvSpPr>
                <p:spPr bwMode="auto">
                  <a:xfrm>
                    <a:off x="5558" y="5862"/>
                    <a:ext cx="122" cy="28"/>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37" name="Freeform 58"/>
                  <p:cNvSpPr>
                    <a:spLocks noChangeAspect="1"/>
                  </p:cNvSpPr>
                  <p:nvPr/>
                </p:nvSpPr>
                <p:spPr bwMode="auto">
                  <a:xfrm>
                    <a:off x="5558" y="5862"/>
                    <a:ext cx="6" cy="6"/>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38" name="Freeform 59"/>
                  <p:cNvSpPr>
                    <a:spLocks noChangeAspect="1"/>
                  </p:cNvSpPr>
                  <p:nvPr/>
                </p:nvSpPr>
                <p:spPr bwMode="auto">
                  <a:xfrm>
                    <a:off x="5558" y="5876"/>
                    <a:ext cx="122" cy="28"/>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39" name="Freeform 60"/>
                  <p:cNvSpPr>
                    <a:spLocks noChangeAspect="1"/>
                  </p:cNvSpPr>
                  <p:nvPr/>
                </p:nvSpPr>
                <p:spPr bwMode="auto">
                  <a:xfrm>
                    <a:off x="5558" y="5876"/>
                    <a:ext cx="6" cy="6"/>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40" name="Freeform 61"/>
                  <p:cNvSpPr>
                    <a:spLocks noChangeAspect="1"/>
                  </p:cNvSpPr>
                  <p:nvPr/>
                </p:nvSpPr>
                <p:spPr bwMode="auto">
                  <a:xfrm>
                    <a:off x="5506" y="5590"/>
                    <a:ext cx="172" cy="34"/>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41" name="Freeform 62"/>
                  <p:cNvSpPr>
                    <a:spLocks noChangeAspect="1"/>
                  </p:cNvSpPr>
                  <p:nvPr/>
                </p:nvSpPr>
                <p:spPr bwMode="auto">
                  <a:xfrm>
                    <a:off x="5532" y="5610"/>
                    <a:ext cx="100" cy="30"/>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42" name="Freeform 63"/>
                  <p:cNvSpPr>
                    <a:spLocks noChangeAspect="1"/>
                  </p:cNvSpPr>
                  <p:nvPr/>
                </p:nvSpPr>
                <p:spPr bwMode="auto">
                  <a:xfrm>
                    <a:off x="5532" y="5610"/>
                    <a:ext cx="10" cy="10"/>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43" name="Freeform 64"/>
                  <p:cNvSpPr>
                    <a:spLocks noChangeAspect="1"/>
                  </p:cNvSpPr>
                  <p:nvPr/>
                </p:nvSpPr>
                <p:spPr bwMode="auto">
                  <a:xfrm>
                    <a:off x="5528" y="5540"/>
                    <a:ext cx="156" cy="378"/>
                  </a:xfrm>
                  <a:custGeom>
                    <a:avLst/>
                    <a:gdLst>
                      <a:gd name="T0" fmla="*/ 0 w 78"/>
                      <a:gd name="T1" fmla="*/ 0 h 189"/>
                      <a:gd name="T2" fmla="*/ 150 w 78"/>
                      <a:gd name="T3" fmla="*/ 30 h 189"/>
                      <a:gd name="T4" fmla="*/ 154 w 78"/>
                      <a:gd name="T5" fmla="*/ 36 h 189"/>
                      <a:gd name="T6" fmla="*/ 156 w 78"/>
                      <a:gd name="T7" fmla="*/ 378 h 189"/>
                      <a:gd name="T8" fmla="*/ 150 w 78"/>
                      <a:gd name="T9" fmla="*/ 378 h 189"/>
                      <a:gd name="T10" fmla="*/ 150 w 78"/>
                      <a:gd name="T11" fmla="*/ 38 h 189"/>
                      <a:gd name="T12" fmla="*/ 146 w 78"/>
                      <a:gd name="T13" fmla="*/ 34 h 189"/>
                      <a:gd name="T14" fmla="*/ 0 w 78"/>
                      <a:gd name="T15" fmla="*/ 6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grpSp>
          </p:grpSp>
        </p:grpSp>
        <p:grpSp>
          <p:nvGrpSpPr>
            <p:cNvPr id="47203" name="组合 370"/>
            <p:cNvGrpSpPr>
              <a:grpSpLocks/>
            </p:cNvGrpSpPr>
            <p:nvPr/>
          </p:nvGrpSpPr>
          <p:grpSpPr bwMode="auto">
            <a:xfrm>
              <a:off x="3783013" y="5513388"/>
              <a:ext cx="1509712" cy="544512"/>
              <a:chOff x="4332734" y="5004876"/>
              <a:chExt cx="1694377" cy="585505"/>
            </a:xfrm>
          </p:grpSpPr>
          <p:sp>
            <p:nvSpPr>
              <p:cNvPr id="181" name="矩形 180"/>
              <p:cNvSpPr/>
              <p:nvPr/>
            </p:nvSpPr>
            <p:spPr bwMode="auto">
              <a:xfrm>
                <a:off x="4332734" y="5004876"/>
                <a:ext cx="1658199" cy="585505"/>
              </a:xfrm>
              <a:prstGeom prst="rect">
                <a:avLst/>
              </a:prstGeom>
              <a:solidFill>
                <a:srgbClr val="FF5D3D"/>
              </a:solidFill>
              <a:ln/>
              <a:extLst/>
            </p:spPr>
            <p:style>
              <a:lnRef idx="0">
                <a:schemeClr val="accent6"/>
              </a:lnRef>
              <a:fillRef idx="3">
                <a:schemeClr val="accent6"/>
              </a:fillRef>
              <a:effectRef idx="3">
                <a:schemeClr val="accent6"/>
              </a:effectRef>
              <a:fontRef idx="minor">
                <a:schemeClr val="lt1"/>
              </a:fontRef>
            </p:style>
            <p:txBody>
              <a:bodyPr lIns="101858" tIns="50929" rIns="101858" bIns="50929"/>
              <a:lstStyle/>
              <a:p>
                <a:pPr>
                  <a:buClr>
                    <a:srgbClr val="CC9900"/>
                  </a:buClr>
                  <a:buFont typeface="Wingdings" pitchFamily="2" charset="2"/>
                  <a:buChar char="n"/>
                  <a:defRPr/>
                </a:pPr>
                <a:endParaRPr lang="zh-CN" altLang="en-US" sz="1400" dirty="0">
                  <a:solidFill>
                    <a:srgbClr val="000000"/>
                  </a:solidFill>
                </a:endParaRPr>
              </a:p>
            </p:txBody>
          </p:sp>
          <p:grpSp>
            <p:nvGrpSpPr>
              <p:cNvPr id="47264" name="组合 190"/>
              <p:cNvGrpSpPr>
                <a:grpSpLocks/>
              </p:cNvGrpSpPr>
              <p:nvPr/>
            </p:nvGrpSpPr>
            <p:grpSpPr bwMode="auto">
              <a:xfrm>
                <a:off x="4799810" y="5095975"/>
                <a:ext cx="230441" cy="449676"/>
                <a:chOff x="5670637" y="5095975"/>
                <a:chExt cx="230441" cy="449676"/>
              </a:xfrm>
            </p:grpSpPr>
            <p:grpSp>
              <p:nvGrpSpPr>
                <p:cNvPr id="47294" name="组合 189"/>
                <p:cNvGrpSpPr>
                  <a:grpSpLocks/>
                </p:cNvGrpSpPr>
                <p:nvPr/>
              </p:nvGrpSpPr>
              <p:grpSpPr bwMode="auto">
                <a:xfrm>
                  <a:off x="5672645" y="5095975"/>
                  <a:ext cx="226425" cy="238285"/>
                  <a:chOff x="5670221" y="5095975"/>
                  <a:chExt cx="226425" cy="238285"/>
                </a:xfrm>
              </p:grpSpPr>
              <p:sp>
                <p:nvSpPr>
                  <p:cNvPr id="47296" name="Oval 304"/>
                  <p:cNvSpPr>
                    <a:spLocks noChangeAspect="1" noChangeArrowheads="1"/>
                  </p:cNvSpPr>
                  <p:nvPr/>
                </p:nvSpPr>
                <p:spPr bwMode="auto">
                  <a:xfrm>
                    <a:off x="5670221" y="5252093"/>
                    <a:ext cx="221135" cy="82167"/>
                  </a:xfrm>
                  <a:prstGeom prst="ellipse">
                    <a:avLst/>
                  </a:pr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297" name="Oval 305"/>
                  <p:cNvSpPr>
                    <a:spLocks noChangeAspect="1" noChangeArrowheads="1"/>
                  </p:cNvSpPr>
                  <p:nvPr/>
                </p:nvSpPr>
                <p:spPr bwMode="auto">
                  <a:xfrm>
                    <a:off x="5670221" y="5242425"/>
                    <a:ext cx="221135" cy="82167"/>
                  </a:xfrm>
                  <a:prstGeom prst="ellipse">
                    <a:avLst/>
                  </a:prstGeom>
                  <a:solidFill>
                    <a:srgbClr val="BDC9D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298" name="Oval 306"/>
                  <p:cNvSpPr>
                    <a:spLocks noChangeAspect="1" noChangeArrowheads="1"/>
                  </p:cNvSpPr>
                  <p:nvPr/>
                </p:nvSpPr>
                <p:spPr bwMode="auto">
                  <a:xfrm>
                    <a:off x="5670221" y="5238558"/>
                    <a:ext cx="221135" cy="82167"/>
                  </a:xfrm>
                  <a:prstGeom prst="ellipse">
                    <a:avLst/>
                  </a:pr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299" name="Oval 307"/>
                  <p:cNvSpPr>
                    <a:spLocks noChangeAspect="1" noChangeArrowheads="1"/>
                  </p:cNvSpPr>
                  <p:nvPr/>
                </p:nvSpPr>
                <p:spPr bwMode="auto">
                  <a:xfrm>
                    <a:off x="5670221" y="5223092"/>
                    <a:ext cx="221135" cy="82167"/>
                  </a:xfrm>
                  <a:prstGeom prst="ellipse">
                    <a:avLst/>
                  </a:pr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00" name="Oval 308"/>
                  <p:cNvSpPr>
                    <a:spLocks noChangeAspect="1" noChangeArrowheads="1"/>
                  </p:cNvSpPr>
                  <p:nvPr/>
                </p:nvSpPr>
                <p:spPr bwMode="auto">
                  <a:xfrm>
                    <a:off x="5670221" y="5213425"/>
                    <a:ext cx="221135" cy="82167"/>
                  </a:xfrm>
                  <a:prstGeom prst="ellipse">
                    <a:avLst/>
                  </a:prstGeom>
                  <a:solidFill>
                    <a:srgbClr val="BDC9D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01" name="Oval 309"/>
                  <p:cNvSpPr>
                    <a:spLocks noChangeAspect="1" noChangeArrowheads="1"/>
                  </p:cNvSpPr>
                  <p:nvPr/>
                </p:nvSpPr>
                <p:spPr bwMode="auto">
                  <a:xfrm>
                    <a:off x="5670221" y="5210525"/>
                    <a:ext cx="221135" cy="82167"/>
                  </a:xfrm>
                  <a:prstGeom prst="ellipse">
                    <a:avLst/>
                  </a:pr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02" name="Oval 310"/>
                  <p:cNvSpPr>
                    <a:spLocks noChangeAspect="1" noChangeArrowheads="1"/>
                  </p:cNvSpPr>
                  <p:nvPr/>
                </p:nvSpPr>
                <p:spPr bwMode="auto">
                  <a:xfrm>
                    <a:off x="5670221" y="5195058"/>
                    <a:ext cx="221135" cy="81201"/>
                  </a:xfrm>
                  <a:prstGeom prst="ellipse">
                    <a:avLst/>
                  </a:pr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03" name="Oval 311"/>
                  <p:cNvSpPr>
                    <a:spLocks noChangeAspect="1" noChangeArrowheads="1"/>
                  </p:cNvSpPr>
                  <p:nvPr/>
                </p:nvSpPr>
                <p:spPr bwMode="auto">
                  <a:xfrm>
                    <a:off x="5670221" y="5184909"/>
                    <a:ext cx="221135" cy="81684"/>
                  </a:xfrm>
                  <a:prstGeom prst="ellipse">
                    <a:avLst/>
                  </a:prstGeom>
                  <a:solidFill>
                    <a:srgbClr val="BDC9D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04" name="Oval 312"/>
                  <p:cNvSpPr>
                    <a:spLocks noChangeAspect="1" noChangeArrowheads="1"/>
                  </p:cNvSpPr>
                  <p:nvPr/>
                </p:nvSpPr>
                <p:spPr bwMode="auto">
                  <a:xfrm>
                    <a:off x="5675511" y="5181042"/>
                    <a:ext cx="221135" cy="82650"/>
                  </a:xfrm>
                  <a:prstGeom prst="ellipse">
                    <a:avLst/>
                  </a:pr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05" name="Oval 313"/>
                  <p:cNvSpPr>
                    <a:spLocks noChangeAspect="1" noChangeArrowheads="1"/>
                  </p:cNvSpPr>
                  <p:nvPr/>
                </p:nvSpPr>
                <p:spPr bwMode="auto">
                  <a:xfrm>
                    <a:off x="5670221" y="5165575"/>
                    <a:ext cx="221135" cy="82650"/>
                  </a:xfrm>
                  <a:prstGeom prst="ellipse">
                    <a:avLst/>
                  </a:pr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06" name="Oval 314"/>
                  <p:cNvSpPr>
                    <a:spLocks noChangeAspect="1" noChangeArrowheads="1"/>
                  </p:cNvSpPr>
                  <p:nvPr/>
                </p:nvSpPr>
                <p:spPr bwMode="auto">
                  <a:xfrm>
                    <a:off x="5670221" y="5155908"/>
                    <a:ext cx="221135" cy="82650"/>
                  </a:xfrm>
                  <a:prstGeom prst="ellipse">
                    <a:avLst/>
                  </a:prstGeom>
                  <a:solidFill>
                    <a:srgbClr val="BDC9D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07" name="Oval 315"/>
                  <p:cNvSpPr>
                    <a:spLocks noChangeAspect="1" noChangeArrowheads="1"/>
                  </p:cNvSpPr>
                  <p:nvPr/>
                </p:nvSpPr>
                <p:spPr bwMode="auto">
                  <a:xfrm>
                    <a:off x="5670221" y="5152041"/>
                    <a:ext cx="221135" cy="82650"/>
                  </a:xfrm>
                  <a:prstGeom prst="ellipse">
                    <a:avLst/>
                  </a:pr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08" name="Oval 316"/>
                  <p:cNvSpPr>
                    <a:spLocks noChangeAspect="1" noChangeArrowheads="1"/>
                  </p:cNvSpPr>
                  <p:nvPr/>
                </p:nvSpPr>
                <p:spPr bwMode="auto">
                  <a:xfrm>
                    <a:off x="5670221" y="5136575"/>
                    <a:ext cx="221135" cy="82650"/>
                  </a:xfrm>
                  <a:prstGeom prst="ellipse">
                    <a:avLst/>
                  </a:pr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09" name="Oval 317"/>
                  <p:cNvSpPr>
                    <a:spLocks noChangeAspect="1" noChangeArrowheads="1"/>
                  </p:cNvSpPr>
                  <p:nvPr/>
                </p:nvSpPr>
                <p:spPr bwMode="auto">
                  <a:xfrm>
                    <a:off x="5670221" y="5126908"/>
                    <a:ext cx="221135" cy="82650"/>
                  </a:xfrm>
                  <a:prstGeom prst="ellipse">
                    <a:avLst/>
                  </a:prstGeom>
                  <a:solidFill>
                    <a:srgbClr val="BDC9D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10" name="Oval 318"/>
                  <p:cNvSpPr>
                    <a:spLocks noChangeAspect="1" noChangeArrowheads="1"/>
                  </p:cNvSpPr>
                  <p:nvPr/>
                </p:nvSpPr>
                <p:spPr bwMode="auto">
                  <a:xfrm>
                    <a:off x="5670221" y="5124008"/>
                    <a:ext cx="221135" cy="82650"/>
                  </a:xfrm>
                  <a:prstGeom prst="ellipse">
                    <a:avLst/>
                  </a:pr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11" name="Oval 319"/>
                  <p:cNvSpPr>
                    <a:spLocks noChangeAspect="1" noChangeArrowheads="1"/>
                  </p:cNvSpPr>
                  <p:nvPr/>
                </p:nvSpPr>
                <p:spPr bwMode="auto">
                  <a:xfrm>
                    <a:off x="5670221" y="5108542"/>
                    <a:ext cx="221135" cy="82650"/>
                  </a:xfrm>
                  <a:prstGeom prst="ellipse">
                    <a:avLst/>
                  </a:pr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12" name="Oval 320"/>
                  <p:cNvSpPr>
                    <a:spLocks noChangeAspect="1" noChangeArrowheads="1"/>
                  </p:cNvSpPr>
                  <p:nvPr/>
                </p:nvSpPr>
                <p:spPr bwMode="auto">
                  <a:xfrm>
                    <a:off x="5670221" y="5099842"/>
                    <a:ext cx="221135" cy="81201"/>
                  </a:xfrm>
                  <a:prstGeom prst="ellipse">
                    <a:avLst/>
                  </a:prstGeom>
                  <a:solidFill>
                    <a:srgbClr val="BDC9D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13" name="Oval 321"/>
                  <p:cNvSpPr>
                    <a:spLocks noChangeAspect="1" noChangeArrowheads="1"/>
                  </p:cNvSpPr>
                  <p:nvPr/>
                </p:nvSpPr>
                <p:spPr bwMode="auto">
                  <a:xfrm>
                    <a:off x="5670221" y="5095975"/>
                    <a:ext cx="221135" cy="82167"/>
                  </a:xfrm>
                  <a:prstGeom prst="ellipse">
                    <a:avLst/>
                  </a:pr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endParaRPr lang="zh-CN" altLang="en-US" sz="1400">
                      <a:solidFill>
                        <a:srgbClr val="FFFFFF"/>
                      </a:solidFill>
                      <a:latin typeface="+mn-lt"/>
                      <a:ea typeface="+mn-ea"/>
                    </a:endParaRPr>
                  </a:p>
                </p:txBody>
              </p:sp>
              <p:sp>
                <p:nvSpPr>
                  <p:cNvPr id="47314" name="Freeform 322"/>
                  <p:cNvSpPr>
                    <a:spLocks noChangeAspect="1"/>
                  </p:cNvSpPr>
                  <p:nvPr/>
                </p:nvSpPr>
                <p:spPr bwMode="auto">
                  <a:xfrm>
                    <a:off x="5678411" y="5124008"/>
                    <a:ext cx="111933" cy="47367"/>
                  </a:xfrm>
                  <a:custGeom>
                    <a:avLst/>
                    <a:gdLst>
                      <a:gd name="T0" fmla="*/ 111933 w 82"/>
                      <a:gd name="T1" fmla="*/ 45434 h 49"/>
                      <a:gd name="T2" fmla="*/ 43681 w 82"/>
                      <a:gd name="T3" fmla="*/ 37700 h 49"/>
                      <a:gd name="T4" fmla="*/ 10920 w 82"/>
                      <a:gd name="T5" fmla="*/ 0 h 49"/>
                      <a:gd name="T6" fmla="*/ 47776 w 82"/>
                      <a:gd name="T7" fmla="*/ 33834 h 49"/>
                      <a:gd name="T8" fmla="*/ 111933 w 82"/>
                      <a:gd name="T9" fmla="*/ 45434 h 49"/>
                      <a:gd name="T10" fmla="*/ 0 60000 65536"/>
                      <a:gd name="T11" fmla="*/ 0 60000 65536"/>
                      <a:gd name="T12" fmla="*/ 0 60000 65536"/>
                      <a:gd name="T13" fmla="*/ 0 60000 65536"/>
                      <a:gd name="T14" fmla="*/ 0 60000 65536"/>
                      <a:gd name="T15" fmla="*/ 0 w 82"/>
                      <a:gd name="T16" fmla="*/ 0 h 49"/>
                      <a:gd name="T17" fmla="*/ 82 w 82"/>
                      <a:gd name="T18" fmla="*/ 49 h 49"/>
                    </a:gdLst>
                    <a:ahLst/>
                    <a:cxnLst>
                      <a:cxn ang="T10">
                        <a:pos x="T0" y="T1"/>
                      </a:cxn>
                      <a:cxn ang="T11">
                        <a:pos x="T2" y="T3"/>
                      </a:cxn>
                      <a:cxn ang="T12">
                        <a:pos x="T4" y="T5"/>
                      </a:cxn>
                      <a:cxn ang="T13">
                        <a:pos x="T6" y="T7"/>
                      </a:cxn>
                      <a:cxn ang="T14">
                        <a:pos x="T8" y="T9"/>
                      </a:cxn>
                    </a:cxnLst>
                    <a:rect l="T15" t="T16" r="T17" b="T18"/>
                    <a:pathLst>
                      <a:path w="82" h="49">
                        <a:moveTo>
                          <a:pt x="82" y="47"/>
                        </a:moveTo>
                        <a:cubicBezTo>
                          <a:pt x="65" y="49"/>
                          <a:pt x="48" y="46"/>
                          <a:pt x="32" y="39"/>
                        </a:cubicBezTo>
                        <a:cubicBezTo>
                          <a:pt x="20" y="34"/>
                          <a:pt x="0" y="19"/>
                          <a:pt x="8" y="0"/>
                        </a:cubicBezTo>
                        <a:cubicBezTo>
                          <a:pt x="8" y="18"/>
                          <a:pt x="23" y="29"/>
                          <a:pt x="35" y="35"/>
                        </a:cubicBezTo>
                        <a:cubicBezTo>
                          <a:pt x="50" y="43"/>
                          <a:pt x="66" y="46"/>
                          <a:pt x="82" y="47"/>
                        </a:cubicBezTo>
                      </a:path>
                    </a:pathLst>
                  </a:custGeom>
                  <a:solidFill>
                    <a:srgbClr val="BDC9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315" name="Freeform 323"/>
                  <p:cNvSpPr>
                    <a:spLocks noChangeAspect="1"/>
                  </p:cNvSpPr>
                  <p:nvPr/>
                </p:nvSpPr>
                <p:spPr bwMode="auto">
                  <a:xfrm>
                    <a:off x="5761678" y="5099842"/>
                    <a:ext cx="124218" cy="57033"/>
                  </a:xfrm>
                  <a:custGeom>
                    <a:avLst/>
                    <a:gdLst>
                      <a:gd name="T0" fmla="*/ 8190 w 91"/>
                      <a:gd name="T1" fmla="*/ 0 h 59"/>
                      <a:gd name="T2" fmla="*/ 103743 w 91"/>
                      <a:gd name="T3" fmla="*/ 19333 h 59"/>
                      <a:gd name="T4" fmla="*/ 101012 w 91"/>
                      <a:gd name="T5" fmla="*/ 57033 h 59"/>
                      <a:gd name="T6" fmla="*/ 83267 w 91"/>
                      <a:gd name="T7" fmla="*/ 17400 h 59"/>
                      <a:gd name="T8" fmla="*/ 0 w 91"/>
                      <a:gd name="T9" fmla="*/ 0 h 59"/>
                      <a:gd name="T10" fmla="*/ 8190 w 91"/>
                      <a:gd name="T11" fmla="*/ 0 h 59"/>
                      <a:gd name="T12" fmla="*/ 0 60000 65536"/>
                      <a:gd name="T13" fmla="*/ 0 60000 65536"/>
                      <a:gd name="T14" fmla="*/ 0 60000 65536"/>
                      <a:gd name="T15" fmla="*/ 0 60000 65536"/>
                      <a:gd name="T16" fmla="*/ 0 60000 65536"/>
                      <a:gd name="T17" fmla="*/ 0 60000 65536"/>
                      <a:gd name="T18" fmla="*/ 0 w 91"/>
                      <a:gd name="T19" fmla="*/ 0 h 59"/>
                      <a:gd name="T20" fmla="*/ 91 w 91"/>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91" h="59">
                        <a:moveTo>
                          <a:pt x="6" y="0"/>
                        </a:moveTo>
                        <a:cubicBezTo>
                          <a:pt x="29" y="1"/>
                          <a:pt x="57" y="5"/>
                          <a:pt x="76" y="20"/>
                        </a:cubicBezTo>
                        <a:cubicBezTo>
                          <a:pt x="91" y="32"/>
                          <a:pt x="90" y="49"/>
                          <a:pt x="74" y="59"/>
                        </a:cubicBezTo>
                        <a:cubicBezTo>
                          <a:pt x="87" y="45"/>
                          <a:pt x="76" y="27"/>
                          <a:pt x="61" y="18"/>
                        </a:cubicBezTo>
                        <a:cubicBezTo>
                          <a:pt x="43" y="7"/>
                          <a:pt x="21" y="2"/>
                          <a:pt x="0" y="0"/>
                        </a:cubicBezTo>
                        <a:cubicBezTo>
                          <a:pt x="2" y="0"/>
                          <a:pt x="4" y="0"/>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grpSp>
            <p:sp>
              <p:nvSpPr>
                <p:cNvPr id="47295" name="Text Box 43"/>
                <p:cNvSpPr txBox="1">
                  <a:spLocks noChangeArrowheads="1"/>
                </p:cNvSpPr>
                <p:nvPr/>
              </p:nvSpPr>
              <p:spPr bwMode="auto">
                <a:xfrm>
                  <a:off x="5670637" y="5413202"/>
                  <a:ext cx="230441" cy="13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spcBef>
                      <a:spcPct val="50000"/>
                    </a:spcBef>
                  </a:pPr>
                  <a:r>
                    <a:rPr lang="zh-CN" altLang="en-US" sz="800" b="1">
                      <a:solidFill>
                        <a:srgbClr val="FFFFFF"/>
                      </a:solidFill>
                      <a:latin typeface="+mn-lt"/>
                      <a:ea typeface="+mn-ea"/>
                    </a:rPr>
                    <a:t>存储</a:t>
                  </a:r>
                  <a:endParaRPr lang="en-US" altLang="zh-CN" sz="800" b="1">
                    <a:solidFill>
                      <a:srgbClr val="FFFFFF"/>
                    </a:solidFill>
                    <a:latin typeface="+mn-lt"/>
                    <a:ea typeface="+mn-ea"/>
                  </a:endParaRPr>
                </a:p>
              </p:txBody>
            </p:sp>
          </p:grpSp>
          <p:grpSp>
            <p:nvGrpSpPr>
              <p:cNvPr id="47265" name="组合 191"/>
              <p:cNvGrpSpPr>
                <a:grpSpLocks/>
              </p:cNvGrpSpPr>
              <p:nvPr/>
            </p:nvGrpSpPr>
            <p:grpSpPr bwMode="auto">
              <a:xfrm>
                <a:off x="4373688" y="5076488"/>
                <a:ext cx="345662" cy="469162"/>
                <a:chOff x="5042987" y="5076488"/>
                <a:chExt cx="345662" cy="469162"/>
              </a:xfrm>
            </p:grpSpPr>
            <p:sp>
              <p:nvSpPr>
                <p:cNvPr id="47270" name="Text Box 43"/>
                <p:cNvSpPr txBox="1">
                  <a:spLocks noChangeArrowheads="1"/>
                </p:cNvSpPr>
                <p:nvPr/>
              </p:nvSpPr>
              <p:spPr bwMode="auto">
                <a:xfrm>
                  <a:off x="5042987" y="5413201"/>
                  <a:ext cx="345662" cy="13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spcBef>
                      <a:spcPct val="50000"/>
                    </a:spcBef>
                  </a:pPr>
                  <a:r>
                    <a:rPr lang="zh-CN" altLang="en-US" sz="800" b="1">
                      <a:solidFill>
                        <a:srgbClr val="FFFFFF"/>
                      </a:solidFill>
                      <a:latin typeface="+mn-lt"/>
                      <a:ea typeface="+mn-ea"/>
                    </a:rPr>
                    <a:t>服务器</a:t>
                  </a:r>
                  <a:endParaRPr lang="en-US" altLang="zh-CN" sz="800" b="1">
                    <a:solidFill>
                      <a:srgbClr val="FFFFFF"/>
                    </a:solidFill>
                    <a:latin typeface="+mn-lt"/>
                    <a:ea typeface="+mn-ea"/>
                  </a:endParaRPr>
                </a:p>
              </p:txBody>
            </p:sp>
            <p:grpSp>
              <p:nvGrpSpPr>
                <p:cNvPr id="47271" name="Group 42"/>
                <p:cNvGrpSpPr>
                  <a:grpSpLocks noChangeAspect="1"/>
                </p:cNvGrpSpPr>
                <p:nvPr/>
              </p:nvGrpSpPr>
              <p:grpSpPr bwMode="auto">
                <a:xfrm>
                  <a:off x="5092865" y="5076488"/>
                  <a:ext cx="245907" cy="280891"/>
                  <a:chOff x="5506" y="5440"/>
                  <a:chExt cx="312" cy="502"/>
                </a:xfrm>
              </p:grpSpPr>
              <p:sp>
                <p:nvSpPr>
                  <p:cNvPr id="47272" name="Freeform 43"/>
                  <p:cNvSpPr>
                    <a:spLocks noChangeAspect="1"/>
                  </p:cNvSpPr>
                  <p:nvPr/>
                </p:nvSpPr>
                <p:spPr bwMode="auto">
                  <a:xfrm>
                    <a:off x="5654" y="5464"/>
                    <a:ext cx="164" cy="478"/>
                  </a:xfrm>
                  <a:custGeom>
                    <a:avLst/>
                    <a:gdLst>
                      <a:gd name="T0" fmla="*/ 164 w 82"/>
                      <a:gd name="T1" fmla="*/ 152 h 239"/>
                      <a:gd name="T2" fmla="*/ 164 w 82"/>
                      <a:gd name="T3" fmla="*/ 6 h 239"/>
                      <a:gd name="T4" fmla="*/ 8 w 82"/>
                      <a:gd name="T5" fmla="*/ 126 h 239"/>
                      <a:gd name="T6" fmla="*/ 8 w 82"/>
                      <a:gd name="T7" fmla="*/ 454 h 239"/>
                      <a:gd name="T8" fmla="*/ 0 w 82"/>
                      <a:gd name="T9" fmla="*/ 472 h 239"/>
                      <a:gd name="T10" fmla="*/ 10 w 82"/>
                      <a:gd name="T11" fmla="*/ 470 h 239"/>
                      <a:gd name="T12" fmla="*/ 24 w 82"/>
                      <a:gd name="T13" fmla="*/ 458 h 239"/>
                      <a:gd name="T14" fmla="*/ 24 w 82"/>
                      <a:gd name="T15" fmla="*/ 452 h 239"/>
                      <a:gd name="T16" fmla="*/ 30 w 82"/>
                      <a:gd name="T17" fmla="*/ 454 h 239"/>
                      <a:gd name="T18" fmla="*/ 158 w 82"/>
                      <a:gd name="T19" fmla="*/ 352 h 239"/>
                      <a:gd name="T20" fmla="*/ 164 w 82"/>
                      <a:gd name="T21" fmla="*/ 344 h 239"/>
                      <a:gd name="T22" fmla="*/ 164 w 82"/>
                      <a:gd name="T23" fmla="*/ 152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73" name="Freeform 44"/>
                  <p:cNvSpPr>
                    <a:spLocks noChangeAspect="1"/>
                  </p:cNvSpPr>
                  <p:nvPr/>
                </p:nvSpPr>
                <p:spPr bwMode="auto">
                  <a:xfrm>
                    <a:off x="5506" y="5440"/>
                    <a:ext cx="310" cy="148"/>
                  </a:xfrm>
                  <a:custGeom>
                    <a:avLst/>
                    <a:gdLst>
                      <a:gd name="T0" fmla="*/ 310 w 155"/>
                      <a:gd name="T1" fmla="*/ 28 h 74"/>
                      <a:gd name="T2" fmla="*/ 154 w 155"/>
                      <a:gd name="T3" fmla="*/ 148 h 74"/>
                      <a:gd name="T4" fmla="*/ 8 w 155"/>
                      <a:gd name="T5" fmla="*/ 118 h 74"/>
                      <a:gd name="T6" fmla="*/ 0 w 155"/>
                      <a:gd name="T7" fmla="*/ 122 h 74"/>
                      <a:gd name="T8" fmla="*/ 4 w 155"/>
                      <a:gd name="T9" fmla="*/ 114 h 74"/>
                      <a:gd name="T10" fmla="*/ 16 w 155"/>
                      <a:gd name="T11" fmla="*/ 104 h 74"/>
                      <a:gd name="T12" fmla="*/ 22 w 155"/>
                      <a:gd name="T13" fmla="*/ 106 h 74"/>
                      <a:gd name="T14" fmla="*/ 22 w 155"/>
                      <a:gd name="T15" fmla="*/ 100 h 74"/>
                      <a:gd name="T16" fmla="*/ 152 w 155"/>
                      <a:gd name="T17" fmla="*/ 2 h 74"/>
                      <a:gd name="T18" fmla="*/ 158 w 155"/>
                      <a:gd name="T19" fmla="*/ 0 h 74"/>
                      <a:gd name="T20" fmla="*/ 302 w 155"/>
                      <a:gd name="T21" fmla="*/ 22 h 74"/>
                      <a:gd name="T22" fmla="*/ 310 w 155"/>
                      <a:gd name="T23" fmla="*/ 28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74" name="Freeform 45"/>
                  <p:cNvSpPr>
                    <a:spLocks noChangeAspect="1"/>
                  </p:cNvSpPr>
                  <p:nvPr/>
                </p:nvSpPr>
                <p:spPr bwMode="auto">
                  <a:xfrm>
                    <a:off x="5658" y="5466"/>
                    <a:ext cx="160" cy="124"/>
                  </a:xfrm>
                  <a:custGeom>
                    <a:avLst/>
                    <a:gdLst>
                      <a:gd name="T0" fmla="*/ 160 w 80"/>
                      <a:gd name="T1" fmla="*/ 4 h 62"/>
                      <a:gd name="T2" fmla="*/ 158 w 80"/>
                      <a:gd name="T3" fmla="*/ 0 h 62"/>
                      <a:gd name="T4" fmla="*/ 0 w 80"/>
                      <a:gd name="T5" fmla="*/ 122 h 62"/>
                      <a:gd name="T6" fmla="*/ 2 w 80"/>
                      <a:gd name="T7" fmla="*/ 124 h 62"/>
                      <a:gd name="T8" fmla="*/ 160 w 80"/>
                      <a:gd name="T9" fmla="*/ 4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75" name="Freeform 46"/>
                  <p:cNvSpPr>
                    <a:spLocks noChangeAspect="1"/>
                  </p:cNvSpPr>
                  <p:nvPr/>
                </p:nvSpPr>
                <p:spPr bwMode="auto">
                  <a:xfrm>
                    <a:off x="5506" y="5556"/>
                    <a:ext cx="158" cy="384"/>
                  </a:xfrm>
                  <a:custGeom>
                    <a:avLst/>
                    <a:gdLst>
                      <a:gd name="T0" fmla="*/ 158 w 79"/>
                      <a:gd name="T1" fmla="*/ 38 h 192"/>
                      <a:gd name="T2" fmla="*/ 152 w 79"/>
                      <a:gd name="T3" fmla="*/ 28 h 192"/>
                      <a:gd name="T4" fmla="*/ 8 w 79"/>
                      <a:gd name="T5" fmla="*/ 2 h 192"/>
                      <a:gd name="T6" fmla="*/ 0 w 79"/>
                      <a:gd name="T7" fmla="*/ 6 h 192"/>
                      <a:gd name="T8" fmla="*/ 0 w 79"/>
                      <a:gd name="T9" fmla="*/ 34 h 192"/>
                      <a:gd name="T10" fmla="*/ 6 w 79"/>
                      <a:gd name="T11" fmla="*/ 34 h 192"/>
                      <a:gd name="T12" fmla="*/ 0 w 79"/>
                      <a:gd name="T13" fmla="*/ 38 h 192"/>
                      <a:gd name="T14" fmla="*/ 0 w 79"/>
                      <a:gd name="T15" fmla="*/ 52 h 192"/>
                      <a:gd name="T16" fmla="*/ 0 w 79"/>
                      <a:gd name="T17" fmla="*/ 342 h 192"/>
                      <a:gd name="T18" fmla="*/ 8 w 79"/>
                      <a:gd name="T19" fmla="*/ 354 h 192"/>
                      <a:gd name="T20" fmla="*/ 146 w 79"/>
                      <a:gd name="T21" fmla="*/ 382 h 192"/>
                      <a:gd name="T22" fmla="*/ 156 w 79"/>
                      <a:gd name="T23" fmla="*/ 374 h 192"/>
                      <a:gd name="T24" fmla="*/ 158 w 79"/>
                      <a:gd name="T25" fmla="*/ 38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76" name="Freeform 47"/>
                  <p:cNvSpPr>
                    <a:spLocks noChangeAspect="1"/>
                  </p:cNvSpPr>
                  <p:nvPr/>
                </p:nvSpPr>
                <p:spPr bwMode="auto">
                  <a:xfrm>
                    <a:off x="5558" y="5796"/>
                    <a:ext cx="122" cy="28"/>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77" name="Freeform 48"/>
                  <p:cNvSpPr>
                    <a:spLocks noChangeAspect="1"/>
                  </p:cNvSpPr>
                  <p:nvPr/>
                </p:nvSpPr>
                <p:spPr bwMode="auto">
                  <a:xfrm>
                    <a:off x="5558" y="5796"/>
                    <a:ext cx="6" cy="6"/>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78" name="Freeform 49"/>
                  <p:cNvSpPr>
                    <a:spLocks noChangeAspect="1"/>
                  </p:cNvSpPr>
                  <p:nvPr/>
                </p:nvSpPr>
                <p:spPr bwMode="auto">
                  <a:xfrm>
                    <a:off x="5558" y="5810"/>
                    <a:ext cx="122" cy="28"/>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79" name="Freeform 50"/>
                  <p:cNvSpPr>
                    <a:spLocks noChangeAspect="1"/>
                  </p:cNvSpPr>
                  <p:nvPr/>
                </p:nvSpPr>
                <p:spPr bwMode="auto">
                  <a:xfrm>
                    <a:off x="5558" y="5810"/>
                    <a:ext cx="6" cy="6"/>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80" name="Freeform 51"/>
                  <p:cNvSpPr>
                    <a:spLocks noChangeAspect="1"/>
                  </p:cNvSpPr>
                  <p:nvPr/>
                </p:nvSpPr>
                <p:spPr bwMode="auto">
                  <a:xfrm>
                    <a:off x="5558" y="5822"/>
                    <a:ext cx="122" cy="28"/>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81" name="Freeform 52"/>
                  <p:cNvSpPr>
                    <a:spLocks noChangeAspect="1"/>
                  </p:cNvSpPr>
                  <p:nvPr/>
                </p:nvSpPr>
                <p:spPr bwMode="auto">
                  <a:xfrm>
                    <a:off x="5558" y="5822"/>
                    <a:ext cx="6" cy="6"/>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82" name="Freeform 53"/>
                  <p:cNvSpPr>
                    <a:spLocks noChangeAspect="1"/>
                  </p:cNvSpPr>
                  <p:nvPr/>
                </p:nvSpPr>
                <p:spPr bwMode="auto">
                  <a:xfrm>
                    <a:off x="5558" y="5836"/>
                    <a:ext cx="122" cy="28"/>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83" name="Freeform 54"/>
                  <p:cNvSpPr>
                    <a:spLocks noChangeAspect="1"/>
                  </p:cNvSpPr>
                  <p:nvPr/>
                </p:nvSpPr>
                <p:spPr bwMode="auto">
                  <a:xfrm>
                    <a:off x="5558" y="5836"/>
                    <a:ext cx="6" cy="6"/>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84" name="Freeform 55"/>
                  <p:cNvSpPr>
                    <a:spLocks noChangeAspect="1"/>
                  </p:cNvSpPr>
                  <p:nvPr/>
                </p:nvSpPr>
                <p:spPr bwMode="auto">
                  <a:xfrm>
                    <a:off x="5558" y="5850"/>
                    <a:ext cx="122" cy="28"/>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85" name="Freeform 56"/>
                  <p:cNvSpPr>
                    <a:spLocks noChangeAspect="1"/>
                  </p:cNvSpPr>
                  <p:nvPr/>
                </p:nvSpPr>
                <p:spPr bwMode="auto">
                  <a:xfrm>
                    <a:off x="5558" y="5848"/>
                    <a:ext cx="6" cy="6"/>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86" name="Freeform 57"/>
                  <p:cNvSpPr>
                    <a:spLocks noChangeAspect="1"/>
                  </p:cNvSpPr>
                  <p:nvPr/>
                </p:nvSpPr>
                <p:spPr bwMode="auto">
                  <a:xfrm>
                    <a:off x="5558" y="5862"/>
                    <a:ext cx="122" cy="28"/>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87" name="Freeform 58"/>
                  <p:cNvSpPr>
                    <a:spLocks noChangeAspect="1"/>
                  </p:cNvSpPr>
                  <p:nvPr/>
                </p:nvSpPr>
                <p:spPr bwMode="auto">
                  <a:xfrm>
                    <a:off x="5558" y="5862"/>
                    <a:ext cx="6" cy="6"/>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88" name="Freeform 59"/>
                  <p:cNvSpPr>
                    <a:spLocks noChangeAspect="1"/>
                  </p:cNvSpPr>
                  <p:nvPr/>
                </p:nvSpPr>
                <p:spPr bwMode="auto">
                  <a:xfrm>
                    <a:off x="5558" y="5876"/>
                    <a:ext cx="122" cy="28"/>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89" name="Freeform 60"/>
                  <p:cNvSpPr>
                    <a:spLocks noChangeAspect="1"/>
                  </p:cNvSpPr>
                  <p:nvPr/>
                </p:nvSpPr>
                <p:spPr bwMode="auto">
                  <a:xfrm>
                    <a:off x="5558" y="5876"/>
                    <a:ext cx="6" cy="6"/>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90" name="Freeform 61"/>
                  <p:cNvSpPr>
                    <a:spLocks noChangeAspect="1"/>
                  </p:cNvSpPr>
                  <p:nvPr/>
                </p:nvSpPr>
                <p:spPr bwMode="auto">
                  <a:xfrm>
                    <a:off x="5506" y="5590"/>
                    <a:ext cx="172" cy="34"/>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91" name="Freeform 62"/>
                  <p:cNvSpPr>
                    <a:spLocks noChangeAspect="1"/>
                  </p:cNvSpPr>
                  <p:nvPr/>
                </p:nvSpPr>
                <p:spPr bwMode="auto">
                  <a:xfrm>
                    <a:off x="5532" y="5610"/>
                    <a:ext cx="100" cy="30"/>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92" name="Freeform 63"/>
                  <p:cNvSpPr>
                    <a:spLocks noChangeAspect="1"/>
                  </p:cNvSpPr>
                  <p:nvPr/>
                </p:nvSpPr>
                <p:spPr bwMode="auto">
                  <a:xfrm>
                    <a:off x="5532" y="5610"/>
                    <a:ext cx="10" cy="10"/>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93" name="Freeform 64"/>
                  <p:cNvSpPr>
                    <a:spLocks noChangeAspect="1"/>
                  </p:cNvSpPr>
                  <p:nvPr/>
                </p:nvSpPr>
                <p:spPr bwMode="auto">
                  <a:xfrm>
                    <a:off x="5528" y="5540"/>
                    <a:ext cx="156" cy="378"/>
                  </a:xfrm>
                  <a:custGeom>
                    <a:avLst/>
                    <a:gdLst>
                      <a:gd name="T0" fmla="*/ 0 w 78"/>
                      <a:gd name="T1" fmla="*/ 0 h 189"/>
                      <a:gd name="T2" fmla="*/ 150 w 78"/>
                      <a:gd name="T3" fmla="*/ 30 h 189"/>
                      <a:gd name="T4" fmla="*/ 154 w 78"/>
                      <a:gd name="T5" fmla="*/ 36 h 189"/>
                      <a:gd name="T6" fmla="*/ 156 w 78"/>
                      <a:gd name="T7" fmla="*/ 378 h 189"/>
                      <a:gd name="T8" fmla="*/ 150 w 78"/>
                      <a:gd name="T9" fmla="*/ 378 h 189"/>
                      <a:gd name="T10" fmla="*/ 150 w 78"/>
                      <a:gd name="T11" fmla="*/ 38 h 189"/>
                      <a:gd name="T12" fmla="*/ 146 w 78"/>
                      <a:gd name="T13" fmla="*/ 34 h 189"/>
                      <a:gd name="T14" fmla="*/ 0 w 78"/>
                      <a:gd name="T15" fmla="*/ 6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grpSp>
          </p:grpSp>
          <p:grpSp>
            <p:nvGrpSpPr>
              <p:cNvPr id="47266" name="组合 187"/>
              <p:cNvGrpSpPr>
                <a:grpSpLocks/>
              </p:cNvGrpSpPr>
              <p:nvPr/>
            </p:nvGrpSpPr>
            <p:grpSpPr bwMode="auto">
              <a:xfrm>
                <a:off x="5339632" y="5112386"/>
                <a:ext cx="687479" cy="433033"/>
                <a:chOff x="6389928" y="5112386"/>
                <a:chExt cx="687479" cy="433033"/>
              </a:xfrm>
            </p:grpSpPr>
            <p:sp>
              <p:nvSpPr>
                <p:cNvPr id="47268" name="Freeform 27"/>
                <p:cNvSpPr>
                  <a:spLocks noEditPoints="1"/>
                </p:cNvSpPr>
                <p:nvPr/>
              </p:nvSpPr>
              <p:spPr bwMode="auto">
                <a:xfrm>
                  <a:off x="6640393" y="5112386"/>
                  <a:ext cx="319091" cy="236254"/>
                </a:xfrm>
                <a:custGeom>
                  <a:avLst/>
                  <a:gdLst>
                    <a:gd name="T0" fmla="*/ 161535 w 16443"/>
                    <a:gd name="T1" fmla="*/ 782 h 11487"/>
                    <a:gd name="T2" fmla="*/ 176341 w 16443"/>
                    <a:gd name="T3" fmla="*/ 4175 h 11487"/>
                    <a:gd name="T4" fmla="*/ 190158 w 16443"/>
                    <a:gd name="T5" fmla="*/ 10016 h 11487"/>
                    <a:gd name="T6" fmla="*/ 202811 w 16443"/>
                    <a:gd name="T7" fmla="*/ 18099 h 11487"/>
                    <a:gd name="T8" fmla="*/ 214066 w 16443"/>
                    <a:gd name="T9" fmla="*/ 28177 h 11487"/>
                    <a:gd name="T10" fmla="*/ 223730 w 16443"/>
                    <a:gd name="T11" fmla="*/ 40044 h 11487"/>
                    <a:gd name="T12" fmla="*/ 231590 w 16443"/>
                    <a:gd name="T13" fmla="*/ 53433 h 11487"/>
                    <a:gd name="T14" fmla="*/ 237412 w 16443"/>
                    <a:gd name="T15" fmla="*/ 68159 h 11487"/>
                    <a:gd name="T16" fmla="*/ 240206 w 16443"/>
                    <a:gd name="T17" fmla="*/ 71923 h 11487"/>
                    <a:gd name="T18" fmla="*/ 242496 w 16443"/>
                    <a:gd name="T19" fmla="*/ 71861 h 11487"/>
                    <a:gd name="T20" fmla="*/ 254586 w 16443"/>
                    <a:gd name="T21" fmla="*/ 72807 h 11487"/>
                    <a:gd name="T22" fmla="*/ 269160 w 16443"/>
                    <a:gd name="T23" fmla="*/ 76880 h 11487"/>
                    <a:gd name="T24" fmla="*/ 282433 w 16443"/>
                    <a:gd name="T25" fmla="*/ 83790 h 11487"/>
                    <a:gd name="T26" fmla="*/ 294116 w 16443"/>
                    <a:gd name="T27" fmla="*/ 93272 h 11487"/>
                    <a:gd name="T28" fmla="*/ 303954 w 16443"/>
                    <a:gd name="T29" fmla="*/ 104933 h 11487"/>
                    <a:gd name="T30" fmla="*/ 311581 w 16443"/>
                    <a:gd name="T31" fmla="*/ 118487 h 11487"/>
                    <a:gd name="T32" fmla="*/ 316704 w 16443"/>
                    <a:gd name="T33" fmla="*/ 133563 h 11487"/>
                    <a:gd name="T34" fmla="*/ 318994 w 16443"/>
                    <a:gd name="T35" fmla="*/ 149852 h 11487"/>
                    <a:gd name="T36" fmla="*/ 318276 w 16443"/>
                    <a:gd name="T37" fmla="*/ 166079 h 11487"/>
                    <a:gd name="T38" fmla="*/ 314802 w 16443"/>
                    <a:gd name="T39" fmla="*/ 181258 h 11487"/>
                    <a:gd name="T40" fmla="*/ 308845 w 16443"/>
                    <a:gd name="T41" fmla="*/ 195202 h 11487"/>
                    <a:gd name="T42" fmla="*/ 300675 w 16443"/>
                    <a:gd name="T43" fmla="*/ 207584 h 11487"/>
                    <a:gd name="T44" fmla="*/ 290584 w 16443"/>
                    <a:gd name="T45" fmla="*/ 218134 h 11487"/>
                    <a:gd name="T46" fmla="*/ 278843 w 16443"/>
                    <a:gd name="T47" fmla="*/ 226526 h 11487"/>
                    <a:gd name="T48" fmla="*/ 265725 w 16443"/>
                    <a:gd name="T49" fmla="*/ 232511 h 11487"/>
                    <a:gd name="T50" fmla="*/ 251500 w 16443"/>
                    <a:gd name="T51" fmla="*/ 235740 h 11487"/>
                    <a:gd name="T52" fmla="*/ 64835 w 16443"/>
                    <a:gd name="T53" fmla="*/ 236254 h 11487"/>
                    <a:gd name="T54" fmla="*/ 53560 w 16443"/>
                    <a:gd name="T55" fmla="*/ 235205 h 11487"/>
                    <a:gd name="T56" fmla="*/ 41839 w 16443"/>
                    <a:gd name="T57" fmla="*/ 231688 h 11487"/>
                    <a:gd name="T58" fmla="*/ 31108 w 16443"/>
                    <a:gd name="T59" fmla="*/ 225970 h 11487"/>
                    <a:gd name="T60" fmla="*/ 21599 w 16443"/>
                    <a:gd name="T61" fmla="*/ 218320 h 11487"/>
                    <a:gd name="T62" fmla="*/ 13526 w 16443"/>
                    <a:gd name="T63" fmla="*/ 208941 h 11487"/>
                    <a:gd name="T64" fmla="*/ 7141 w 16443"/>
                    <a:gd name="T65" fmla="*/ 198082 h 11487"/>
                    <a:gd name="T66" fmla="*/ 2659 w 16443"/>
                    <a:gd name="T67" fmla="*/ 186009 h 11487"/>
                    <a:gd name="T68" fmla="*/ 291 w 16443"/>
                    <a:gd name="T69" fmla="*/ 172969 h 11487"/>
                    <a:gd name="T70" fmla="*/ 291 w 16443"/>
                    <a:gd name="T71" fmla="*/ 159477 h 11487"/>
                    <a:gd name="T72" fmla="*/ 2562 w 16443"/>
                    <a:gd name="T73" fmla="*/ 146684 h 11487"/>
                    <a:gd name="T74" fmla="*/ 6870 w 16443"/>
                    <a:gd name="T75" fmla="*/ 134838 h 11487"/>
                    <a:gd name="T76" fmla="*/ 13021 w 16443"/>
                    <a:gd name="T77" fmla="*/ 124102 h 11487"/>
                    <a:gd name="T78" fmla="*/ 20803 w 16443"/>
                    <a:gd name="T79" fmla="*/ 114805 h 11487"/>
                    <a:gd name="T80" fmla="*/ 30001 w 16443"/>
                    <a:gd name="T81" fmla="*/ 107113 h 11487"/>
                    <a:gd name="T82" fmla="*/ 40403 w 16443"/>
                    <a:gd name="T83" fmla="*/ 101272 h 11487"/>
                    <a:gd name="T84" fmla="*/ 51775 w 16443"/>
                    <a:gd name="T85" fmla="*/ 97509 h 11487"/>
                    <a:gd name="T86" fmla="*/ 58509 w 16443"/>
                    <a:gd name="T87" fmla="*/ 86629 h 11487"/>
                    <a:gd name="T88" fmla="*/ 62584 w 16443"/>
                    <a:gd name="T89" fmla="*/ 67769 h 11487"/>
                    <a:gd name="T90" fmla="*/ 69803 w 16443"/>
                    <a:gd name="T91" fmla="*/ 50451 h 11487"/>
                    <a:gd name="T92" fmla="*/ 79816 w 16443"/>
                    <a:gd name="T93" fmla="*/ 35046 h 11487"/>
                    <a:gd name="T94" fmla="*/ 92256 w 16443"/>
                    <a:gd name="T95" fmla="*/ 21986 h 11487"/>
                    <a:gd name="T96" fmla="*/ 106791 w 16443"/>
                    <a:gd name="T97" fmla="*/ 11620 h 11487"/>
                    <a:gd name="T98" fmla="*/ 123072 w 16443"/>
                    <a:gd name="T99" fmla="*/ 4340 h 11487"/>
                    <a:gd name="T100" fmla="*/ 140693 w 16443"/>
                    <a:gd name="T101" fmla="*/ 514 h 11487"/>
                    <a:gd name="T102" fmla="*/ 177525 w 16443"/>
                    <a:gd name="T103" fmla="*/ 195696 h 11487"/>
                    <a:gd name="T104" fmla="*/ 176710 w 16443"/>
                    <a:gd name="T105" fmla="*/ 195058 h 11487"/>
                    <a:gd name="T106" fmla="*/ 175099 w 16443"/>
                    <a:gd name="T107" fmla="*/ 195572 h 11487"/>
                    <a:gd name="T108" fmla="*/ 177680 w 16443"/>
                    <a:gd name="T109" fmla="*/ 195963 h 11487"/>
                    <a:gd name="T110" fmla="*/ 124353 w 16443"/>
                    <a:gd name="T111" fmla="*/ 195449 h 11487"/>
                    <a:gd name="T112" fmla="*/ 123577 w 16443"/>
                    <a:gd name="T113" fmla="*/ 195778 h 1148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443"/>
                    <a:gd name="T172" fmla="*/ 0 h 11487"/>
                    <a:gd name="T173" fmla="*/ 16443 w 16443"/>
                    <a:gd name="T174" fmla="*/ 11487 h 1148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n-lt"/>
                    <a:ea typeface="+mn-ea"/>
                  </a:endParaRPr>
                </a:p>
              </p:txBody>
            </p:sp>
            <p:sp>
              <p:nvSpPr>
                <p:cNvPr id="47269" name="Text Box 43"/>
                <p:cNvSpPr txBox="1">
                  <a:spLocks noChangeArrowheads="1"/>
                </p:cNvSpPr>
                <p:nvPr/>
              </p:nvSpPr>
              <p:spPr bwMode="auto">
                <a:xfrm>
                  <a:off x="6389928" y="5396415"/>
                  <a:ext cx="687479" cy="149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spcBef>
                      <a:spcPct val="50000"/>
                    </a:spcBef>
                  </a:pPr>
                  <a:r>
                    <a:rPr lang="en-US" altLang="zh-CN" sz="900" b="1">
                      <a:solidFill>
                        <a:srgbClr val="FFFFFF"/>
                      </a:solidFill>
                      <a:latin typeface="+mn-lt"/>
                      <a:ea typeface="+mn-ea"/>
                    </a:rPr>
                    <a:t>Fusion</a:t>
                  </a:r>
                </a:p>
              </p:txBody>
            </p:sp>
          </p:grpSp>
          <p:grpSp>
            <p:nvGrpSpPr>
              <p:cNvPr id="18" name="组合 521"/>
              <p:cNvGrpSpPr/>
              <p:nvPr/>
            </p:nvGrpSpPr>
            <p:grpSpPr>
              <a:xfrm>
                <a:off x="5317126" y="5147921"/>
                <a:ext cx="40832" cy="117405"/>
                <a:chOff x="-363538" y="1325563"/>
                <a:chExt cx="184150" cy="860425"/>
              </a:xfrm>
              <a:solidFill>
                <a:srgbClr val="336699"/>
              </a:solidFill>
            </p:grpSpPr>
            <p:sp>
              <p:nvSpPr>
                <p:cNvPr id="188"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a:lstStyle/>
                <a:p>
                  <a:pPr>
                    <a:defRPr/>
                  </a:pPr>
                  <a:endParaRPr lang="zh-CN" altLang="en-US" sz="1800" dirty="0">
                    <a:solidFill>
                      <a:srgbClr val="000000"/>
                    </a:solidFill>
                    <a:latin typeface="+mn-lt"/>
                    <a:ea typeface="+mn-ea"/>
                  </a:endParaRPr>
                </a:p>
              </p:txBody>
            </p:sp>
            <p:sp>
              <p:nvSpPr>
                <p:cNvPr id="189"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a:lstStyle/>
                <a:p>
                  <a:pPr>
                    <a:defRPr/>
                  </a:pPr>
                  <a:endParaRPr lang="zh-CN" altLang="en-US" sz="1800" dirty="0">
                    <a:solidFill>
                      <a:srgbClr val="000000"/>
                    </a:solidFill>
                    <a:latin typeface="+mn-lt"/>
                    <a:ea typeface="+mn-ea"/>
                  </a:endParaRPr>
                </a:p>
              </p:txBody>
            </p:sp>
            <p:sp>
              <p:nvSpPr>
                <p:cNvPr id="190"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a:lstStyle/>
                <a:p>
                  <a:pPr>
                    <a:defRPr/>
                  </a:pPr>
                  <a:endParaRPr lang="zh-CN" altLang="en-US" sz="1800" dirty="0">
                    <a:solidFill>
                      <a:srgbClr val="000000"/>
                    </a:solidFill>
                    <a:latin typeface="+mn-lt"/>
                    <a:ea typeface="+mn-ea"/>
                  </a:endParaRPr>
                </a:p>
              </p:txBody>
            </p:sp>
            <p:sp>
              <p:nvSpPr>
                <p:cNvPr id="191"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a:lstStyle/>
                <a:p>
                  <a:pPr>
                    <a:defRPr/>
                  </a:pPr>
                  <a:endParaRPr lang="zh-CN" altLang="en-US" sz="1800" dirty="0">
                    <a:solidFill>
                      <a:srgbClr val="000000"/>
                    </a:solidFill>
                    <a:latin typeface="+mn-lt"/>
                    <a:ea typeface="+mn-ea"/>
                  </a:endParaRPr>
                </a:p>
              </p:txBody>
            </p:sp>
          </p:grpSp>
        </p:grpSp>
        <p:sp>
          <p:nvSpPr>
            <p:cNvPr id="241" name="Rectangle 69"/>
            <p:cNvSpPr/>
            <p:nvPr/>
          </p:nvSpPr>
          <p:spPr bwMode="auto">
            <a:xfrm>
              <a:off x="6273252" y="3869981"/>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主机管理</a:t>
              </a:r>
              <a:endParaRPr lang="en-US" sz="900" b="1" dirty="0">
                <a:solidFill>
                  <a:srgbClr val="FFFFFF"/>
                </a:solidFill>
              </a:endParaRPr>
            </a:p>
          </p:txBody>
        </p:sp>
        <p:sp>
          <p:nvSpPr>
            <p:cNvPr id="242" name="Rectangle 69"/>
            <p:cNvSpPr/>
            <p:nvPr/>
          </p:nvSpPr>
          <p:spPr bwMode="auto">
            <a:xfrm>
              <a:off x="5125026" y="2445167"/>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服务器无状态计算</a:t>
              </a:r>
              <a:endParaRPr lang="en-US" altLang="en-US" sz="900" b="1" dirty="0">
                <a:solidFill>
                  <a:srgbClr val="FFFFFF"/>
                </a:solidFill>
              </a:endParaRPr>
            </a:p>
          </p:txBody>
        </p:sp>
        <p:sp>
          <p:nvSpPr>
            <p:cNvPr id="243" name="Rectangle 69"/>
            <p:cNvSpPr/>
            <p:nvPr/>
          </p:nvSpPr>
          <p:spPr bwMode="auto">
            <a:xfrm>
              <a:off x="5125026" y="2115624"/>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服务器配置部署</a:t>
              </a:r>
              <a:endParaRPr lang="en-US" altLang="en-US" sz="900" b="1" dirty="0">
                <a:solidFill>
                  <a:srgbClr val="FFFFFF"/>
                </a:solidFill>
              </a:endParaRPr>
            </a:p>
          </p:txBody>
        </p:sp>
        <p:sp>
          <p:nvSpPr>
            <p:cNvPr id="244" name="Rectangle 69"/>
            <p:cNvSpPr/>
            <p:nvPr/>
          </p:nvSpPr>
          <p:spPr bwMode="auto">
            <a:xfrm>
              <a:off x="5125026" y="2774710"/>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793726">
                <a:defRPr/>
              </a:pPr>
              <a:r>
                <a:rPr lang="zh-CN" altLang="en-US" sz="900" b="1" dirty="0" smtClean="0">
                  <a:solidFill>
                    <a:srgbClr val="FFFFFF"/>
                  </a:solidFill>
                </a:rPr>
                <a:t>存储容量管理</a:t>
              </a:r>
              <a:endParaRPr lang="en-US" sz="900" b="1" dirty="0">
                <a:solidFill>
                  <a:srgbClr val="FFFFFF"/>
                </a:solidFill>
              </a:endParaRPr>
            </a:p>
          </p:txBody>
        </p:sp>
        <p:sp>
          <p:nvSpPr>
            <p:cNvPr id="245" name="Rectangle 69"/>
            <p:cNvSpPr/>
            <p:nvPr/>
          </p:nvSpPr>
          <p:spPr bwMode="auto">
            <a:xfrm>
              <a:off x="6273252" y="3550263"/>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应用管理</a:t>
              </a:r>
              <a:endParaRPr lang="en-US" sz="900" b="1" dirty="0">
                <a:solidFill>
                  <a:srgbClr val="FFFFFF"/>
                </a:solidFill>
              </a:endParaRPr>
            </a:p>
          </p:txBody>
        </p:sp>
        <p:sp>
          <p:nvSpPr>
            <p:cNvPr id="246" name="Rectangle 69"/>
            <p:cNvSpPr/>
            <p:nvPr/>
          </p:nvSpPr>
          <p:spPr bwMode="auto">
            <a:xfrm>
              <a:off x="1659778" y="2774710"/>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en-US" altLang="zh-CN" sz="900" b="1" dirty="0" err="1">
                  <a:solidFill>
                    <a:srgbClr val="FFFFFF"/>
                  </a:solidFill>
                </a:rPr>
                <a:t>iPCA</a:t>
              </a:r>
              <a:r>
                <a:rPr lang="zh-CN" altLang="en-US" sz="900" b="1" dirty="0">
                  <a:solidFill>
                    <a:srgbClr val="FFFFFF"/>
                  </a:solidFill>
                </a:rPr>
                <a:t>管理</a:t>
              </a:r>
              <a:endParaRPr lang="en-US" sz="900" b="1" dirty="0">
                <a:solidFill>
                  <a:srgbClr val="FFFFFF"/>
                </a:solidFill>
              </a:endParaRPr>
            </a:p>
          </p:txBody>
        </p:sp>
        <p:sp>
          <p:nvSpPr>
            <p:cNvPr id="247" name="Rectangle 69"/>
            <p:cNvSpPr/>
            <p:nvPr/>
          </p:nvSpPr>
          <p:spPr bwMode="auto">
            <a:xfrm>
              <a:off x="6280107" y="2115624"/>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智能报表管理</a:t>
              </a:r>
              <a:endParaRPr lang="en-US" altLang="zh-CN" sz="900" b="1" dirty="0">
                <a:solidFill>
                  <a:srgbClr val="FFFFFF"/>
                </a:solidFill>
              </a:endParaRPr>
            </a:p>
          </p:txBody>
        </p:sp>
        <p:grpSp>
          <p:nvGrpSpPr>
            <p:cNvPr id="47225" name="组合 439"/>
            <p:cNvGrpSpPr>
              <a:grpSpLocks/>
            </p:cNvGrpSpPr>
            <p:nvPr/>
          </p:nvGrpSpPr>
          <p:grpSpPr bwMode="auto">
            <a:xfrm>
              <a:off x="6213475" y="5503863"/>
              <a:ext cx="2008188" cy="544512"/>
              <a:chOff x="6228333" y="5765627"/>
              <a:chExt cx="2254776" cy="585505"/>
            </a:xfrm>
          </p:grpSpPr>
          <p:sp>
            <p:nvSpPr>
              <p:cNvPr id="249" name="矩形 248"/>
              <p:cNvSpPr/>
              <p:nvPr/>
            </p:nvSpPr>
            <p:spPr bwMode="auto">
              <a:xfrm>
                <a:off x="6305077" y="5765627"/>
                <a:ext cx="2155355" cy="585505"/>
              </a:xfrm>
              <a:prstGeom prst="rect">
                <a:avLst/>
              </a:prstGeom>
              <a:solidFill>
                <a:srgbClr val="FF5D3D"/>
              </a:solidFill>
              <a:ln/>
              <a:extLst/>
            </p:spPr>
            <p:style>
              <a:lnRef idx="0">
                <a:schemeClr val="accent6"/>
              </a:lnRef>
              <a:fillRef idx="3">
                <a:schemeClr val="accent6"/>
              </a:fillRef>
              <a:effectRef idx="3">
                <a:schemeClr val="accent6"/>
              </a:effectRef>
              <a:fontRef idx="minor">
                <a:schemeClr val="lt1"/>
              </a:fontRef>
            </p:style>
            <p:txBody>
              <a:bodyPr lIns="101858" tIns="50929" rIns="101858" bIns="50929"/>
              <a:lstStyle/>
              <a:p>
                <a:pPr>
                  <a:buClr>
                    <a:srgbClr val="CC9900"/>
                  </a:buClr>
                  <a:buFont typeface="Wingdings" pitchFamily="2" charset="2"/>
                  <a:buChar char="n"/>
                  <a:defRPr/>
                </a:pPr>
                <a:endParaRPr lang="zh-CN" altLang="en-US" sz="1200" dirty="0">
                  <a:solidFill>
                    <a:srgbClr val="000000"/>
                  </a:solidFill>
                </a:endParaRPr>
              </a:p>
            </p:txBody>
          </p:sp>
          <p:pic>
            <p:nvPicPr>
              <p:cNvPr id="250" name="Picture 2" descr="C:\Users\SQUARE\Desktop\laptop-and-computer-26.png"/>
              <p:cNvPicPr>
                <a:picLocks noChangeAspect="1" noChangeArrowheads="1"/>
              </p:cNvPicPr>
              <p:nvPr/>
            </p:nvPicPr>
            <p:blipFill>
              <a:blip r:embed="rId8"/>
              <a:srcRect/>
              <a:stretch>
                <a:fillRect/>
              </a:stretch>
            </p:blipFill>
            <p:spPr bwMode="auto">
              <a:xfrm>
                <a:off x="6294284" y="5806595"/>
                <a:ext cx="304795" cy="303848"/>
              </a:xfrm>
              <a:prstGeom prst="rect">
                <a:avLst/>
              </a:prstGeom>
              <a:noFill/>
              <a:effectLst>
                <a:outerShdw blurRad="50800" dist="38100" dir="2700000" algn="tl" rotWithShape="0">
                  <a:prstClr val="black">
                    <a:alpha val="40000"/>
                  </a:prstClr>
                </a:outerShdw>
              </a:effectLst>
            </p:spPr>
          </p:pic>
          <p:pic>
            <p:nvPicPr>
              <p:cNvPr id="251" name="Picture 3" descr="C:\Users\SQUARE\Desktop\Hot_Database_Inactive.png"/>
              <p:cNvPicPr>
                <a:picLocks noChangeAspect="1" noChangeArrowheads="1"/>
              </p:cNvPicPr>
              <p:nvPr/>
            </p:nvPicPr>
            <p:blipFill>
              <a:blip r:embed="rId9"/>
              <a:srcRect/>
              <a:stretch>
                <a:fillRect/>
              </a:stretch>
            </p:blipFill>
            <p:spPr bwMode="auto">
              <a:xfrm>
                <a:off x="6998343" y="5818544"/>
                <a:ext cx="297667" cy="297020"/>
              </a:xfrm>
              <a:prstGeom prst="rect">
                <a:avLst/>
              </a:prstGeom>
              <a:noFill/>
              <a:effectLst>
                <a:outerShdw blurRad="50800" dist="38100" dir="2700000" algn="tl" rotWithShape="0">
                  <a:prstClr val="black">
                    <a:alpha val="40000"/>
                  </a:prstClr>
                </a:outerShdw>
              </a:effectLst>
            </p:spPr>
          </p:pic>
          <p:pic>
            <p:nvPicPr>
              <p:cNvPr id="252" name="Picture 4" descr="C:\Users\SQUARE\Desktop\acients-system-12.png"/>
              <p:cNvPicPr>
                <a:picLocks noChangeAspect="1" noChangeArrowheads="1"/>
              </p:cNvPicPr>
              <p:nvPr/>
            </p:nvPicPr>
            <p:blipFill>
              <a:blip r:embed="rId10"/>
              <a:srcRect/>
              <a:stretch>
                <a:fillRect/>
              </a:stretch>
            </p:blipFill>
            <p:spPr bwMode="auto">
              <a:xfrm>
                <a:off x="7413650" y="5811716"/>
                <a:ext cx="292319" cy="291900"/>
              </a:xfrm>
              <a:prstGeom prst="rect">
                <a:avLst/>
              </a:prstGeom>
              <a:noFill/>
              <a:effectLst>
                <a:outerShdw blurRad="50800" dist="38100" dir="2700000" algn="tl" rotWithShape="0">
                  <a:prstClr val="black">
                    <a:alpha val="40000"/>
                  </a:prstClr>
                </a:outerShdw>
              </a:effectLst>
            </p:spPr>
          </p:pic>
          <p:sp>
            <p:nvSpPr>
              <p:cNvPr id="47254" name="TextBox 37"/>
              <p:cNvSpPr txBox="1">
                <a:spLocks noChangeArrowheads="1"/>
              </p:cNvSpPr>
              <p:nvPr/>
            </p:nvSpPr>
            <p:spPr bwMode="auto">
              <a:xfrm>
                <a:off x="6507856" y="6093296"/>
                <a:ext cx="553060" cy="23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zh-CN" altLang="en-US" sz="800" b="1">
                    <a:solidFill>
                      <a:srgbClr val="FFFFFF"/>
                    </a:solidFill>
                    <a:latin typeface="+mn-lt"/>
                    <a:ea typeface="+mn-ea"/>
                  </a:rPr>
                  <a:t>中间件</a:t>
                </a:r>
                <a:endParaRPr lang="en-US" altLang="zh-CN" sz="800" b="1">
                  <a:solidFill>
                    <a:srgbClr val="FFFFFF"/>
                  </a:solidFill>
                  <a:latin typeface="+mn-lt"/>
                  <a:ea typeface="+mn-ea"/>
                </a:endParaRPr>
              </a:p>
            </p:txBody>
          </p:sp>
          <p:sp>
            <p:nvSpPr>
              <p:cNvPr id="47255" name="TextBox 37"/>
              <p:cNvSpPr txBox="1">
                <a:spLocks noChangeArrowheads="1"/>
              </p:cNvSpPr>
              <p:nvPr/>
            </p:nvSpPr>
            <p:spPr bwMode="auto">
              <a:xfrm>
                <a:off x="6228333" y="6093296"/>
                <a:ext cx="437838" cy="23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zh-CN" altLang="en-US" sz="800" b="1">
                    <a:solidFill>
                      <a:srgbClr val="FFFFFF"/>
                    </a:solidFill>
                    <a:latin typeface="+mn-lt"/>
                    <a:ea typeface="+mn-ea"/>
                  </a:rPr>
                  <a:t>主机</a:t>
                </a:r>
                <a:endParaRPr lang="en-US" altLang="zh-CN" sz="800" b="1">
                  <a:solidFill>
                    <a:srgbClr val="FFFFFF"/>
                  </a:solidFill>
                  <a:latin typeface="+mn-lt"/>
                  <a:ea typeface="+mn-ea"/>
                </a:endParaRPr>
              </a:p>
            </p:txBody>
          </p:sp>
          <p:sp>
            <p:nvSpPr>
              <p:cNvPr id="47256" name="TextBox 37"/>
              <p:cNvSpPr txBox="1">
                <a:spLocks noChangeArrowheads="1"/>
              </p:cNvSpPr>
              <p:nvPr/>
            </p:nvSpPr>
            <p:spPr bwMode="auto">
              <a:xfrm>
                <a:off x="6870710" y="6093296"/>
                <a:ext cx="553060" cy="23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zh-CN" altLang="en-US" sz="800" b="1">
                    <a:solidFill>
                      <a:srgbClr val="FFFFFF"/>
                    </a:solidFill>
                    <a:latin typeface="+mn-lt"/>
                    <a:ea typeface="+mn-ea"/>
                  </a:rPr>
                  <a:t>数据库</a:t>
                </a:r>
                <a:endParaRPr lang="en-US" altLang="zh-CN" sz="800" b="1">
                  <a:solidFill>
                    <a:srgbClr val="FFFFFF"/>
                  </a:solidFill>
                  <a:latin typeface="+mn-lt"/>
                  <a:ea typeface="+mn-ea"/>
                </a:endParaRPr>
              </a:p>
            </p:txBody>
          </p:sp>
          <p:sp>
            <p:nvSpPr>
              <p:cNvPr id="47257" name="TextBox 37"/>
              <p:cNvSpPr txBox="1">
                <a:spLocks noChangeArrowheads="1"/>
              </p:cNvSpPr>
              <p:nvPr/>
            </p:nvSpPr>
            <p:spPr bwMode="auto">
              <a:xfrm>
                <a:off x="7226120" y="6093296"/>
                <a:ext cx="668280" cy="23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zh-CN" altLang="en-US" sz="800" b="1">
                    <a:solidFill>
                      <a:srgbClr val="FFFFFF"/>
                    </a:solidFill>
                    <a:latin typeface="+mn-lt"/>
                    <a:ea typeface="+mn-ea"/>
                  </a:rPr>
                  <a:t>应用日志</a:t>
                </a:r>
                <a:endParaRPr lang="en-US" altLang="zh-CN" sz="800" b="1">
                  <a:solidFill>
                    <a:srgbClr val="FFFFFF"/>
                  </a:solidFill>
                  <a:latin typeface="+mn-lt"/>
                  <a:ea typeface="+mn-ea"/>
                </a:endParaRPr>
              </a:p>
            </p:txBody>
          </p:sp>
          <p:pic>
            <p:nvPicPr>
              <p:cNvPr id="257" name="Picture 7" descr="C:\Users\SQUARE\Desktop\mail.png"/>
              <p:cNvPicPr>
                <a:picLocks noChangeAspect="1" noChangeArrowheads="1"/>
              </p:cNvPicPr>
              <p:nvPr/>
            </p:nvPicPr>
            <p:blipFill>
              <a:blip r:embed="rId11"/>
              <a:srcRect/>
              <a:stretch>
                <a:fillRect/>
              </a:stretch>
            </p:blipFill>
            <p:spPr bwMode="auto">
              <a:xfrm>
                <a:off x="7934120" y="5801474"/>
                <a:ext cx="313708" cy="314090"/>
              </a:xfrm>
              <a:prstGeom prst="rect">
                <a:avLst/>
              </a:prstGeom>
              <a:noFill/>
              <a:effectLst>
                <a:outerShdw blurRad="50800" dist="38100" dir="2700000" algn="tl" rotWithShape="0">
                  <a:prstClr val="black">
                    <a:alpha val="40000"/>
                  </a:prstClr>
                </a:outerShdw>
              </a:effectLst>
            </p:spPr>
          </p:pic>
          <p:sp>
            <p:nvSpPr>
              <p:cNvPr id="47259" name="TextBox 37"/>
              <p:cNvSpPr txBox="1">
                <a:spLocks noChangeArrowheads="1"/>
              </p:cNvSpPr>
              <p:nvPr/>
            </p:nvSpPr>
            <p:spPr bwMode="auto">
              <a:xfrm>
                <a:off x="7699609" y="6093296"/>
                <a:ext cx="783500" cy="23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zh-CN" altLang="en-US" sz="800" b="1">
                    <a:solidFill>
                      <a:srgbClr val="FFFFFF"/>
                    </a:solidFill>
                    <a:latin typeface="+mn-lt"/>
                    <a:ea typeface="+mn-ea"/>
                  </a:rPr>
                  <a:t>邮件服务器</a:t>
                </a:r>
                <a:endParaRPr lang="en-US" altLang="zh-CN" sz="800" b="1">
                  <a:solidFill>
                    <a:srgbClr val="FFFFFF"/>
                  </a:solidFill>
                  <a:latin typeface="+mn-lt"/>
                  <a:ea typeface="+mn-ea"/>
                </a:endParaRPr>
              </a:p>
            </p:txBody>
          </p:sp>
          <p:pic>
            <p:nvPicPr>
              <p:cNvPr id="259" name="Picture 3" descr="C:\Users\SQUARE\Desktop\241f95cad1c8a786d4f7e3f66609c93d71cf506c.jpg"/>
              <p:cNvPicPr>
                <a:picLocks noChangeAspect="1" noChangeArrowheads="1"/>
              </p:cNvPicPr>
              <p:nvPr/>
            </p:nvPicPr>
            <p:blipFill>
              <a:blip r:embed="rId12" cstate="print">
                <a:duotone>
                  <a:prstClr val="black"/>
                  <a:schemeClr val="tx2">
                    <a:tint val="45000"/>
                    <a:satMod val="400000"/>
                  </a:schemeClr>
                </a:duotone>
              </a:blip>
              <a:srcRect/>
              <a:stretch>
                <a:fillRect/>
              </a:stretch>
            </p:blipFill>
            <p:spPr bwMode="auto">
              <a:xfrm>
                <a:off x="6637504" y="5819883"/>
                <a:ext cx="293760" cy="293760"/>
              </a:xfrm>
              <a:prstGeom prst="rect">
                <a:avLst/>
              </a:prstGeom>
              <a:noFill/>
              <a:effectLst>
                <a:outerShdw blurRad="50800" dist="38100" dir="2700000" algn="tl" rotWithShape="0">
                  <a:prstClr val="black">
                    <a:alpha val="40000"/>
                  </a:prstClr>
                </a:outerShdw>
              </a:effectLst>
            </p:spPr>
          </p:pic>
        </p:grpSp>
        <p:sp>
          <p:nvSpPr>
            <p:cNvPr id="47226" name="Text Box 43"/>
            <p:cNvSpPr txBox="1">
              <a:spLocks noChangeArrowheads="1"/>
            </p:cNvSpPr>
            <p:nvPr/>
          </p:nvSpPr>
          <p:spPr bwMode="auto">
            <a:xfrm>
              <a:off x="1566863" y="5811838"/>
              <a:ext cx="449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spcBef>
                  <a:spcPct val="50000"/>
                </a:spcBef>
              </a:pPr>
              <a:r>
                <a:rPr lang="zh-CN" altLang="en-US" sz="800" b="1">
                  <a:solidFill>
                    <a:srgbClr val="FFFFFF"/>
                  </a:solidFill>
                  <a:latin typeface="+mn-lt"/>
                  <a:ea typeface="+mn-ea"/>
                </a:rPr>
                <a:t>交换机</a:t>
              </a:r>
              <a:r>
                <a:rPr lang="en-US" altLang="zh-CN" sz="800" b="1">
                  <a:solidFill>
                    <a:srgbClr val="FFFFFF"/>
                  </a:solidFill>
                  <a:latin typeface="+mn-lt"/>
                  <a:ea typeface="+mn-ea"/>
                </a:rPr>
                <a:t/>
              </a:r>
              <a:br>
                <a:rPr lang="en-US" altLang="zh-CN" sz="800" b="1">
                  <a:solidFill>
                    <a:srgbClr val="FFFFFF"/>
                  </a:solidFill>
                  <a:latin typeface="+mn-lt"/>
                  <a:ea typeface="+mn-ea"/>
                </a:rPr>
              </a:br>
              <a:r>
                <a:rPr lang="en-US" altLang="zh-CN" sz="800" b="1">
                  <a:solidFill>
                    <a:srgbClr val="FFFFFF"/>
                  </a:solidFill>
                  <a:latin typeface="+mn-lt"/>
                  <a:ea typeface="+mn-ea"/>
                </a:rPr>
                <a:t>/</a:t>
              </a:r>
              <a:r>
                <a:rPr lang="zh-CN" altLang="en-US" sz="800" b="1">
                  <a:solidFill>
                    <a:srgbClr val="FFFFFF"/>
                  </a:solidFill>
                  <a:latin typeface="+mn-lt"/>
                  <a:ea typeface="+mn-ea"/>
                </a:rPr>
                <a:t>路由器</a:t>
              </a:r>
              <a:endParaRPr lang="en-US" altLang="zh-CN" sz="800" b="1">
                <a:solidFill>
                  <a:srgbClr val="FFFFFF"/>
                </a:solidFill>
                <a:latin typeface="+mn-lt"/>
                <a:ea typeface="+mn-ea"/>
              </a:endParaRPr>
            </a:p>
          </p:txBody>
        </p:sp>
        <p:sp>
          <p:nvSpPr>
            <p:cNvPr id="261" name="Rectangle 69"/>
            <p:cNvSpPr/>
            <p:nvPr/>
          </p:nvSpPr>
          <p:spPr bwMode="auto">
            <a:xfrm>
              <a:off x="6280107" y="3104253"/>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资产管理</a:t>
              </a:r>
              <a:endParaRPr lang="en-US" sz="900" b="1" dirty="0">
                <a:solidFill>
                  <a:srgbClr val="FFFFFF"/>
                </a:solidFill>
              </a:endParaRPr>
            </a:p>
          </p:txBody>
        </p:sp>
        <p:sp>
          <p:nvSpPr>
            <p:cNvPr id="262" name="Rectangle 69"/>
            <p:cNvSpPr/>
            <p:nvPr/>
          </p:nvSpPr>
          <p:spPr bwMode="auto">
            <a:xfrm>
              <a:off x="6280107" y="2774710"/>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存储报表</a:t>
              </a:r>
              <a:endParaRPr lang="en-US" sz="900" b="1" dirty="0">
                <a:solidFill>
                  <a:srgbClr val="FFFFFF"/>
                </a:solidFill>
              </a:endParaRPr>
            </a:p>
          </p:txBody>
        </p:sp>
        <p:sp>
          <p:nvSpPr>
            <p:cNvPr id="263" name="Rectangle 69"/>
            <p:cNvSpPr/>
            <p:nvPr/>
          </p:nvSpPr>
          <p:spPr bwMode="auto">
            <a:xfrm>
              <a:off x="6280107" y="2445167"/>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网络报表</a:t>
              </a:r>
              <a:endParaRPr lang="en-US" sz="900" b="1" dirty="0">
                <a:solidFill>
                  <a:srgbClr val="FFFFFF"/>
                </a:solidFill>
              </a:endParaRPr>
            </a:p>
          </p:txBody>
        </p:sp>
        <p:grpSp>
          <p:nvGrpSpPr>
            <p:cNvPr id="47236" name="组合 207"/>
            <p:cNvGrpSpPr>
              <a:grpSpLocks/>
            </p:cNvGrpSpPr>
            <p:nvPr/>
          </p:nvGrpSpPr>
          <p:grpSpPr bwMode="auto">
            <a:xfrm>
              <a:off x="3817938" y="1471613"/>
              <a:ext cx="1108075" cy="611187"/>
              <a:chOff x="5381791" y="151590"/>
              <a:chExt cx="1244386" cy="658151"/>
            </a:xfrm>
          </p:grpSpPr>
          <p:pic>
            <p:nvPicPr>
              <p:cNvPr id="47246" name="Picture 158" descr="j04339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48216" y="151590"/>
                <a:ext cx="533164" cy="41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247" name="矩形 265"/>
              <p:cNvSpPr>
                <a:spLocks noChangeArrowheads="1"/>
              </p:cNvSpPr>
              <p:nvPr/>
            </p:nvSpPr>
            <p:spPr bwMode="auto">
              <a:xfrm>
                <a:off x="5381791" y="511731"/>
                <a:ext cx="1244386" cy="29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11213"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1213"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1213"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1213"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1213"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1213"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1213"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1213"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1213"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zh-CN" altLang="en-US" sz="1200" dirty="0">
                    <a:latin typeface="+mn-lt"/>
                    <a:ea typeface="+mn-ea"/>
                  </a:rPr>
                  <a:t>运维管理人员</a:t>
                </a:r>
              </a:p>
            </p:txBody>
          </p:sp>
        </p:grpSp>
        <p:sp>
          <p:nvSpPr>
            <p:cNvPr id="268" name="Rectangle 69"/>
            <p:cNvSpPr/>
            <p:nvPr/>
          </p:nvSpPr>
          <p:spPr bwMode="auto">
            <a:xfrm>
              <a:off x="3966516" y="3550263"/>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en-US" altLang="zh-CN" sz="900" b="1" dirty="0" err="1">
                  <a:solidFill>
                    <a:srgbClr val="FFFFFF"/>
                  </a:solidFill>
                </a:rPr>
                <a:t>eIMS</a:t>
              </a:r>
              <a:r>
                <a:rPr lang="zh-CN" altLang="en-US" sz="900" b="1" dirty="0">
                  <a:solidFill>
                    <a:srgbClr val="FFFFFF"/>
                  </a:solidFill>
                </a:rPr>
                <a:t>设备管理</a:t>
              </a:r>
              <a:endParaRPr lang="en-US" sz="900" b="1" dirty="0">
                <a:solidFill>
                  <a:srgbClr val="FFFFFF"/>
                </a:solidFill>
              </a:endParaRPr>
            </a:p>
          </p:txBody>
        </p:sp>
        <p:sp>
          <p:nvSpPr>
            <p:cNvPr id="269" name="Rectangle 69"/>
            <p:cNvSpPr/>
            <p:nvPr/>
          </p:nvSpPr>
          <p:spPr bwMode="auto">
            <a:xfrm>
              <a:off x="3969944" y="3104253"/>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b="1" dirty="0">
                  <a:solidFill>
                    <a:srgbClr val="FFFFFF"/>
                  </a:solidFill>
                </a:rPr>
                <a:t>数据中心管理</a:t>
              </a:r>
              <a:endParaRPr lang="en-US" altLang="zh-CN" sz="900" b="1" dirty="0">
                <a:solidFill>
                  <a:srgbClr val="FFFFFF"/>
                </a:solidFill>
              </a:endParaRPr>
            </a:p>
          </p:txBody>
        </p:sp>
        <p:sp>
          <p:nvSpPr>
            <p:cNvPr id="275" name="Rectangle 69"/>
            <p:cNvSpPr/>
            <p:nvPr/>
          </p:nvSpPr>
          <p:spPr bwMode="auto">
            <a:xfrm>
              <a:off x="1672526" y="3095621"/>
              <a:ext cx="1025738" cy="250965"/>
            </a:xfrm>
            <a:prstGeom prst="rect">
              <a:avLst/>
            </a:prstGeom>
            <a:solidFill>
              <a:srgbClr val="0086CB"/>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0531" tIns="45266" rIns="90531" bIns="45266" anchor="ctr"/>
            <a:lstStyle/>
            <a:p>
              <a:pPr algn="ctr" defTabSz="793726">
                <a:defRPr/>
              </a:pPr>
              <a:r>
                <a:rPr lang="zh-CN" altLang="en-US" sz="900" dirty="0">
                  <a:solidFill>
                    <a:srgbClr val="FFFFFF"/>
                  </a:solidFill>
                </a:rPr>
                <a:t>业务服务管理</a:t>
              </a:r>
              <a:endParaRPr lang="en-US" sz="900" b="1" dirty="0">
                <a:solidFill>
                  <a:srgbClr val="FFFFFF"/>
                </a:solidFill>
              </a:endParaRPr>
            </a:p>
          </p:txBody>
        </p:sp>
      </p:grpSp>
    </p:spTree>
    <p:extLst>
      <p:ext uri="{BB962C8B-B14F-4D97-AF65-F5344CB8AC3E}">
        <p14:creationId xmlns:p14="http://schemas.microsoft.com/office/powerpoint/2010/main" val="23689685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r>
              <a:rPr lang="en-US" altLang="zh-CN" smtClean="0"/>
              <a:t>eSight</a:t>
            </a:r>
            <a:r>
              <a:rPr lang="zh-CN" altLang="en-US" smtClean="0"/>
              <a:t>技术架构</a:t>
            </a:r>
            <a:endParaRPr lang="zh-CN" altLang="en-US" dirty="0"/>
          </a:p>
        </p:txBody>
      </p:sp>
      <p:pic>
        <p:nvPicPr>
          <p:cNvPr id="2" name="图片 1"/>
          <p:cNvPicPr>
            <a:picLocks noChangeAspect="1"/>
          </p:cNvPicPr>
          <p:nvPr/>
        </p:nvPicPr>
        <p:blipFill>
          <a:blip r:embed="rId3"/>
          <a:stretch>
            <a:fillRect/>
          </a:stretch>
        </p:blipFill>
        <p:spPr>
          <a:xfrm>
            <a:off x="777958" y="1363851"/>
            <a:ext cx="7826291" cy="4873437"/>
          </a:xfrm>
          <a:prstGeom prst="rect">
            <a:avLst/>
          </a:prstGeom>
        </p:spPr>
      </p:pic>
    </p:spTree>
    <p:extLst>
      <p:ext uri="{BB962C8B-B14F-4D97-AF65-F5344CB8AC3E}">
        <p14:creationId xmlns:p14="http://schemas.microsoft.com/office/powerpoint/2010/main" val="350642233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私有云</a:t>
            </a:r>
            <a:r>
              <a:rPr lang="en-US" altLang="zh-CN" smtClean="0"/>
              <a:t>/</a:t>
            </a:r>
            <a:r>
              <a:rPr lang="zh-CN" altLang="en-US" smtClean="0"/>
              <a:t>数据中心管理</a:t>
            </a:r>
          </a:p>
        </p:txBody>
      </p:sp>
      <p:grpSp>
        <p:nvGrpSpPr>
          <p:cNvPr id="49155" name="组合 889"/>
          <p:cNvGrpSpPr>
            <a:grpSpLocks/>
          </p:cNvGrpSpPr>
          <p:nvPr/>
        </p:nvGrpSpPr>
        <p:grpSpPr bwMode="auto">
          <a:xfrm>
            <a:off x="6335713" y="5265738"/>
            <a:ext cx="2268537" cy="1181100"/>
            <a:chOff x="7344308" y="5085184"/>
            <a:chExt cx="1743475" cy="1181862"/>
          </a:xfrm>
        </p:grpSpPr>
        <p:sp>
          <p:nvSpPr>
            <p:cNvPr id="86" name="Rectangle 39"/>
            <p:cNvSpPr>
              <a:spLocks noChangeArrowheads="1"/>
            </p:cNvSpPr>
            <p:nvPr/>
          </p:nvSpPr>
          <p:spPr bwMode="auto">
            <a:xfrm>
              <a:off x="7344308" y="5105834"/>
              <a:ext cx="1741035" cy="908636"/>
            </a:xfrm>
            <a:prstGeom prst="rect">
              <a:avLst/>
            </a:prstGeom>
            <a:solidFill>
              <a:schemeClr val="bg1"/>
            </a:solidFill>
            <a:ln w="22225">
              <a:solidFill>
                <a:schemeClr val="tx1"/>
              </a:solidFill>
              <a:miter lim="800000"/>
              <a:headEnd/>
              <a:tailEnd/>
            </a:ln>
            <a:effectLst>
              <a:outerShdw dist="53882" dir="2700000" algn="ctr" rotWithShape="0">
                <a:schemeClr val="bg2">
                  <a:alpha val="50000"/>
                </a:schemeClr>
              </a:outerShdw>
            </a:effectLst>
          </p:spPr>
          <p:txBody>
            <a:bodyPr lIns="82124" tIns="41061" rIns="82124" bIns="41061" anchor="ctr"/>
            <a:lstStyle/>
            <a:p>
              <a:pPr algn="ctr" eaLnBrk="0" hangingPunct="0">
                <a:lnSpc>
                  <a:spcPct val="90000"/>
                </a:lnSpc>
                <a:defRPr/>
              </a:pPr>
              <a:endParaRPr lang="zh-CN" altLang="en-US">
                <a:latin typeface="Arial" pitchFamily="34" charset="0"/>
              </a:endParaRPr>
            </a:p>
          </p:txBody>
        </p:sp>
        <p:sp>
          <p:nvSpPr>
            <p:cNvPr id="50034" name="Text Box 40"/>
            <p:cNvSpPr txBox="1">
              <a:spLocks noChangeArrowheads="1"/>
            </p:cNvSpPr>
            <p:nvPr/>
          </p:nvSpPr>
          <p:spPr bwMode="auto">
            <a:xfrm>
              <a:off x="8289987" y="5085184"/>
              <a:ext cx="797796"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 tIns="36576" rIns="0" bIns="36576">
              <a:spAutoFit/>
            </a:bodyPr>
            <a:lstStyle>
              <a:lvl1pPr defTabSz="814388" eaLnBrk="0" hangingPunct="0">
                <a:tabLst>
                  <a:tab pos="288925" algn="l"/>
                </a:tabLst>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tabLst>
                  <a:tab pos="288925" algn="l"/>
                </a:tabLst>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tabLst>
                  <a:tab pos="288925" algn="l"/>
                </a:tabLst>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tabLst>
                  <a:tab pos="288925" algn="l"/>
                </a:tabLst>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tabLst>
                  <a:tab pos="288925" algn="l"/>
                </a:tabLst>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tabLst>
                  <a:tab pos="288925" algn="l"/>
                </a:tabLs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tabLst>
                  <a:tab pos="288925" algn="l"/>
                </a:tabLs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tabLst>
                  <a:tab pos="288925" algn="l"/>
                </a:tabLs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tabLst>
                  <a:tab pos="288925" algn="l"/>
                </a:tabLst>
                <a:defRPr sz="1000">
                  <a:solidFill>
                    <a:schemeClr val="tx1"/>
                  </a:solidFill>
                  <a:latin typeface="FrutigerNext LT Regular" panose="020B0503040504020204" pitchFamily="34" charset="0"/>
                  <a:ea typeface="宋体" panose="02010600030101010101" pitchFamily="2" charset="-122"/>
                </a:defRPr>
              </a:lvl9pPr>
            </a:lstStyle>
            <a:p>
              <a:r>
                <a:rPr lang="en-US" altLang="zh-CN" sz="900">
                  <a:latin typeface="Segoe UI" panose="020B0502040204020203" pitchFamily="34" charset="0"/>
                  <a:ea typeface="微软雅黑" panose="020B0503020204020204" pitchFamily="34" charset="-122"/>
                </a:rPr>
                <a:t>10G	Ethernet</a:t>
              </a:r>
            </a:p>
            <a:p>
              <a:r>
                <a:rPr lang="en-US" altLang="zh-CN" sz="900">
                  <a:latin typeface="Segoe UI" panose="020B0502040204020203" pitchFamily="34" charset="0"/>
                  <a:ea typeface="微软雅黑" panose="020B0503020204020204" pitchFamily="34" charset="-122"/>
                </a:rPr>
                <a:t>10G 	IPSAN</a:t>
              </a:r>
            </a:p>
            <a:p>
              <a:r>
                <a:rPr lang="en-US" altLang="zh-CN" sz="900">
                  <a:latin typeface="Segoe UI" panose="020B0502040204020203" pitchFamily="34" charset="0"/>
                  <a:ea typeface="微软雅黑" panose="020B0503020204020204" pitchFamily="34" charset="-122"/>
                </a:rPr>
                <a:t>1G	Ethernet</a:t>
              </a:r>
            </a:p>
            <a:p>
              <a:r>
                <a:rPr lang="en-US" altLang="zh-CN" sz="900">
                  <a:latin typeface="Segoe UI" panose="020B0502040204020203" pitchFamily="34" charset="0"/>
                  <a:ea typeface="微软雅黑" panose="020B0503020204020204" pitchFamily="34" charset="-122"/>
                </a:rPr>
                <a:t>VM to vSwitch</a:t>
              </a:r>
            </a:p>
            <a:p>
              <a:r>
                <a:rPr lang="en-US" altLang="zh-CN" sz="900">
                  <a:latin typeface="Segoe UI" panose="020B0502040204020203" pitchFamily="34" charset="0"/>
                  <a:ea typeface="微软雅黑" panose="020B0503020204020204" pitchFamily="34" charset="-122"/>
                </a:rPr>
                <a:t>vSwitch  to HW</a:t>
              </a:r>
            </a:p>
            <a:p>
              <a:r>
                <a:rPr lang="en-US" altLang="zh-CN" sz="900">
                  <a:latin typeface="Segoe UI" panose="020B0502040204020203" pitchFamily="34" charset="0"/>
                  <a:ea typeface="微软雅黑" panose="020B0503020204020204" pitchFamily="34" charset="-122"/>
                </a:rPr>
                <a:t>APP to HW/VM</a:t>
              </a:r>
            </a:p>
          </p:txBody>
        </p:sp>
        <p:sp>
          <p:nvSpPr>
            <p:cNvPr id="50035" name="Line 41"/>
            <p:cNvSpPr>
              <a:spLocks noChangeShapeType="1"/>
            </p:cNvSpPr>
            <p:nvPr/>
          </p:nvSpPr>
          <p:spPr bwMode="auto">
            <a:xfrm>
              <a:off x="7409550" y="5208030"/>
              <a:ext cx="804259" cy="0"/>
            </a:xfrm>
            <a:prstGeom prst="line">
              <a:avLst/>
            </a:prstGeom>
            <a:noFill/>
            <a:ln w="44450">
              <a:solidFill>
                <a:srgbClr val="0070C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50036" name="Line 45"/>
            <p:cNvSpPr>
              <a:spLocks noChangeShapeType="1"/>
            </p:cNvSpPr>
            <p:nvPr/>
          </p:nvSpPr>
          <p:spPr bwMode="auto">
            <a:xfrm>
              <a:off x="7409550" y="5338031"/>
              <a:ext cx="804259" cy="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50037" name="Line 46"/>
            <p:cNvSpPr>
              <a:spLocks noChangeShapeType="1"/>
            </p:cNvSpPr>
            <p:nvPr/>
          </p:nvSpPr>
          <p:spPr bwMode="auto">
            <a:xfrm>
              <a:off x="7409550" y="5470208"/>
              <a:ext cx="804259"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50038" name="Freeform 47"/>
            <p:cNvSpPr>
              <a:spLocks/>
            </p:cNvSpPr>
            <p:nvPr/>
          </p:nvSpPr>
          <p:spPr bwMode="auto">
            <a:xfrm flipH="1">
              <a:off x="7409550" y="5730520"/>
              <a:ext cx="804259" cy="68978"/>
            </a:xfrm>
            <a:custGeom>
              <a:avLst/>
              <a:gdLst>
                <a:gd name="T0" fmla="*/ 2147483647 w 576"/>
                <a:gd name="T1" fmla="*/ 0 h 48"/>
                <a:gd name="T2" fmla="*/ 2147483647 w 576"/>
                <a:gd name="T3" fmla="*/ 2147483647 h 48"/>
                <a:gd name="T4" fmla="*/ 0 w 576"/>
                <a:gd name="T5" fmla="*/ 2147483647 h 48"/>
                <a:gd name="T6" fmla="*/ 2147483647 w 576"/>
                <a:gd name="T7" fmla="*/ 0 h 48"/>
                <a:gd name="T8" fmla="*/ 0 60000 65536"/>
                <a:gd name="T9" fmla="*/ 0 60000 65536"/>
                <a:gd name="T10" fmla="*/ 0 60000 65536"/>
                <a:gd name="T11" fmla="*/ 0 60000 65536"/>
                <a:gd name="T12" fmla="*/ 0 w 576"/>
                <a:gd name="T13" fmla="*/ 0 h 48"/>
                <a:gd name="T14" fmla="*/ 576 w 576"/>
                <a:gd name="T15" fmla="*/ 48 h 48"/>
              </a:gdLst>
              <a:ahLst/>
              <a:cxnLst>
                <a:cxn ang="T8">
                  <a:pos x="T0" y="T1"/>
                </a:cxn>
                <a:cxn ang="T9">
                  <a:pos x="T2" y="T3"/>
                </a:cxn>
                <a:cxn ang="T10">
                  <a:pos x="T4" y="T5"/>
                </a:cxn>
                <a:cxn ang="T11">
                  <a:pos x="T6" y="T7"/>
                </a:cxn>
              </a:cxnLst>
              <a:rect l="T12" t="T13" r="T14" b="T15"/>
              <a:pathLst>
                <a:path w="576" h="48">
                  <a:moveTo>
                    <a:pt x="576" y="0"/>
                  </a:moveTo>
                  <a:lnTo>
                    <a:pt x="576" y="48"/>
                  </a:lnTo>
                  <a:lnTo>
                    <a:pt x="0" y="24"/>
                  </a:lnTo>
                  <a:lnTo>
                    <a:pt x="576" y="0"/>
                  </a:lnTo>
                  <a:close/>
                </a:path>
              </a:pathLst>
            </a:custGeom>
            <a:solidFill>
              <a:schemeClr val="tx1">
                <a:alpha val="34117"/>
              </a:schemeClr>
            </a:solidFill>
            <a:ln>
              <a:noFill/>
            </a:ln>
            <a:extLst>
              <a:ext uri="{91240B29-F687-4F45-9708-019B960494DF}">
                <a14:hiddenLine xmlns:a14="http://schemas.microsoft.com/office/drawing/2010/main" w="22225">
                  <a:solidFill>
                    <a:srgbClr val="000000"/>
                  </a:solidFill>
                  <a:round/>
                  <a:headEnd/>
                  <a:tailEnd/>
                </a14:hiddenLine>
              </a:ext>
            </a:extLst>
          </p:spPr>
          <p:txBody>
            <a:bodyPr lIns="82124" tIns="41061" rIns="82124" bIns="41061" anchor="ctr">
              <a:spAutoFit/>
            </a:bodyPr>
            <a:lstStyle/>
            <a:p>
              <a:endParaRPr lang="zh-CN" altLang="en-US"/>
            </a:p>
          </p:txBody>
        </p:sp>
        <p:sp>
          <p:nvSpPr>
            <p:cNvPr id="50039" name="Line 48"/>
            <p:cNvSpPr>
              <a:spLocks noChangeShapeType="1"/>
            </p:cNvSpPr>
            <p:nvPr/>
          </p:nvSpPr>
          <p:spPr bwMode="auto">
            <a:xfrm>
              <a:off x="7409550" y="5596670"/>
              <a:ext cx="804259" cy="0"/>
            </a:xfrm>
            <a:prstGeom prst="line">
              <a:avLst/>
            </a:prstGeom>
            <a:noFill/>
            <a:ln w="22225">
              <a:solidFill>
                <a:schemeClr val="bg2"/>
              </a:solidFill>
              <a:prstDash val="sysDot"/>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cxnSp>
          <p:nvCxnSpPr>
            <p:cNvPr id="50040" name="直接连接符 92"/>
            <p:cNvCxnSpPr>
              <a:cxnSpLocks noChangeShapeType="1"/>
            </p:cNvCxnSpPr>
            <p:nvPr/>
          </p:nvCxnSpPr>
          <p:spPr bwMode="auto">
            <a:xfrm>
              <a:off x="7411288" y="5885362"/>
              <a:ext cx="804184" cy="0"/>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grpSp>
      <p:grpSp>
        <p:nvGrpSpPr>
          <p:cNvPr id="49156" name="组合 890"/>
          <p:cNvGrpSpPr>
            <a:grpSpLocks/>
          </p:cNvGrpSpPr>
          <p:nvPr/>
        </p:nvGrpSpPr>
        <p:grpSpPr bwMode="auto">
          <a:xfrm>
            <a:off x="755650" y="1376363"/>
            <a:ext cx="7848600" cy="4068762"/>
            <a:chOff x="431540" y="1445849"/>
            <a:chExt cx="8338888" cy="3999375"/>
          </a:xfrm>
        </p:grpSpPr>
        <p:sp>
          <p:nvSpPr>
            <p:cNvPr id="49157" name="Line 97"/>
            <p:cNvSpPr>
              <a:spLocks noChangeShapeType="1"/>
            </p:cNvSpPr>
            <p:nvPr/>
          </p:nvSpPr>
          <p:spPr bwMode="auto">
            <a:xfrm>
              <a:off x="6061994" y="3113655"/>
              <a:ext cx="576706" cy="0"/>
            </a:xfrm>
            <a:prstGeom prst="line">
              <a:avLst/>
            </a:prstGeom>
            <a:noFill/>
            <a:ln w="44450">
              <a:solidFill>
                <a:srgbClr val="0070C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49158" name="Rectangle 34"/>
            <p:cNvSpPr>
              <a:spLocks noChangeArrowheads="1"/>
            </p:cNvSpPr>
            <p:nvPr/>
          </p:nvSpPr>
          <p:spPr bwMode="auto">
            <a:xfrm>
              <a:off x="6363161" y="1485152"/>
              <a:ext cx="804259" cy="3312000"/>
            </a:xfrm>
            <a:prstGeom prst="rect">
              <a:avLst/>
            </a:prstGeom>
            <a:solidFill>
              <a:schemeClr val="tx1">
                <a:alpha val="10196"/>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159" name="Rectangle 34"/>
            <p:cNvSpPr>
              <a:spLocks noChangeArrowheads="1"/>
            </p:cNvSpPr>
            <p:nvPr/>
          </p:nvSpPr>
          <p:spPr bwMode="auto">
            <a:xfrm>
              <a:off x="4749133" y="1485152"/>
              <a:ext cx="804259" cy="3312000"/>
            </a:xfrm>
            <a:prstGeom prst="rect">
              <a:avLst/>
            </a:prstGeom>
            <a:solidFill>
              <a:schemeClr val="tx1">
                <a:alpha val="10196"/>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160" name="Group 4"/>
            <p:cNvGrpSpPr>
              <a:grpSpLocks/>
            </p:cNvGrpSpPr>
            <p:nvPr/>
          </p:nvGrpSpPr>
          <p:grpSpPr bwMode="auto">
            <a:xfrm>
              <a:off x="4333204" y="3104946"/>
              <a:ext cx="1005323" cy="1381397"/>
              <a:chOff x="1344" y="2235"/>
              <a:chExt cx="720" cy="1338"/>
            </a:xfrm>
          </p:grpSpPr>
          <p:sp>
            <p:nvSpPr>
              <p:cNvPr id="50031" name="Line 5"/>
              <p:cNvSpPr>
                <a:spLocks noChangeShapeType="1"/>
              </p:cNvSpPr>
              <p:nvPr/>
            </p:nvSpPr>
            <p:spPr bwMode="auto">
              <a:xfrm flipH="1">
                <a:off x="1600" y="3051"/>
                <a:ext cx="432" cy="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50032" name="Freeform 6"/>
              <p:cNvSpPr>
                <a:spLocks/>
              </p:cNvSpPr>
              <p:nvPr/>
            </p:nvSpPr>
            <p:spPr bwMode="auto">
              <a:xfrm>
                <a:off x="1344" y="2235"/>
                <a:ext cx="720" cy="1338"/>
              </a:xfrm>
              <a:custGeom>
                <a:avLst/>
                <a:gdLst>
                  <a:gd name="T0" fmla="*/ 0 w 672"/>
                  <a:gd name="T1" fmla="*/ 0 h 1296"/>
                  <a:gd name="T2" fmla="*/ 954 w 672"/>
                  <a:gd name="T3" fmla="*/ 0 h 1296"/>
                  <a:gd name="T4" fmla="*/ 954 w 672"/>
                  <a:gd name="T5" fmla="*/ 2454 h 1296"/>
                  <a:gd name="T6" fmla="*/ 2670 w 672"/>
                  <a:gd name="T7" fmla="*/ 2454 h 1296"/>
                  <a:gd name="T8" fmla="*/ 0 60000 65536"/>
                  <a:gd name="T9" fmla="*/ 0 60000 65536"/>
                  <a:gd name="T10" fmla="*/ 0 60000 65536"/>
                  <a:gd name="T11" fmla="*/ 0 60000 65536"/>
                  <a:gd name="T12" fmla="*/ 0 w 672"/>
                  <a:gd name="T13" fmla="*/ 0 h 1296"/>
                  <a:gd name="T14" fmla="*/ 672 w 672"/>
                  <a:gd name="T15" fmla="*/ 1296 h 1296"/>
                </a:gdLst>
                <a:ahLst/>
                <a:cxnLst>
                  <a:cxn ang="T8">
                    <a:pos x="T0" y="T1"/>
                  </a:cxn>
                  <a:cxn ang="T9">
                    <a:pos x="T2" y="T3"/>
                  </a:cxn>
                  <a:cxn ang="T10">
                    <a:pos x="T4" y="T5"/>
                  </a:cxn>
                  <a:cxn ang="T11">
                    <a:pos x="T6" y="T7"/>
                  </a:cxn>
                </a:cxnLst>
                <a:rect l="T12" t="T13" r="T14" b="T15"/>
                <a:pathLst>
                  <a:path w="672" h="1296">
                    <a:moveTo>
                      <a:pt x="0" y="0"/>
                    </a:moveTo>
                    <a:lnTo>
                      <a:pt x="240" y="0"/>
                    </a:lnTo>
                    <a:lnTo>
                      <a:pt x="240" y="1296"/>
                    </a:lnTo>
                    <a:lnTo>
                      <a:pt x="672" y="1296"/>
                    </a:lnTo>
                  </a:path>
                </a:pathLst>
              </a:cu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82124" tIns="41061" rIns="82124" bIns="41061" anchor="ctr">
                <a:spAutoFit/>
              </a:bodyPr>
              <a:lstStyle/>
              <a:p>
                <a:endParaRPr lang="zh-CN" altLang="en-US"/>
              </a:p>
            </p:txBody>
          </p:sp>
        </p:grpSp>
        <p:sp>
          <p:nvSpPr>
            <p:cNvPr id="49161" name="Freeform 39"/>
            <p:cNvSpPr>
              <a:spLocks/>
            </p:cNvSpPr>
            <p:nvPr/>
          </p:nvSpPr>
          <p:spPr bwMode="auto">
            <a:xfrm>
              <a:off x="5080215" y="3940969"/>
              <a:ext cx="804259" cy="627017"/>
            </a:xfrm>
            <a:custGeom>
              <a:avLst/>
              <a:gdLst>
                <a:gd name="T0" fmla="*/ 0 w 672"/>
                <a:gd name="T1" fmla="*/ 0 h 576"/>
                <a:gd name="T2" fmla="*/ 2147483647 w 672"/>
                <a:gd name="T3" fmla="*/ 0 h 576"/>
                <a:gd name="T4" fmla="*/ 2147483647 w 672"/>
                <a:gd name="T5" fmla="*/ 2147483647 h 576"/>
                <a:gd name="T6" fmla="*/ 0 60000 65536"/>
                <a:gd name="T7" fmla="*/ 0 60000 65536"/>
                <a:gd name="T8" fmla="*/ 0 60000 65536"/>
                <a:gd name="T9" fmla="*/ 0 w 672"/>
                <a:gd name="T10" fmla="*/ 0 h 576"/>
                <a:gd name="T11" fmla="*/ 672 w 672"/>
                <a:gd name="T12" fmla="*/ 576 h 576"/>
              </a:gdLst>
              <a:ahLst/>
              <a:cxnLst>
                <a:cxn ang="T6">
                  <a:pos x="T0" y="T1"/>
                </a:cxn>
                <a:cxn ang="T7">
                  <a:pos x="T2" y="T3"/>
                </a:cxn>
                <a:cxn ang="T8">
                  <a:pos x="T4" y="T5"/>
                </a:cxn>
              </a:cxnLst>
              <a:rect l="T9" t="T10" r="T11" b="T12"/>
              <a:pathLst>
                <a:path w="672" h="576">
                  <a:moveTo>
                    <a:pt x="0" y="0"/>
                  </a:moveTo>
                  <a:lnTo>
                    <a:pt x="672" y="0"/>
                  </a:lnTo>
                  <a:lnTo>
                    <a:pt x="672" y="576"/>
                  </a:lnTo>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124" tIns="41061" rIns="82124" bIns="41061" anchor="ctr">
              <a:spAutoFit/>
            </a:bodyPr>
            <a:lstStyle/>
            <a:p>
              <a:endParaRPr lang="zh-CN" altLang="en-US"/>
            </a:p>
          </p:txBody>
        </p:sp>
        <p:sp>
          <p:nvSpPr>
            <p:cNvPr id="49162" name="Line 40"/>
            <p:cNvSpPr>
              <a:spLocks noChangeShapeType="1"/>
            </p:cNvSpPr>
            <p:nvPr/>
          </p:nvSpPr>
          <p:spPr bwMode="auto">
            <a:xfrm>
              <a:off x="5147236" y="4502672"/>
              <a:ext cx="804259"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49163" name="Freeform 41"/>
            <p:cNvSpPr>
              <a:spLocks/>
            </p:cNvSpPr>
            <p:nvPr/>
          </p:nvSpPr>
          <p:spPr bwMode="auto">
            <a:xfrm>
              <a:off x="4409999" y="2007666"/>
              <a:ext cx="804259" cy="917666"/>
            </a:xfrm>
            <a:custGeom>
              <a:avLst/>
              <a:gdLst>
                <a:gd name="T0" fmla="*/ 2147483647 w 576"/>
                <a:gd name="T1" fmla="*/ 0 h 672"/>
                <a:gd name="T2" fmla="*/ 2147483647 w 576"/>
                <a:gd name="T3" fmla="*/ 0 h 672"/>
                <a:gd name="T4" fmla="*/ 2147483647 w 576"/>
                <a:gd name="T5" fmla="*/ 2147483647 h 672"/>
                <a:gd name="T6" fmla="*/ 0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576" y="0"/>
                  </a:moveTo>
                  <a:lnTo>
                    <a:pt x="192" y="0"/>
                  </a:lnTo>
                  <a:lnTo>
                    <a:pt x="192" y="672"/>
                  </a:lnTo>
                  <a:lnTo>
                    <a:pt x="0" y="672"/>
                  </a:lnTo>
                </a:path>
              </a:pathLst>
            </a:cu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82124" tIns="41061" rIns="82124" bIns="41061" anchor="ctr">
              <a:spAutoFit/>
            </a:bodyPr>
            <a:lstStyle/>
            <a:p>
              <a:endParaRPr lang="zh-CN" altLang="en-US"/>
            </a:p>
          </p:txBody>
        </p:sp>
        <p:sp>
          <p:nvSpPr>
            <p:cNvPr id="49164" name="Line 44"/>
            <p:cNvSpPr>
              <a:spLocks noChangeShapeType="1"/>
            </p:cNvSpPr>
            <p:nvPr/>
          </p:nvSpPr>
          <p:spPr bwMode="auto">
            <a:xfrm>
              <a:off x="6688733" y="3052695"/>
              <a:ext cx="938302" cy="0"/>
            </a:xfrm>
            <a:prstGeom prst="line">
              <a:avLst/>
            </a:prstGeom>
            <a:noFill/>
            <a:ln w="44450">
              <a:solidFill>
                <a:srgbClr val="0070C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49165" name="Line 45"/>
            <p:cNvSpPr>
              <a:spLocks noChangeShapeType="1"/>
            </p:cNvSpPr>
            <p:nvPr/>
          </p:nvSpPr>
          <p:spPr bwMode="auto">
            <a:xfrm>
              <a:off x="6755754" y="3104946"/>
              <a:ext cx="0" cy="627017"/>
            </a:xfrm>
            <a:prstGeom prst="line">
              <a:avLst/>
            </a:prstGeom>
            <a:noFill/>
            <a:ln w="44450">
              <a:solidFill>
                <a:srgbClr val="0070C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49166" name="Text Box 58"/>
            <p:cNvSpPr txBox="1">
              <a:spLocks noChangeArrowheads="1"/>
            </p:cNvSpPr>
            <p:nvPr/>
          </p:nvSpPr>
          <p:spPr bwMode="auto">
            <a:xfrm>
              <a:off x="3136589" y="1547998"/>
              <a:ext cx="804259" cy="2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576" rIns="0" bIns="36576"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en-US" altLang="zh-CN" sz="1200" b="1">
                  <a:solidFill>
                    <a:schemeClr val="bg2"/>
                  </a:solidFill>
                  <a:latin typeface="Segoe UI" panose="020B0502040204020203" pitchFamily="34" charset="0"/>
                  <a:ea typeface="华文细黑" panose="02010600040101010101" pitchFamily="2" charset="-122"/>
                </a:rPr>
                <a:t>vSwitch</a:t>
              </a:r>
            </a:p>
          </p:txBody>
        </p:sp>
        <p:sp>
          <p:nvSpPr>
            <p:cNvPr id="49167" name="Text Box 59"/>
            <p:cNvSpPr txBox="1">
              <a:spLocks noChangeArrowheads="1"/>
            </p:cNvSpPr>
            <p:nvPr/>
          </p:nvSpPr>
          <p:spPr bwMode="auto">
            <a:xfrm>
              <a:off x="5549365" y="1547998"/>
              <a:ext cx="804259" cy="2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576" rIns="0" bIns="36576"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zh-CN" altLang="en-US" sz="1200" b="1" dirty="0">
                  <a:solidFill>
                    <a:schemeClr val="bg2"/>
                  </a:solidFill>
                  <a:latin typeface="Segoe UI" panose="020B0502040204020203" pitchFamily="34" charset="0"/>
                  <a:ea typeface="华文细黑" panose="02010600040101010101" pitchFamily="2" charset="-122"/>
                </a:rPr>
                <a:t>接入</a:t>
              </a:r>
            </a:p>
          </p:txBody>
        </p:sp>
        <p:sp>
          <p:nvSpPr>
            <p:cNvPr id="49168" name="Text Box 60"/>
            <p:cNvSpPr txBox="1">
              <a:spLocks noChangeArrowheads="1"/>
            </p:cNvSpPr>
            <p:nvPr/>
          </p:nvSpPr>
          <p:spPr bwMode="auto">
            <a:xfrm>
              <a:off x="6353625" y="1547998"/>
              <a:ext cx="804259" cy="2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576" rIns="0" bIns="36576"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zh-CN" altLang="en-US" sz="1200" b="1" dirty="0">
                  <a:solidFill>
                    <a:schemeClr val="bg2"/>
                  </a:solidFill>
                  <a:latin typeface="Segoe UI" panose="020B0502040204020203" pitchFamily="34" charset="0"/>
                  <a:ea typeface="华文细黑" panose="02010600040101010101" pitchFamily="2" charset="-122"/>
                </a:rPr>
                <a:t>核心</a:t>
              </a:r>
            </a:p>
          </p:txBody>
        </p:sp>
        <p:sp>
          <p:nvSpPr>
            <p:cNvPr id="49169" name="Text Box 77"/>
            <p:cNvSpPr txBox="1">
              <a:spLocks noChangeArrowheads="1"/>
            </p:cNvSpPr>
            <p:nvPr/>
          </p:nvSpPr>
          <p:spPr bwMode="auto">
            <a:xfrm>
              <a:off x="3940847" y="1464899"/>
              <a:ext cx="804259"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576" rIns="0" bIns="36576"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zh-CN" altLang="en-US" sz="1200" b="1" dirty="0">
                  <a:solidFill>
                    <a:schemeClr val="bg2"/>
                  </a:solidFill>
                  <a:latin typeface="Segoe UI" panose="020B0502040204020203" pitchFamily="34" charset="0"/>
                  <a:ea typeface="华文细黑" panose="02010600040101010101" pitchFamily="2" charset="-122"/>
                </a:rPr>
                <a:t>存储</a:t>
              </a:r>
              <a:br>
                <a:rPr lang="zh-CN" altLang="en-US" sz="1200" b="1" dirty="0">
                  <a:solidFill>
                    <a:schemeClr val="bg2"/>
                  </a:solidFill>
                  <a:latin typeface="Segoe UI" panose="020B0502040204020203" pitchFamily="34" charset="0"/>
                  <a:ea typeface="华文细黑" panose="02010600040101010101" pitchFamily="2" charset="-122"/>
                </a:rPr>
              </a:br>
              <a:r>
                <a:rPr lang="en-US" altLang="zh-CN" sz="1200" b="1" dirty="0">
                  <a:solidFill>
                    <a:schemeClr val="bg2"/>
                  </a:solidFill>
                  <a:latin typeface="+mn-lt"/>
                  <a:ea typeface="华文细黑" panose="02010600040101010101" pitchFamily="2" charset="-122"/>
                </a:rPr>
                <a:t>&amp; SAN</a:t>
              </a:r>
            </a:p>
          </p:txBody>
        </p:sp>
        <p:sp>
          <p:nvSpPr>
            <p:cNvPr id="49170" name="Text Box 78"/>
            <p:cNvSpPr txBox="1">
              <a:spLocks noChangeArrowheads="1"/>
            </p:cNvSpPr>
            <p:nvPr/>
          </p:nvSpPr>
          <p:spPr bwMode="auto">
            <a:xfrm>
              <a:off x="4745107" y="1547998"/>
              <a:ext cx="804259" cy="2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576" rIns="0" bIns="36576"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zh-CN" altLang="en-US" sz="1200" b="1" dirty="0">
                  <a:solidFill>
                    <a:schemeClr val="bg2"/>
                  </a:solidFill>
                  <a:latin typeface="Segoe UI" panose="020B0502040204020203" pitchFamily="34" charset="0"/>
                  <a:ea typeface="华文细黑" panose="02010600040101010101" pitchFamily="2" charset="-122"/>
                </a:rPr>
                <a:t>服务器</a:t>
              </a:r>
            </a:p>
          </p:txBody>
        </p:sp>
        <p:sp>
          <p:nvSpPr>
            <p:cNvPr id="49171" name="Line 79"/>
            <p:cNvSpPr>
              <a:spLocks noChangeShapeType="1"/>
            </p:cNvSpPr>
            <p:nvPr/>
          </p:nvSpPr>
          <p:spPr bwMode="auto">
            <a:xfrm>
              <a:off x="4409999" y="3187678"/>
              <a:ext cx="0" cy="418011"/>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pic>
          <p:nvPicPr>
            <p:cNvPr id="49172" name="Picture 80" descr="Tap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8482" y="3463087"/>
              <a:ext cx="289031" cy="28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3" name="Line 81"/>
            <p:cNvSpPr>
              <a:spLocks noChangeShapeType="1"/>
            </p:cNvSpPr>
            <p:nvPr/>
          </p:nvSpPr>
          <p:spPr bwMode="auto">
            <a:xfrm>
              <a:off x="4309466" y="3052695"/>
              <a:ext cx="0" cy="679269"/>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49174" name="Line 148"/>
            <p:cNvSpPr>
              <a:spLocks noChangeShapeType="1"/>
            </p:cNvSpPr>
            <p:nvPr/>
          </p:nvSpPr>
          <p:spPr bwMode="auto">
            <a:xfrm>
              <a:off x="6083207" y="3100427"/>
              <a:ext cx="2331" cy="1440000"/>
            </a:xfrm>
            <a:prstGeom prst="line">
              <a:avLst/>
            </a:prstGeom>
            <a:noFill/>
            <a:ln w="44450">
              <a:solidFill>
                <a:srgbClr val="0070C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pic>
          <p:nvPicPr>
            <p:cNvPr id="49175" name="Picture 149"/>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2359" y="4411232"/>
              <a:ext cx="434243" cy="16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6" name="Picture 15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295" y="4463483"/>
              <a:ext cx="434243" cy="16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7" name="Freeform 153"/>
            <p:cNvSpPr>
              <a:spLocks/>
            </p:cNvSpPr>
            <p:nvPr/>
          </p:nvSpPr>
          <p:spPr bwMode="auto">
            <a:xfrm>
              <a:off x="5080215" y="2007666"/>
              <a:ext cx="1742561" cy="836023"/>
            </a:xfrm>
            <a:custGeom>
              <a:avLst/>
              <a:gdLst>
                <a:gd name="T0" fmla="*/ 0 w 1248"/>
                <a:gd name="T1" fmla="*/ 0 h 672"/>
                <a:gd name="T2" fmla="*/ 2147483647 w 1248"/>
                <a:gd name="T3" fmla="*/ 0 h 672"/>
                <a:gd name="T4" fmla="*/ 2147483647 w 1248"/>
                <a:gd name="T5" fmla="*/ 2147483647 h 672"/>
                <a:gd name="T6" fmla="*/ 2147483647 w 1248"/>
                <a:gd name="T7" fmla="*/ 2147483647 h 672"/>
                <a:gd name="T8" fmla="*/ 0 60000 65536"/>
                <a:gd name="T9" fmla="*/ 0 60000 65536"/>
                <a:gd name="T10" fmla="*/ 0 60000 65536"/>
                <a:gd name="T11" fmla="*/ 0 60000 65536"/>
                <a:gd name="T12" fmla="*/ 0 w 1248"/>
                <a:gd name="T13" fmla="*/ 0 h 672"/>
                <a:gd name="T14" fmla="*/ 1248 w 1248"/>
                <a:gd name="T15" fmla="*/ 672 h 672"/>
              </a:gdLst>
              <a:ahLst/>
              <a:cxnLst>
                <a:cxn ang="T8">
                  <a:pos x="T0" y="T1"/>
                </a:cxn>
                <a:cxn ang="T9">
                  <a:pos x="T2" y="T3"/>
                </a:cxn>
                <a:cxn ang="T10">
                  <a:pos x="T4" y="T5"/>
                </a:cxn>
                <a:cxn ang="T11">
                  <a:pos x="T6" y="T7"/>
                </a:cxn>
              </a:cxnLst>
              <a:rect l="T12" t="T13" r="T14" b="T15"/>
              <a:pathLst>
                <a:path w="1248" h="672">
                  <a:moveTo>
                    <a:pt x="0" y="0"/>
                  </a:moveTo>
                  <a:lnTo>
                    <a:pt x="480" y="0"/>
                  </a:lnTo>
                  <a:lnTo>
                    <a:pt x="480" y="672"/>
                  </a:lnTo>
                  <a:lnTo>
                    <a:pt x="1248" y="672"/>
                  </a:lnTo>
                </a:path>
              </a:pathLst>
            </a:custGeom>
            <a:noFill/>
            <a:ln w="44450">
              <a:solidFill>
                <a:srgbClr val="0070C0"/>
              </a:solidFill>
              <a:round/>
              <a:headEnd/>
              <a:tailEnd/>
            </a:ln>
            <a:extLst>
              <a:ext uri="{909E8E84-426E-40DD-AFC4-6F175D3DCCD1}">
                <a14:hiddenFill xmlns:a14="http://schemas.microsoft.com/office/drawing/2010/main">
                  <a:solidFill>
                    <a:srgbClr val="FFFFFF"/>
                  </a:solidFill>
                </a14:hiddenFill>
              </a:ext>
            </a:extLst>
          </p:spPr>
          <p:txBody>
            <a:bodyPr lIns="82124" tIns="41061" rIns="82124" bIns="41061" anchor="ctr">
              <a:spAutoFit/>
            </a:bodyPr>
            <a:lstStyle/>
            <a:p>
              <a:endParaRPr lang="zh-CN" altLang="en-US"/>
            </a:p>
          </p:txBody>
        </p:sp>
        <p:sp>
          <p:nvSpPr>
            <p:cNvPr id="49178" name="Text Box 48"/>
            <p:cNvSpPr txBox="1">
              <a:spLocks noChangeArrowheads="1"/>
            </p:cNvSpPr>
            <p:nvPr/>
          </p:nvSpPr>
          <p:spPr bwMode="auto">
            <a:xfrm>
              <a:off x="6485019" y="3907768"/>
              <a:ext cx="525576" cy="1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576" rIns="0" bIns="36576">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r>
                <a:rPr lang="en-US" altLang="zh-CN" sz="700" b="1">
                  <a:solidFill>
                    <a:schemeClr val="bg2"/>
                  </a:solidFill>
                  <a:latin typeface="Segoe UI" panose="020B0502040204020203" pitchFamily="34" charset="0"/>
                  <a:ea typeface="微软雅黑" panose="020B0503020204020204" pitchFamily="34" charset="-122"/>
                </a:rPr>
                <a:t>Firewall</a:t>
              </a:r>
            </a:p>
          </p:txBody>
        </p:sp>
        <p:grpSp>
          <p:nvGrpSpPr>
            <p:cNvPr id="49179" name="Group 98"/>
            <p:cNvGrpSpPr>
              <a:grpSpLocks/>
            </p:cNvGrpSpPr>
            <p:nvPr/>
          </p:nvGrpSpPr>
          <p:grpSpPr bwMode="auto">
            <a:xfrm>
              <a:off x="3337654" y="3896338"/>
              <a:ext cx="1628067" cy="201385"/>
              <a:chOff x="1296" y="1448"/>
              <a:chExt cx="1166" cy="185"/>
            </a:xfrm>
          </p:grpSpPr>
          <p:sp>
            <p:nvSpPr>
              <p:cNvPr id="50029" name="AutoShape 99"/>
              <p:cNvSpPr>
                <a:spLocks noChangeArrowheads="1"/>
              </p:cNvSpPr>
              <p:nvPr/>
            </p:nvSpPr>
            <p:spPr bwMode="auto">
              <a:xfrm rot="-5400000">
                <a:off x="1910" y="1077"/>
                <a:ext cx="177" cy="9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980 w 21600"/>
                  <a:gd name="T13" fmla="*/ 6018 h 21600"/>
                  <a:gd name="T14" fmla="*/ 15620 w 21600"/>
                  <a:gd name="T15" fmla="*/ 15582 h 21600"/>
                </a:gdLst>
                <a:ahLst/>
                <a:cxnLst>
                  <a:cxn ang="T8">
                    <a:pos x="T0" y="T1"/>
                  </a:cxn>
                  <a:cxn ang="T9">
                    <a:pos x="T2" y="T3"/>
                  </a:cxn>
                  <a:cxn ang="T10">
                    <a:pos x="T4" y="T5"/>
                  </a:cxn>
                  <a:cxn ang="T11">
                    <a:pos x="T6" y="T7"/>
                  </a:cxn>
                </a:cxnLst>
                <a:rect l="T12" t="T13" r="T14" b="T15"/>
                <a:pathLst>
                  <a:path w="21600" h="21600">
                    <a:moveTo>
                      <a:pt x="0" y="0"/>
                    </a:moveTo>
                    <a:lnTo>
                      <a:pt x="8435" y="21600"/>
                    </a:lnTo>
                    <a:lnTo>
                      <a:pt x="13165" y="21600"/>
                    </a:lnTo>
                    <a:lnTo>
                      <a:pt x="21600" y="0"/>
                    </a:lnTo>
                    <a:close/>
                  </a:path>
                </a:pathLst>
              </a:custGeom>
              <a:solidFill>
                <a:schemeClr val="tx1">
                  <a:alpha val="34117"/>
                </a:schemeClr>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lIns="82124" tIns="41061" rIns="82124" bIns="41061" anchor="ctr">
                <a:spAutoFit/>
              </a:bodyPr>
              <a:lstStyle/>
              <a:p>
                <a:endParaRPr lang="zh-CN" altLang="en-US"/>
              </a:p>
            </p:txBody>
          </p:sp>
          <p:pic>
            <p:nvPicPr>
              <p:cNvPr id="50030" name="Picture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1448"/>
                <a:ext cx="27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grpSp>
        <p:grpSp>
          <p:nvGrpSpPr>
            <p:cNvPr id="49180" name="Group 101"/>
            <p:cNvGrpSpPr>
              <a:grpSpLocks/>
            </p:cNvGrpSpPr>
            <p:nvPr/>
          </p:nvGrpSpPr>
          <p:grpSpPr bwMode="auto">
            <a:xfrm>
              <a:off x="3337654" y="4430826"/>
              <a:ext cx="1628067" cy="201386"/>
              <a:chOff x="1296" y="1448"/>
              <a:chExt cx="1166" cy="185"/>
            </a:xfrm>
          </p:grpSpPr>
          <p:sp>
            <p:nvSpPr>
              <p:cNvPr id="50027" name="AutoShape 102"/>
              <p:cNvSpPr>
                <a:spLocks noChangeArrowheads="1"/>
              </p:cNvSpPr>
              <p:nvPr/>
            </p:nvSpPr>
            <p:spPr bwMode="auto">
              <a:xfrm rot="-5400000">
                <a:off x="1910" y="1077"/>
                <a:ext cx="177" cy="9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980 w 21600"/>
                  <a:gd name="T13" fmla="*/ 6018 h 21600"/>
                  <a:gd name="T14" fmla="*/ 15620 w 21600"/>
                  <a:gd name="T15" fmla="*/ 15582 h 21600"/>
                </a:gdLst>
                <a:ahLst/>
                <a:cxnLst>
                  <a:cxn ang="T8">
                    <a:pos x="T0" y="T1"/>
                  </a:cxn>
                  <a:cxn ang="T9">
                    <a:pos x="T2" y="T3"/>
                  </a:cxn>
                  <a:cxn ang="T10">
                    <a:pos x="T4" y="T5"/>
                  </a:cxn>
                  <a:cxn ang="T11">
                    <a:pos x="T6" y="T7"/>
                  </a:cxn>
                </a:cxnLst>
                <a:rect l="T12" t="T13" r="T14" b="T15"/>
                <a:pathLst>
                  <a:path w="21600" h="21600">
                    <a:moveTo>
                      <a:pt x="0" y="0"/>
                    </a:moveTo>
                    <a:lnTo>
                      <a:pt x="8435" y="21600"/>
                    </a:lnTo>
                    <a:lnTo>
                      <a:pt x="13165" y="21600"/>
                    </a:lnTo>
                    <a:lnTo>
                      <a:pt x="21600" y="0"/>
                    </a:lnTo>
                    <a:close/>
                  </a:path>
                </a:pathLst>
              </a:custGeom>
              <a:solidFill>
                <a:schemeClr val="tx1">
                  <a:alpha val="34117"/>
                </a:schemeClr>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lIns="82124" tIns="41061" rIns="82124" bIns="41061" anchor="ctr">
                <a:spAutoFit/>
              </a:bodyPr>
              <a:lstStyle/>
              <a:p>
                <a:endParaRPr lang="zh-CN" altLang="en-US"/>
              </a:p>
            </p:txBody>
          </p:sp>
          <p:pic>
            <p:nvPicPr>
              <p:cNvPr id="50028" name="Picture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1448"/>
                <a:ext cx="27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grpSp>
        <p:grpSp>
          <p:nvGrpSpPr>
            <p:cNvPr id="49181" name="Group 1525"/>
            <p:cNvGrpSpPr>
              <a:grpSpLocks/>
            </p:cNvGrpSpPr>
            <p:nvPr/>
          </p:nvGrpSpPr>
          <p:grpSpPr bwMode="auto">
            <a:xfrm>
              <a:off x="3337655" y="2059917"/>
              <a:ext cx="1633650" cy="201386"/>
              <a:chOff x="2057400" y="2133600"/>
              <a:chExt cx="1857375" cy="293688"/>
            </a:xfrm>
          </p:grpSpPr>
          <p:sp>
            <p:nvSpPr>
              <p:cNvPr id="50025" name="AutoShape 93"/>
              <p:cNvSpPr>
                <a:spLocks noChangeArrowheads="1"/>
              </p:cNvSpPr>
              <p:nvPr/>
            </p:nvSpPr>
            <p:spPr bwMode="auto">
              <a:xfrm rot="-5400000">
                <a:off x="3035696" y="1541066"/>
                <a:ext cx="280987" cy="1477170"/>
              </a:xfrm>
              <a:custGeom>
                <a:avLst/>
                <a:gdLst>
                  <a:gd name="T0" fmla="*/ 0 w 21600"/>
                  <a:gd name="T1" fmla="*/ 0 h 21705"/>
                  <a:gd name="T2" fmla="*/ 2147483647 w 21600"/>
                  <a:gd name="T3" fmla="*/ 2147483647 h 21705"/>
                  <a:gd name="T4" fmla="*/ 2147483647 w 21600"/>
                  <a:gd name="T5" fmla="*/ 2147483647 h 21705"/>
                  <a:gd name="T6" fmla="*/ 2147483647 w 21600"/>
                  <a:gd name="T7" fmla="*/ 0 h 21705"/>
                  <a:gd name="T8" fmla="*/ 0 w 21600"/>
                  <a:gd name="T9" fmla="*/ 0 h 21705"/>
                  <a:gd name="T10" fmla="*/ 0 60000 65536"/>
                  <a:gd name="T11" fmla="*/ 0 60000 65536"/>
                  <a:gd name="T12" fmla="*/ 0 60000 65536"/>
                  <a:gd name="T13" fmla="*/ 0 60000 65536"/>
                  <a:gd name="T14" fmla="*/ 0 60000 65536"/>
                  <a:gd name="T15" fmla="*/ 0 w 21600"/>
                  <a:gd name="T16" fmla="*/ 0 h 21705"/>
                  <a:gd name="T17" fmla="*/ 21600 w 21600"/>
                  <a:gd name="T18" fmla="*/ 21705 h 21705"/>
                </a:gdLst>
                <a:ahLst/>
                <a:cxnLst>
                  <a:cxn ang="T10">
                    <a:pos x="T0" y="T1"/>
                  </a:cxn>
                  <a:cxn ang="T11">
                    <a:pos x="T2" y="T3"/>
                  </a:cxn>
                  <a:cxn ang="T12">
                    <a:pos x="T4" y="T5"/>
                  </a:cxn>
                  <a:cxn ang="T13">
                    <a:pos x="T6" y="T7"/>
                  </a:cxn>
                  <a:cxn ang="T14">
                    <a:pos x="T8" y="T9"/>
                  </a:cxn>
                </a:cxnLst>
                <a:rect l="T15" t="T16" r="T17" b="T18"/>
                <a:pathLst>
                  <a:path w="21600" h="21705">
                    <a:moveTo>
                      <a:pt x="0" y="0"/>
                    </a:moveTo>
                    <a:lnTo>
                      <a:pt x="564" y="21705"/>
                    </a:lnTo>
                    <a:lnTo>
                      <a:pt x="6209" y="21670"/>
                    </a:lnTo>
                    <a:lnTo>
                      <a:pt x="21600" y="0"/>
                    </a:lnTo>
                    <a:lnTo>
                      <a:pt x="0" y="0"/>
                    </a:lnTo>
                    <a:close/>
                  </a:path>
                </a:pathLst>
              </a:custGeom>
              <a:solidFill>
                <a:schemeClr val="tx1">
                  <a:alpha val="34117"/>
                </a:schemeClr>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lIns="82124" tIns="41061" rIns="82124" bIns="41061" anchor="ctr">
                <a:spAutoFit/>
              </a:bodyPr>
              <a:lstStyle/>
              <a:p>
                <a:endParaRPr lang="zh-CN" altLang="en-US"/>
              </a:p>
            </p:txBody>
          </p:sp>
          <p:pic>
            <p:nvPicPr>
              <p:cNvPr id="50026" name="Picture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133600"/>
                <a:ext cx="43338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grpSp>
        <p:grpSp>
          <p:nvGrpSpPr>
            <p:cNvPr id="49182" name="Group 1528"/>
            <p:cNvGrpSpPr>
              <a:grpSpLocks/>
            </p:cNvGrpSpPr>
            <p:nvPr/>
          </p:nvGrpSpPr>
          <p:grpSpPr bwMode="auto">
            <a:xfrm>
              <a:off x="3337653" y="2739186"/>
              <a:ext cx="1577801" cy="201386"/>
              <a:chOff x="2057400" y="3124200"/>
              <a:chExt cx="1793200" cy="293688"/>
            </a:xfrm>
          </p:grpSpPr>
          <p:sp>
            <p:nvSpPr>
              <p:cNvPr id="50023" name="AutoShape 90"/>
              <p:cNvSpPr>
                <a:spLocks noChangeArrowheads="1"/>
              </p:cNvSpPr>
              <p:nvPr/>
            </p:nvSpPr>
            <p:spPr bwMode="auto">
              <a:xfrm rot="-5400000">
                <a:off x="3003609" y="2563755"/>
                <a:ext cx="280987" cy="1412994"/>
              </a:xfrm>
              <a:custGeom>
                <a:avLst/>
                <a:gdLst>
                  <a:gd name="T0" fmla="*/ 0 w 21600"/>
                  <a:gd name="T1" fmla="*/ 0 h 20762"/>
                  <a:gd name="T2" fmla="*/ 2147483647 w 21600"/>
                  <a:gd name="T3" fmla="*/ 2147483647 h 20762"/>
                  <a:gd name="T4" fmla="*/ 2147483647 w 21600"/>
                  <a:gd name="T5" fmla="*/ 2147483647 h 20762"/>
                  <a:gd name="T6" fmla="*/ 2147483647 w 21600"/>
                  <a:gd name="T7" fmla="*/ 0 h 20762"/>
                  <a:gd name="T8" fmla="*/ 0 w 21600"/>
                  <a:gd name="T9" fmla="*/ 0 h 20762"/>
                  <a:gd name="T10" fmla="*/ 0 60000 65536"/>
                  <a:gd name="T11" fmla="*/ 0 60000 65536"/>
                  <a:gd name="T12" fmla="*/ 0 60000 65536"/>
                  <a:gd name="T13" fmla="*/ 0 60000 65536"/>
                  <a:gd name="T14" fmla="*/ 0 60000 65536"/>
                  <a:gd name="T15" fmla="*/ 0 w 21600"/>
                  <a:gd name="T16" fmla="*/ 0 h 20762"/>
                  <a:gd name="T17" fmla="*/ 21600 w 21600"/>
                  <a:gd name="T18" fmla="*/ 20762 h 20762"/>
                </a:gdLst>
                <a:ahLst/>
                <a:cxnLst>
                  <a:cxn ang="T10">
                    <a:pos x="T0" y="T1"/>
                  </a:cxn>
                  <a:cxn ang="T11">
                    <a:pos x="T2" y="T3"/>
                  </a:cxn>
                  <a:cxn ang="T12">
                    <a:pos x="T4" y="T5"/>
                  </a:cxn>
                  <a:cxn ang="T13">
                    <a:pos x="T6" y="T7"/>
                  </a:cxn>
                  <a:cxn ang="T14">
                    <a:pos x="T8" y="T9"/>
                  </a:cxn>
                </a:cxnLst>
                <a:rect l="T15" t="T16" r="T17" b="T18"/>
                <a:pathLst>
                  <a:path w="21600" h="20762">
                    <a:moveTo>
                      <a:pt x="0" y="0"/>
                    </a:moveTo>
                    <a:lnTo>
                      <a:pt x="9965" y="20762"/>
                    </a:lnTo>
                    <a:lnTo>
                      <a:pt x="16102" y="20715"/>
                    </a:lnTo>
                    <a:lnTo>
                      <a:pt x="21600" y="0"/>
                    </a:lnTo>
                    <a:lnTo>
                      <a:pt x="0" y="0"/>
                    </a:lnTo>
                    <a:close/>
                  </a:path>
                </a:pathLst>
              </a:custGeom>
              <a:solidFill>
                <a:schemeClr val="tx1">
                  <a:alpha val="34117"/>
                </a:schemeClr>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lIns="82124" tIns="41061" rIns="82124" bIns="41061" anchor="ctr">
                <a:spAutoFit/>
              </a:bodyPr>
              <a:lstStyle/>
              <a:p>
                <a:endParaRPr lang="zh-CN" altLang="en-US"/>
              </a:p>
            </p:txBody>
          </p:sp>
          <p:pic>
            <p:nvPicPr>
              <p:cNvPr id="50024" name="Picture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124200"/>
                <a:ext cx="43338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grpSp>
        <p:sp>
          <p:nvSpPr>
            <p:cNvPr id="49183" name="AutoShape 188"/>
            <p:cNvSpPr>
              <a:spLocks noChangeAspect="1" noChangeArrowheads="1"/>
            </p:cNvSpPr>
            <p:nvPr/>
          </p:nvSpPr>
          <p:spPr bwMode="auto">
            <a:xfrm>
              <a:off x="4879150" y="1959769"/>
              <a:ext cx="470548" cy="57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pic>
          <p:nvPicPr>
            <p:cNvPr id="49184" name="Picture 118" descr="Blade Servers - Si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9735" y="4373132"/>
              <a:ext cx="406318" cy="19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5" name="Picture 119" descr="Blade Servers - Si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6171" y="3888718"/>
              <a:ext cx="406318" cy="19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6" name="Picture 155" descr="N7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3826" y="2686935"/>
              <a:ext cx="437036" cy="45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7" name="Picture 156" descr="N7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2761" y="2895941"/>
              <a:ext cx="437036" cy="45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88" name="Group 133"/>
            <p:cNvGrpSpPr>
              <a:grpSpLocks/>
            </p:cNvGrpSpPr>
            <p:nvPr/>
          </p:nvGrpSpPr>
          <p:grpSpPr bwMode="auto">
            <a:xfrm>
              <a:off x="4879150" y="1915137"/>
              <a:ext cx="448207" cy="1082041"/>
              <a:chOff x="6477000" y="2057399"/>
              <a:chExt cx="509588" cy="1577980"/>
            </a:xfrm>
          </p:grpSpPr>
          <p:grpSp>
            <p:nvGrpSpPr>
              <p:cNvPr id="49256" name="Group 1487"/>
              <p:cNvGrpSpPr>
                <a:grpSpLocks/>
              </p:cNvGrpSpPr>
              <p:nvPr/>
            </p:nvGrpSpPr>
            <p:grpSpPr bwMode="auto">
              <a:xfrm>
                <a:off x="6477000" y="3248030"/>
                <a:ext cx="509588" cy="387349"/>
                <a:chOff x="6477000" y="2362199"/>
                <a:chExt cx="509588" cy="387349"/>
              </a:xfrm>
            </p:grpSpPr>
            <p:sp>
              <p:nvSpPr>
                <p:cNvPr id="49874" name="AutoShape 622"/>
                <p:cNvSpPr>
                  <a:spLocks noChangeArrowheads="1"/>
                </p:cNvSpPr>
                <p:nvPr/>
              </p:nvSpPr>
              <p:spPr bwMode="auto">
                <a:xfrm>
                  <a:off x="6477000" y="2362199"/>
                  <a:ext cx="509588" cy="387349"/>
                </a:xfrm>
                <a:prstGeom prst="cube">
                  <a:avLst>
                    <a:gd name="adj" fmla="val 31148"/>
                  </a:avLst>
                </a:prstGeom>
                <a:solidFill>
                  <a:srgbClr val="5B68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875" name="Group 1489"/>
                <p:cNvGrpSpPr>
                  <a:grpSpLocks/>
                </p:cNvGrpSpPr>
                <p:nvPr/>
              </p:nvGrpSpPr>
              <p:grpSpPr bwMode="auto">
                <a:xfrm>
                  <a:off x="6488906" y="2493170"/>
                  <a:ext cx="85726" cy="250030"/>
                  <a:chOff x="6488906" y="2493170"/>
                  <a:chExt cx="85726" cy="250030"/>
                </a:xfrm>
              </p:grpSpPr>
              <p:sp>
                <p:nvSpPr>
                  <p:cNvPr id="49972" name="Rectangle 951"/>
                  <p:cNvSpPr>
                    <a:spLocks noChangeArrowheads="1"/>
                  </p:cNvSpPr>
                  <p:nvPr/>
                </p:nvSpPr>
                <p:spPr bwMode="auto">
                  <a:xfrm>
                    <a:off x="6488906" y="2493170"/>
                    <a:ext cx="85726" cy="250030"/>
                  </a:xfrm>
                  <a:prstGeom prst="rect">
                    <a:avLst/>
                  </a:prstGeom>
                  <a:solidFill>
                    <a:schemeClr val="tx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973" name="Group 1611"/>
                  <p:cNvGrpSpPr>
                    <a:grpSpLocks noChangeAspect="1"/>
                  </p:cNvGrpSpPr>
                  <p:nvPr/>
                </p:nvGrpSpPr>
                <p:grpSpPr bwMode="auto">
                  <a:xfrm>
                    <a:off x="6496044" y="2502696"/>
                    <a:ext cx="70076" cy="62978"/>
                    <a:chOff x="821532" y="1421144"/>
                    <a:chExt cx="778668" cy="699712"/>
                  </a:xfrm>
                </p:grpSpPr>
                <p:sp>
                  <p:nvSpPr>
                    <p:cNvPr id="50008" name="Rectangle 987"/>
                    <p:cNvSpPr>
                      <a:spLocks noChangeArrowheads="1"/>
                    </p:cNvSpPr>
                    <p:nvPr/>
                  </p:nvSpPr>
                  <p:spPr bwMode="auto">
                    <a:xfrm>
                      <a:off x="881063" y="1557725"/>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09" name="Rectangle 988"/>
                    <p:cNvSpPr>
                      <a:spLocks noChangeArrowheads="1"/>
                    </p:cNvSpPr>
                    <p:nvPr/>
                  </p:nvSpPr>
                  <p:spPr bwMode="auto">
                    <a:xfrm>
                      <a:off x="847721" y="1762534"/>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10" name="Rectangle 989"/>
                    <p:cNvSpPr>
                      <a:spLocks noChangeArrowheads="1"/>
                    </p:cNvSpPr>
                    <p:nvPr/>
                  </p:nvSpPr>
                  <p:spPr bwMode="auto">
                    <a:xfrm>
                      <a:off x="821532" y="1967319"/>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11" name="Rectangle 990"/>
                    <p:cNvSpPr>
                      <a:spLocks noChangeArrowheads="1"/>
                    </p:cNvSpPr>
                    <p:nvPr/>
                  </p:nvSpPr>
                  <p:spPr bwMode="auto">
                    <a:xfrm rot="6145883">
                      <a:off x="650487" y="1755094"/>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12" name="Rectangle 991"/>
                    <p:cNvSpPr>
                      <a:spLocks noChangeArrowheads="1"/>
                    </p:cNvSpPr>
                    <p:nvPr/>
                  </p:nvSpPr>
                  <p:spPr bwMode="auto">
                    <a:xfrm rot="6145883">
                      <a:off x="876707" y="1750330"/>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13" name="Rectangle 992"/>
                    <p:cNvSpPr>
                      <a:spLocks noChangeArrowheads="1"/>
                    </p:cNvSpPr>
                    <p:nvPr/>
                  </p:nvSpPr>
                  <p:spPr bwMode="auto">
                    <a:xfrm rot="6145883">
                      <a:off x="1093398" y="1755094"/>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14" name="Oval 993"/>
                    <p:cNvSpPr>
                      <a:spLocks noChangeArrowheads="1"/>
                    </p:cNvSpPr>
                    <p:nvPr/>
                  </p:nvSpPr>
                  <p:spPr bwMode="auto">
                    <a:xfrm>
                      <a:off x="995355" y="1521632"/>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15" name="Oval 994"/>
                    <p:cNvSpPr>
                      <a:spLocks noChangeArrowheads="1"/>
                    </p:cNvSpPr>
                    <p:nvPr/>
                  </p:nvSpPr>
                  <p:spPr bwMode="auto">
                    <a:xfrm>
                      <a:off x="1219183" y="1521632"/>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16" name="Oval 995"/>
                    <p:cNvSpPr>
                      <a:spLocks noChangeArrowheads="1"/>
                    </p:cNvSpPr>
                    <p:nvPr/>
                  </p:nvSpPr>
                  <p:spPr bwMode="auto">
                    <a:xfrm>
                      <a:off x="1435879" y="1521632"/>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17" name="Oval 996"/>
                    <p:cNvSpPr>
                      <a:spLocks noChangeArrowheads="1"/>
                    </p:cNvSpPr>
                    <p:nvPr/>
                  </p:nvSpPr>
                  <p:spPr bwMode="auto">
                    <a:xfrm>
                      <a:off x="947728" y="1731181"/>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18" name="Oval 997"/>
                    <p:cNvSpPr>
                      <a:spLocks noChangeArrowheads="1"/>
                    </p:cNvSpPr>
                    <p:nvPr/>
                  </p:nvSpPr>
                  <p:spPr bwMode="auto">
                    <a:xfrm>
                      <a:off x="1171566" y="1731181"/>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19" name="Oval 998"/>
                    <p:cNvSpPr>
                      <a:spLocks noChangeArrowheads="1"/>
                    </p:cNvSpPr>
                    <p:nvPr/>
                  </p:nvSpPr>
                  <p:spPr bwMode="auto">
                    <a:xfrm>
                      <a:off x="1388253" y="1731181"/>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20" name="Oval 999"/>
                    <p:cNvSpPr>
                      <a:spLocks noChangeArrowheads="1"/>
                    </p:cNvSpPr>
                    <p:nvPr/>
                  </p:nvSpPr>
                  <p:spPr bwMode="auto">
                    <a:xfrm>
                      <a:off x="904863" y="193598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21" name="Oval 1000"/>
                    <p:cNvSpPr>
                      <a:spLocks noChangeArrowheads="1"/>
                    </p:cNvSpPr>
                    <p:nvPr/>
                  </p:nvSpPr>
                  <p:spPr bwMode="auto">
                    <a:xfrm>
                      <a:off x="1128701" y="193598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22" name="Oval 1001"/>
                    <p:cNvSpPr>
                      <a:spLocks noChangeArrowheads="1"/>
                    </p:cNvSpPr>
                    <p:nvPr/>
                  </p:nvSpPr>
                  <p:spPr bwMode="auto">
                    <a:xfrm>
                      <a:off x="1345397" y="193598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974" name="Group 73"/>
                  <p:cNvGrpSpPr>
                    <a:grpSpLocks/>
                  </p:cNvGrpSpPr>
                  <p:nvPr/>
                </p:nvGrpSpPr>
                <p:grpSpPr bwMode="auto">
                  <a:xfrm>
                    <a:off x="6493667" y="2589112"/>
                    <a:ext cx="69056" cy="55935"/>
                    <a:chOff x="5981700" y="2873375"/>
                    <a:chExt cx="317500" cy="104781"/>
                  </a:xfrm>
                </p:grpSpPr>
                <p:sp>
                  <p:nvSpPr>
                    <p:cNvPr id="49991" name="Freeform 305"/>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117" y="27"/>
                          </a:moveTo>
                          <a:cubicBezTo>
                            <a:pt x="66" y="11"/>
                            <a:pt x="18" y="0"/>
                            <a:pt x="9" y="3"/>
                          </a:cubicBezTo>
                          <a:cubicBezTo>
                            <a:pt x="0" y="6"/>
                            <a:pt x="33" y="22"/>
                            <a:pt x="83" y="39"/>
                          </a:cubicBezTo>
                          <a:cubicBezTo>
                            <a:pt x="134" y="55"/>
                            <a:pt x="182" y="66"/>
                            <a:pt x="191" y="63"/>
                          </a:cubicBezTo>
                          <a:cubicBezTo>
                            <a:pt x="200" y="60"/>
                            <a:pt x="167" y="44"/>
                            <a:pt x="117"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992" name="Freeform 306"/>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83" y="27"/>
                          </a:moveTo>
                          <a:cubicBezTo>
                            <a:pt x="33" y="44"/>
                            <a:pt x="0" y="60"/>
                            <a:pt x="9" y="63"/>
                          </a:cubicBezTo>
                          <a:cubicBezTo>
                            <a:pt x="18" y="66"/>
                            <a:pt x="67" y="55"/>
                            <a:pt x="117" y="39"/>
                          </a:cubicBezTo>
                          <a:cubicBezTo>
                            <a:pt x="167" y="22"/>
                            <a:pt x="200" y="6"/>
                            <a:pt x="191" y="3"/>
                          </a:cubicBezTo>
                          <a:cubicBezTo>
                            <a:pt x="182" y="0"/>
                            <a:pt x="134" y="11"/>
                            <a:pt x="83"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993" name="Group 328"/>
                    <p:cNvGrpSpPr>
                      <a:grpSpLocks noChangeAspect="1"/>
                    </p:cNvGrpSpPr>
                    <p:nvPr/>
                  </p:nvGrpSpPr>
                  <p:grpSpPr bwMode="auto">
                    <a:xfrm>
                      <a:off x="6153150" y="2914624"/>
                      <a:ext cx="146050" cy="25398"/>
                      <a:chOff x="912" y="1538"/>
                      <a:chExt cx="766" cy="126"/>
                    </a:xfrm>
                  </p:grpSpPr>
                  <p:sp>
                    <p:nvSpPr>
                      <p:cNvPr id="50006" name="Rectangle 324"/>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07" name="Freeform 325"/>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994" name="Group 335"/>
                    <p:cNvGrpSpPr>
                      <a:grpSpLocks noChangeAspect="1"/>
                    </p:cNvGrpSpPr>
                    <p:nvPr/>
                  </p:nvGrpSpPr>
                  <p:grpSpPr bwMode="auto">
                    <a:xfrm>
                      <a:off x="6103946" y="2876545"/>
                      <a:ext cx="76202" cy="49212"/>
                      <a:chOff x="1395" y="1393"/>
                      <a:chExt cx="386" cy="258"/>
                    </a:xfrm>
                  </p:grpSpPr>
                  <p:sp>
                    <p:nvSpPr>
                      <p:cNvPr id="50004" name="Rectangle 333"/>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05" name="Freeform 334"/>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995" name="Group 336"/>
                    <p:cNvGrpSpPr>
                      <a:grpSpLocks noChangeAspect="1"/>
                    </p:cNvGrpSpPr>
                    <p:nvPr/>
                  </p:nvGrpSpPr>
                  <p:grpSpPr bwMode="auto">
                    <a:xfrm flipH="1" flipV="1">
                      <a:off x="5981700" y="2913087"/>
                      <a:ext cx="146050" cy="25398"/>
                      <a:chOff x="912" y="1538"/>
                      <a:chExt cx="766" cy="126"/>
                    </a:xfrm>
                  </p:grpSpPr>
                  <p:sp>
                    <p:nvSpPr>
                      <p:cNvPr id="50002" name="Rectangle 337"/>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03" name="Freeform 338"/>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996" name="Group 339"/>
                    <p:cNvGrpSpPr>
                      <a:grpSpLocks noChangeAspect="1"/>
                    </p:cNvGrpSpPr>
                    <p:nvPr/>
                  </p:nvGrpSpPr>
                  <p:grpSpPr bwMode="auto">
                    <a:xfrm flipH="1" flipV="1">
                      <a:off x="6104721" y="2928944"/>
                      <a:ext cx="76202" cy="49212"/>
                      <a:chOff x="1395" y="1393"/>
                      <a:chExt cx="386" cy="258"/>
                    </a:xfrm>
                  </p:grpSpPr>
                  <p:sp>
                    <p:nvSpPr>
                      <p:cNvPr id="50000" name="Rectangle 340"/>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001" name="Freeform 341"/>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997" name="Group 317"/>
                    <p:cNvGrpSpPr>
                      <a:grpSpLocks/>
                    </p:cNvGrpSpPr>
                    <p:nvPr/>
                  </p:nvGrpSpPr>
                  <p:grpSpPr bwMode="auto">
                    <a:xfrm>
                      <a:off x="6059490" y="2903198"/>
                      <a:ext cx="141288" cy="44794"/>
                      <a:chOff x="269" y="1006"/>
                      <a:chExt cx="89" cy="72"/>
                    </a:xfrm>
                  </p:grpSpPr>
                  <p:sp>
                    <p:nvSpPr>
                      <p:cNvPr id="49998" name="Oval 318"/>
                      <p:cNvSpPr>
                        <a:spLocks noChangeArrowheads="1"/>
                      </p:cNvSpPr>
                      <p:nvPr/>
                    </p:nvSpPr>
                    <p:spPr bwMode="auto">
                      <a:xfrm>
                        <a:off x="288" y="1008"/>
                        <a:ext cx="70" cy="70"/>
                      </a:xfrm>
                      <a:prstGeom prst="ellipse">
                        <a:avLst/>
                      </a:prstGeom>
                      <a:solidFill>
                        <a:srgbClr val="013741"/>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856" name="Oval 319"/>
                      <p:cNvSpPr>
                        <a:spLocks noChangeArrowheads="1"/>
                      </p:cNvSpPr>
                      <p:nvPr/>
                    </p:nvSpPr>
                    <p:spPr bwMode="auto">
                      <a:xfrm flipH="1" flipV="1">
                        <a:off x="267" y="995"/>
                        <a:ext cx="67" cy="69"/>
                      </a:xfrm>
                      <a:prstGeom prst="ellipse">
                        <a:avLst/>
                      </a:prstGeom>
                      <a:gradFill rotWithShape="1">
                        <a:gsLst>
                          <a:gs pos="0">
                            <a:schemeClr val="tx1">
                              <a:alpha val="75000"/>
                            </a:schemeClr>
                          </a:gs>
                          <a:gs pos="100000">
                            <a:schemeClr val="tx1">
                              <a:gamma/>
                              <a:shade val="46275"/>
                              <a:invGamma/>
                              <a:alpha val="0"/>
                            </a:schemeClr>
                          </a:gs>
                        </a:gsLst>
                        <a:path path="shape">
                          <a:fillToRect l="50000" t="50000" r="50000" b="50000"/>
                        </a:path>
                      </a:gradFill>
                      <a:ln w="9525" algn="ctr">
                        <a:noFill/>
                        <a:round/>
                        <a:headEnd/>
                        <a:tailEnd/>
                      </a:ln>
                      <a:effectLst/>
                    </p:spPr>
                    <p:txBody>
                      <a:bodyPr lIns="82124" tIns="41061" rIns="82124" bIns="41061" anchor="ctr">
                        <a:spAutoFit/>
                      </a:bodyPr>
                      <a:lstStyle/>
                      <a:p>
                        <a:pPr algn="ctr" eaLnBrk="0" hangingPunct="0">
                          <a:lnSpc>
                            <a:spcPct val="90000"/>
                          </a:lnSpc>
                          <a:defRPr/>
                        </a:pPr>
                        <a:endParaRPr lang="zh-CN" altLang="en-US">
                          <a:latin typeface="Arial" pitchFamily="34" charset="0"/>
                        </a:endParaRPr>
                      </a:p>
                    </p:txBody>
                  </p:sp>
                </p:grpSp>
              </p:grpSp>
              <p:grpSp>
                <p:nvGrpSpPr>
                  <p:cNvPr id="49975" name="Group 1613"/>
                  <p:cNvGrpSpPr>
                    <a:grpSpLocks noChangeAspect="1"/>
                  </p:cNvGrpSpPr>
                  <p:nvPr/>
                </p:nvGrpSpPr>
                <p:grpSpPr bwMode="auto">
                  <a:xfrm>
                    <a:off x="6496044" y="2659861"/>
                    <a:ext cx="70076" cy="62978"/>
                    <a:chOff x="821532" y="1421137"/>
                    <a:chExt cx="778668" cy="699709"/>
                  </a:xfrm>
                </p:grpSpPr>
                <p:sp>
                  <p:nvSpPr>
                    <p:cNvPr id="49976" name="Rectangle 955"/>
                    <p:cNvSpPr>
                      <a:spLocks noChangeArrowheads="1"/>
                    </p:cNvSpPr>
                    <p:nvPr/>
                  </p:nvSpPr>
                  <p:spPr bwMode="auto">
                    <a:xfrm>
                      <a:off x="881063" y="1557725"/>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77" name="Rectangle 956"/>
                    <p:cNvSpPr>
                      <a:spLocks noChangeArrowheads="1"/>
                    </p:cNvSpPr>
                    <p:nvPr/>
                  </p:nvSpPr>
                  <p:spPr bwMode="auto">
                    <a:xfrm>
                      <a:off x="847721" y="1762526"/>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78" name="Rectangle 957"/>
                    <p:cNvSpPr>
                      <a:spLocks noChangeArrowheads="1"/>
                    </p:cNvSpPr>
                    <p:nvPr/>
                  </p:nvSpPr>
                  <p:spPr bwMode="auto">
                    <a:xfrm>
                      <a:off x="821532" y="1967310"/>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79" name="Rectangle 958"/>
                    <p:cNvSpPr>
                      <a:spLocks noChangeArrowheads="1"/>
                    </p:cNvSpPr>
                    <p:nvPr/>
                  </p:nvSpPr>
                  <p:spPr bwMode="auto">
                    <a:xfrm rot="6145883">
                      <a:off x="650488" y="1755086"/>
                      <a:ext cx="694945"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80" name="Rectangle 959"/>
                    <p:cNvSpPr>
                      <a:spLocks noChangeArrowheads="1"/>
                    </p:cNvSpPr>
                    <p:nvPr/>
                  </p:nvSpPr>
                  <p:spPr bwMode="auto">
                    <a:xfrm rot="6145883">
                      <a:off x="876708" y="1750322"/>
                      <a:ext cx="694945"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81" name="Rectangle 960"/>
                    <p:cNvSpPr>
                      <a:spLocks noChangeArrowheads="1"/>
                    </p:cNvSpPr>
                    <p:nvPr/>
                  </p:nvSpPr>
                  <p:spPr bwMode="auto">
                    <a:xfrm rot="6145883">
                      <a:off x="1093399" y="1755086"/>
                      <a:ext cx="694945"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82" name="Oval 961"/>
                    <p:cNvSpPr>
                      <a:spLocks noChangeArrowheads="1"/>
                    </p:cNvSpPr>
                    <p:nvPr/>
                  </p:nvSpPr>
                  <p:spPr bwMode="auto">
                    <a:xfrm>
                      <a:off x="995355" y="152162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83" name="Oval 962"/>
                    <p:cNvSpPr>
                      <a:spLocks noChangeArrowheads="1"/>
                    </p:cNvSpPr>
                    <p:nvPr/>
                  </p:nvSpPr>
                  <p:spPr bwMode="auto">
                    <a:xfrm>
                      <a:off x="1219183" y="152162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84" name="Oval 963"/>
                    <p:cNvSpPr>
                      <a:spLocks noChangeArrowheads="1"/>
                    </p:cNvSpPr>
                    <p:nvPr/>
                  </p:nvSpPr>
                  <p:spPr bwMode="auto">
                    <a:xfrm>
                      <a:off x="1435879" y="152162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85" name="Oval 964"/>
                    <p:cNvSpPr>
                      <a:spLocks noChangeArrowheads="1"/>
                    </p:cNvSpPr>
                    <p:nvPr/>
                  </p:nvSpPr>
                  <p:spPr bwMode="auto">
                    <a:xfrm>
                      <a:off x="947728" y="17311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86" name="Oval 965"/>
                    <p:cNvSpPr>
                      <a:spLocks noChangeArrowheads="1"/>
                    </p:cNvSpPr>
                    <p:nvPr/>
                  </p:nvSpPr>
                  <p:spPr bwMode="auto">
                    <a:xfrm>
                      <a:off x="1171566" y="17311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87" name="Oval 966"/>
                    <p:cNvSpPr>
                      <a:spLocks noChangeArrowheads="1"/>
                    </p:cNvSpPr>
                    <p:nvPr/>
                  </p:nvSpPr>
                  <p:spPr bwMode="auto">
                    <a:xfrm>
                      <a:off x="1388253" y="17311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88" name="Oval 967"/>
                    <p:cNvSpPr>
                      <a:spLocks noChangeArrowheads="1"/>
                    </p:cNvSpPr>
                    <p:nvPr/>
                  </p:nvSpPr>
                  <p:spPr bwMode="auto">
                    <a:xfrm>
                      <a:off x="904863" y="193597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89" name="Oval 968"/>
                    <p:cNvSpPr>
                      <a:spLocks noChangeArrowheads="1"/>
                    </p:cNvSpPr>
                    <p:nvPr/>
                  </p:nvSpPr>
                  <p:spPr bwMode="auto">
                    <a:xfrm>
                      <a:off x="1128701" y="193597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90" name="Oval 969"/>
                    <p:cNvSpPr>
                      <a:spLocks noChangeArrowheads="1"/>
                    </p:cNvSpPr>
                    <p:nvPr/>
                  </p:nvSpPr>
                  <p:spPr bwMode="auto">
                    <a:xfrm>
                      <a:off x="1345397" y="193597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nvGrpSpPr>
                <p:cNvPr id="49876" name="Group 1490"/>
                <p:cNvGrpSpPr>
                  <a:grpSpLocks/>
                </p:cNvGrpSpPr>
                <p:nvPr/>
              </p:nvGrpSpPr>
              <p:grpSpPr bwMode="auto">
                <a:xfrm>
                  <a:off x="6767512" y="2493170"/>
                  <a:ext cx="85726" cy="250030"/>
                  <a:chOff x="6488906" y="2493170"/>
                  <a:chExt cx="85726" cy="250030"/>
                </a:xfrm>
              </p:grpSpPr>
              <p:sp>
                <p:nvSpPr>
                  <p:cNvPr id="49921" name="Rectangle 900"/>
                  <p:cNvSpPr>
                    <a:spLocks noChangeArrowheads="1"/>
                  </p:cNvSpPr>
                  <p:nvPr/>
                </p:nvSpPr>
                <p:spPr bwMode="auto">
                  <a:xfrm>
                    <a:off x="6488906" y="2493170"/>
                    <a:ext cx="85726" cy="250030"/>
                  </a:xfrm>
                  <a:prstGeom prst="rect">
                    <a:avLst/>
                  </a:prstGeom>
                  <a:solidFill>
                    <a:schemeClr val="tx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922" name="Group 1560"/>
                  <p:cNvGrpSpPr>
                    <a:grpSpLocks noChangeAspect="1"/>
                  </p:cNvGrpSpPr>
                  <p:nvPr/>
                </p:nvGrpSpPr>
                <p:grpSpPr bwMode="auto">
                  <a:xfrm>
                    <a:off x="6496044" y="2502694"/>
                    <a:ext cx="70076" cy="62978"/>
                    <a:chOff x="821532" y="1421121"/>
                    <a:chExt cx="778668" cy="699710"/>
                  </a:xfrm>
                </p:grpSpPr>
                <p:sp>
                  <p:nvSpPr>
                    <p:cNvPr id="49957" name="Rectangle 936"/>
                    <p:cNvSpPr>
                      <a:spLocks noChangeArrowheads="1"/>
                    </p:cNvSpPr>
                    <p:nvPr/>
                  </p:nvSpPr>
                  <p:spPr bwMode="auto">
                    <a:xfrm>
                      <a:off x="881063" y="1557709"/>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58" name="Rectangle 937"/>
                    <p:cNvSpPr>
                      <a:spLocks noChangeArrowheads="1"/>
                    </p:cNvSpPr>
                    <p:nvPr/>
                  </p:nvSpPr>
                  <p:spPr bwMode="auto">
                    <a:xfrm>
                      <a:off x="847721" y="1762510"/>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59" name="Rectangle 938"/>
                    <p:cNvSpPr>
                      <a:spLocks noChangeArrowheads="1"/>
                    </p:cNvSpPr>
                    <p:nvPr/>
                  </p:nvSpPr>
                  <p:spPr bwMode="auto">
                    <a:xfrm>
                      <a:off x="821532" y="1967294"/>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60" name="Rectangle 939"/>
                    <p:cNvSpPr>
                      <a:spLocks noChangeArrowheads="1"/>
                    </p:cNvSpPr>
                    <p:nvPr/>
                  </p:nvSpPr>
                  <p:spPr bwMode="auto">
                    <a:xfrm rot="6145883">
                      <a:off x="650488" y="1755070"/>
                      <a:ext cx="694946"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61" name="Rectangle 940"/>
                    <p:cNvSpPr>
                      <a:spLocks noChangeArrowheads="1"/>
                    </p:cNvSpPr>
                    <p:nvPr/>
                  </p:nvSpPr>
                  <p:spPr bwMode="auto">
                    <a:xfrm rot="6145883">
                      <a:off x="876708" y="1750306"/>
                      <a:ext cx="694946"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62" name="Rectangle 941"/>
                    <p:cNvSpPr>
                      <a:spLocks noChangeArrowheads="1"/>
                    </p:cNvSpPr>
                    <p:nvPr/>
                  </p:nvSpPr>
                  <p:spPr bwMode="auto">
                    <a:xfrm rot="6145883">
                      <a:off x="1093399" y="1755070"/>
                      <a:ext cx="694946"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63" name="Oval 942"/>
                    <p:cNvSpPr>
                      <a:spLocks noChangeArrowheads="1"/>
                    </p:cNvSpPr>
                    <p:nvPr/>
                  </p:nvSpPr>
                  <p:spPr bwMode="auto">
                    <a:xfrm>
                      <a:off x="995355" y="1521618"/>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64" name="Oval 943"/>
                    <p:cNvSpPr>
                      <a:spLocks noChangeArrowheads="1"/>
                    </p:cNvSpPr>
                    <p:nvPr/>
                  </p:nvSpPr>
                  <p:spPr bwMode="auto">
                    <a:xfrm>
                      <a:off x="1219183" y="152162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65" name="Oval 944"/>
                    <p:cNvSpPr>
                      <a:spLocks noChangeArrowheads="1"/>
                    </p:cNvSpPr>
                    <p:nvPr/>
                  </p:nvSpPr>
                  <p:spPr bwMode="auto">
                    <a:xfrm>
                      <a:off x="1435879" y="152162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66" name="Oval 945"/>
                    <p:cNvSpPr>
                      <a:spLocks noChangeArrowheads="1"/>
                    </p:cNvSpPr>
                    <p:nvPr/>
                  </p:nvSpPr>
                  <p:spPr bwMode="auto">
                    <a:xfrm>
                      <a:off x="947728" y="173116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67" name="Oval 946"/>
                    <p:cNvSpPr>
                      <a:spLocks noChangeArrowheads="1"/>
                    </p:cNvSpPr>
                    <p:nvPr/>
                  </p:nvSpPr>
                  <p:spPr bwMode="auto">
                    <a:xfrm>
                      <a:off x="1171566" y="173116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68" name="Oval 947"/>
                    <p:cNvSpPr>
                      <a:spLocks noChangeArrowheads="1"/>
                    </p:cNvSpPr>
                    <p:nvPr/>
                  </p:nvSpPr>
                  <p:spPr bwMode="auto">
                    <a:xfrm>
                      <a:off x="1388253" y="173116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69" name="Oval 948"/>
                    <p:cNvSpPr>
                      <a:spLocks noChangeArrowheads="1"/>
                    </p:cNvSpPr>
                    <p:nvPr/>
                  </p:nvSpPr>
                  <p:spPr bwMode="auto">
                    <a:xfrm>
                      <a:off x="904863" y="193596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70" name="Oval 949"/>
                    <p:cNvSpPr>
                      <a:spLocks noChangeArrowheads="1"/>
                    </p:cNvSpPr>
                    <p:nvPr/>
                  </p:nvSpPr>
                  <p:spPr bwMode="auto">
                    <a:xfrm>
                      <a:off x="1128701" y="193596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71" name="Oval 950"/>
                    <p:cNvSpPr>
                      <a:spLocks noChangeArrowheads="1"/>
                    </p:cNvSpPr>
                    <p:nvPr/>
                  </p:nvSpPr>
                  <p:spPr bwMode="auto">
                    <a:xfrm>
                      <a:off x="1345397" y="193596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923" name="Group 73"/>
                  <p:cNvGrpSpPr>
                    <a:grpSpLocks/>
                  </p:cNvGrpSpPr>
                  <p:nvPr/>
                </p:nvGrpSpPr>
                <p:grpSpPr bwMode="auto">
                  <a:xfrm>
                    <a:off x="6493667" y="2589112"/>
                    <a:ext cx="69056" cy="55935"/>
                    <a:chOff x="5981700" y="2873375"/>
                    <a:chExt cx="317500" cy="104781"/>
                  </a:xfrm>
                </p:grpSpPr>
                <p:sp>
                  <p:nvSpPr>
                    <p:cNvPr id="49940" name="Freeform 305"/>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117" y="27"/>
                          </a:moveTo>
                          <a:cubicBezTo>
                            <a:pt x="66" y="11"/>
                            <a:pt x="18" y="0"/>
                            <a:pt x="9" y="3"/>
                          </a:cubicBezTo>
                          <a:cubicBezTo>
                            <a:pt x="0" y="6"/>
                            <a:pt x="33" y="22"/>
                            <a:pt x="83" y="39"/>
                          </a:cubicBezTo>
                          <a:cubicBezTo>
                            <a:pt x="134" y="55"/>
                            <a:pt x="182" y="66"/>
                            <a:pt x="191" y="63"/>
                          </a:cubicBezTo>
                          <a:cubicBezTo>
                            <a:pt x="200" y="60"/>
                            <a:pt x="167" y="44"/>
                            <a:pt x="117"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941" name="Freeform 306"/>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83" y="27"/>
                          </a:moveTo>
                          <a:cubicBezTo>
                            <a:pt x="33" y="44"/>
                            <a:pt x="0" y="60"/>
                            <a:pt x="9" y="63"/>
                          </a:cubicBezTo>
                          <a:cubicBezTo>
                            <a:pt x="18" y="66"/>
                            <a:pt x="67" y="55"/>
                            <a:pt x="117" y="39"/>
                          </a:cubicBezTo>
                          <a:cubicBezTo>
                            <a:pt x="167" y="22"/>
                            <a:pt x="200" y="6"/>
                            <a:pt x="191" y="3"/>
                          </a:cubicBezTo>
                          <a:cubicBezTo>
                            <a:pt x="182" y="0"/>
                            <a:pt x="134" y="11"/>
                            <a:pt x="83"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942" name="Group 328"/>
                    <p:cNvGrpSpPr>
                      <a:grpSpLocks noChangeAspect="1"/>
                    </p:cNvGrpSpPr>
                    <p:nvPr/>
                  </p:nvGrpSpPr>
                  <p:grpSpPr bwMode="auto">
                    <a:xfrm>
                      <a:off x="6153150" y="2914624"/>
                      <a:ext cx="146050" cy="25398"/>
                      <a:chOff x="912" y="1538"/>
                      <a:chExt cx="766" cy="126"/>
                    </a:xfrm>
                  </p:grpSpPr>
                  <p:sp>
                    <p:nvSpPr>
                      <p:cNvPr id="49955" name="Rectangle 324"/>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56" name="Freeform 325"/>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943" name="Group 335"/>
                    <p:cNvGrpSpPr>
                      <a:grpSpLocks noChangeAspect="1"/>
                    </p:cNvGrpSpPr>
                    <p:nvPr/>
                  </p:nvGrpSpPr>
                  <p:grpSpPr bwMode="auto">
                    <a:xfrm>
                      <a:off x="6103946" y="2876545"/>
                      <a:ext cx="76202" cy="49212"/>
                      <a:chOff x="1395" y="1393"/>
                      <a:chExt cx="386" cy="258"/>
                    </a:xfrm>
                  </p:grpSpPr>
                  <p:sp>
                    <p:nvSpPr>
                      <p:cNvPr id="49953" name="Rectangle 333"/>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54" name="Freeform 334"/>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944" name="Group 336"/>
                    <p:cNvGrpSpPr>
                      <a:grpSpLocks noChangeAspect="1"/>
                    </p:cNvGrpSpPr>
                    <p:nvPr/>
                  </p:nvGrpSpPr>
                  <p:grpSpPr bwMode="auto">
                    <a:xfrm flipH="1" flipV="1">
                      <a:off x="5981700" y="2913087"/>
                      <a:ext cx="146050" cy="25398"/>
                      <a:chOff x="912" y="1538"/>
                      <a:chExt cx="766" cy="126"/>
                    </a:xfrm>
                  </p:grpSpPr>
                  <p:sp>
                    <p:nvSpPr>
                      <p:cNvPr id="49951" name="Rectangle 337"/>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52" name="Freeform 338"/>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945" name="Group 339"/>
                    <p:cNvGrpSpPr>
                      <a:grpSpLocks noChangeAspect="1"/>
                    </p:cNvGrpSpPr>
                    <p:nvPr/>
                  </p:nvGrpSpPr>
                  <p:grpSpPr bwMode="auto">
                    <a:xfrm flipH="1" flipV="1">
                      <a:off x="6104721" y="2928944"/>
                      <a:ext cx="76202" cy="49212"/>
                      <a:chOff x="1395" y="1393"/>
                      <a:chExt cx="386" cy="258"/>
                    </a:xfrm>
                  </p:grpSpPr>
                  <p:sp>
                    <p:nvSpPr>
                      <p:cNvPr id="49949" name="Rectangle 340"/>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50" name="Freeform 341"/>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946" name="Group 317"/>
                    <p:cNvGrpSpPr>
                      <a:grpSpLocks/>
                    </p:cNvGrpSpPr>
                    <p:nvPr/>
                  </p:nvGrpSpPr>
                  <p:grpSpPr bwMode="auto">
                    <a:xfrm>
                      <a:off x="6081715" y="2903198"/>
                      <a:ext cx="119063" cy="44794"/>
                      <a:chOff x="283" y="1006"/>
                      <a:chExt cx="75" cy="72"/>
                    </a:xfrm>
                  </p:grpSpPr>
                  <p:sp>
                    <p:nvSpPr>
                      <p:cNvPr id="49947" name="Oval 318"/>
                      <p:cNvSpPr>
                        <a:spLocks noChangeArrowheads="1"/>
                      </p:cNvSpPr>
                      <p:nvPr/>
                    </p:nvSpPr>
                    <p:spPr bwMode="auto">
                      <a:xfrm>
                        <a:off x="288" y="1008"/>
                        <a:ext cx="70" cy="70"/>
                      </a:xfrm>
                      <a:prstGeom prst="ellipse">
                        <a:avLst/>
                      </a:prstGeom>
                      <a:solidFill>
                        <a:srgbClr val="013741"/>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805" name="Oval 319"/>
                      <p:cNvSpPr>
                        <a:spLocks noChangeArrowheads="1"/>
                      </p:cNvSpPr>
                      <p:nvPr/>
                    </p:nvSpPr>
                    <p:spPr bwMode="auto">
                      <a:xfrm flipH="1" flipV="1">
                        <a:off x="282" y="995"/>
                        <a:ext cx="67" cy="69"/>
                      </a:xfrm>
                      <a:prstGeom prst="ellipse">
                        <a:avLst/>
                      </a:prstGeom>
                      <a:gradFill rotWithShape="1">
                        <a:gsLst>
                          <a:gs pos="0">
                            <a:schemeClr val="tx1">
                              <a:alpha val="75000"/>
                            </a:schemeClr>
                          </a:gs>
                          <a:gs pos="100000">
                            <a:schemeClr val="tx1">
                              <a:gamma/>
                              <a:shade val="46275"/>
                              <a:invGamma/>
                              <a:alpha val="0"/>
                            </a:schemeClr>
                          </a:gs>
                        </a:gsLst>
                        <a:path path="shape">
                          <a:fillToRect l="50000" t="50000" r="50000" b="50000"/>
                        </a:path>
                      </a:gradFill>
                      <a:ln w="9525" algn="ctr">
                        <a:noFill/>
                        <a:round/>
                        <a:headEnd/>
                        <a:tailEnd/>
                      </a:ln>
                      <a:effectLst/>
                    </p:spPr>
                    <p:txBody>
                      <a:bodyPr lIns="82124" tIns="41061" rIns="82124" bIns="41061" anchor="ctr">
                        <a:spAutoFit/>
                      </a:bodyPr>
                      <a:lstStyle/>
                      <a:p>
                        <a:pPr algn="ctr" eaLnBrk="0" hangingPunct="0">
                          <a:lnSpc>
                            <a:spcPct val="90000"/>
                          </a:lnSpc>
                          <a:defRPr/>
                        </a:pPr>
                        <a:endParaRPr lang="zh-CN" altLang="en-US">
                          <a:latin typeface="Arial" pitchFamily="34" charset="0"/>
                        </a:endParaRPr>
                      </a:p>
                    </p:txBody>
                  </p:sp>
                </p:grpSp>
              </p:grpSp>
              <p:grpSp>
                <p:nvGrpSpPr>
                  <p:cNvPr id="49924" name="Group 1562"/>
                  <p:cNvGrpSpPr>
                    <a:grpSpLocks noChangeAspect="1"/>
                  </p:cNvGrpSpPr>
                  <p:nvPr/>
                </p:nvGrpSpPr>
                <p:grpSpPr bwMode="auto">
                  <a:xfrm>
                    <a:off x="6496044" y="2659859"/>
                    <a:ext cx="70076" cy="62978"/>
                    <a:chOff x="821532" y="1421128"/>
                    <a:chExt cx="778668" cy="699711"/>
                  </a:xfrm>
                </p:grpSpPr>
                <p:sp>
                  <p:nvSpPr>
                    <p:cNvPr id="49925" name="Rectangle 904"/>
                    <p:cNvSpPr>
                      <a:spLocks noChangeArrowheads="1"/>
                    </p:cNvSpPr>
                    <p:nvPr/>
                  </p:nvSpPr>
                  <p:spPr bwMode="auto">
                    <a:xfrm>
                      <a:off x="881063" y="1557717"/>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26" name="Rectangle 905"/>
                    <p:cNvSpPr>
                      <a:spLocks noChangeArrowheads="1"/>
                    </p:cNvSpPr>
                    <p:nvPr/>
                  </p:nvSpPr>
                  <p:spPr bwMode="auto">
                    <a:xfrm>
                      <a:off x="847721" y="1762510"/>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27" name="Rectangle 906"/>
                    <p:cNvSpPr>
                      <a:spLocks noChangeArrowheads="1"/>
                    </p:cNvSpPr>
                    <p:nvPr/>
                  </p:nvSpPr>
                  <p:spPr bwMode="auto">
                    <a:xfrm>
                      <a:off x="821532" y="1967303"/>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28" name="Rectangle 907"/>
                    <p:cNvSpPr>
                      <a:spLocks noChangeArrowheads="1"/>
                    </p:cNvSpPr>
                    <p:nvPr/>
                  </p:nvSpPr>
                  <p:spPr bwMode="auto">
                    <a:xfrm rot="6145883">
                      <a:off x="650487" y="1755078"/>
                      <a:ext cx="694947"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29" name="Rectangle 908"/>
                    <p:cNvSpPr>
                      <a:spLocks noChangeArrowheads="1"/>
                    </p:cNvSpPr>
                    <p:nvPr/>
                  </p:nvSpPr>
                  <p:spPr bwMode="auto">
                    <a:xfrm rot="6145883">
                      <a:off x="876707" y="1750314"/>
                      <a:ext cx="694947"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30" name="Rectangle 909"/>
                    <p:cNvSpPr>
                      <a:spLocks noChangeArrowheads="1"/>
                    </p:cNvSpPr>
                    <p:nvPr/>
                  </p:nvSpPr>
                  <p:spPr bwMode="auto">
                    <a:xfrm rot="6145883">
                      <a:off x="1093398" y="1755078"/>
                      <a:ext cx="694947"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31" name="Oval 910"/>
                    <p:cNvSpPr>
                      <a:spLocks noChangeArrowheads="1"/>
                    </p:cNvSpPr>
                    <p:nvPr/>
                  </p:nvSpPr>
                  <p:spPr bwMode="auto">
                    <a:xfrm>
                      <a:off x="995355" y="152161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32" name="Oval 911"/>
                    <p:cNvSpPr>
                      <a:spLocks noChangeArrowheads="1"/>
                    </p:cNvSpPr>
                    <p:nvPr/>
                  </p:nvSpPr>
                  <p:spPr bwMode="auto">
                    <a:xfrm>
                      <a:off x="1219183" y="152161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33" name="Oval 912"/>
                    <p:cNvSpPr>
                      <a:spLocks noChangeArrowheads="1"/>
                    </p:cNvSpPr>
                    <p:nvPr/>
                  </p:nvSpPr>
                  <p:spPr bwMode="auto">
                    <a:xfrm>
                      <a:off x="1435879" y="152161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34" name="Oval 913"/>
                    <p:cNvSpPr>
                      <a:spLocks noChangeArrowheads="1"/>
                    </p:cNvSpPr>
                    <p:nvPr/>
                  </p:nvSpPr>
                  <p:spPr bwMode="auto">
                    <a:xfrm>
                      <a:off x="947728" y="1731158"/>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35" name="Oval 914"/>
                    <p:cNvSpPr>
                      <a:spLocks noChangeArrowheads="1"/>
                    </p:cNvSpPr>
                    <p:nvPr/>
                  </p:nvSpPr>
                  <p:spPr bwMode="auto">
                    <a:xfrm>
                      <a:off x="1171566" y="1731158"/>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36" name="Oval 915"/>
                    <p:cNvSpPr>
                      <a:spLocks noChangeArrowheads="1"/>
                    </p:cNvSpPr>
                    <p:nvPr/>
                  </p:nvSpPr>
                  <p:spPr bwMode="auto">
                    <a:xfrm>
                      <a:off x="1388253" y="1731158"/>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37" name="Oval 916"/>
                    <p:cNvSpPr>
                      <a:spLocks noChangeArrowheads="1"/>
                    </p:cNvSpPr>
                    <p:nvPr/>
                  </p:nvSpPr>
                  <p:spPr bwMode="auto">
                    <a:xfrm>
                      <a:off x="904863" y="1935958"/>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38" name="Oval 917"/>
                    <p:cNvSpPr>
                      <a:spLocks noChangeArrowheads="1"/>
                    </p:cNvSpPr>
                    <p:nvPr/>
                  </p:nvSpPr>
                  <p:spPr bwMode="auto">
                    <a:xfrm>
                      <a:off x="1128701" y="1935958"/>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39" name="Oval 918"/>
                    <p:cNvSpPr>
                      <a:spLocks noChangeArrowheads="1"/>
                    </p:cNvSpPr>
                    <p:nvPr/>
                  </p:nvSpPr>
                  <p:spPr bwMode="auto">
                    <a:xfrm>
                      <a:off x="1345397" y="1935958"/>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nvGrpSpPr>
                <p:cNvPr id="49877" name="Group 1491"/>
                <p:cNvGrpSpPr>
                  <a:grpSpLocks noChangeAspect="1"/>
                </p:cNvGrpSpPr>
                <p:nvPr/>
              </p:nvGrpSpPr>
              <p:grpSpPr bwMode="auto">
                <a:xfrm>
                  <a:off x="6586537" y="2493169"/>
                  <a:ext cx="166688" cy="250032"/>
                  <a:chOff x="5676896" y="4324360"/>
                  <a:chExt cx="1333504" cy="2000248"/>
                </a:xfrm>
              </p:grpSpPr>
              <p:sp>
                <p:nvSpPr>
                  <p:cNvPr id="49878" name="Rectangle 833"/>
                  <p:cNvSpPr>
                    <a:spLocks noChangeArrowheads="1"/>
                  </p:cNvSpPr>
                  <p:nvPr/>
                </p:nvSpPr>
                <p:spPr bwMode="auto">
                  <a:xfrm>
                    <a:off x="5676896" y="4324360"/>
                    <a:ext cx="1333504" cy="2000248"/>
                  </a:xfrm>
                  <a:prstGeom prst="rect">
                    <a:avLst/>
                  </a:prstGeom>
                  <a:solidFill>
                    <a:schemeClr val="bg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879" name="Group 1067"/>
                  <p:cNvGrpSpPr>
                    <a:grpSpLocks/>
                  </p:cNvGrpSpPr>
                  <p:nvPr/>
                </p:nvGrpSpPr>
                <p:grpSpPr bwMode="auto">
                  <a:xfrm>
                    <a:off x="5743578" y="4433889"/>
                    <a:ext cx="1238442" cy="1828800"/>
                    <a:chOff x="5743578" y="4433889"/>
                    <a:chExt cx="1238442" cy="1828800"/>
                  </a:xfrm>
                </p:grpSpPr>
                <p:pic>
                  <p:nvPicPr>
                    <p:cNvPr id="49913" name="Group 10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8504" y="4365225"/>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14" name="Group 103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8504" y="4609065"/>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15" name="Group 104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8504" y="4852905"/>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16" name="Group 104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68504" y="5096745"/>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17" name="Group 105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8504" y="5340585"/>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18" name="Group 105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68504" y="5584425"/>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19" name="Group 105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8504" y="5828265"/>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20" name="Group 106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68504" y="6072105"/>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880" name="Group 1068"/>
                  <p:cNvGrpSpPr>
                    <a:grpSpLocks/>
                  </p:cNvGrpSpPr>
                  <p:nvPr/>
                </p:nvGrpSpPr>
                <p:grpSpPr bwMode="auto">
                  <a:xfrm>
                    <a:off x="5720103" y="4419594"/>
                    <a:ext cx="1238449" cy="1828801"/>
                    <a:chOff x="5720103" y="4419594"/>
                    <a:chExt cx="1238449" cy="1828801"/>
                  </a:xfrm>
                </p:grpSpPr>
                <p:grpSp>
                  <p:nvGrpSpPr>
                    <p:cNvPr id="49881" name="Group 1005"/>
                    <p:cNvGrpSpPr>
                      <a:grpSpLocks/>
                    </p:cNvGrpSpPr>
                    <p:nvPr/>
                  </p:nvGrpSpPr>
                  <p:grpSpPr bwMode="auto">
                    <a:xfrm>
                      <a:off x="5720104" y="4419594"/>
                      <a:ext cx="1238448" cy="152401"/>
                      <a:chOff x="5727249" y="4419594"/>
                      <a:chExt cx="1238448" cy="152401"/>
                    </a:xfrm>
                  </p:grpSpPr>
                  <p:sp>
                    <p:nvSpPr>
                      <p:cNvPr id="49910" name="Rectangle 865"/>
                      <p:cNvSpPr>
                        <a:spLocks noChangeArrowheads="1"/>
                      </p:cNvSpPr>
                      <p:nvPr/>
                    </p:nvSpPr>
                    <p:spPr bwMode="auto">
                      <a:xfrm>
                        <a:off x="5891211" y="4419594"/>
                        <a:ext cx="914397"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11" name="Rectangle 866"/>
                      <p:cNvSpPr>
                        <a:spLocks noChangeAspect="1"/>
                      </p:cNvSpPr>
                      <p:nvPr/>
                    </p:nvSpPr>
                    <p:spPr bwMode="auto">
                      <a:xfrm rot="2700000">
                        <a:off x="5727252" y="4438263"/>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12" name="Rectangle 867"/>
                      <p:cNvSpPr>
                        <a:spLocks noChangeAspect="1"/>
                      </p:cNvSpPr>
                      <p:nvPr/>
                    </p:nvSpPr>
                    <p:spPr bwMode="auto">
                      <a:xfrm rot="2700000">
                        <a:off x="6855969"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882" name="Group 1006"/>
                    <p:cNvGrpSpPr>
                      <a:grpSpLocks/>
                    </p:cNvGrpSpPr>
                    <p:nvPr/>
                  </p:nvGrpSpPr>
                  <p:grpSpPr bwMode="auto">
                    <a:xfrm>
                      <a:off x="5720103" y="4659080"/>
                      <a:ext cx="1238447" cy="152401"/>
                      <a:chOff x="5727248" y="4419594"/>
                      <a:chExt cx="1238447" cy="152401"/>
                    </a:xfrm>
                  </p:grpSpPr>
                  <p:sp>
                    <p:nvSpPr>
                      <p:cNvPr id="49907" name="Rectangle 862"/>
                      <p:cNvSpPr>
                        <a:spLocks noChangeArrowheads="1"/>
                      </p:cNvSpPr>
                      <p:nvPr/>
                    </p:nvSpPr>
                    <p:spPr bwMode="auto">
                      <a:xfrm>
                        <a:off x="5891203" y="4419594"/>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08" name="Rectangle 863"/>
                      <p:cNvSpPr>
                        <a:spLocks noChangeAspect="1"/>
                      </p:cNvSpPr>
                      <p:nvPr/>
                    </p:nvSpPr>
                    <p:spPr bwMode="auto">
                      <a:xfrm rot="2700000">
                        <a:off x="5727251"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09" name="Rectangle 864"/>
                      <p:cNvSpPr>
                        <a:spLocks noChangeAspect="1"/>
                      </p:cNvSpPr>
                      <p:nvPr/>
                    </p:nvSpPr>
                    <p:spPr bwMode="auto">
                      <a:xfrm rot="2700000">
                        <a:off x="6855967"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883" name="Group 1010"/>
                    <p:cNvGrpSpPr>
                      <a:grpSpLocks/>
                    </p:cNvGrpSpPr>
                    <p:nvPr/>
                  </p:nvGrpSpPr>
                  <p:grpSpPr bwMode="auto">
                    <a:xfrm>
                      <a:off x="5720103" y="4898566"/>
                      <a:ext cx="1238447" cy="152401"/>
                      <a:chOff x="5727248" y="4419603"/>
                      <a:chExt cx="1238447" cy="152401"/>
                    </a:xfrm>
                  </p:grpSpPr>
                  <p:sp>
                    <p:nvSpPr>
                      <p:cNvPr id="49904" name="Rectangle 859"/>
                      <p:cNvSpPr>
                        <a:spLocks noChangeArrowheads="1"/>
                      </p:cNvSpPr>
                      <p:nvPr/>
                    </p:nvSpPr>
                    <p:spPr bwMode="auto">
                      <a:xfrm>
                        <a:off x="5891224" y="4419603"/>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05" name="Rectangle 860"/>
                      <p:cNvSpPr>
                        <a:spLocks noChangeAspect="1"/>
                      </p:cNvSpPr>
                      <p:nvPr/>
                    </p:nvSpPr>
                    <p:spPr bwMode="auto">
                      <a:xfrm rot="2700000">
                        <a:off x="5727251" y="4438260"/>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06" name="Rectangle 861"/>
                      <p:cNvSpPr>
                        <a:spLocks noChangeAspect="1"/>
                      </p:cNvSpPr>
                      <p:nvPr/>
                    </p:nvSpPr>
                    <p:spPr bwMode="auto">
                      <a:xfrm rot="2700000">
                        <a:off x="6855967" y="4438261"/>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884" name="Group 1014"/>
                    <p:cNvGrpSpPr>
                      <a:grpSpLocks/>
                    </p:cNvGrpSpPr>
                    <p:nvPr/>
                  </p:nvGrpSpPr>
                  <p:grpSpPr bwMode="auto">
                    <a:xfrm>
                      <a:off x="5720103" y="5138052"/>
                      <a:ext cx="1238447" cy="152401"/>
                      <a:chOff x="5727248" y="4419594"/>
                      <a:chExt cx="1238447" cy="152401"/>
                    </a:xfrm>
                  </p:grpSpPr>
                  <p:sp>
                    <p:nvSpPr>
                      <p:cNvPr id="49901" name="Rectangle 856"/>
                      <p:cNvSpPr>
                        <a:spLocks noChangeArrowheads="1"/>
                      </p:cNvSpPr>
                      <p:nvPr/>
                    </p:nvSpPr>
                    <p:spPr bwMode="auto">
                      <a:xfrm>
                        <a:off x="5891203" y="4419594"/>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02" name="Rectangle 857"/>
                      <p:cNvSpPr>
                        <a:spLocks noChangeAspect="1"/>
                      </p:cNvSpPr>
                      <p:nvPr/>
                    </p:nvSpPr>
                    <p:spPr bwMode="auto">
                      <a:xfrm rot="2700000">
                        <a:off x="5727251"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03" name="Rectangle 858"/>
                      <p:cNvSpPr>
                        <a:spLocks noChangeAspect="1"/>
                      </p:cNvSpPr>
                      <p:nvPr/>
                    </p:nvSpPr>
                    <p:spPr bwMode="auto">
                      <a:xfrm rot="2700000">
                        <a:off x="6855967"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885" name="Group 1018"/>
                    <p:cNvGrpSpPr>
                      <a:grpSpLocks/>
                    </p:cNvGrpSpPr>
                    <p:nvPr/>
                  </p:nvGrpSpPr>
                  <p:grpSpPr bwMode="auto">
                    <a:xfrm>
                      <a:off x="5720103" y="5377538"/>
                      <a:ext cx="1238447" cy="152401"/>
                      <a:chOff x="5727248" y="4419594"/>
                      <a:chExt cx="1238447" cy="152401"/>
                    </a:xfrm>
                  </p:grpSpPr>
                  <p:sp>
                    <p:nvSpPr>
                      <p:cNvPr id="49898" name="Rectangle 853"/>
                      <p:cNvSpPr>
                        <a:spLocks noChangeArrowheads="1"/>
                      </p:cNvSpPr>
                      <p:nvPr/>
                    </p:nvSpPr>
                    <p:spPr bwMode="auto">
                      <a:xfrm>
                        <a:off x="5891203" y="4419594"/>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99" name="Rectangle 854"/>
                      <p:cNvSpPr>
                        <a:spLocks noChangeAspect="1"/>
                      </p:cNvSpPr>
                      <p:nvPr/>
                    </p:nvSpPr>
                    <p:spPr bwMode="auto">
                      <a:xfrm rot="2700000">
                        <a:off x="5727251"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900" name="Rectangle 855"/>
                      <p:cNvSpPr>
                        <a:spLocks noChangeAspect="1"/>
                      </p:cNvSpPr>
                      <p:nvPr/>
                    </p:nvSpPr>
                    <p:spPr bwMode="auto">
                      <a:xfrm rot="2700000">
                        <a:off x="6855967"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886" name="Group 1022"/>
                    <p:cNvGrpSpPr>
                      <a:grpSpLocks/>
                    </p:cNvGrpSpPr>
                    <p:nvPr/>
                  </p:nvGrpSpPr>
                  <p:grpSpPr bwMode="auto">
                    <a:xfrm>
                      <a:off x="5720103" y="5617030"/>
                      <a:ext cx="1238447" cy="152402"/>
                      <a:chOff x="5727248" y="4419600"/>
                      <a:chExt cx="1238447" cy="152402"/>
                    </a:xfrm>
                  </p:grpSpPr>
                  <p:sp>
                    <p:nvSpPr>
                      <p:cNvPr id="49895" name="Rectangle 850"/>
                      <p:cNvSpPr>
                        <a:spLocks noChangeArrowheads="1"/>
                      </p:cNvSpPr>
                      <p:nvPr/>
                    </p:nvSpPr>
                    <p:spPr bwMode="auto">
                      <a:xfrm>
                        <a:off x="5891203" y="4419600"/>
                        <a:ext cx="914396" cy="15240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96" name="Rectangle 851"/>
                      <p:cNvSpPr>
                        <a:spLocks noChangeAspect="1"/>
                      </p:cNvSpPr>
                      <p:nvPr/>
                    </p:nvSpPr>
                    <p:spPr bwMode="auto">
                      <a:xfrm rot="2700000">
                        <a:off x="5727251" y="4438269"/>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97" name="Rectangle 852"/>
                      <p:cNvSpPr>
                        <a:spLocks noChangeAspect="1"/>
                      </p:cNvSpPr>
                      <p:nvPr/>
                    </p:nvSpPr>
                    <p:spPr bwMode="auto">
                      <a:xfrm rot="2700000">
                        <a:off x="6855967" y="4438269"/>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887" name="Group 1026"/>
                    <p:cNvGrpSpPr>
                      <a:grpSpLocks/>
                    </p:cNvGrpSpPr>
                    <p:nvPr/>
                  </p:nvGrpSpPr>
                  <p:grpSpPr bwMode="auto">
                    <a:xfrm>
                      <a:off x="5720103" y="5856510"/>
                      <a:ext cx="1238447" cy="152401"/>
                      <a:chOff x="5727248" y="4419594"/>
                      <a:chExt cx="1238447" cy="152401"/>
                    </a:xfrm>
                  </p:grpSpPr>
                  <p:sp>
                    <p:nvSpPr>
                      <p:cNvPr id="49892" name="Rectangle 847"/>
                      <p:cNvSpPr>
                        <a:spLocks noChangeArrowheads="1"/>
                      </p:cNvSpPr>
                      <p:nvPr/>
                    </p:nvSpPr>
                    <p:spPr bwMode="auto">
                      <a:xfrm>
                        <a:off x="5891203" y="4419594"/>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93" name="Rectangle 848"/>
                      <p:cNvSpPr>
                        <a:spLocks noChangeAspect="1"/>
                      </p:cNvSpPr>
                      <p:nvPr/>
                    </p:nvSpPr>
                    <p:spPr bwMode="auto">
                      <a:xfrm rot="2700000">
                        <a:off x="5727251"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94" name="Rectangle 849"/>
                      <p:cNvSpPr>
                        <a:spLocks noChangeAspect="1"/>
                      </p:cNvSpPr>
                      <p:nvPr/>
                    </p:nvSpPr>
                    <p:spPr bwMode="auto">
                      <a:xfrm rot="2700000">
                        <a:off x="6855967"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888" name="Group 1030"/>
                    <p:cNvGrpSpPr>
                      <a:grpSpLocks/>
                    </p:cNvGrpSpPr>
                    <p:nvPr/>
                  </p:nvGrpSpPr>
                  <p:grpSpPr bwMode="auto">
                    <a:xfrm>
                      <a:off x="5720103" y="6095994"/>
                      <a:ext cx="1238447" cy="152401"/>
                      <a:chOff x="5727248" y="4419594"/>
                      <a:chExt cx="1238447" cy="152401"/>
                    </a:xfrm>
                  </p:grpSpPr>
                  <p:sp>
                    <p:nvSpPr>
                      <p:cNvPr id="49889" name="Rectangle 844"/>
                      <p:cNvSpPr>
                        <a:spLocks noChangeArrowheads="1"/>
                      </p:cNvSpPr>
                      <p:nvPr/>
                    </p:nvSpPr>
                    <p:spPr bwMode="auto">
                      <a:xfrm>
                        <a:off x="5891203" y="4419594"/>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90" name="Rectangle 845"/>
                      <p:cNvSpPr>
                        <a:spLocks noChangeAspect="1"/>
                      </p:cNvSpPr>
                      <p:nvPr/>
                    </p:nvSpPr>
                    <p:spPr bwMode="auto">
                      <a:xfrm rot="2700000">
                        <a:off x="5727251"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91" name="Rectangle 846"/>
                      <p:cNvSpPr>
                        <a:spLocks noChangeAspect="1"/>
                      </p:cNvSpPr>
                      <p:nvPr/>
                    </p:nvSpPr>
                    <p:spPr bwMode="auto">
                      <a:xfrm rot="2700000">
                        <a:off x="6855967"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grpSp>
          <p:grpSp>
            <p:nvGrpSpPr>
              <p:cNvPr id="49257" name="Group 1313"/>
              <p:cNvGrpSpPr>
                <a:grpSpLocks/>
              </p:cNvGrpSpPr>
              <p:nvPr/>
            </p:nvGrpSpPr>
            <p:grpSpPr bwMode="auto">
              <a:xfrm>
                <a:off x="6477000" y="2952753"/>
                <a:ext cx="509588" cy="387349"/>
                <a:chOff x="6477000" y="2362199"/>
                <a:chExt cx="509588" cy="387349"/>
              </a:xfrm>
            </p:grpSpPr>
            <p:sp>
              <p:nvSpPr>
                <p:cNvPr id="49725" name="AutoShape 622"/>
                <p:cNvSpPr>
                  <a:spLocks noChangeArrowheads="1"/>
                </p:cNvSpPr>
                <p:nvPr/>
              </p:nvSpPr>
              <p:spPr bwMode="auto">
                <a:xfrm>
                  <a:off x="6477000" y="2362199"/>
                  <a:ext cx="509588" cy="387349"/>
                </a:xfrm>
                <a:prstGeom prst="cube">
                  <a:avLst>
                    <a:gd name="adj" fmla="val 31148"/>
                  </a:avLst>
                </a:prstGeom>
                <a:solidFill>
                  <a:srgbClr val="5B68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726" name="Group 1315"/>
                <p:cNvGrpSpPr>
                  <a:grpSpLocks/>
                </p:cNvGrpSpPr>
                <p:nvPr/>
              </p:nvGrpSpPr>
              <p:grpSpPr bwMode="auto">
                <a:xfrm>
                  <a:off x="6488906" y="2493170"/>
                  <a:ext cx="85726" cy="250030"/>
                  <a:chOff x="6488906" y="2493170"/>
                  <a:chExt cx="85726" cy="250030"/>
                </a:xfrm>
              </p:grpSpPr>
              <p:sp>
                <p:nvSpPr>
                  <p:cNvPr id="49823" name="Rectangle 778"/>
                  <p:cNvSpPr>
                    <a:spLocks noChangeArrowheads="1"/>
                  </p:cNvSpPr>
                  <p:nvPr/>
                </p:nvSpPr>
                <p:spPr bwMode="auto">
                  <a:xfrm>
                    <a:off x="6488906" y="2493170"/>
                    <a:ext cx="85726" cy="250030"/>
                  </a:xfrm>
                  <a:prstGeom prst="rect">
                    <a:avLst/>
                  </a:prstGeom>
                  <a:solidFill>
                    <a:schemeClr val="tx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824" name="Group 1437"/>
                  <p:cNvGrpSpPr>
                    <a:grpSpLocks noChangeAspect="1"/>
                  </p:cNvGrpSpPr>
                  <p:nvPr/>
                </p:nvGrpSpPr>
                <p:grpSpPr bwMode="auto">
                  <a:xfrm>
                    <a:off x="6496044" y="2502696"/>
                    <a:ext cx="70076" cy="62978"/>
                    <a:chOff x="821532" y="1421128"/>
                    <a:chExt cx="778668" cy="699712"/>
                  </a:xfrm>
                </p:grpSpPr>
                <p:sp>
                  <p:nvSpPr>
                    <p:cNvPr id="49859" name="Rectangle 814"/>
                    <p:cNvSpPr>
                      <a:spLocks noChangeArrowheads="1"/>
                    </p:cNvSpPr>
                    <p:nvPr/>
                  </p:nvSpPr>
                  <p:spPr bwMode="auto">
                    <a:xfrm>
                      <a:off x="881063" y="1557709"/>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60" name="Rectangle 815"/>
                    <p:cNvSpPr>
                      <a:spLocks noChangeArrowheads="1"/>
                    </p:cNvSpPr>
                    <p:nvPr/>
                  </p:nvSpPr>
                  <p:spPr bwMode="auto">
                    <a:xfrm>
                      <a:off x="847721" y="1762518"/>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61" name="Rectangle 816"/>
                    <p:cNvSpPr>
                      <a:spLocks noChangeArrowheads="1"/>
                    </p:cNvSpPr>
                    <p:nvPr/>
                  </p:nvSpPr>
                  <p:spPr bwMode="auto">
                    <a:xfrm>
                      <a:off x="821532" y="1967303"/>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62" name="Rectangle 817"/>
                    <p:cNvSpPr>
                      <a:spLocks noChangeArrowheads="1"/>
                    </p:cNvSpPr>
                    <p:nvPr/>
                  </p:nvSpPr>
                  <p:spPr bwMode="auto">
                    <a:xfrm rot="6145883">
                      <a:off x="650487" y="1755078"/>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63" name="Rectangle 818"/>
                    <p:cNvSpPr>
                      <a:spLocks noChangeArrowheads="1"/>
                    </p:cNvSpPr>
                    <p:nvPr/>
                  </p:nvSpPr>
                  <p:spPr bwMode="auto">
                    <a:xfrm rot="6145883">
                      <a:off x="876707" y="1750314"/>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64" name="Rectangle 819"/>
                    <p:cNvSpPr>
                      <a:spLocks noChangeArrowheads="1"/>
                    </p:cNvSpPr>
                    <p:nvPr/>
                  </p:nvSpPr>
                  <p:spPr bwMode="auto">
                    <a:xfrm rot="6145883">
                      <a:off x="1093398" y="1755078"/>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65" name="Oval 820"/>
                    <p:cNvSpPr>
                      <a:spLocks noChangeArrowheads="1"/>
                    </p:cNvSpPr>
                    <p:nvPr/>
                  </p:nvSpPr>
                  <p:spPr bwMode="auto">
                    <a:xfrm>
                      <a:off x="995355" y="152161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66" name="Oval 821"/>
                    <p:cNvSpPr>
                      <a:spLocks noChangeArrowheads="1"/>
                    </p:cNvSpPr>
                    <p:nvPr/>
                  </p:nvSpPr>
                  <p:spPr bwMode="auto">
                    <a:xfrm>
                      <a:off x="1219183" y="152161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67" name="Oval 822"/>
                    <p:cNvSpPr>
                      <a:spLocks noChangeArrowheads="1"/>
                    </p:cNvSpPr>
                    <p:nvPr/>
                  </p:nvSpPr>
                  <p:spPr bwMode="auto">
                    <a:xfrm>
                      <a:off x="1435879" y="152161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68" name="Oval 823"/>
                    <p:cNvSpPr>
                      <a:spLocks noChangeArrowheads="1"/>
                    </p:cNvSpPr>
                    <p:nvPr/>
                  </p:nvSpPr>
                  <p:spPr bwMode="auto">
                    <a:xfrm>
                      <a:off x="947728" y="173116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69" name="Oval 824"/>
                    <p:cNvSpPr>
                      <a:spLocks noChangeArrowheads="1"/>
                    </p:cNvSpPr>
                    <p:nvPr/>
                  </p:nvSpPr>
                  <p:spPr bwMode="auto">
                    <a:xfrm>
                      <a:off x="1171566" y="173116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70" name="Oval 825"/>
                    <p:cNvSpPr>
                      <a:spLocks noChangeArrowheads="1"/>
                    </p:cNvSpPr>
                    <p:nvPr/>
                  </p:nvSpPr>
                  <p:spPr bwMode="auto">
                    <a:xfrm>
                      <a:off x="1388253" y="173116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71" name="Oval 826"/>
                    <p:cNvSpPr>
                      <a:spLocks noChangeArrowheads="1"/>
                    </p:cNvSpPr>
                    <p:nvPr/>
                  </p:nvSpPr>
                  <p:spPr bwMode="auto">
                    <a:xfrm>
                      <a:off x="904863" y="193596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72" name="Oval 827"/>
                    <p:cNvSpPr>
                      <a:spLocks noChangeArrowheads="1"/>
                    </p:cNvSpPr>
                    <p:nvPr/>
                  </p:nvSpPr>
                  <p:spPr bwMode="auto">
                    <a:xfrm>
                      <a:off x="1128701" y="193596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73" name="Oval 828"/>
                    <p:cNvSpPr>
                      <a:spLocks noChangeArrowheads="1"/>
                    </p:cNvSpPr>
                    <p:nvPr/>
                  </p:nvSpPr>
                  <p:spPr bwMode="auto">
                    <a:xfrm>
                      <a:off x="1345397" y="193596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825" name="Group 73"/>
                  <p:cNvGrpSpPr>
                    <a:grpSpLocks/>
                  </p:cNvGrpSpPr>
                  <p:nvPr/>
                </p:nvGrpSpPr>
                <p:grpSpPr bwMode="auto">
                  <a:xfrm>
                    <a:off x="6493667" y="2589112"/>
                    <a:ext cx="69056" cy="55935"/>
                    <a:chOff x="5981700" y="2873375"/>
                    <a:chExt cx="317500" cy="104781"/>
                  </a:xfrm>
                </p:grpSpPr>
                <p:sp>
                  <p:nvSpPr>
                    <p:cNvPr id="49842" name="Freeform 305"/>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117" y="27"/>
                          </a:moveTo>
                          <a:cubicBezTo>
                            <a:pt x="66" y="11"/>
                            <a:pt x="18" y="0"/>
                            <a:pt x="9" y="3"/>
                          </a:cubicBezTo>
                          <a:cubicBezTo>
                            <a:pt x="0" y="6"/>
                            <a:pt x="33" y="22"/>
                            <a:pt x="83" y="39"/>
                          </a:cubicBezTo>
                          <a:cubicBezTo>
                            <a:pt x="134" y="55"/>
                            <a:pt x="182" y="66"/>
                            <a:pt x="191" y="63"/>
                          </a:cubicBezTo>
                          <a:cubicBezTo>
                            <a:pt x="200" y="60"/>
                            <a:pt x="167" y="44"/>
                            <a:pt x="117"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843" name="Freeform 306"/>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83" y="27"/>
                          </a:moveTo>
                          <a:cubicBezTo>
                            <a:pt x="33" y="44"/>
                            <a:pt x="0" y="60"/>
                            <a:pt x="9" y="63"/>
                          </a:cubicBezTo>
                          <a:cubicBezTo>
                            <a:pt x="18" y="66"/>
                            <a:pt x="67" y="55"/>
                            <a:pt x="117" y="39"/>
                          </a:cubicBezTo>
                          <a:cubicBezTo>
                            <a:pt x="167" y="22"/>
                            <a:pt x="200" y="6"/>
                            <a:pt x="191" y="3"/>
                          </a:cubicBezTo>
                          <a:cubicBezTo>
                            <a:pt x="182" y="0"/>
                            <a:pt x="134" y="11"/>
                            <a:pt x="83"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844" name="Group 328"/>
                    <p:cNvGrpSpPr>
                      <a:grpSpLocks noChangeAspect="1"/>
                    </p:cNvGrpSpPr>
                    <p:nvPr/>
                  </p:nvGrpSpPr>
                  <p:grpSpPr bwMode="auto">
                    <a:xfrm>
                      <a:off x="6153150" y="2914624"/>
                      <a:ext cx="146050" cy="25398"/>
                      <a:chOff x="912" y="1538"/>
                      <a:chExt cx="766" cy="126"/>
                    </a:xfrm>
                  </p:grpSpPr>
                  <p:sp>
                    <p:nvSpPr>
                      <p:cNvPr id="49857" name="Rectangle 324"/>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58" name="Freeform 325"/>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845" name="Group 335"/>
                    <p:cNvGrpSpPr>
                      <a:grpSpLocks noChangeAspect="1"/>
                    </p:cNvGrpSpPr>
                    <p:nvPr/>
                  </p:nvGrpSpPr>
                  <p:grpSpPr bwMode="auto">
                    <a:xfrm>
                      <a:off x="6103946" y="2876545"/>
                      <a:ext cx="76202" cy="49212"/>
                      <a:chOff x="1395" y="1393"/>
                      <a:chExt cx="386" cy="258"/>
                    </a:xfrm>
                  </p:grpSpPr>
                  <p:sp>
                    <p:nvSpPr>
                      <p:cNvPr id="49855" name="Rectangle 333"/>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56" name="Freeform 334"/>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846" name="Group 336"/>
                    <p:cNvGrpSpPr>
                      <a:grpSpLocks noChangeAspect="1"/>
                    </p:cNvGrpSpPr>
                    <p:nvPr/>
                  </p:nvGrpSpPr>
                  <p:grpSpPr bwMode="auto">
                    <a:xfrm flipH="1" flipV="1">
                      <a:off x="5981700" y="2913087"/>
                      <a:ext cx="146050" cy="25398"/>
                      <a:chOff x="912" y="1538"/>
                      <a:chExt cx="766" cy="126"/>
                    </a:xfrm>
                  </p:grpSpPr>
                  <p:sp>
                    <p:nvSpPr>
                      <p:cNvPr id="49853" name="Rectangle 337"/>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54" name="Freeform 338"/>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847" name="Group 339"/>
                    <p:cNvGrpSpPr>
                      <a:grpSpLocks noChangeAspect="1"/>
                    </p:cNvGrpSpPr>
                    <p:nvPr/>
                  </p:nvGrpSpPr>
                  <p:grpSpPr bwMode="auto">
                    <a:xfrm flipH="1" flipV="1">
                      <a:off x="6104721" y="2928944"/>
                      <a:ext cx="76202" cy="49212"/>
                      <a:chOff x="1395" y="1393"/>
                      <a:chExt cx="386" cy="258"/>
                    </a:xfrm>
                  </p:grpSpPr>
                  <p:sp>
                    <p:nvSpPr>
                      <p:cNvPr id="49851" name="Rectangle 340"/>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52" name="Freeform 341"/>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848" name="Group 317"/>
                    <p:cNvGrpSpPr>
                      <a:grpSpLocks/>
                    </p:cNvGrpSpPr>
                    <p:nvPr/>
                  </p:nvGrpSpPr>
                  <p:grpSpPr bwMode="auto">
                    <a:xfrm>
                      <a:off x="6059490" y="2903198"/>
                      <a:ext cx="141288" cy="44794"/>
                      <a:chOff x="269" y="1006"/>
                      <a:chExt cx="89" cy="72"/>
                    </a:xfrm>
                  </p:grpSpPr>
                  <p:sp>
                    <p:nvSpPr>
                      <p:cNvPr id="49849" name="Oval 318"/>
                      <p:cNvSpPr>
                        <a:spLocks noChangeArrowheads="1"/>
                      </p:cNvSpPr>
                      <p:nvPr/>
                    </p:nvSpPr>
                    <p:spPr bwMode="auto">
                      <a:xfrm>
                        <a:off x="288" y="1008"/>
                        <a:ext cx="70" cy="70"/>
                      </a:xfrm>
                      <a:prstGeom prst="ellipse">
                        <a:avLst/>
                      </a:prstGeom>
                      <a:solidFill>
                        <a:srgbClr val="013741"/>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707" name="Oval 319"/>
                      <p:cNvSpPr>
                        <a:spLocks noChangeArrowheads="1"/>
                      </p:cNvSpPr>
                      <p:nvPr/>
                    </p:nvSpPr>
                    <p:spPr bwMode="auto">
                      <a:xfrm flipH="1" flipV="1">
                        <a:off x="267" y="993"/>
                        <a:ext cx="67" cy="69"/>
                      </a:xfrm>
                      <a:prstGeom prst="ellipse">
                        <a:avLst/>
                      </a:prstGeom>
                      <a:gradFill rotWithShape="1">
                        <a:gsLst>
                          <a:gs pos="0">
                            <a:schemeClr val="tx1">
                              <a:alpha val="75000"/>
                            </a:schemeClr>
                          </a:gs>
                          <a:gs pos="100000">
                            <a:schemeClr val="tx1">
                              <a:gamma/>
                              <a:shade val="46275"/>
                              <a:invGamma/>
                              <a:alpha val="0"/>
                            </a:schemeClr>
                          </a:gs>
                        </a:gsLst>
                        <a:path path="shape">
                          <a:fillToRect l="50000" t="50000" r="50000" b="50000"/>
                        </a:path>
                      </a:gradFill>
                      <a:ln w="9525" algn="ctr">
                        <a:noFill/>
                        <a:round/>
                        <a:headEnd/>
                        <a:tailEnd/>
                      </a:ln>
                      <a:effectLst/>
                    </p:spPr>
                    <p:txBody>
                      <a:bodyPr lIns="82124" tIns="41061" rIns="82124" bIns="41061" anchor="ctr">
                        <a:spAutoFit/>
                      </a:bodyPr>
                      <a:lstStyle/>
                      <a:p>
                        <a:pPr algn="ctr" eaLnBrk="0" hangingPunct="0">
                          <a:lnSpc>
                            <a:spcPct val="90000"/>
                          </a:lnSpc>
                          <a:defRPr/>
                        </a:pPr>
                        <a:endParaRPr lang="zh-CN" altLang="en-US">
                          <a:latin typeface="Arial" pitchFamily="34" charset="0"/>
                        </a:endParaRPr>
                      </a:p>
                    </p:txBody>
                  </p:sp>
                </p:grpSp>
              </p:grpSp>
              <p:grpSp>
                <p:nvGrpSpPr>
                  <p:cNvPr id="49826" name="Group 1439"/>
                  <p:cNvGrpSpPr>
                    <a:grpSpLocks noChangeAspect="1"/>
                  </p:cNvGrpSpPr>
                  <p:nvPr/>
                </p:nvGrpSpPr>
                <p:grpSpPr bwMode="auto">
                  <a:xfrm>
                    <a:off x="6496044" y="2659861"/>
                    <a:ext cx="70076" cy="62978"/>
                    <a:chOff x="821532" y="1421128"/>
                    <a:chExt cx="778668" cy="699712"/>
                  </a:xfrm>
                </p:grpSpPr>
                <p:sp>
                  <p:nvSpPr>
                    <p:cNvPr id="49827" name="Rectangle 782"/>
                    <p:cNvSpPr>
                      <a:spLocks noChangeArrowheads="1"/>
                    </p:cNvSpPr>
                    <p:nvPr/>
                  </p:nvSpPr>
                  <p:spPr bwMode="auto">
                    <a:xfrm>
                      <a:off x="881063" y="1557709"/>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28" name="Rectangle 783"/>
                    <p:cNvSpPr>
                      <a:spLocks noChangeArrowheads="1"/>
                    </p:cNvSpPr>
                    <p:nvPr/>
                  </p:nvSpPr>
                  <p:spPr bwMode="auto">
                    <a:xfrm>
                      <a:off x="847721" y="1762518"/>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29" name="Rectangle 784"/>
                    <p:cNvSpPr>
                      <a:spLocks noChangeArrowheads="1"/>
                    </p:cNvSpPr>
                    <p:nvPr/>
                  </p:nvSpPr>
                  <p:spPr bwMode="auto">
                    <a:xfrm>
                      <a:off x="821532" y="1967303"/>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30" name="Rectangle 785"/>
                    <p:cNvSpPr>
                      <a:spLocks noChangeArrowheads="1"/>
                    </p:cNvSpPr>
                    <p:nvPr/>
                  </p:nvSpPr>
                  <p:spPr bwMode="auto">
                    <a:xfrm rot="6145883">
                      <a:off x="650487" y="1755078"/>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31" name="Rectangle 786"/>
                    <p:cNvSpPr>
                      <a:spLocks noChangeArrowheads="1"/>
                    </p:cNvSpPr>
                    <p:nvPr/>
                  </p:nvSpPr>
                  <p:spPr bwMode="auto">
                    <a:xfrm rot="6145883">
                      <a:off x="876707" y="1750314"/>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32" name="Rectangle 787"/>
                    <p:cNvSpPr>
                      <a:spLocks noChangeArrowheads="1"/>
                    </p:cNvSpPr>
                    <p:nvPr/>
                  </p:nvSpPr>
                  <p:spPr bwMode="auto">
                    <a:xfrm rot="6145883">
                      <a:off x="1093398" y="1755078"/>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33" name="Oval 788"/>
                    <p:cNvSpPr>
                      <a:spLocks noChangeArrowheads="1"/>
                    </p:cNvSpPr>
                    <p:nvPr/>
                  </p:nvSpPr>
                  <p:spPr bwMode="auto">
                    <a:xfrm>
                      <a:off x="995355" y="152161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34" name="Oval 789"/>
                    <p:cNvSpPr>
                      <a:spLocks noChangeArrowheads="1"/>
                    </p:cNvSpPr>
                    <p:nvPr/>
                  </p:nvSpPr>
                  <p:spPr bwMode="auto">
                    <a:xfrm>
                      <a:off x="1219183" y="152161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35" name="Oval 790"/>
                    <p:cNvSpPr>
                      <a:spLocks noChangeArrowheads="1"/>
                    </p:cNvSpPr>
                    <p:nvPr/>
                  </p:nvSpPr>
                  <p:spPr bwMode="auto">
                    <a:xfrm>
                      <a:off x="1435879" y="152161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36" name="Oval 791"/>
                    <p:cNvSpPr>
                      <a:spLocks noChangeArrowheads="1"/>
                    </p:cNvSpPr>
                    <p:nvPr/>
                  </p:nvSpPr>
                  <p:spPr bwMode="auto">
                    <a:xfrm>
                      <a:off x="947728" y="173116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37" name="Oval 792"/>
                    <p:cNvSpPr>
                      <a:spLocks noChangeArrowheads="1"/>
                    </p:cNvSpPr>
                    <p:nvPr/>
                  </p:nvSpPr>
                  <p:spPr bwMode="auto">
                    <a:xfrm>
                      <a:off x="1171566" y="173116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38" name="Oval 793"/>
                    <p:cNvSpPr>
                      <a:spLocks noChangeArrowheads="1"/>
                    </p:cNvSpPr>
                    <p:nvPr/>
                  </p:nvSpPr>
                  <p:spPr bwMode="auto">
                    <a:xfrm>
                      <a:off x="1388253" y="173116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39" name="Oval 794"/>
                    <p:cNvSpPr>
                      <a:spLocks noChangeArrowheads="1"/>
                    </p:cNvSpPr>
                    <p:nvPr/>
                  </p:nvSpPr>
                  <p:spPr bwMode="auto">
                    <a:xfrm>
                      <a:off x="904863" y="193596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40" name="Oval 795"/>
                    <p:cNvSpPr>
                      <a:spLocks noChangeArrowheads="1"/>
                    </p:cNvSpPr>
                    <p:nvPr/>
                  </p:nvSpPr>
                  <p:spPr bwMode="auto">
                    <a:xfrm>
                      <a:off x="1128701" y="193596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41" name="Oval 796"/>
                    <p:cNvSpPr>
                      <a:spLocks noChangeArrowheads="1"/>
                    </p:cNvSpPr>
                    <p:nvPr/>
                  </p:nvSpPr>
                  <p:spPr bwMode="auto">
                    <a:xfrm>
                      <a:off x="1345397" y="1935967"/>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nvGrpSpPr>
                <p:cNvPr id="49727" name="Group 1316"/>
                <p:cNvGrpSpPr>
                  <a:grpSpLocks/>
                </p:cNvGrpSpPr>
                <p:nvPr/>
              </p:nvGrpSpPr>
              <p:grpSpPr bwMode="auto">
                <a:xfrm>
                  <a:off x="6767512" y="2493170"/>
                  <a:ext cx="85726" cy="250030"/>
                  <a:chOff x="6488906" y="2493170"/>
                  <a:chExt cx="85726" cy="250030"/>
                </a:xfrm>
              </p:grpSpPr>
              <p:sp>
                <p:nvSpPr>
                  <p:cNvPr id="49772" name="Rectangle 727"/>
                  <p:cNvSpPr>
                    <a:spLocks noChangeArrowheads="1"/>
                  </p:cNvSpPr>
                  <p:nvPr/>
                </p:nvSpPr>
                <p:spPr bwMode="auto">
                  <a:xfrm>
                    <a:off x="6488906" y="2493170"/>
                    <a:ext cx="85726" cy="250030"/>
                  </a:xfrm>
                  <a:prstGeom prst="rect">
                    <a:avLst/>
                  </a:prstGeom>
                  <a:solidFill>
                    <a:schemeClr val="tx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773" name="Group 1386"/>
                  <p:cNvGrpSpPr>
                    <a:grpSpLocks noChangeAspect="1"/>
                  </p:cNvGrpSpPr>
                  <p:nvPr/>
                </p:nvGrpSpPr>
                <p:grpSpPr bwMode="auto">
                  <a:xfrm>
                    <a:off x="6496044" y="2502696"/>
                    <a:ext cx="70076" cy="62978"/>
                    <a:chOff x="821532" y="1421144"/>
                    <a:chExt cx="778668" cy="699712"/>
                  </a:xfrm>
                </p:grpSpPr>
                <p:sp>
                  <p:nvSpPr>
                    <p:cNvPr id="49808" name="Rectangle 763"/>
                    <p:cNvSpPr>
                      <a:spLocks noChangeArrowheads="1"/>
                    </p:cNvSpPr>
                    <p:nvPr/>
                  </p:nvSpPr>
                  <p:spPr bwMode="auto">
                    <a:xfrm>
                      <a:off x="881063" y="1557725"/>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09" name="Rectangle 764"/>
                    <p:cNvSpPr>
                      <a:spLocks noChangeArrowheads="1"/>
                    </p:cNvSpPr>
                    <p:nvPr/>
                  </p:nvSpPr>
                  <p:spPr bwMode="auto">
                    <a:xfrm>
                      <a:off x="847721" y="1762534"/>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10" name="Rectangle 765"/>
                    <p:cNvSpPr>
                      <a:spLocks noChangeArrowheads="1"/>
                    </p:cNvSpPr>
                    <p:nvPr/>
                  </p:nvSpPr>
                  <p:spPr bwMode="auto">
                    <a:xfrm>
                      <a:off x="821532" y="1967319"/>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11" name="Rectangle 766"/>
                    <p:cNvSpPr>
                      <a:spLocks noChangeArrowheads="1"/>
                    </p:cNvSpPr>
                    <p:nvPr/>
                  </p:nvSpPr>
                  <p:spPr bwMode="auto">
                    <a:xfrm rot="6145883">
                      <a:off x="650487" y="1755094"/>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12" name="Rectangle 767"/>
                    <p:cNvSpPr>
                      <a:spLocks noChangeArrowheads="1"/>
                    </p:cNvSpPr>
                    <p:nvPr/>
                  </p:nvSpPr>
                  <p:spPr bwMode="auto">
                    <a:xfrm rot="6145883">
                      <a:off x="876707" y="1750330"/>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13" name="Rectangle 768"/>
                    <p:cNvSpPr>
                      <a:spLocks noChangeArrowheads="1"/>
                    </p:cNvSpPr>
                    <p:nvPr/>
                  </p:nvSpPr>
                  <p:spPr bwMode="auto">
                    <a:xfrm rot="6145883">
                      <a:off x="1093398" y="1755094"/>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14" name="Oval 769"/>
                    <p:cNvSpPr>
                      <a:spLocks noChangeArrowheads="1"/>
                    </p:cNvSpPr>
                    <p:nvPr/>
                  </p:nvSpPr>
                  <p:spPr bwMode="auto">
                    <a:xfrm>
                      <a:off x="995355" y="1521632"/>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15" name="Oval 770"/>
                    <p:cNvSpPr>
                      <a:spLocks noChangeArrowheads="1"/>
                    </p:cNvSpPr>
                    <p:nvPr/>
                  </p:nvSpPr>
                  <p:spPr bwMode="auto">
                    <a:xfrm>
                      <a:off x="1219183" y="1521632"/>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16" name="Oval 771"/>
                    <p:cNvSpPr>
                      <a:spLocks noChangeArrowheads="1"/>
                    </p:cNvSpPr>
                    <p:nvPr/>
                  </p:nvSpPr>
                  <p:spPr bwMode="auto">
                    <a:xfrm>
                      <a:off x="1435879" y="1521632"/>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17" name="Oval 772"/>
                    <p:cNvSpPr>
                      <a:spLocks noChangeArrowheads="1"/>
                    </p:cNvSpPr>
                    <p:nvPr/>
                  </p:nvSpPr>
                  <p:spPr bwMode="auto">
                    <a:xfrm>
                      <a:off x="947728" y="1731181"/>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18" name="Oval 773"/>
                    <p:cNvSpPr>
                      <a:spLocks noChangeArrowheads="1"/>
                    </p:cNvSpPr>
                    <p:nvPr/>
                  </p:nvSpPr>
                  <p:spPr bwMode="auto">
                    <a:xfrm>
                      <a:off x="1171566" y="1731181"/>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19" name="Oval 774"/>
                    <p:cNvSpPr>
                      <a:spLocks noChangeArrowheads="1"/>
                    </p:cNvSpPr>
                    <p:nvPr/>
                  </p:nvSpPr>
                  <p:spPr bwMode="auto">
                    <a:xfrm>
                      <a:off x="1388253" y="1731181"/>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20" name="Oval 775"/>
                    <p:cNvSpPr>
                      <a:spLocks noChangeArrowheads="1"/>
                    </p:cNvSpPr>
                    <p:nvPr/>
                  </p:nvSpPr>
                  <p:spPr bwMode="auto">
                    <a:xfrm>
                      <a:off x="904863" y="193598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21" name="Oval 776"/>
                    <p:cNvSpPr>
                      <a:spLocks noChangeArrowheads="1"/>
                    </p:cNvSpPr>
                    <p:nvPr/>
                  </p:nvSpPr>
                  <p:spPr bwMode="auto">
                    <a:xfrm>
                      <a:off x="1128701" y="193598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22" name="Oval 777"/>
                    <p:cNvSpPr>
                      <a:spLocks noChangeArrowheads="1"/>
                    </p:cNvSpPr>
                    <p:nvPr/>
                  </p:nvSpPr>
                  <p:spPr bwMode="auto">
                    <a:xfrm>
                      <a:off x="1345397" y="193598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774" name="Group 73"/>
                  <p:cNvGrpSpPr>
                    <a:grpSpLocks/>
                  </p:cNvGrpSpPr>
                  <p:nvPr/>
                </p:nvGrpSpPr>
                <p:grpSpPr bwMode="auto">
                  <a:xfrm>
                    <a:off x="6493667" y="2589112"/>
                    <a:ext cx="69056" cy="55935"/>
                    <a:chOff x="5981700" y="2873375"/>
                    <a:chExt cx="317500" cy="104781"/>
                  </a:xfrm>
                </p:grpSpPr>
                <p:sp>
                  <p:nvSpPr>
                    <p:cNvPr id="49791" name="Freeform 305"/>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117" y="27"/>
                          </a:moveTo>
                          <a:cubicBezTo>
                            <a:pt x="66" y="11"/>
                            <a:pt x="18" y="0"/>
                            <a:pt x="9" y="3"/>
                          </a:cubicBezTo>
                          <a:cubicBezTo>
                            <a:pt x="0" y="6"/>
                            <a:pt x="33" y="22"/>
                            <a:pt x="83" y="39"/>
                          </a:cubicBezTo>
                          <a:cubicBezTo>
                            <a:pt x="134" y="55"/>
                            <a:pt x="182" y="66"/>
                            <a:pt x="191" y="63"/>
                          </a:cubicBezTo>
                          <a:cubicBezTo>
                            <a:pt x="200" y="60"/>
                            <a:pt x="167" y="44"/>
                            <a:pt x="117"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792" name="Freeform 306"/>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83" y="27"/>
                          </a:moveTo>
                          <a:cubicBezTo>
                            <a:pt x="33" y="44"/>
                            <a:pt x="0" y="60"/>
                            <a:pt x="9" y="63"/>
                          </a:cubicBezTo>
                          <a:cubicBezTo>
                            <a:pt x="18" y="66"/>
                            <a:pt x="67" y="55"/>
                            <a:pt x="117" y="39"/>
                          </a:cubicBezTo>
                          <a:cubicBezTo>
                            <a:pt x="167" y="22"/>
                            <a:pt x="200" y="6"/>
                            <a:pt x="191" y="3"/>
                          </a:cubicBezTo>
                          <a:cubicBezTo>
                            <a:pt x="182" y="0"/>
                            <a:pt x="134" y="11"/>
                            <a:pt x="83"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793" name="Group 328"/>
                    <p:cNvGrpSpPr>
                      <a:grpSpLocks noChangeAspect="1"/>
                    </p:cNvGrpSpPr>
                    <p:nvPr/>
                  </p:nvGrpSpPr>
                  <p:grpSpPr bwMode="auto">
                    <a:xfrm>
                      <a:off x="6153150" y="2914624"/>
                      <a:ext cx="146050" cy="25398"/>
                      <a:chOff x="912" y="1538"/>
                      <a:chExt cx="766" cy="126"/>
                    </a:xfrm>
                  </p:grpSpPr>
                  <p:sp>
                    <p:nvSpPr>
                      <p:cNvPr id="49806" name="Rectangle 324"/>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07" name="Freeform 325"/>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794" name="Group 335"/>
                    <p:cNvGrpSpPr>
                      <a:grpSpLocks noChangeAspect="1"/>
                    </p:cNvGrpSpPr>
                    <p:nvPr/>
                  </p:nvGrpSpPr>
                  <p:grpSpPr bwMode="auto">
                    <a:xfrm>
                      <a:off x="6103946" y="2876545"/>
                      <a:ext cx="76202" cy="49212"/>
                      <a:chOff x="1395" y="1393"/>
                      <a:chExt cx="386" cy="258"/>
                    </a:xfrm>
                  </p:grpSpPr>
                  <p:sp>
                    <p:nvSpPr>
                      <p:cNvPr id="49804" name="Rectangle 333"/>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05" name="Freeform 334"/>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795" name="Group 336"/>
                    <p:cNvGrpSpPr>
                      <a:grpSpLocks noChangeAspect="1"/>
                    </p:cNvGrpSpPr>
                    <p:nvPr/>
                  </p:nvGrpSpPr>
                  <p:grpSpPr bwMode="auto">
                    <a:xfrm flipH="1" flipV="1">
                      <a:off x="5981700" y="2913087"/>
                      <a:ext cx="146050" cy="25398"/>
                      <a:chOff x="912" y="1538"/>
                      <a:chExt cx="766" cy="126"/>
                    </a:xfrm>
                  </p:grpSpPr>
                  <p:sp>
                    <p:nvSpPr>
                      <p:cNvPr id="49802" name="Rectangle 337"/>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03" name="Freeform 338"/>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796" name="Group 339"/>
                    <p:cNvGrpSpPr>
                      <a:grpSpLocks noChangeAspect="1"/>
                    </p:cNvGrpSpPr>
                    <p:nvPr/>
                  </p:nvGrpSpPr>
                  <p:grpSpPr bwMode="auto">
                    <a:xfrm flipH="1" flipV="1">
                      <a:off x="6104721" y="2928944"/>
                      <a:ext cx="76202" cy="49212"/>
                      <a:chOff x="1395" y="1393"/>
                      <a:chExt cx="386" cy="258"/>
                    </a:xfrm>
                  </p:grpSpPr>
                  <p:sp>
                    <p:nvSpPr>
                      <p:cNvPr id="49800" name="Rectangle 340"/>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801" name="Freeform 341"/>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797" name="Group 317"/>
                    <p:cNvGrpSpPr>
                      <a:grpSpLocks/>
                    </p:cNvGrpSpPr>
                    <p:nvPr/>
                  </p:nvGrpSpPr>
                  <p:grpSpPr bwMode="auto">
                    <a:xfrm>
                      <a:off x="6081715" y="2903198"/>
                      <a:ext cx="119063" cy="44794"/>
                      <a:chOff x="283" y="1006"/>
                      <a:chExt cx="75" cy="72"/>
                    </a:xfrm>
                  </p:grpSpPr>
                  <p:sp>
                    <p:nvSpPr>
                      <p:cNvPr id="49798" name="Oval 318"/>
                      <p:cNvSpPr>
                        <a:spLocks noChangeArrowheads="1"/>
                      </p:cNvSpPr>
                      <p:nvPr/>
                    </p:nvSpPr>
                    <p:spPr bwMode="auto">
                      <a:xfrm>
                        <a:off x="288" y="1008"/>
                        <a:ext cx="70" cy="70"/>
                      </a:xfrm>
                      <a:prstGeom prst="ellipse">
                        <a:avLst/>
                      </a:prstGeom>
                      <a:solidFill>
                        <a:srgbClr val="013741"/>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656" name="Oval 319"/>
                      <p:cNvSpPr>
                        <a:spLocks noChangeArrowheads="1"/>
                      </p:cNvSpPr>
                      <p:nvPr/>
                    </p:nvSpPr>
                    <p:spPr bwMode="auto">
                      <a:xfrm flipH="1" flipV="1">
                        <a:off x="282" y="993"/>
                        <a:ext cx="67" cy="69"/>
                      </a:xfrm>
                      <a:prstGeom prst="ellipse">
                        <a:avLst/>
                      </a:prstGeom>
                      <a:gradFill rotWithShape="1">
                        <a:gsLst>
                          <a:gs pos="0">
                            <a:schemeClr val="tx1">
                              <a:alpha val="75000"/>
                            </a:schemeClr>
                          </a:gs>
                          <a:gs pos="100000">
                            <a:schemeClr val="tx1">
                              <a:gamma/>
                              <a:shade val="46275"/>
                              <a:invGamma/>
                              <a:alpha val="0"/>
                            </a:schemeClr>
                          </a:gs>
                        </a:gsLst>
                        <a:path path="shape">
                          <a:fillToRect l="50000" t="50000" r="50000" b="50000"/>
                        </a:path>
                      </a:gradFill>
                      <a:ln w="9525" algn="ctr">
                        <a:noFill/>
                        <a:round/>
                        <a:headEnd/>
                        <a:tailEnd/>
                      </a:ln>
                      <a:effectLst/>
                    </p:spPr>
                    <p:txBody>
                      <a:bodyPr lIns="82124" tIns="41061" rIns="82124" bIns="41061" anchor="ctr">
                        <a:spAutoFit/>
                      </a:bodyPr>
                      <a:lstStyle/>
                      <a:p>
                        <a:pPr algn="ctr" eaLnBrk="0" hangingPunct="0">
                          <a:lnSpc>
                            <a:spcPct val="90000"/>
                          </a:lnSpc>
                          <a:defRPr/>
                        </a:pPr>
                        <a:endParaRPr lang="zh-CN" altLang="en-US">
                          <a:latin typeface="Arial" pitchFamily="34" charset="0"/>
                        </a:endParaRPr>
                      </a:p>
                    </p:txBody>
                  </p:sp>
                </p:grpSp>
              </p:grpSp>
              <p:grpSp>
                <p:nvGrpSpPr>
                  <p:cNvPr id="49775" name="Group 1388"/>
                  <p:cNvGrpSpPr>
                    <a:grpSpLocks noChangeAspect="1"/>
                  </p:cNvGrpSpPr>
                  <p:nvPr/>
                </p:nvGrpSpPr>
                <p:grpSpPr bwMode="auto">
                  <a:xfrm>
                    <a:off x="6496044" y="2659861"/>
                    <a:ext cx="70076" cy="62978"/>
                    <a:chOff x="821532" y="1421137"/>
                    <a:chExt cx="778668" cy="699709"/>
                  </a:xfrm>
                </p:grpSpPr>
                <p:sp>
                  <p:nvSpPr>
                    <p:cNvPr id="49776" name="Rectangle 731"/>
                    <p:cNvSpPr>
                      <a:spLocks noChangeArrowheads="1"/>
                    </p:cNvSpPr>
                    <p:nvPr/>
                  </p:nvSpPr>
                  <p:spPr bwMode="auto">
                    <a:xfrm>
                      <a:off x="881063" y="1557725"/>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77" name="Rectangle 732"/>
                    <p:cNvSpPr>
                      <a:spLocks noChangeArrowheads="1"/>
                    </p:cNvSpPr>
                    <p:nvPr/>
                  </p:nvSpPr>
                  <p:spPr bwMode="auto">
                    <a:xfrm>
                      <a:off x="847721" y="1762526"/>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78" name="Rectangle 733"/>
                    <p:cNvSpPr>
                      <a:spLocks noChangeArrowheads="1"/>
                    </p:cNvSpPr>
                    <p:nvPr/>
                  </p:nvSpPr>
                  <p:spPr bwMode="auto">
                    <a:xfrm>
                      <a:off x="821532" y="1967310"/>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79" name="Rectangle 734"/>
                    <p:cNvSpPr>
                      <a:spLocks noChangeArrowheads="1"/>
                    </p:cNvSpPr>
                    <p:nvPr/>
                  </p:nvSpPr>
                  <p:spPr bwMode="auto">
                    <a:xfrm rot="6145883">
                      <a:off x="650488" y="1755086"/>
                      <a:ext cx="694945"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80" name="Rectangle 735"/>
                    <p:cNvSpPr>
                      <a:spLocks noChangeArrowheads="1"/>
                    </p:cNvSpPr>
                    <p:nvPr/>
                  </p:nvSpPr>
                  <p:spPr bwMode="auto">
                    <a:xfrm rot="6145883">
                      <a:off x="876708" y="1750322"/>
                      <a:ext cx="694945"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81" name="Rectangle 736"/>
                    <p:cNvSpPr>
                      <a:spLocks noChangeArrowheads="1"/>
                    </p:cNvSpPr>
                    <p:nvPr/>
                  </p:nvSpPr>
                  <p:spPr bwMode="auto">
                    <a:xfrm rot="6145883">
                      <a:off x="1093399" y="1755086"/>
                      <a:ext cx="694945"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82" name="Oval 737"/>
                    <p:cNvSpPr>
                      <a:spLocks noChangeArrowheads="1"/>
                    </p:cNvSpPr>
                    <p:nvPr/>
                  </p:nvSpPr>
                  <p:spPr bwMode="auto">
                    <a:xfrm>
                      <a:off x="995355" y="152162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83" name="Oval 738"/>
                    <p:cNvSpPr>
                      <a:spLocks noChangeArrowheads="1"/>
                    </p:cNvSpPr>
                    <p:nvPr/>
                  </p:nvSpPr>
                  <p:spPr bwMode="auto">
                    <a:xfrm>
                      <a:off x="1219183" y="152162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84" name="Oval 739"/>
                    <p:cNvSpPr>
                      <a:spLocks noChangeArrowheads="1"/>
                    </p:cNvSpPr>
                    <p:nvPr/>
                  </p:nvSpPr>
                  <p:spPr bwMode="auto">
                    <a:xfrm>
                      <a:off x="1435879" y="1521626"/>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85" name="Oval 740"/>
                    <p:cNvSpPr>
                      <a:spLocks noChangeArrowheads="1"/>
                    </p:cNvSpPr>
                    <p:nvPr/>
                  </p:nvSpPr>
                  <p:spPr bwMode="auto">
                    <a:xfrm>
                      <a:off x="947728" y="17311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86" name="Oval 741"/>
                    <p:cNvSpPr>
                      <a:spLocks noChangeArrowheads="1"/>
                    </p:cNvSpPr>
                    <p:nvPr/>
                  </p:nvSpPr>
                  <p:spPr bwMode="auto">
                    <a:xfrm>
                      <a:off x="1171566" y="17311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87" name="Oval 742"/>
                    <p:cNvSpPr>
                      <a:spLocks noChangeArrowheads="1"/>
                    </p:cNvSpPr>
                    <p:nvPr/>
                  </p:nvSpPr>
                  <p:spPr bwMode="auto">
                    <a:xfrm>
                      <a:off x="1388253" y="17311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88" name="Oval 743"/>
                    <p:cNvSpPr>
                      <a:spLocks noChangeArrowheads="1"/>
                    </p:cNvSpPr>
                    <p:nvPr/>
                  </p:nvSpPr>
                  <p:spPr bwMode="auto">
                    <a:xfrm>
                      <a:off x="904863" y="193597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89" name="Oval 744"/>
                    <p:cNvSpPr>
                      <a:spLocks noChangeArrowheads="1"/>
                    </p:cNvSpPr>
                    <p:nvPr/>
                  </p:nvSpPr>
                  <p:spPr bwMode="auto">
                    <a:xfrm>
                      <a:off x="1128701" y="193597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90" name="Oval 745"/>
                    <p:cNvSpPr>
                      <a:spLocks noChangeArrowheads="1"/>
                    </p:cNvSpPr>
                    <p:nvPr/>
                  </p:nvSpPr>
                  <p:spPr bwMode="auto">
                    <a:xfrm>
                      <a:off x="1345397" y="193597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nvGrpSpPr>
                <p:cNvPr id="49728" name="Group 1317"/>
                <p:cNvGrpSpPr>
                  <a:grpSpLocks noChangeAspect="1"/>
                </p:cNvGrpSpPr>
                <p:nvPr/>
              </p:nvGrpSpPr>
              <p:grpSpPr bwMode="auto">
                <a:xfrm>
                  <a:off x="6586537" y="2493169"/>
                  <a:ext cx="166688" cy="250032"/>
                  <a:chOff x="5676896" y="4324360"/>
                  <a:chExt cx="1333504" cy="2000248"/>
                </a:xfrm>
              </p:grpSpPr>
              <p:sp>
                <p:nvSpPr>
                  <p:cNvPr id="49729" name="Rectangle 660"/>
                  <p:cNvSpPr>
                    <a:spLocks noChangeArrowheads="1"/>
                  </p:cNvSpPr>
                  <p:nvPr/>
                </p:nvSpPr>
                <p:spPr bwMode="auto">
                  <a:xfrm>
                    <a:off x="5676896" y="4324360"/>
                    <a:ext cx="1333504" cy="2000248"/>
                  </a:xfrm>
                  <a:prstGeom prst="rect">
                    <a:avLst/>
                  </a:prstGeom>
                  <a:solidFill>
                    <a:schemeClr val="bg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730" name="Group 1067"/>
                  <p:cNvGrpSpPr>
                    <a:grpSpLocks/>
                  </p:cNvGrpSpPr>
                  <p:nvPr/>
                </p:nvGrpSpPr>
                <p:grpSpPr bwMode="auto">
                  <a:xfrm>
                    <a:off x="5743578" y="4433889"/>
                    <a:ext cx="1238442" cy="1828800"/>
                    <a:chOff x="5743578" y="4433889"/>
                    <a:chExt cx="1238442" cy="1828800"/>
                  </a:xfrm>
                </p:grpSpPr>
                <p:pic>
                  <p:nvPicPr>
                    <p:cNvPr id="49764" name="Group 103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68504" y="4386569"/>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765" name="Group 103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8504" y="4630409"/>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766" name="Group 104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68504" y="4874249"/>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767" name="Group 1047"/>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68504" y="5069321"/>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768" name="Group 105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68504" y="5313161"/>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769" name="Group 105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68504" y="5557001"/>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770" name="Group 105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68504" y="5800841"/>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771" name="Group 106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8504" y="6044681"/>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731" name="Group 1068"/>
                  <p:cNvGrpSpPr>
                    <a:grpSpLocks/>
                  </p:cNvGrpSpPr>
                  <p:nvPr/>
                </p:nvGrpSpPr>
                <p:grpSpPr bwMode="auto">
                  <a:xfrm>
                    <a:off x="5720103" y="4419594"/>
                    <a:ext cx="1238449" cy="1828801"/>
                    <a:chOff x="5720103" y="4419594"/>
                    <a:chExt cx="1238449" cy="1828801"/>
                  </a:xfrm>
                </p:grpSpPr>
                <p:grpSp>
                  <p:nvGrpSpPr>
                    <p:cNvPr id="49732" name="Group 1005"/>
                    <p:cNvGrpSpPr>
                      <a:grpSpLocks/>
                    </p:cNvGrpSpPr>
                    <p:nvPr/>
                  </p:nvGrpSpPr>
                  <p:grpSpPr bwMode="auto">
                    <a:xfrm>
                      <a:off x="5720104" y="4419594"/>
                      <a:ext cx="1238448" cy="152401"/>
                      <a:chOff x="5727249" y="4419594"/>
                      <a:chExt cx="1238448" cy="152401"/>
                    </a:xfrm>
                  </p:grpSpPr>
                  <p:sp>
                    <p:nvSpPr>
                      <p:cNvPr id="49761" name="Rectangle 692"/>
                      <p:cNvSpPr>
                        <a:spLocks noChangeArrowheads="1"/>
                      </p:cNvSpPr>
                      <p:nvPr/>
                    </p:nvSpPr>
                    <p:spPr bwMode="auto">
                      <a:xfrm>
                        <a:off x="5891211" y="4419594"/>
                        <a:ext cx="914397"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62" name="Rectangle 693"/>
                      <p:cNvSpPr>
                        <a:spLocks noChangeAspect="1"/>
                      </p:cNvSpPr>
                      <p:nvPr/>
                    </p:nvSpPr>
                    <p:spPr bwMode="auto">
                      <a:xfrm rot="2700000">
                        <a:off x="5727252" y="4438263"/>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63" name="Rectangle 694"/>
                      <p:cNvSpPr>
                        <a:spLocks noChangeAspect="1"/>
                      </p:cNvSpPr>
                      <p:nvPr/>
                    </p:nvSpPr>
                    <p:spPr bwMode="auto">
                      <a:xfrm rot="2700000">
                        <a:off x="6855969"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733" name="Group 1006"/>
                    <p:cNvGrpSpPr>
                      <a:grpSpLocks/>
                    </p:cNvGrpSpPr>
                    <p:nvPr/>
                  </p:nvGrpSpPr>
                  <p:grpSpPr bwMode="auto">
                    <a:xfrm>
                      <a:off x="5720103" y="4659080"/>
                      <a:ext cx="1238447" cy="152401"/>
                      <a:chOff x="5727248" y="4419594"/>
                      <a:chExt cx="1238447" cy="152401"/>
                    </a:xfrm>
                  </p:grpSpPr>
                  <p:sp>
                    <p:nvSpPr>
                      <p:cNvPr id="49758" name="Rectangle 689"/>
                      <p:cNvSpPr>
                        <a:spLocks noChangeArrowheads="1"/>
                      </p:cNvSpPr>
                      <p:nvPr/>
                    </p:nvSpPr>
                    <p:spPr bwMode="auto">
                      <a:xfrm>
                        <a:off x="5891203" y="4419594"/>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59" name="Rectangle 690"/>
                      <p:cNvSpPr>
                        <a:spLocks noChangeAspect="1"/>
                      </p:cNvSpPr>
                      <p:nvPr/>
                    </p:nvSpPr>
                    <p:spPr bwMode="auto">
                      <a:xfrm rot="2700000">
                        <a:off x="5727251"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60" name="Rectangle 691"/>
                      <p:cNvSpPr>
                        <a:spLocks noChangeAspect="1"/>
                      </p:cNvSpPr>
                      <p:nvPr/>
                    </p:nvSpPr>
                    <p:spPr bwMode="auto">
                      <a:xfrm rot="2700000">
                        <a:off x="6855967"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734" name="Group 1010"/>
                    <p:cNvGrpSpPr>
                      <a:grpSpLocks/>
                    </p:cNvGrpSpPr>
                    <p:nvPr/>
                  </p:nvGrpSpPr>
                  <p:grpSpPr bwMode="auto">
                    <a:xfrm>
                      <a:off x="5720103" y="4898566"/>
                      <a:ext cx="1238447" cy="152401"/>
                      <a:chOff x="5727248" y="4419603"/>
                      <a:chExt cx="1238447" cy="152401"/>
                    </a:xfrm>
                  </p:grpSpPr>
                  <p:sp>
                    <p:nvSpPr>
                      <p:cNvPr id="49755" name="Rectangle 686"/>
                      <p:cNvSpPr>
                        <a:spLocks noChangeArrowheads="1"/>
                      </p:cNvSpPr>
                      <p:nvPr/>
                    </p:nvSpPr>
                    <p:spPr bwMode="auto">
                      <a:xfrm>
                        <a:off x="5891224" y="4419603"/>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56" name="Rectangle 687"/>
                      <p:cNvSpPr>
                        <a:spLocks noChangeAspect="1"/>
                      </p:cNvSpPr>
                      <p:nvPr/>
                    </p:nvSpPr>
                    <p:spPr bwMode="auto">
                      <a:xfrm rot="2700000">
                        <a:off x="5727251" y="4438260"/>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57" name="Rectangle 688"/>
                      <p:cNvSpPr>
                        <a:spLocks noChangeAspect="1"/>
                      </p:cNvSpPr>
                      <p:nvPr/>
                    </p:nvSpPr>
                    <p:spPr bwMode="auto">
                      <a:xfrm rot="2700000">
                        <a:off x="6855967" y="4438261"/>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735" name="Group 1014"/>
                    <p:cNvGrpSpPr>
                      <a:grpSpLocks/>
                    </p:cNvGrpSpPr>
                    <p:nvPr/>
                  </p:nvGrpSpPr>
                  <p:grpSpPr bwMode="auto">
                    <a:xfrm>
                      <a:off x="5720103" y="5138052"/>
                      <a:ext cx="1238447" cy="152401"/>
                      <a:chOff x="5727248" y="4419594"/>
                      <a:chExt cx="1238447" cy="152401"/>
                    </a:xfrm>
                  </p:grpSpPr>
                  <p:sp>
                    <p:nvSpPr>
                      <p:cNvPr id="49752" name="Rectangle 683"/>
                      <p:cNvSpPr>
                        <a:spLocks noChangeArrowheads="1"/>
                      </p:cNvSpPr>
                      <p:nvPr/>
                    </p:nvSpPr>
                    <p:spPr bwMode="auto">
                      <a:xfrm>
                        <a:off x="5891203" y="4419594"/>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53" name="Rectangle 684"/>
                      <p:cNvSpPr>
                        <a:spLocks noChangeAspect="1"/>
                      </p:cNvSpPr>
                      <p:nvPr/>
                    </p:nvSpPr>
                    <p:spPr bwMode="auto">
                      <a:xfrm rot="2700000">
                        <a:off x="5727251"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54" name="Rectangle 685"/>
                      <p:cNvSpPr>
                        <a:spLocks noChangeAspect="1"/>
                      </p:cNvSpPr>
                      <p:nvPr/>
                    </p:nvSpPr>
                    <p:spPr bwMode="auto">
                      <a:xfrm rot="2700000">
                        <a:off x="6855967"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736" name="Group 1018"/>
                    <p:cNvGrpSpPr>
                      <a:grpSpLocks/>
                    </p:cNvGrpSpPr>
                    <p:nvPr/>
                  </p:nvGrpSpPr>
                  <p:grpSpPr bwMode="auto">
                    <a:xfrm>
                      <a:off x="5720103" y="5377538"/>
                      <a:ext cx="1238447" cy="152401"/>
                      <a:chOff x="5727248" y="4419594"/>
                      <a:chExt cx="1238447" cy="152401"/>
                    </a:xfrm>
                  </p:grpSpPr>
                  <p:sp>
                    <p:nvSpPr>
                      <p:cNvPr id="49749" name="Rectangle 680"/>
                      <p:cNvSpPr>
                        <a:spLocks noChangeArrowheads="1"/>
                      </p:cNvSpPr>
                      <p:nvPr/>
                    </p:nvSpPr>
                    <p:spPr bwMode="auto">
                      <a:xfrm>
                        <a:off x="5891203" y="4419594"/>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50" name="Rectangle 681"/>
                      <p:cNvSpPr>
                        <a:spLocks noChangeAspect="1"/>
                      </p:cNvSpPr>
                      <p:nvPr/>
                    </p:nvSpPr>
                    <p:spPr bwMode="auto">
                      <a:xfrm rot="2700000">
                        <a:off x="5727251"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51" name="Rectangle 682"/>
                      <p:cNvSpPr>
                        <a:spLocks noChangeAspect="1"/>
                      </p:cNvSpPr>
                      <p:nvPr/>
                    </p:nvSpPr>
                    <p:spPr bwMode="auto">
                      <a:xfrm rot="2700000">
                        <a:off x="6855967"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737" name="Group 1022"/>
                    <p:cNvGrpSpPr>
                      <a:grpSpLocks/>
                    </p:cNvGrpSpPr>
                    <p:nvPr/>
                  </p:nvGrpSpPr>
                  <p:grpSpPr bwMode="auto">
                    <a:xfrm>
                      <a:off x="5720103" y="5617030"/>
                      <a:ext cx="1238447" cy="152402"/>
                      <a:chOff x="5727248" y="4419600"/>
                      <a:chExt cx="1238447" cy="152402"/>
                    </a:xfrm>
                  </p:grpSpPr>
                  <p:sp>
                    <p:nvSpPr>
                      <p:cNvPr id="49746" name="Rectangle 677"/>
                      <p:cNvSpPr>
                        <a:spLocks noChangeArrowheads="1"/>
                      </p:cNvSpPr>
                      <p:nvPr/>
                    </p:nvSpPr>
                    <p:spPr bwMode="auto">
                      <a:xfrm>
                        <a:off x="5891203" y="4419600"/>
                        <a:ext cx="914396" cy="15240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47" name="Rectangle 678"/>
                      <p:cNvSpPr>
                        <a:spLocks noChangeAspect="1"/>
                      </p:cNvSpPr>
                      <p:nvPr/>
                    </p:nvSpPr>
                    <p:spPr bwMode="auto">
                      <a:xfrm rot="2700000">
                        <a:off x="5727251" y="4438269"/>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48" name="Rectangle 679"/>
                      <p:cNvSpPr>
                        <a:spLocks noChangeAspect="1"/>
                      </p:cNvSpPr>
                      <p:nvPr/>
                    </p:nvSpPr>
                    <p:spPr bwMode="auto">
                      <a:xfrm rot="2700000">
                        <a:off x="6855967" y="4438269"/>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738" name="Group 1026"/>
                    <p:cNvGrpSpPr>
                      <a:grpSpLocks/>
                    </p:cNvGrpSpPr>
                    <p:nvPr/>
                  </p:nvGrpSpPr>
                  <p:grpSpPr bwMode="auto">
                    <a:xfrm>
                      <a:off x="5720103" y="5856510"/>
                      <a:ext cx="1238447" cy="152401"/>
                      <a:chOff x="5727248" y="4419594"/>
                      <a:chExt cx="1238447" cy="152401"/>
                    </a:xfrm>
                  </p:grpSpPr>
                  <p:sp>
                    <p:nvSpPr>
                      <p:cNvPr id="49743" name="Rectangle 674"/>
                      <p:cNvSpPr>
                        <a:spLocks noChangeArrowheads="1"/>
                      </p:cNvSpPr>
                      <p:nvPr/>
                    </p:nvSpPr>
                    <p:spPr bwMode="auto">
                      <a:xfrm>
                        <a:off x="5891203" y="4419594"/>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44" name="Rectangle 675"/>
                      <p:cNvSpPr>
                        <a:spLocks noChangeAspect="1"/>
                      </p:cNvSpPr>
                      <p:nvPr/>
                    </p:nvSpPr>
                    <p:spPr bwMode="auto">
                      <a:xfrm rot="2700000">
                        <a:off x="5727251"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45" name="Rectangle 676"/>
                      <p:cNvSpPr>
                        <a:spLocks noChangeAspect="1"/>
                      </p:cNvSpPr>
                      <p:nvPr/>
                    </p:nvSpPr>
                    <p:spPr bwMode="auto">
                      <a:xfrm rot="2700000">
                        <a:off x="6855967"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739" name="Group 1030"/>
                    <p:cNvGrpSpPr>
                      <a:grpSpLocks/>
                    </p:cNvGrpSpPr>
                    <p:nvPr/>
                  </p:nvGrpSpPr>
                  <p:grpSpPr bwMode="auto">
                    <a:xfrm>
                      <a:off x="5720103" y="6095994"/>
                      <a:ext cx="1238447" cy="152401"/>
                      <a:chOff x="5727248" y="4419594"/>
                      <a:chExt cx="1238447" cy="152401"/>
                    </a:xfrm>
                  </p:grpSpPr>
                  <p:sp>
                    <p:nvSpPr>
                      <p:cNvPr id="49740" name="Rectangle 671"/>
                      <p:cNvSpPr>
                        <a:spLocks noChangeArrowheads="1"/>
                      </p:cNvSpPr>
                      <p:nvPr/>
                    </p:nvSpPr>
                    <p:spPr bwMode="auto">
                      <a:xfrm>
                        <a:off x="5891203" y="4419594"/>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41" name="Rectangle 672"/>
                      <p:cNvSpPr>
                        <a:spLocks noChangeAspect="1"/>
                      </p:cNvSpPr>
                      <p:nvPr/>
                    </p:nvSpPr>
                    <p:spPr bwMode="auto">
                      <a:xfrm rot="2700000">
                        <a:off x="5727251"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42" name="Rectangle 673"/>
                      <p:cNvSpPr>
                        <a:spLocks noChangeAspect="1"/>
                      </p:cNvSpPr>
                      <p:nvPr/>
                    </p:nvSpPr>
                    <p:spPr bwMode="auto">
                      <a:xfrm rot="2700000">
                        <a:off x="6855967" y="4438263"/>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grpSp>
          <p:grpSp>
            <p:nvGrpSpPr>
              <p:cNvPr id="49258" name="Group 1139"/>
              <p:cNvGrpSpPr>
                <a:grpSpLocks/>
              </p:cNvGrpSpPr>
              <p:nvPr/>
            </p:nvGrpSpPr>
            <p:grpSpPr bwMode="auto">
              <a:xfrm>
                <a:off x="6477000" y="2657477"/>
                <a:ext cx="509588" cy="387349"/>
                <a:chOff x="6477000" y="2362200"/>
                <a:chExt cx="509588" cy="387349"/>
              </a:xfrm>
            </p:grpSpPr>
            <p:sp>
              <p:nvSpPr>
                <p:cNvPr id="49576" name="AutoShape 622"/>
                <p:cNvSpPr>
                  <a:spLocks noChangeArrowheads="1"/>
                </p:cNvSpPr>
                <p:nvPr/>
              </p:nvSpPr>
              <p:spPr bwMode="auto">
                <a:xfrm>
                  <a:off x="6477000" y="2362200"/>
                  <a:ext cx="509588" cy="387349"/>
                </a:xfrm>
                <a:prstGeom prst="cube">
                  <a:avLst>
                    <a:gd name="adj" fmla="val 31148"/>
                  </a:avLst>
                </a:prstGeom>
                <a:solidFill>
                  <a:srgbClr val="5B68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577" name="Group 1141"/>
                <p:cNvGrpSpPr>
                  <a:grpSpLocks/>
                </p:cNvGrpSpPr>
                <p:nvPr/>
              </p:nvGrpSpPr>
              <p:grpSpPr bwMode="auto">
                <a:xfrm>
                  <a:off x="6488906" y="2493171"/>
                  <a:ext cx="85726" cy="250030"/>
                  <a:chOff x="6488906" y="2493171"/>
                  <a:chExt cx="85726" cy="250030"/>
                </a:xfrm>
              </p:grpSpPr>
              <p:sp>
                <p:nvSpPr>
                  <p:cNvPr id="49674" name="Rectangle 605"/>
                  <p:cNvSpPr>
                    <a:spLocks noChangeArrowheads="1"/>
                  </p:cNvSpPr>
                  <p:nvPr/>
                </p:nvSpPr>
                <p:spPr bwMode="auto">
                  <a:xfrm>
                    <a:off x="6488906" y="2493171"/>
                    <a:ext cx="85726" cy="250030"/>
                  </a:xfrm>
                  <a:prstGeom prst="rect">
                    <a:avLst/>
                  </a:prstGeom>
                  <a:solidFill>
                    <a:schemeClr val="tx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675" name="Group 1263"/>
                  <p:cNvGrpSpPr>
                    <a:grpSpLocks noChangeAspect="1"/>
                  </p:cNvGrpSpPr>
                  <p:nvPr/>
                </p:nvGrpSpPr>
                <p:grpSpPr bwMode="auto">
                  <a:xfrm>
                    <a:off x="6496045" y="2502699"/>
                    <a:ext cx="70077" cy="62978"/>
                    <a:chOff x="821532" y="1421145"/>
                    <a:chExt cx="778668" cy="699711"/>
                  </a:xfrm>
                </p:grpSpPr>
                <p:sp>
                  <p:nvSpPr>
                    <p:cNvPr id="49710" name="Rectangle 641"/>
                    <p:cNvSpPr>
                      <a:spLocks noChangeArrowheads="1"/>
                    </p:cNvSpPr>
                    <p:nvPr/>
                  </p:nvSpPr>
                  <p:spPr bwMode="auto">
                    <a:xfrm>
                      <a:off x="881063" y="1557733"/>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11" name="Rectangle 642"/>
                    <p:cNvSpPr>
                      <a:spLocks noChangeArrowheads="1"/>
                    </p:cNvSpPr>
                    <p:nvPr/>
                  </p:nvSpPr>
                  <p:spPr bwMode="auto">
                    <a:xfrm>
                      <a:off x="847721" y="1762534"/>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12" name="Rectangle 643"/>
                    <p:cNvSpPr>
                      <a:spLocks noChangeArrowheads="1"/>
                    </p:cNvSpPr>
                    <p:nvPr/>
                  </p:nvSpPr>
                  <p:spPr bwMode="auto">
                    <a:xfrm>
                      <a:off x="821532" y="1967319"/>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13" name="Rectangle 644"/>
                    <p:cNvSpPr>
                      <a:spLocks noChangeArrowheads="1"/>
                    </p:cNvSpPr>
                    <p:nvPr/>
                  </p:nvSpPr>
                  <p:spPr bwMode="auto">
                    <a:xfrm rot="6145883">
                      <a:off x="650494" y="1755094"/>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14" name="Rectangle 645"/>
                    <p:cNvSpPr>
                      <a:spLocks noChangeArrowheads="1"/>
                    </p:cNvSpPr>
                    <p:nvPr/>
                  </p:nvSpPr>
                  <p:spPr bwMode="auto">
                    <a:xfrm rot="6145883">
                      <a:off x="876711" y="1750331"/>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15" name="Rectangle 646"/>
                    <p:cNvSpPr>
                      <a:spLocks noChangeArrowheads="1"/>
                    </p:cNvSpPr>
                    <p:nvPr/>
                  </p:nvSpPr>
                  <p:spPr bwMode="auto">
                    <a:xfrm rot="6145883">
                      <a:off x="1093400" y="1755094"/>
                      <a:ext cx="694948"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16" name="Oval 647"/>
                    <p:cNvSpPr>
                      <a:spLocks noChangeArrowheads="1"/>
                    </p:cNvSpPr>
                    <p:nvPr/>
                  </p:nvSpPr>
                  <p:spPr bwMode="auto">
                    <a:xfrm>
                      <a:off x="995362" y="1521617"/>
                      <a:ext cx="100014" cy="100018"/>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17" name="Oval 648"/>
                    <p:cNvSpPr>
                      <a:spLocks noChangeArrowheads="1"/>
                    </p:cNvSpPr>
                    <p:nvPr/>
                  </p:nvSpPr>
                  <p:spPr bwMode="auto">
                    <a:xfrm>
                      <a:off x="1219198" y="1521617"/>
                      <a:ext cx="100014" cy="100018"/>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18" name="Oval 649"/>
                    <p:cNvSpPr>
                      <a:spLocks noChangeArrowheads="1"/>
                    </p:cNvSpPr>
                    <p:nvPr/>
                  </p:nvSpPr>
                  <p:spPr bwMode="auto">
                    <a:xfrm>
                      <a:off x="1435891" y="1521617"/>
                      <a:ext cx="100014" cy="100018"/>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19" name="Oval 650"/>
                    <p:cNvSpPr>
                      <a:spLocks noChangeArrowheads="1"/>
                    </p:cNvSpPr>
                    <p:nvPr/>
                  </p:nvSpPr>
                  <p:spPr bwMode="auto">
                    <a:xfrm>
                      <a:off x="947736" y="1731165"/>
                      <a:ext cx="100014" cy="100018"/>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20" name="Oval 651"/>
                    <p:cNvSpPr>
                      <a:spLocks noChangeArrowheads="1"/>
                    </p:cNvSpPr>
                    <p:nvPr/>
                  </p:nvSpPr>
                  <p:spPr bwMode="auto">
                    <a:xfrm>
                      <a:off x="1171572" y="1731165"/>
                      <a:ext cx="100014" cy="100018"/>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21" name="Oval 652"/>
                    <p:cNvSpPr>
                      <a:spLocks noChangeArrowheads="1"/>
                    </p:cNvSpPr>
                    <p:nvPr/>
                  </p:nvSpPr>
                  <p:spPr bwMode="auto">
                    <a:xfrm>
                      <a:off x="1388265" y="1731165"/>
                      <a:ext cx="100014" cy="100018"/>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22" name="Oval 653"/>
                    <p:cNvSpPr>
                      <a:spLocks noChangeArrowheads="1"/>
                    </p:cNvSpPr>
                    <p:nvPr/>
                  </p:nvSpPr>
                  <p:spPr bwMode="auto">
                    <a:xfrm>
                      <a:off x="904872" y="1935966"/>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23" name="Oval 654"/>
                    <p:cNvSpPr>
                      <a:spLocks noChangeArrowheads="1"/>
                    </p:cNvSpPr>
                    <p:nvPr/>
                  </p:nvSpPr>
                  <p:spPr bwMode="auto">
                    <a:xfrm>
                      <a:off x="1128707" y="1935966"/>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24" name="Oval 655"/>
                    <p:cNvSpPr>
                      <a:spLocks noChangeArrowheads="1"/>
                    </p:cNvSpPr>
                    <p:nvPr/>
                  </p:nvSpPr>
                  <p:spPr bwMode="auto">
                    <a:xfrm>
                      <a:off x="1345401" y="1935966"/>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676" name="Group 73"/>
                  <p:cNvGrpSpPr>
                    <a:grpSpLocks/>
                  </p:cNvGrpSpPr>
                  <p:nvPr/>
                </p:nvGrpSpPr>
                <p:grpSpPr bwMode="auto">
                  <a:xfrm>
                    <a:off x="6493667" y="2589112"/>
                    <a:ext cx="69056" cy="55935"/>
                    <a:chOff x="5981700" y="2873375"/>
                    <a:chExt cx="317500" cy="104781"/>
                  </a:xfrm>
                </p:grpSpPr>
                <p:sp>
                  <p:nvSpPr>
                    <p:cNvPr id="49693" name="Freeform 305"/>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117" y="27"/>
                          </a:moveTo>
                          <a:cubicBezTo>
                            <a:pt x="66" y="11"/>
                            <a:pt x="18" y="0"/>
                            <a:pt x="9" y="3"/>
                          </a:cubicBezTo>
                          <a:cubicBezTo>
                            <a:pt x="0" y="6"/>
                            <a:pt x="33" y="22"/>
                            <a:pt x="83" y="39"/>
                          </a:cubicBezTo>
                          <a:cubicBezTo>
                            <a:pt x="134" y="55"/>
                            <a:pt x="182" y="66"/>
                            <a:pt x="191" y="63"/>
                          </a:cubicBezTo>
                          <a:cubicBezTo>
                            <a:pt x="200" y="60"/>
                            <a:pt x="167" y="44"/>
                            <a:pt x="117"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694" name="Freeform 306"/>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83" y="27"/>
                          </a:moveTo>
                          <a:cubicBezTo>
                            <a:pt x="33" y="44"/>
                            <a:pt x="0" y="60"/>
                            <a:pt x="9" y="63"/>
                          </a:cubicBezTo>
                          <a:cubicBezTo>
                            <a:pt x="18" y="66"/>
                            <a:pt x="67" y="55"/>
                            <a:pt x="117" y="39"/>
                          </a:cubicBezTo>
                          <a:cubicBezTo>
                            <a:pt x="167" y="22"/>
                            <a:pt x="200" y="6"/>
                            <a:pt x="191" y="3"/>
                          </a:cubicBezTo>
                          <a:cubicBezTo>
                            <a:pt x="182" y="0"/>
                            <a:pt x="134" y="11"/>
                            <a:pt x="83"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695" name="Group 328"/>
                    <p:cNvGrpSpPr>
                      <a:grpSpLocks noChangeAspect="1"/>
                    </p:cNvGrpSpPr>
                    <p:nvPr/>
                  </p:nvGrpSpPr>
                  <p:grpSpPr bwMode="auto">
                    <a:xfrm>
                      <a:off x="6153150" y="2914624"/>
                      <a:ext cx="146050" cy="25398"/>
                      <a:chOff x="912" y="1538"/>
                      <a:chExt cx="766" cy="126"/>
                    </a:xfrm>
                  </p:grpSpPr>
                  <p:sp>
                    <p:nvSpPr>
                      <p:cNvPr id="49708" name="Rectangle 324"/>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09" name="Freeform 325"/>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696" name="Group 335"/>
                    <p:cNvGrpSpPr>
                      <a:grpSpLocks noChangeAspect="1"/>
                    </p:cNvGrpSpPr>
                    <p:nvPr/>
                  </p:nvGrpSpPr>
                  <p:grpSpPr bwMode="auto">
                    <a:xfrm>
                      <a:off x="6103946" y="2876545"/>
                      <a:ext cx="76202" cy="49212"/>
                      <a:chOff x="1395" y="1393"/>
                      <a:chExt cx="386" cy="258"/>
                    </a:xfrm>
                  </p:grpSpPr>
                  <p:sp>
                    <p:nvSpPr>
                      <p:cNvPr id="49706" name="Rectangle 333"/>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07" name="Freeform 334"/>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697" name="Group 336"/>
                    <p:cNvGrpSpPr>
                      <a:grpSpLocks noChangeAspect="1"/>
                    </p:cNvGrpSpPr>
                    <p:nvPr/>
                  </p:nvGrpSpPr>
                  <p:grpSpPr bwMode="auto">
                    <a:xfrm flipH="1" flipV="1">
                      <a:off x="5981700" y="2913087"/>
                      <a:ext cx="146050" cy="25398"/>
                      <a:chOff x="912" y="1538"/>
                      <a:chExt cx="766" cy="126"/>
                    </a:xfrm>
                  </p:grpSpPr>
                  <p:sp>
                    <p:nvSpPr>
                      <p:cNvPr id="49704" name="Rectangle 337"/>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05" name="Freeform 338"/>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698" name="Group 339"/>
                    <p:cNvGrpSpPr>
                      <a:grpSpLocks noChangeAspect="1"/>
                    </p:cNvGrpSpPr>
                    <p:nvPr/>
                  </p:nvGrpSpPr>
                  <p:grpSpPr bwMode="auto">
                    <a:xfrm flipH="1" flipV="1">
                      <a:off x="6104721" y="2928944"/>
                      <a:ext cx="76202" cy="49212"/>
                      <a:chOff x="1395" y="1393"/>
                      <a:chExt cx="386" cy="258"/>
                    </a:xfrm>
                  </p:grpSpPr>
                  <p:sp>
                    <p:nvSpPr>
                      <p:cNvPr id="49702" name="Rectangle 340"/>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703" name="Freeform 341"/>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699" name="Group 317"/>
                    <p:cNvGrpSpPr>
                      <a:grpSpLocks/>
                    </p:cNvGrpSpPr>
                    <p:nvPr/>
                  </p:nvGrpSpPr>
                  <p:grpSpPr bwMode="auto">
                    <a:xfrm>
                      <a:off x="6059490" y="2903198"/>
                      <a:ext cx="141288" cy="44794"/>
                      <a:chOff x="269" y="1006"/>
                      <a:chExt cx="89" cy="72"/>
                    </a:xfrm>
                  </p:grpSpPr>
                  <p:sp>
                    <p:nvSpPr>
                      <p:cNvPr id="49700" name="Oval 318"/>
                      <p:cNvSpPr>
                        <a:spLocks noChangeArrowheads="1"/>
                      </p:cNvSpPr>
                      <p:nvPr/>
                    </p:nvSpPr>
                    <p:spPr bwMode="auto">
                      <a:xfrm>
                        <a:off x="288" y="1008"/>
                        <a:ext cx="70" cy="70"/>
                      </a:xfrm>
                      <a:prstGeom prst="ellipse">
                        <a:avLst/>
                      </a:prstGeom>
                      <a:solidFill>
                        <a:srgbClr val="013741"/>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58" name="Oval 319"/>
                      <p:cNvSpPr>
                        <a:spLocks noChangeArrowheads="1"/>
                      </p:cNvSpPr>
                      <p:nvPr/>
                    </p:nvSpPr>
                    <p:spPr bwMode="auto">
                      <a:xfrm flipH="1" flipV="1">
                        <a:off x="267" y="1005"/>
                        <a:ext cx="67" cy="62"/>
                      </a:xfrm>
                      <a:prstGeom prst="ellipse">
                        <a:avLst/>
                      </a:prstGeom>
                      <a:gradFill rotWithShape="1">
                        <a:gsLst>
                          <a:gs pos="0">
                            <a:schemeClr val="tx1">
                              <a:alpha val="75000"/>
                            </a:schemeClr>
                          </a:gs>
                          <a:gs pos="100000">
                            <a:schemeClr val="tx1">
                              <a:gamma/>
                              <a:shade val="46275"/>
                              <a:invGamma/>
                              <a:alpha val="0"/>
                            </a:schemeClr>
                          </a:gs>
                        </a:gsLst>
                        <a:path path="shape">
                          <a:fillToRect l="50000" t="50000" r="50000" b="50000"/>
                        </a:path>
                      </a:gradFill>
                      <a:ln w="9525" algn="ctr">
                        <a:noFill/>
                        <a:round/>
                        <a:headEnd/>
                        <a:tailEnd/>
                      </a:ln>
                      <a:effectLst/>
                    </p:spPr>
                    <p:txBody>
                      <a:bodyPr lIns="82124" tIns="41061" rIns="82124" bIns="41061" anchor="ctr">
                        <a:spAutoFit/>
                      </a:bodyPr>
                      <a:lstStyle/>
                      <a:p>
                        <a:pPr algn="ctr" eaLnBrk="0" hangingPunct="0">
                          <a:lnSpc>
                            <a:spcPct val="90000"/>
                          </a:lnSpc>
                          <a:defRPr/>
                        </a:pPr>
                        <a:endParaRPr lang="zh-CN" altLang="en-US">
                          <a:latin typeface="Arial" pitchFamily="34" charset="0"/>
                        </a:endParaRPr>
                      </a:p>
                    </p:txBody>
                  </p:sp>
                </p:grpSp>
              </p:grpSp>
              <p:grpSp>
                <p:nvGrpSpPr>
                  <p:cNvPr id="49677" name="Group 1265"/>
                  <p:cNvGrpSpPr>
                    <a:grpSpLocks noChangeAspect="1"/>
                  </p:cNvGrpSpPr>
                  <p:nvPr/>
                </p:nvGrpSpPr>
                <p:grpSpPr bwMode="auto">
                  <a:xfrm>
                    <a:off x="6496045" y="2659863"/>
                    <a:ext cx="70077" cy="62978"/>
                    <a:chOff x="821532" y="1421143"/>
                    <a:chExt cx="778668" cy="699712"/>
                  </a:xfrm>
                </p:grpSpPr>
                <p:sp>
                  <p:nvSpPr>
                    <p:cNvPr id="49678" name="Rectangle 609"/>
                    <p:cNvSpPr>
                      <a:spLocks noChangeArrowheads="1"/>
                    </p:cNvSpPr>
                    <p:nvPr/>
                  </p:nvSpPr>
                  <p:spPr bwMode="auto">
                    <a:xfrm>
                      <a:off x="881063" y="1557733"/>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79" name="Rectangle 610"/>
                    <p:cNvSpPr>
                      <a:spLocks noChangeArrowheads="1"/>
                    </p:cNvSpPr>
                    <p:nvPr/>
                  </p:nvSpPr>
                  <p:spPr bwMode="auto">
                    <a:xfrm>
                      <a:off x="847721" y="1762526"/>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80" name="Rectangle 611"/>
                    <p:cNvSpPr>
                      <a:spLocks noChangeArrowheads="1"/>
                    </p:cNvSpPr>
                    <p:nvPr/>
                  </p:nvSpPr>
                  <p:spPr bwMode="auto">
                    <a:xfrm>
                      <a:off x="821532" y="1967319"/>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81" name="Rectangle 612"/>
                    <p:cNvSpPr>
                      <a:spLocks noChangeArrowheads="1"/>
                    </p:cNvSpPr>
                    <p:nvPr/>
                  </p:nvSpPr>
                  <p:spPr bwMode="auto">
                    <a:xfrm rot="6145883">
                      <a:off x="650494" y="1755094"/>
                      <a:ext cx="694947"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82" name="Rectangle 613"/>
                    <p:cNvSpPr>
                      <a:spLocks noChangeArrowheads="1"/>
                    </p:cNvSpPr>
                    <p:nvPr/>
                  </p:nvSpPr>
                  <p:spPr bwMode="auto">
                    <a:xfrm rot="6145883">
                      <a:off x="876706" y="1750330"/>
                      <a:ext cx="694947"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83" name="Rectangle 614"/>
                    <p:cNvSpPr>
                      <a:spLocks noChangeArrowheads="1"/>
                    </p:cNvSpPr>
                    <p:nvPr/>
                  </p:nvSpPr>
                  <p:spPr bwMode="auto">
                    <a:xfrm rot="6145883">
                      <a:off x="1093399" y="1755094"/>
                      <a:ext cx="694947"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84" name="Oval 615"/>
                    <p:cNvSpPr>
                      <a:spLocks noChangeArrowheads="1"/>
                    </p:cNvSpPr>
                    <p:nvPr/>
                  </p:nvSpPr>
                  <p:spPr bwMode="auto">
                    <a:xfrm>
                      <a:off x="995362" y="152163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85" name="Oval 616"/>
                    <p:cNvSpPr>
                      <a:spLocks noChangeArrowheads="1"/>
                    </p:cNvSpPr>
                    <p:nvPr/>
                  </p:nvSpPr>
                  <p:spPr bwMode="auto">
                    <a:xfrm>
                      <a:off x="1219197" y="152163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86" name="Oval 617"/>
                    <p:cNvSpPr>
                      <a:spLocks noChangeArrowheads="1"/>
                    </p:cNvSpPr>
                    <p:nvPr/>
                  </p:nvSpPr>
                  <p:spPr bwMode="auto">
                    <a:xfrm>
                      <a:off x="1435891" y="152163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87" name="Oval 618"/>
                    <p:cNvSpPr>
                      <a:spLocks noChangeArrowheads="1"/>
                    </p:cNvSpPr>
                    <p:nvPr/>
                  </p:nvSpPr>
                  <p:spPr bwMode="auto">
                    <a:xfrm>
                      <a:off x="947736" y="1731174"/>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88" name="Oval 619"/>
                    <p:cNvSpPr>
                      <a:spLocks noChangeArrowheads="1"/>
                    </p:cNvSpPr>
                    <p:nvPr/>
                  </p:nvSpPr>
                  <p:spPr bwMode="auto">
                    <a:xfrm>
                      <a:off x="1171571" y="1731174"/>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89" name="Oval 620"/>
                    <p:cNvSpPr>
                      <a:spLocks noChangeArrowheads="1"/>
                    </p:cNvSpPr>
                    <p:nvPr/>
                  </p:nvSpPr>
                  <p:spPr bwMode="auto">
                    <a:xfrm>
                      <a:off x="1388265" y="1731174"/>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90" name="Oval 621"/>
                    <p:cNvSpPr>
                      <a:spLocks noChangeArrowheads="1"/>
                    </p:cNvSpPr>
                    <p:nvPr/>
                  </p:nvSpPr>
                  <p:spPr bwMode="auto">
                    <a:xfrm>
                      <a:off x="904871" y="193598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91" name="Oval 622"/>
                    <p:cNvSpPr>
                      <a:spLocks noChangeArrowheads="1"/>
                    </p:cNvSpPr>
                    <p:nvPr/>
                  </p:nvSpPr>
                  <p:spPr bwMode="auto">
                    <a:xfrm>
                      <a:off x="1128707" y="193598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92" name="Oval 623"/>
                    <p:cNvSpPr>
                      <a:spLocks noChangeArrowheads="1"/>
                    </p:cNvSpPr>
                    <p:nvPr/>
                  </p:nvSpPr>
                  <p:spPr bwMode="auto">
                    <a:xfrm>
                      <a:off x="1345400" y="193598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nvGrpSpPr>
                <p:cNvPr id="49578" name="Group 1142"/>
                <p:cNvGrpSpPr>
                  <a:grpSpLocks/>
                </p:cNvGrpSpPr>
                <p:nvPr/>
              </p:nvGrpSpPr>
              <p:grpSpPr bwMode="auto">
                <a:xfrm>
                  <a:off x="6767512" y="2493170"/>
                  <a:ext cx="85726" cy="250030"/>
                  <a:chOff x="6488906" y="2493170"/>
                  <a:chExt cx="85726" cy="250030"/>
                </a:xfrm>
              </p:grpSpPr>
              <p:sp>
                <p:nvSpPr>
                  <p:cNvPr id="49623" name="Rectangle 554"/>
                  <p:cNvSpPr>
                    <a:spLocks noChangeArrowheads="1"/>
                  </p:cNvSpPr>
                  <p:nvPr/>
                </p:nvSpPr>
                <p:spPr bwMode="auto">
                  <a:xfrm>
                    <a:off x="6488906" y="2493170"/>
                    <a:ext cx="85726" cy="250030"/>
                  </a:xfrm>
                  <a:prstGeom prst="rect">
                    <a:avLst/>
                  </a:prstGeom>
                  <a:solidFill>
                    <a:schemeClr val="tx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624" name="Group 1212"/>
                  <p:cNvGrpSpPr>
                    <a:grpSpLocks noChangeAspect="1"/>
                  </p:cNvGrpSpPr>
                  <p:nvPr/>
                </p:nvGrpSpPr>
                <p:grpSpPr bwMode="auto">
                  <a:xfrm>
                    <a:off x="6496044" y="2502698"/>
                    <a:ext cx="70076" cy="62978"/>
                    <a:chOff x="821532" y="1421145"/>
                    <a:chExt cx="778668" cy="699712"/>
                  </a:xfrm>
                </p:grpSpPr>
                <p:sp>
                  <p:nvSpPr>
                    <p:cNvPr id="49659" name="Rectangle 590"/>
                    <p:cNvSpPr>
                      <a:spLocks noChangeArrowheads="1"/>
                    </p:cNvSpPr>
                    <p:nvPr/>
                  </p:nvSpPr>
                  <p:spPr bwMode="auto">
                    <a:xfrm>
                      <a:off x="881063" y="1557733"/>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60" name="Rectangle 591"/>
                    <p:cNvSpPr>
                      <a:spLocks noChangeArrowheads="1"/>
                    </p:cNvSpPr>
                    <p:nvPr/>
                  </p:nvSpPr>
                  <p:spPr bwMode="auto">
                    <a:xfrm>
                      <a:off x="847721" y="1762534"/>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61" name="Rectangle 592"/>
                    <p:cNvSpPr>
                      <a:spLocks noChangeArrowheads="1"/>
                    </p:cNvSpPr>
                    <p:nvPr/>
                  </p:nvSpPr>
                  <p:spPr bwMode="auto">
                    <a:xfrm>
                      <a:off x="821532" y="1967320"/>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62" name="Rectangle 593"/>
                    <p:cNvSpPr>
                      <a:spLocks noChangeArrowheads="1"/>
                    </p:cNvSpPr>
                    <p:nvPr/>
                  </p:nvSpPr>
                  <p:spPr bwMode="auto">
                    <a:xfrm rot="6145883">
                      <a:off x="650487" y="1755095"/>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63" name="Rectangle 594"/>
                    <p:cNvSpPr>
                      <a:spLocks noChangeArrowheads="1"/>
                    </p:cNvSpPr>
                    <p:nvPr/>
                  </p:nvSpPr>
                  <p:spPr bwMode="auto">
                    <a:xfrm rot="6145883">
                      <a:off x="876707" y="1750331"/>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64" name="Rectangle 595"/>
                    <p:cNvSpPr>
                      <a:spLocks noChangeArrowheads="1"/>
                    </p:cNvSpPr>
                    <p:nvPr/>
                  </p:nvSpPr>
                  <p:spPr bwMode="auto">
                    <a:xfrm rot="6145883">
                      <a:off x="1093397" y="1755095"/>
                      <a:ext cx="694948"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65" name="Oval 596"/>
                    <p:cNvSpPr>
                      <a:spLocks noChangeArrowheads="1"/>
                    </p:cNvSpPr>
                    <p:nvPr/>
                  </p:nvSpPr>
                  <p:spPr bwMode="auto">
                    <a:xfrm>
                      <a:off x="995355" y="152162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66" name="Oval 597"/>
                    <p:cNvSpPr>
                      <a:spLocks noChangeArrowheads="1"/>
                    </p:cNvSpPr>
                    <p:nvPr/>
                  </p:nvSpPr>
                  <p:spPr bwMode="auto">
                    <a:xfrm>
                      <a:off x="1219183" y="152162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67" name="Oval 598"/>
                    <p:cNvSpPr>
                      <a:spLocks noChangeArrowheads="1"/>
                    </p:cNvSpPr>
                    <p:nvPr/>
                  </p:nvSpPr>
                  <p:spPr bwMode="auto">
                    <a:xfrm>
                      <a:off x="1435879" y="1521625"/>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68" name="Oval 599"/>
                    <p:cNvSpPr>
                      <a:spLocks noChangeArrowheads="1"/>
                    </p:cNvSpPr>
                    <p:nvPr/>
                  </p:nvSpPr>
                  <p:spPr bwMode="auto">
                    <a:xfrm>
                      <a:off x="947728" y="1731181"/>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69" name="Oval 600"/>
                    <p:cNvSpPr>
                      <a:spLocks noChangeArrowheads="1"/>
                    </p:cNvSpPr>
                    <p:nvPr/>
                  </p:nvSpPr>
                  <p:spPr bwMode="auto">
                    <a:xfrm>
                      <a:off x="1171566" y="1731181"/>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70" name="Oval 601"/>
                    <p:cNvSpPr>
                      <a:spLocks noChangeArrowheads="1"/>
                    </p:cNvSpPr>
                    <p:nvPr/>
                  </p:nvSpPr>
                  <p:spPr bwMode="auto">
                    <a:xfrm>
                      <a:off x="1388253" y="1731181"/>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71" name="Oval 602"/>
                    <p:cNvSpPr>
                      <a:spLocks noChangeArrowheads="1"/>
                    </p:cNvSpPr>
                    <p:nvPr/>
                  </p:nvSpPr>
                  <p:spPr bwMode="auto">
                    <a:xfrm>
                      <a:off x="904863" y="193598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72" name="Oval 603"/>
                    <p:cNvSpPr>
                      <a:spLocks noChangeArrowheads="1"/>
                    </p:cNvSpPr>
                    <p:nvPr/>
                  </p:nvSpPr>
                  <p:spPr bwMode="auto">
                    <a:xfrm>
                      <a:off x="1128701" y="193598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73" name="Oval 604"/>
                    <p:cNvSpPr>
                      <a:spLocks noChangeArrowheads="1"/>
                    </p:cNvSpPr>
                    <p:nvPr/>
                  </p:nvSpPr>
                  <p:spPr bwMode="auto">
                    <a:xfrm>
                      <a:off x="1345397" y="193598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625" name="Group 73"/>
                  <p:cNvGrpSpPr>
                    <a:grpSpLocks/>
                  </p:cNvGrpSpPr>
                  <p:nvPr/>
                </p:nvGrpSpPr>
                <p:grpSpPr bwMode="auto">
                  <a:xfrm>
                    <a:off x="6493667" y="2589112"/>
                    <a:ext cx="69056" cy="55935"/>
                    <a:chOff x="5981700" y="2873375"/>
                    <a:chExt cx="317500" cy="104781"/>
                  </a:xfrm>
                </p:grpSpPr>
                <p:sp>
                  <p:nvSpPr>
                    <p:cNvPr id="49642" name="Freeform 305"/>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117" y="27"/>
                          </a:moveTo>
                          <a:cubicBezTo>
                            <a:pt x="66" y="11"/>
                            <a:pt x="18" y="0"/>
                            <a:pt x="9" y="3"/>
                          </a:cubicBezTo>
                          <a:cubicBezTo>
                            <a:pt x="0" y="6"/>
                            <a:pt x="33" y="22"/>
                            <a:pt x="83" y="39"/>
                          </a:cubicBezTo>
                          <a:cubicBezTo>
                            <a:pt x="134" y="55"/>
                            <a:pt x="182" y="66"/>
                            <a:pt x="191" y="63"/>
                          </a:cubicBezTo>
                          <a:cubicBezTo>
                            <a:pt x="200" y="60"/>
                            <a:pt x="167" y="44"/>
                            <a:pt x="117"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643" name="Freeform 306"/>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83" y="27"/>
                          </a:moveTo>
                          <a:cubicBezTo>
                            <a:pt x="33" y="44"/>
                            <a:pt x="0" y="60"/>
                            <a:pt x="9" y="63"/>
                          </a:cubicBezTo>
                          <a:cubicBezTo>
                            <a:pt x="18" y="66"/>
                            <a:pt x="67" y="55"/>
                            <a:pt x="117" y="39"/>
                          </a:cubicBezTo>
                          <a:cubicBezTo>
                            <a:pt x="167" y="22"/>
                            <a:pt x="200" y="6"/>
                            <a:pt x="191" y="3"/>
                          </a:cubicBezTo>
                          <a:cubicBezTo>
                            <a:pt x="182" y="0"/>
                            <a:pt x="134" y="11"/>
                            <a:pt x="83"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644" name="Group 328"/>
                    <p:cNvGrpSpPr>
                      <a:grpSpLocks noChangeAspect="1"/>
                    </p:cNvGrpSpPr>
                    <p:nvPr/>
                  </p:nvGrpSpPr>
                  <p:grpSpPr bwMode="auto">
                    <a:xfrm>
                      <a:off x="6153150" y="2914624"/>
                      <a:ext cx="146050" cy="25398"/>
                      <a:chOff x="912" y="1538"/>
                      <a:chExt cx="766" cy="126"/>
                    </a:xfrm>
                  </p:grpSpPr>
                  <p:sp>
                    <p:nvSpPr>
                      <p:cNvPr id="49657" name="Rectangle 324"/>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58" name="Freeform 325"/>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645" name="Group 335"/>
                    <p:cNvGrpSpPr>
                      <a:grpSpLocks noChangeAspect="1"/>
                    </p:cNvGrpSpPr>
                    <p:nvPr/>
                  </p:nvGrpSpPr>
                  <p:grpSpPr bwMode="auto">
                    <a:xfrm>
                      <a:off x="6103946" y="2876545"/>
                      <a:ext cx="76202" cy="49212"/>
                      <a:chOff x="1395" y="1393"/>
                      <a:chExt cx="386" cy="258"/>
                    </a:xfrm>
                  </p:grpSpPr>
                  <p:sp>
                    <p:nvSpPr>
                      <p:cNvPr id="49655" name="Rectangle 333"/>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56" name="Freeform 334"/>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646" name="Group 336"/>
                    <p:cNvGrpSpPr>
                      <a:grpSpLocks noChangeAspect="1"/>
                    </p:cNvGrpSpPr>
                    <p:nvPr/>
                  </p:nvGrpSpPr>
                  <p:grpSpPr bwMode="auto">
                    <a:xfrm flipH="1" flipV="1">
                      <a:off x="5981700" y="2913087"/>
                      <a:ext cx="146050" cy="25398"/>
                      <a:chOff x="912" y="1538"/>
                      <a:chExt cx="766" cy="126"/>
                    </a:xfrm>
                  </p:grpSpPr>
                  <p:sp>
                    <p:nvSpPr>
                      <p:cNvPr id="49653" name="Rectangle 337"/>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54" name="Freeform 338"/>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647" name="Group 339"/>
                    <p:cNvGrpSpPr>
                      <a:grpSpLocks noChangeAspect="1"/>
                    </p:cNvGrpSpPr>
                    <p:nvPr/>
                  </p:nvGrpSpPr>
                  <p:grpSpPr bwMode="auto">
                    <a:xfrm flipH="1" flipV="1">
                      <a:off x="6104721" y="2928944"/>
                      <a:ext cx="76202" cy="49212"/>
                      <a:chOff x="1395" y="1393"/>
                      <a:chExt cx="386" cy="258"/>
                    </a:xfrm>
                  </p:grpSpPr>
                  <p:sp>
                    <p:nvSpPr>
                      <p:cNvPr id="49651" name="Rectangle 340"/>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52" name="Freeform 341"/>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648" name="Group 317"/>
                    <p:cNvGrpSpPr>
                      <a:grpSpLocks/>
                    </p:cNvGrpSpPr>
                    <p:nvPr/>
                  </p:nvGrpSpPr>
                  <p:grpSpPr bwMode="auto">
                    <a:xfrm>
                      <a:off x="6081715" y="2903198"/>
                      <a:ext cx="119063" cy="44794"/>
                      <a:chOff x="283" y="1006"/>
                      <a:chExt cx="75" cy="72"/>
                    </a:xfrm>
                  </p:grpSpPr>
                  <p:sp>
                    <p:nvSpPr>
                      <p:cNvPr id="49649" name="Oval 318"/>
                      <p:cNvSpPr>
                        <a:spLocks noChangeArrowheads="1"/>
                      </p:cNvSpPr>
                      <p:nvPr/>
                    </p:nvSpPr>
                    <p:spPr bwMode="auto">
                      <a:xfrm>
                        <a:off x="288" y="1008"/>
                        <a:ext cx="70" cy="70"/>
                      </a:xfrm>
                      <a:prstGeom prst="ellipse">
                        <a:avLst/>
                      </a:prstGeom>
                      <a:solidFill>
                        <a:srgbClr val="013741"/>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507" name="Oval 319"/>
                      <p:cNvSpPr>
                        <a:spLocks noChangeArrowheads="1"/>
                      </p:cNvSpPr>
                      <p:nvPr/>
                    </p:nvSpPr>
                    <p:spPr bwMode="auto">
                      <a:xfrm flipH="1" flipV="1">
                        <a:off x="282" y="1005"/>
                        <a:ext cx="67" cy="62"/>
                      </a:xfrm>
                      <a:prstGeom prst="ellipse">
                        <a:avLst/>
                      </a:prstGeom>
                      <a:gradFill rotWithShape="1">
                        <a:gsLst>
                          <a:gs pos="0">
                            <a:schemeClr val="tx1">
                              <a:alpha val="75000"/>
                            </a:schemeClr>
                          </a:gs>
                          <a:gs pos="100000">
                            <a:schemeClr val="tx1">
                              <a:gamma/>
                              <a:shade val="46275"/>
                              <a:invGamma/>
                              <a:alpha val="0"/>
                            </a:schemeClr>
                          </a:gs>
                        </a:gsLst>
                        <a:path path="shape">
                          <a:fillToRect l="50000" t="50000" r="50000" b="50000"/>
                        </a:path>
                      </a:gradFill>
                      <a:ln w="9525" algn="ctr">
                        <a:noFill/>
                        <a:round/>
                        <a:headEnd/>
                        <a:tailEnd/>
                      </a:ln>
                      <a:effectLst/>
                    </p:spPr>
                    <p:txBody>
                      <a:bodyPr lIns="82124" tIns="41061" rIns="82124" bIns="41061" anchor="ctr">
                        <a:spAutoFit/>
                      </a:bodyPr>
                      <a:lstStyle/>
                      <a:p>
                        <a:pPr algn="ctr" eaLnBrk="0" hangingPunct="0">
                          <a:lnSpc>
                            <a:spcPct val="90000"/>
                          </a:lnSpc>
                          <a:defRPr/>
                        </a:pPr>
                        <a:endParaRPr lang="zh-CN" altLang="en-US">
                          <a:latin typeface="Arial" pitchFamily="34" charset="0"/>
                        </a:endParaRPr>
                      </a:p>
                    </p:txBody>
                  </p:sp>
                </p:grpSp>
              </p:grpSp>
              <p:grpSp>
                <p:nvGrpSpPr>
                  <p:cNvPr id="49626" name="Group 1214"/>
                  <p:cNvGrpSpPr>
                    <a:grpSpLocks noChangeAspect="1"/>
                  </p:cNvGrpSpPr>
                  <p:nvPr/>
                </p:nvGrpSpPr>
                <p:grpSpPr bwMode="auto">
                  <a:xfrm>
                    <a:off x="6496044" y="2659862"/>
                    <a:ext cx="70076" cy="62978"/>
                    <a:chOff x="821532" y="1421144"/>
                    <a:chExt cx="778668" cy="699711"/>
                  </a:xfrm>
                </p:grpSpPr>
                <p:sp>
                  <p:nvSpPr>
                    <p:cNvPr id="49627" name="Rectangle 558"/>
                    <p:cNvSpPr>
                      <a:spLocks noChangeArrowheads="1"/>
                    </p:cNvSpPr>
                    <p:nvPr/>
                  </p:nvSpPr>
                  <p:spPr bwMode="auto">
                    <a:xfrm>
                      <a:off x="881063" y="1557733"/>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28" name="Rectangle 559"/>
                    <p:cNvSpPr>
                      <a:spLocks noChangeArrowheads="1"/>
                    </p:cNvSpPr>
                    <p:nvPr/>
                  </p:nvSpPr>
                  <p:spPr bwMode="auto">
                    <a:xfrm>
                      <a:off x="847721" y="1762526"/>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29" name="Rectangle 560"/>
                    <p:cNvSpPr>
                      <a:spLocks noChangeArrowheads="1"/>
                    </p:cNvSpPr>
                    <p:nvPr/>
                  </p:nvSpPr>
                  <p:spPr bwMode="auto">
                    <a:xfrm>
                      <a:off x="821532" y="1967319"/>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30" name="Rectangle 561"/>
                    <p:cNvSpPr>
                      <a:spLocks noChangeArrowheads="1"/>
                    </p:cNvSpPr>
                    <p:nvPr/>
                  </p:nvSpPr>
                  <p:spPr bwMode="auto">
                    <a:xfrm rot="6145883">
                      <a:off x="650487" y="1755094"/>
                      <a:ext cx="694947"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31" name="Rectangle 562"/>
                    <p:cNvSpPr>
                      <a:spLocks noChangeArrowheads="1"/>
                    </p:cNvSpPr>
                    <p:nvPr/>
                  </p:nvSpPr>
                  <p:spPr bwMode="auto">
                    <a:xfrm rot="6145883">
                      <a:off x="876707" y="1750330"/>
                      <a:ext cx="694947"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32" name="Rectangle 563"/>
                    <p:cNvSpPr>
                      <a:spLocks noChangeArrowheads="1"/>
                    </p:cNvSpPr>
                    <p:nvPr/>
                  </p:nvSpPr>
                  <p:spPr bwMode="auto">
                    <a:xfrm rot="6145883">
                      <a:off x="1093398" y="1755094"/>
                      <a:ext cx="694947"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33" name="Oval 564"/>
                    <p:cNvSpPr>
                      <a:spLocks noChangeArrowheads="1"/>
                    </p:cNvSpPr>
                    <p:nvPr/>
                  </p:nvSpPr>
                  <p:spPr bwMode="auto">
                    <a:xfrm>
                      <a:off x="995355" y="152163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34" name="Oval 565"/>
                    <p:cNvSpPr>
                      <a:spLocks noChangeArrowheads="1"/>
                    </p:cNvSpPr>
                    <p:nvPr/>
                  </p:nvSpPr>
                  <p:spPr bwMode="auto">
                    <a:xfrm>
                      <a:off x="1219183" y="152163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35" name="Oval 566"/>
                    <p:cNvSpPr>
                      <a:spLocks noChangeArrowheads="1"/>
                    </p:cNvSpPr>
                    <p:nvPr/>
                  </p:nvSpPr>
                  <p:spPr bwMode="auto">
                    <a:xfrm>
                      <a:off x="1435879" y="1521633"/>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36" name="Oval 567"/>
                    <p:cNvSpPr>
                      <a:spLocks noChangeArrowheads="1"/>
                    </p:cNvSpPr>
                    <p:nvPr/>
                  </p:nvSpPr>
                  <p:spPr bwMode="auto">
                    <a:xfrm>
                      <a:off x="947728" y="17311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37" name="Oval 568"/>
                    <p:cNvSpPr>
                      <a:spLocks noChangeArrowheads="1"/>
                    </p:cNvSpPr>
                    <p:nvPr/>
                  </p:nvSpPr>
                  <p:spPr bwMode="auto">
                    <a:xfrm>
                      <a:off x="1171566" y="17311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38" name="Oval 569"/>
                    <p:cNvSpPr>
                      <a:spLocks noChangeArrowheads="1"/>
                    </p:cNvSpPr>
                    <p:nvPr/>
                  </p:nvSpPr>
                  <p:spPr bwMode="auto">
                    <a:xfrm>
                      <a:off x="1388253" y="17311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39" name="Oval 570"/>
                    <p:cNvSpPr>
                      <a:spLocks noChangeArrowheads="1"/>
                    </p:cNvSpPr>
                    <p:nvPr/>
                  </p:nvSpPr>
                  <p:spPr bwMode="auto">
                    <a:xfrm>
                      <a:off x="904863" y="19359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40" name="Oval 571"/>
                    <p:cNvSpPr>
                      <a:spLocks noChangeArrowheads="1"/>
                    </p:cNvSpPr>
                    <p:nvPr/>
                  </p:nvSpPr>
                  <p:spPr bwMode="auto">
                    <a:xfrm>
                      <a:off x="1128701" y="19359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41" name="Oval 572"/>
                    <p:cNvSpPr>
                      <a:spLocks noChangeArrowheads="1"/>
                    </p:cNvSpPr>
                    <p:nvPr/>
                  </p:nvSpPr>
                  <p:spPr bwMode="auto">
                    <a:xfrm>
                      <a:off x="1345397" y="1935974"/>
                      <a:ext cx="100015"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nvGrpSpPr>
                <p:cNvPr id="49579" name="Group 1143"/>
                <p:cNvGrpSpPr>
                  <a:grpSpLocks noChangeAspect="1"/>
                </p:cNvGrpSpPr>
                <p:nvPr/>
              </p:nvGrpSpPr>
              <p:grpSpPr bwMode="auto">
                <a:xfrm>
                  <a:off x="6586537" y="2493170"/>
                  <a:ext cx="166688" cy="250032"/>
                  <a:chOff x="5676896" y="4324372"/>
                  <a:chExt cx="1333504" cy="2000248"/>
                </a:xfrm>
              </p:grpSpPr>
              <p:sp>
                <p:nvSpPr>
                  <p:cNvPr id="49580" name="Rectangle 487"/>
                  <p:cNvSpPr>
                    <a:spLocks noChangeArrowheads="1"/>
                  </p:cNvSpPr>
                  <p:nvPr/>
                </p:nvSpPr>
                <p:spPr bwMode="auto">
                  <a:xfrm>
                    <a:off x="5676896" y="4324372"/>
                    <a:ext cx="1333504" cy="2000248"/>
                  </a:xfrm>
                  <a:prstGeom prst="rect">
                    <a:avLst/>
                  </a:prstGeom>
                  <a:solidFill>
                    <a:schemeClr val="bg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581" name="Group 1067"/>
                  <p:cNvGrpSpPr>
                    <a:grpSpLocks/>
                  </p:cNvGrpSpPr>
                  <p:nvPr/>
                </p:nvGrpSpPr>
                <p:grpSpPr bwMode="auto">
                  <a:xfrm>
                    <a:off x="5743578" y="4433889"/>
                    <a:ext cx="1238442" cy="1828800"/>
                    <a:chOff x="5743578" y="4433889"/>
                    <a:chExt cx="1238442" cy="1828800"/>
                  </a:xfrm>
                </p:grpSpPr>
                <p:pic>
                  <p:nvPicPr>
                    <p:cNvPr id="49615" name="Group 103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68504" y="4359153"/>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616" name="Group 103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68504" y="4602993"/>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617" name="Group 1043"/>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68504" y="4846833"/>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618" name="Group 1047"/>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68504" y="5090673"/>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619" name="Group 105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68504" y="5334513"/>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620" name="Group 105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8504" y="5578353"/>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621" name="Group 1059"/>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68504" y="5822193"/>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622" name="Group 1063"/>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68504" y="6066033"/>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582" name="Group 1068"/>
                  <p:cNvGrpSpPr>
                    <a:grpSpLocks/>
                  </p:cNvGrpSpPr>
                  <p:nvPr/>
                </p:nvGrpSpPr>
                <p:grpSpPr bwMode="auto">
                  <a:xfrm>
                    <a:off x="5720102" y="4419605"/>
                    <a:ext cx="1238454" cy="1828797"/>
                    <a:chOff x="5720102" y="4419605"/>
                    <a:chExt cx="1238454" cy="1828797"/>
                  </a:xfrm>
                </p:grpSpPr>
                <p:grpSp>
                  <p:nvGrpSpPr>
                    <p:cNvPr id="49583" name="Group 1005"/>
                    <p:cNvGrpSpPr>
                      <a:grpSpLocks/>
                    </p:cNvGrpSpPr>
                    <p:nvPr/>
                  </p:nvGrpSpPr>
                  <p:grpSpPr bwMode="auto">
                    <a:xfrm>
                      <a:off x="5720108" y="4419605"/>
                      <a:ext cx="1238444" cy="152401"/>
                      <a:chOff x="5727253" y="4419605"/>
                      <a:chExt cx="1238444" cy="152401"/>
                    </a:xfrm>
                  </p:grpSpPr>
                  <p:sp>
                    <p:nvSpPr>
                      <p:cNvPr id="49612" name="Rectangle 519"/>
                      <p:cNvSpPr>
                        <a:spLocks noChangeArrowheads="1"/>
                      </p:cNvSpPr>
                      <p:nvPr/>
                    </p:nvSpPr>
                    <p:spPr bwMode="auto">
                      <a:xfrm>
                        <a:off x="5891208" y="4419605"/>
                        <a:ext cx="914399"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13" name="Rectangle 520"/>
                      <p:cNvSpPr>
                        <a:spLocks noChangeAspect="1"/>
                      </p:cNvSpPr>
                      <p:nvPr/>
                    </p:nvSpPr>
                    <p:spPr bwMode="auto">
                      <a:xfrm rot="2700000">
                        <a:off x="5727256" y="4438274"/>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14" name="Rectangle 521"/>
                      <p:cNvSpPr>
                        <a:spLocks noChangeAspect="1"/>
                      </p:cNvSpPr>
                      <p:nvPr/>
                    </p:nvSpPr>
                    <p:spPr bwMode="auto">
                      <a:xfrm rot="2700000">
                        <a:off x="6855969" y="4438274"/>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584" name="Group 1006"/>
                    <p:cNvGrpSpPr>
                      <a:grpSpLocks/>
                    </p:cNvGrpSpPr>
                    <p:nvPr/>
                  </p:nvGrpSpPr>
                  <p:grpSpPr bwMode="auto">
                    <a:xfrm>
                      <a:off x="5720103" y="4659092"/>
                      <a:ext cx="1238447" cy="152401"/>
                      <a:chOff x="5727248" y="4419606"/>
                      <a:chExt cx="1238447" cy="152401"/>
                    </a:xfrm>
                  </p:grpSpPr>
                  <p:sp>
                    <p:nvSpPr>
                      <p:cNvPr id="49609" name="Rectangle 516"/>
                      <p:cNvSpPr>
                        <a:spLocks noChangeArrowheads="1"/>
                      </p:cNvSpPr>
                      <p:nvPr/>
                    </p:nvSpPr>
                    <p:spPr bwMode="auto">
                      <a:xfrm>
                        <a:off x="5891203" y="4419606"/>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10" name="Rectangle 517"/>
                      <p:cNvSpPr>
                        <a:spLocks noChangeAspect="1"/>
                      </p:cNvSpPr>
                      <p:nvPr/>
                    </p:nvSpPr>
                    <p:spPr bwMode="auto">
                      <a:xfrm rot="2700000">
                        <a:off x="5727251" y="4438275"/>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11" name="Rectangle 518"/>
                      <p:cNvSpPr>
                        <a:spLocks noChangeAspect="1"/>
                      </p:cNvSpPr>
                      <p:nvPr/>
                    </p:nvSpPr>
                    <p:spPr bwMode="auto">
                      <a:xfrm rot="2700000">
                        <a:off x="6855967" y="4438275"/>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585" name="Group 1010"/>
                    <p:cNvGrpSpPr>
                      <a:grpSpLocks/>
                    </p:cNvGrpSpPr>
                    <p:nvPr/>
                  </p:nvGrpSpPr>
                  <p:grpSpPr bwMode="auto">
                    <a:xfrm>
                      <a:off x="5720103" y="4898577"/>
                      <a:ext cx="1238447" cy="152401"/>
                      <a:chOff x="5727248" y="4419614"/>
                      <a:chExt cx="1238447" cy="152401"/>
                    </a:xfrm>
                  </p:grpSpPr>
                  <p:sp>
                    <p:nvSpPr>
                      <p:cNvPr id="49606" name="Rectangle 513"/>
                      <p:cNvSpPr>
                        <a:spLocks noChangeArrowheads="1"/>
                      </p:cNvSpPr>
                      <p:nvPr/>
                    </p:nvSpPr>
                    <p:spPr bwMode="auto">
                      <a:xfrm>
                        <a:off x="5891224" y="4419614"/>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07" name="Rectangle 514"/>
                      <p:cNvSpPr>
                        <a:spLocks noChangeAspect="1"/>
                      </p:cNvSpPr>
                      <p:nvPr/>
                    </p:nvSpPr>
                    <p:spPr bwMode="auto">
                      <a:xfrm rot="2700000">
                        <a:off x="5727251" y="4438271"/>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08" name="Rectangle 515"/>
                      <p:cNvSpPr>
                        <a:spLocks noChangeAspect="1"/>
                      </p:cNvSpPr>
                      <p:nvPr/>
                    </p:nvSpPr>
                    <p:spPr bwMode="auto">
                      <a:xfrm rot="2700000">
                        <a:off x="6855967" y="4438272"/>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586" name="Group 1014"/>
                    <p:cNvGrpSpPr>
                      <a:grpSpLocks/>
                    </p:cNvGrpSpPr>
                    <p:nvPr/>
                  </p:nvGrpSpPr>
                  <p:grpSpPr bwMode="auto">
                    <a:xfrm>
                      <a:off x="5720103" y="5138064"/>
                      <a:ext cx="1238447" cy="152401"/>
                      <a:chOff x="5727248" y="4419606"/>
                      <a:chExt cx="1238447" cy="152401"/>
                    </a:xfrm>
                  </p:grpSpPr>
                  <p:sp>
                    <p:nvSpPr>
                      <p:cNvPr id="49603" name="Rectangle 510"/>
                      <p:cNvSpPr>
                        <a:spLocks noChangeArrowheads="1"/>
                      </p:cNvSpPr>
                      <p:nvPr/>
                    </p:nvSpPr>
                    <p:spPr bwMode="auto">
                      <a:xfrm>
                        <a:off x="5891203" y="4419606"/>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04" name="Rectangle 511"/>
                      <p:cNvSpPr>
                        <a:spLocks noChangeAspect="1"/>
                      </p:cNvSpPr>
                      <p:nvPr/>
                    </p:nvSpPr>
                    <p:spPr bwMode="auto">
                      <a:xfrm rot="2700000">
                        <a:off x="5727251" y="4438275"/>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05" name="Rectangle 512"/>
                      <p:cNvSpPr>
                        <a:spLocks noChangeAspect="1"/>
                      </p:cNvSpPr>
                      <p:nvPr/>
                    </p:nvSpPr>
                    <p:spPr bwMode="auto">
                      <a:xfrm rot="2700000">
                        <a:off x="6855967" y="4438275"/>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587" name="Group 1018"/>
                    <p:cNvGrpSpPr>
                      <a:grpSpLocks/>
                    </p:cNvGrpSpPr>
                    <p:nvPr/>
                  </p:nvGrpSpPr>
                  <p:grpSpPr bwMode="auto">
                    <a:xfrm>
                      <a:off x="5720103" y="5377544"/>
                      <a:ext cx="1238447" cy="152402"/>
                      <a:chOff x="5727248" y="4419600"/>
                      <a:chExt cx="1238447" cy="152402"/>
                    </a:xfrm>
                  </p:grpSpPr>
                  <p:sp>
                    <p:nvSpPr>
                      <p:cNvPr id="49600" name="Rectangle 507"/>
                      <p:cNvSpPr>
                        <a:spLocks noChangeArrowheads="1"/>
                      </p:cNvSpPr>
                      <p:nvPr/>
                    </p:nvSpPr>
                    <p:spPr bwMode="auto">
                      <a:xfrm>
                        <a:off x="5891203" y="4419600"/>
                        <a:ext cx="914396" cy="15240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01" name="Rectangle 508"/>
                      <p:cNvSpPr>
                        <a:spLocks noChangeAspect="1"/>
                      </p:cNvSpPr>
                      <p:nvPr/>
                    </p:nvSpPr>
                    <p:spPr bwMode="auto">
                      <a:xfrm rot="2700000">
                        <a:off x="5727251" y="4438269"/>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602" name="Rectangle 509"/>
                      <p:cNvSpPr>
                        <a:spLocks noChangeAspect="1"/>
                      </p:cNvSpPr>
                      <p:nvPr/>
                    </p:nvSpPr>
                    <p:spPr bwMode="auto">
                      <a:xfrm rot="2700000">
                        <a:off x="6855967" y="4438269"/>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588" name="Group 1022"/>
                    <p:cNvGrpSpPr>
                      <a:grpSpLocks/>
                    </p:cNvGrpSpPr>
                    <p:nvPr/>
                  </p:nvGrpSpPr>
                  <p:grpSpPr bwMode="auto">
                    <a:xfrm>
                      <a:off x="5720103" y="5617041"/>
                      <a:ext cx="1238447" cy="152402"/>
                      <a:chOff x="5727248" y="4419611"/>
                      <a:chExt cx="1238447" cy="152402"/>
                    </a:xfrm>
                  </p:grpSpPr>
                  <p:sp>
                    <p:nvSpPr>
                      <p:cNvPr id="49597" name="Rectangle 504"/>
                      <p:cNvSpPr>
                        <a:spLocks noChangeArrowheads="1"/>
                      </p:cNvSpPr>
                      <p:nvPr/>
                    </p:nvSpPr>
                    <p:spPr bwMode="auto">
                      <a:xfrm>
                        <a:off x="5891203" y="4419611"/>
                        <a:ext cx="914396" cy="15240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98" name="Rectangle 505"/>
                      <p:cNvSpPr>
                        <a:spLocks noChangeAspect="1"/>
                      </p:cNvSpPr>
                      <p:nvPr/>
                    </p:nvSpPr>
                    <p:spPr bwMode="auto">
                      <a:xfrm rot="2700000">
                        <a:off x="5727251" y="4438280"/>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99" name="Rectangle 506"/>
                      <p:cNvSpPr>
                        <a:spLocks noChangeAspect="1"/>
                      </p:cNvSpPr>
                      <p:nvPr/>
                    </p:nvSpPr>
                    <p:spPr bwMode="auto">
                      <a:xfrm rot="2700000">
                        <a:off x="6855967" y="4438280"/>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589" name="Group 1026"/>
                    <p:cNvGrpSpPr>
                      <a:grpSpLocks/>
                    </p:cNvGrpSpPr>
                    <p:nvPr/>
                  </p:nvGrpSpPr>
                  <p:grpSpPr bwMode="auto">
                    <a:xfrm>
                      <a:off x="5720103" y="5856521"/>
                      <a:ext cx="1238447" cy="152401"/>
                      <a:chOff x="5727248" y="4419605"/>
                      <a:chExt cx="1238447" cy="152401"/>
                    </a:xfrm>
                  </p:grpSpPr>
                  <p:sp>
                    <p:nvSpPr>
                      <p:cNvPr id="49594" name="Rectangle 501"/>
                      <p:cNvSpPr>
                        <a:spLocks noChangeArrowheads="1"/>
                      </p:cNvSpPr>
                      <p:nvPr/>
                    </p:nvSpPr>
                    <p:spPr bwMode="auto">
                      <a:xfrm>
                        <a:off x="5891203" y="4419605"/>
                        <a:ext cx="914396"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95" name="Rectangle 502"/>
                      <p:cNvSpPr>
                        <a:spLocks noChangeAspect="1"/>
                      </p:cNvSpPr>
                      <p:nvPr/>
                    </p:nvSpPr>
                    <p:spPr bwMode="auto">
                      <a:xfrm rot="2700000">
                        <a:off x="5727251" y="4438274"/>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96" name="Rectangle 503"/>
                      <p:cNvSpPr>
                        <a:spLocks noChangeAspect="1"/>
                      </p:cNvSpPr>
                      <p:nvPr/>
                    </p:nvSpPr>
                    <p:spPr bwMode="auto">
                      <a:xfrm rot="2700000">
                        <a:off x="6855967" y="4438274"/>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590" name="Group 1030"/>
                    <p:cNvGrpSpPr>
                      <a:grpSpLocks/>
                    </p:cNvGrpSpPr>
                    <p:nvPr/>
                  </p:nvGrpSpPr>
                  <p:grpSpPr bwMode="auto">
                    <a:xfrm>
                      <a:off x="5720102" y="6096000"/>
                      <a:ext cx="1238454" cy="152402"/>
                      <a:chOff x="5727247" y="4419600"/>
                      <a:chExt cx="1238454" cy="152402"/>
                    </a:xfrm>
                  </p:grpSpPr>
                  <p:sp>
                    <p:nvSpPr>
                      <p:cNvPr id="49591" name="Rectangle 498"/>
                      <p:cNvSpPr>
                        <a:spLocks noChangeAspect="1"/>
                      </p:cNvSpPr>
                      <p:nvPr/>
                    </p:nvSpPr>
                    <p:spPr bwMode="auto">
                      <a:xfrm rot="2700000">
                        <a:off x="6855973" y="4438269"/>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92" name="Rectangle 499"/>
                      <p:cNvSpPr>
                        <a:spLocks noChangeArrowheads="1"/>
                      </p:cNvSpPr>
                      <p:nvPr/>
                    </p:nvSpPr>
                    <p:spPr bwMode="auto">
                      <a:xfrm>
                        <a:off x="5891209" y="4419600"/>
                        <a:ext cx="914398" cy="15240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93" name="Rectangle 500"/>
                      <p:cNvSpPr>
                        <a:spLocks noChangeAspect="1"/>
                      </p:cNvSpPr>
                      <p:nvPr/>
                    </p:nvSpPr>
                    <p:spPr bwMode="auto">
                      <a:xfrm rot="2700000">
                        <a:off x="5727250" y="4438269"/>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grpSp>
          <p:grpSp>
            <p:nvGrpSpPr>
              <p:cNvPr id="49259" name="Group 1138"/>
              <p:cNvGrpSpPr>
                <a:grpSpLocks/>
              </p:cNvGrpSpPr>
              <p:nvPr/>
            </p:nvGrpSpPr>
            <p:grpSpPr bwMode="auto">
              <a:xfrm>
                <a:off x="6477000" y="2362198"/>
                <a:ext cx="509588" cy="387349"/>
                <a:chOff x="6477000" y="2362198"/>
                <a:chExt cx="509588" cy="387349"/>
              </a:xfrm>
            </p:grpSpPr>
            <p:sp>
              <p:nvSpPr>
                <p:cNvPr id="49427" name="AutoShape 622"/>
                <p:cNvSpPr>
                  <a:spLocks noChangeArrowheads="1"/>
                </p:cNvSpPr>
                <p:nvPr/>
              </p:nvSpPr>
              <p:spPr bwMode="auto">
                <a:xfrm>
                  <a:off x="6477000" y="2362198"/>
                  <a:ext cx="509588" cy="387349"/>
                </a:xfrm>
                <a:prstGeom prst="cube">
                  <a:avLst>
                    <a:gd name="adj" fmla="val 31148"/>
                  </a:avLst>
                </a:prstGeom>
                <a:solidFill>
                  <a:srgbClr val="5B68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428" name="Group 887"/>
                <p:cNvGrpSpPr>
                  <a:grpSpLocks/>
                </p:cNvGrpSpPr>
                <p:nvPr/>
              </p:nvGrpSpPr>
              <p:grpSpPr bwMode="auto">
                <a:xfrm>
                  <a:off x="6488906" y="2493168"/>
                  <a:ext cx="85726" cy="250030"/>
                  <a:chOff x="6488906" y="2493168"/>
                  <a:chExt cx="85726" cy="250030"/>
                </a:xfrm>
              </p:grpSpPr>
              <p:sp>
                <p:nvSpPr>
                  <p:cNvPr id="49525" name="Rectangle 432"/>
                  <p:cNvSpPr>
                    <a:spLocks noChangeArrowheads="1"/>
                  </p:cNvSpPr>
                  <p:nvPr/>
                </p:nvSpPr>
                <p:spPr bwMode="auto">
                  <a:xfrm>
                    <a:off x="6488906" y="2493168"/>
                    <a:ext cx="85726" cy="250030"/>
                  </a:xfrm>
                  <a:prstGeom prst="rect">
                    <a:avLst/>
                  </a:prstGeom>
                  <a:solidFill>
                    <a:schemeClr val="tx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526" name="Group 840"/>
                  <p:cNvGrpSpPr>
                    <a:grpSpLocks noChangeAspect="1"/>
                  </p:cNvGrpSpPr>
                  <p:nvPr/>
                </p:nvGrpSpPr>
                <p:grpSpPr bwMode="auto">
                  <a:xfrm>
                    <a:off x="6496046" y="2502698"/>
                    <a:ext cx="70078" cy="62978"/>
                    <a:chOff x="821532" y="1421121"/>
                    <a:chExt cx="778668" cy="699709"/>
                  </a:xfrm>
                </p:grpSpPr>
                <p:sp>
                  <p:nvSpPr>
                    <p:cNvPr id="49561" name="Rectangle 468"/>
                    <p:cNvSpPr>
                      <a:spLocks noChangeArrowheads="1"/>
                    </p:cNvSpPr>
                    <p:nvPr/>
                  </p:nvSpPr>
                  <p:spPr bwMode="auto">
                    <a:xfrm>
                      <a:off x="881062" y="1557709"/>
                      <a:ext cx="719138"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62" name="Rectangle 469"/>
                    <p:cNvSpPr>
                      <a:spLocks noChangeArrowheads="1"/>
                    </p:cNvSpPr>
                    <p:nvPr/>
                  </p:nvSpPr>
                  <p:spPr bwMode="auto">
                    <a:xfrm>
                      <a:off x="847731" y="1762510"/>
                      <a:ext cx="719138"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63" name="Rectangle 470"/>
                    <p:cNvSpPr>
                      <a:spLocks noChangeArrowheads="1"/>
                    </p:cNvSpPr>
                    <p:nvPr/>
                  </p:nvSpPr>
                  <p:spPr bwMode="auto">
                    <a:xfrm>
                      <a:off x="821532" y="1967294"/>
                      <a:ext cx="719138"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64" name="Rectangle 471"/>
                    <p:cNvSpPr>
                      <a:spLocks noChangeArrowheads="1"/>
                    </p:cNvSpPr>
                    <p:nvPr/>
                  </p:nvSpPr>
                  <p:spPr bwMode="auto">
                    <a:xfrm rot="6145883">
                      <a:off x="650508" y="1755070"/>
                      <a:ext cx="694946"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65" name="Rectangle 472"/>
                    <p:cNvSpPr>
                      <a:spLocks noChangeArrowheads="1"/>
                    </p:cNvSpPr>
                    <p:nvPr/>
                  </p:nvSpPr>
                  <p:spPr bwMode="auto">
                    <a:xfrm rot="6145883">
                      <a:off x="876716" y="1750307"/>
                      <a:ext cx="694946"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66" name="Rectangle 473"/>
                    <p:cNvSpPr>
                      <a:spLocks noChangeArrowheads="1"/>
                    </p:cNvSpPr>
                    <p:nvPr/>
                  </p:nvSpPr>
                  <p:spPr bwMode="auto">
                    <a:xfrm rot="6145883">
                      <a:off x="1093406" y="1755070"/>
                      <a:ext cx="694946"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67" name="Oval 474"/>
                    <p:cNvSpPr>
                      <a:spLocks noChangeArrowheads="1"/>
                    </p:cNvSpPr>
                    <p:nvPr/>
                  </p:nvSpPr>
                  <p:spPr bwMode="auto">
                    <a:xfrm>
                      <a:off x="995365" y="1521610"/>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68" name="Oval 475"/>
                    <p:cNvSpPr>
                      <a:spLocks noChangeArrowheads="1"/>
                    </p:cNvSpPr>
                    <p:nvPr/>
                  </p:nvSpPr>
                  <p:spPr bwMode="auto">
                    <a:xfrm>
                      <a:off x="1219207" y="1521617"/>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69" name="Oval 476"/>
                    <p:cNvSpPr>
                      <a:spLocks noChangeArrowheads="1"/>
                    </p:cNvSpPr>
                    <p:nvPr/>
                  </p:nvSpPr>
                  <p:spPr bwMode="auto">
                    <a:xfrm>
                      <a:off x="1435897" y="1521617"/>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70" name="Oval 477"/>
                    <p:cNvSpPr>
                      <a:spLocks noChangeArrowheads="1"/>
                    </p:cNvSpPr>
                    <p:nvPr/>
                  </p:nvSpPr>
                  <p:spPr bwMode="auto">
                    <a:xfrm>
                      <a:off x="947739" y="1731166"/>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71" name="Oval 478"/>
                    <p:cNvSpPr>
                      <a:spLocks noChangeArrowheads="1"/>
                    </p:cNvSpPr>
                    <p:nvPr/>
                  </p:nvSpPr>
                  <p:spPr bwMode="auto">
                    <a:xfrm>
                      <a:off x="1171582" y="1731166"/>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72" name="Oval 479"/>
                    <p:cNvSpPr>
                      <a:spLocks noChangeArrowheads="1"/>
                    </p:cNvSpPr>
                    <p:nvPr/>
                  </p:nvSpPr>
                  <p:spPr bwMode="auto">
                    <a:xfrm>
                      <a:off x="1388271" y="1731166"/>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73" name="Oval 480"/>
                    <p:cNvSpPr>
                      <a:spLocks noChangeArrowheads="1"/>
                    </p:cNvSpPr>
                    <p:nvPr/>
                  </p:nvSpPr>
                  <p:spPr bwMode="auto">
                    <a:xfrm>
                      <a:off x="904885" y="1935968"/>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74" name="Oval 481"/>
                    <p:cNvSpPr>
                      <a:spLocks noChangeArrowheads="1"/>
                    </p:cNvSpPr>
                    <p:nvPr/>
                  </p:nvSpPr>
                  <p:spPr bwMode="auto">
                    <a:xfrm>
                      <a:off x="1128718" y="1935968"/>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75" name="Oval 482"/>
                    <p:cNvSpPr>
                      <a:spLocks noChangeArrowheads="1"/>
                    </p:cNvSpPr>
                    <p:nvPr/>
                  </p:nvSpPr>
                  <p:spPr bwMode="auto">
                    <a:xfrm>
                      <a:off x="1345408" y="1935968"/>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527" name="Group 73"/>
                  <p:cNvGrpSpPr>
                    <a:grpSpLocks/>
                  </p:cNvGrpSpPr>
                  <p:nvPr/>
                </p:nvGrpSpPr>
                <p:grpSpPr bwMode="auto">
                  <a:xfrm>
                    <a:off x="6493667" y="2589112"/>
                    <a:ext cx="69056" cy="55935"/>
                    <a:chOff x="5981700" y="2873375"/>
                    <a:chExt cx="317500" cy="104781"/>
                  </a:xfrm>
                </p:grpSpPr>
                <p:sp>
                  <p:nvSpPr>
                    <p:cNvPr id="49544" name="Freeform 305"/>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117" y="27"/>
                          </a:moveTo>
                          <a:cubicBezTo>
                            <a:pt x="66" y="11"/>
                            <a:pt x="18" y="0"/>
                            <a:pt x="9" y="3"/>
                          </a:cubicBezTo>
                          <a:cubicBezTo>
                            <a:pt x="0" y="6"/>
                            <a:pt x="33" y="22"/>
                            <a:pt x="83" y="39"/>
                          </a:cubicBezTo>
                          <a:cubicBezTo>
                            <a:pt x="134" y="55"/>
                            <a:pt x="182" y="66"/>
                            <a:pt x="191" y="63"/>
                          </a:cubicBezTo>
                          <a:cubicBezTo>
                            <a:pt x="200" y="60"/>
                            <a:pt x="167" y="44"/>
                            <a:pt x="117"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545" name="Freeform 306"/>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83" y="27"/>
                          </a:moveTo>
                          <a:cubicBezTo>
                            <a:pt x="33" y="44"/>
                            <a:pt x="0" y="60"/>
                            <a:pt x="9" y="63"/>
                          </a:cubicBezTo>
                          <a:cubicBezTo>
                            <a:pt x="18" y="66"/>
                            <a:pt x="67" y="55"/>
                            <a:pt x="117" y="39"/>
                          </a:cubicBezTo>
                          <a:cubicBezTo>
                            <a:pt x="167" y="22"/>
                            <a:pt x="200" y="6"/>
                            <a:pt x="191" y="3"/>
                          </a:cubicBezTo>
                          <a:cubicBezTo>
                            <a:pt x="182" y="0"/>
                            <a:pt x="134" y="11"/>
                            <a:pt x="83"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546" name="Group 328"/>
                    <p:cNvGrpSpPr>
                      <a:grpSpLocks noChangeAspect="1"/>
                    </p:cNvGrpSpPr>
                    <p:nvPr/>
                  </p:nvGrpSpPr>
                  <p:grpSpPr bwMode="auto">
                    <a:xfrm>
                      <a:off x="6153150" y="2914624"/>
                      <a:ext cx="146050" cy="25398"/>
                      <a:chOff x="912" y="1538"/>
                      <a:chExt cx="766" cy="126"/>
                    </a:xfrm>
                  </p:grpSpPr>
                  <p:sp>
                    <p:nvSpPr>
                      <p:cNvPr id="49559" name="Rectangle 324"/>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60" name="Freeform 325"/>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547" name="Group 335"/>
                    <p:cNvGrpSpPr>
                      <a:grpSpLocks noChangeAspect="1"/>
                    </p:cNvGrpSpPr>
                    <p:nvPr/>
                  </p:nvGrpSpPr>
                  <p:grpSpPr bwMode="auto">
                    <a:xfrm>
                      <a:off x="6103946" y="2876545"/>
                      <a:ext cx="76202" cy="49212"/>
                      <a:chOff x="1395" y="1393"/>
                      <a:chExt cx="386" cy="258"/>
                    </a:xfrm>
                  </p:grpSpPr>
                  <p:sp>
                    <p:nvSpPr>
                      <p:cNvPr id="49557" name="Rectangle 333"/>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58" name="Freeform 334"/>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548" name="Group 336"/>
                    <p:cNvGrpSpPr>
                      <a:grpSpLocks noChangeAspect="1"/>
                    </p:cNvGrpSpPr>
                    <p:nvPr/>
                  </p:nvGrpSpPr>
                  <p:grpSpPr bwMode="auto">
                    <a:xfrm flipH="1" flipV="1">
                      <a:off x="5981700" y="2913087"/>
                      <a:ext cx="146050" cy="25398"/>
                      <a:chOff x="912" y="1538"/>
                      <a:chExt cx="766" cy="126"/>
                    </a:xfrm>
                  </p:grpSpPr>
                  <p:sp>
                    <p:nvSpPr>
                      <p:cNvPr id="49555" name="Rectangle 337"/>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56" name="Freeform 338"/>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549" name="Group 339"/>
                    <p:cNvGrpSpPr>
                      <a:grpSpLocks noChangeAspect="1"/>
                    </p:cNvGrpSpPr>
                    <p:nvPr/>
                  </p:nvGrpSpPr>
                  <p:grpSpPr bwMode="auto">
                    <a:xfrm flipH="1" flipV="1">
                      <a:off x="6104721" y="2928944"/>
                      <a:ext cx="76202" cy="49212"/>
                      <a:chOff x="1395" y="1393"/>
                      <a:chExt cx="386" cy="258"/>
                    </a:xfrm>
                  </p:grpSpPr>
                  <p:sp>
                    <p:nvSpPr>
                      <p:cNvPr id="49553" name="Rectangle 340"/>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54" name="Freeform 341"/>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550" name="Group 317"/>
                    <p:cNvGrpSpPr>
                      <a:grpSpLocks/>
                    </p:cNvGrpSpPr>
                    <p:nvPr/>
                  </p:nvGrpSpPr>
                  <p:grpSpPr bwMode="auto">
                    <a:xfrm>
                      <a:off x="6059490" y="2903198"/>
                      <a:ext cx="141288" cy="44794"/>
                      <a:chOff x="269" y="1006"/>
                      <a:chExt cx="89" cy="72"/>
                    </a:xfrm>
                  </p:grpSpPr>
                  <p:sp>
                    <p:nvSpPr>
                      <p:cNvPr id="49551" name="Oval 318"/>
                      <p:cNvSpPr>
                        <a:spLocks noChangeArrowheads="1"/>
                      </p:cNvSpPr>
                      <p:nvPr/>
                    </p:nvSpPr>
                    <p:spPr bwMode="auto">
                      <a:xfrm>
                        <a:off x="288" y="1008"/>
                        <a:ext cx="70" cy="70"/>
                      </a:xfrm>
                      <a:prstGeom prst="ellipse">
                        <a:avLst/>
                      </a:prstGeom>
                      <a:solidFill>
                        <a:srgbClr val="013741"/>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09" name="Oval 319"/>
                      <p:cNvSpPr>
                        <a:spLocks noChangeArrowheads="1"/>
                      </p:cNvSpPr>
                      <p:nvPr/>
                    </p:nvSpPr>
                    <p:spPr bwMode="auto">
                      <a:xfrm flipH="1" flipV="1">
                        <a:off x="267" y="1003"/>
                        <a:ext cx="67" cy="62"/>
                      </a:xfrm>
                      <a:prstGeom prst="ellipse">
                        <a:avLst/>
                      </a:prstGeom>
                      <a:gradFill rotWithShape="1">
                        <a:gsLst>
                          <a:gs pos="0">
                            <a:schemeClr val="tx1">
                              <a:alpha val="75000"/>
                            </a:schemeClr>
                          </a:gs>
                          <a:gs pos="100000">
                            <a:schemeClr val="tx1">
                              <a:gamma/>
                              <a:shade val="46275"/>
                              <a:invGamma/>
                              <a:alpha val="0"/>
                            </a:schemeClr>
                          </a:gs>
                        </a:gsLst>
                        <a:path path="shape">
                          <a:fillToRect l="50000" t="50000" r="50000" b="50000"/>
                        </a:path>
                      </a:gradFill>
                      <a:ln w="9525" algn="ctr">
                        <a:noFill/>
                        <a:round/>
                        <a:headEnd/>
                        <a:tailEnd/>
                      </a:ln>
                      <a:effectLst/>
                    </p:spPr>
                    <p:txBody>
                      <a:bodyPr lIns="82124" tIns="41061" rIns="82124" bIns="41061" anchor="ctr">
                        <a:spAutoFit/>
                      </a:bodyPr>
                      <a:lstStyle/>
                      <a:p>
                        <a:pPr algn="ctr" eaLnBrk="0" hangingPunct="0">
                          <a:lnSpc>
                            <a:spcPct val="90000"/>
                          </a:lnSpc>
                          <a:defRPr/>
                        </a:pPr>
                        <a:endParaRPr lang="zh-CN" altLang="en-US">
                          <a:latin typeface="Arial" pitchFamily="34" charset="0"/>
                        </a:endParaRPr>
                      </a:p>
                    </p:txBody>
                  </p:sp>
                </p:grpSp>
              </p:grpSp>
              <p:grpSp>
                <p:nvGrpSpPr>
                  <p:cNvPr id="49528" name="Group 870"/>
                  <p:cNvGrpSpPr>
                    <a:grpSpLocks noChangeAspect="1"/>
                  </p:cNvGrpSpPr>
                  <p:nvPr/>
                </p:nvGrpSpPr>
                <p:grpSpPr bwMode="auto">
                  <a:xfrm>
                    <a:off x="6496047" y="2659863"/>
                    <a:ext cx="70078" cy="62978"/>
                    <a:chOff x="821542" y="1421120"/>
                    <a:chExt cx="778668" cy="699708"/>
                  </a:xfrm>
                </p:grpSpPr>
                <p:sp>
                  <p:nvSpPr>
                    <p:cNvPr id="49529" name="Rectangle 436"/>
                    <p:cNvSpPr>
                      <a:spLocks noChangeArrowheads="1"/>
                    </p:cNvSpPr>
                    <p:nvPr/>
                  </p:nvSpPr>
                  <p:spPr bwMode="auto">
                    <a:xfrm>
                      <a:off x="881072" y="1557708"/>
                      <a:ext cx="719138"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30" name="Rectangle 437"/>
                    <p:cNvSpPr>
                      <a:spLocks noChangeArrowheads="1"/>
                    </p:cNvSpPr>
                    <p:nvPr/>
                  </p:nvSpPr>
                  <p:spPr bwMode="auto">
                    <a:xfrm>
                      <a:off x="847741" y="1762509"/>
                      <a:ext cx="719138"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31" name="Rectangle 438"/>
                    <p:cNvSpPr>
                      <a:spLocks noChangeArrowheads="1"/>
                    </p:cNvSpPr>
                    <p:nvPr/>
                  </p:nvSpPr>
                  <p:spPr bwMode="auto">
                    <a:xfrm>
                      <a:off x="821542" y="1967293"/>
                      <a:ext cx="719138"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32" name="Rectangle 439"/>
                    <p:cNvSpPr>
                      <a:spLocks noChangeArrowheads="1"/>
                    </p:cNvSpPr>
                    <p:nvPr/>
                  </p:nvSpPr>
                  <p:spPr bwMode="auto">
                    <a:xfrm rot="6145883">
                      <a:off x="650508" y="1755069"/>
                      <a:ext cx="694945"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33" name="Rectangle 440"/>
                    <p:cNvSpPr>
                      <a:spLocks noChangeArrowheads="1"/>
                    </p:cNvSpPr>
                    <p:nvPr/>
                  </p:nvSpPr>
                  <p:spPr bwMode="auto">
                    <a:xfrm rot="6145883">
                      <a:off x="876716" y="1750306"/>
                      <a:ext cx="694945"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34" name="Rectangle 441"/>
                    <p:cNvSpPr>
                      <a:spLocks noChangeArrowheads="1"/>
                    </p:cNvSpPr>
                    <p:nvPr/>
                  </p:nvSpPr>
                  <p:spPr bwMode="auto">
                    <a:xfrm rot="6145883">
                      <a:off x="1093406" y="1755069"/>
                      <a:ext cx="694945"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35" name="Oval 442"/>
                    <p:cNvSpPr>
                      <a:spLocks noChangeArrowheads="1"/>
                    </p:cNvSpPr>
                    <p:nvPr/>
                  </p:nvSpPr>
                  <p:spPr bwMode="auto">
                    <a:xfrm>
                      <a:off x="995364" y="1521625"/>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36" name="Oval 443"/>
                    <p:cNvSpPr>
                      <a:spLocks noChangeArrowheads="1"/>
                    </p:cNvSpPr>
                    <p:nvPr/>
                  </p:nvSpPr>
                  <p:spPr bwMode="auto">
                    <a:xfrm>
                      <a:off x="1219206" y="1521625"/>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37" name="Oval 444"/>
                    <p:cNvSpPr>
                      <a:spLocks noChangeArrowheads="1"/>
                    </p:cNvSpPr>
                    <p:nvPr/>
                  </p:nvSpPr>
                  <p:spPr bwMode="auto">
                    <a:xfrm>
                      <a:off x="1435896" y="1521625"/>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38" name="Oval 445"/>
                    <p:cNvSpPr>
                      <a:spLocks noChangeArrowheads="1"/>
                    </p:cNvSpPr>
                    <p:nvPr/>
                  </p:nvSpPr>
                  <p:spPr bwMode="auto">
                    <a:xfrm>
                      <a:off x="947739" y="1731173"/>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39" name="Oval 446"/>
                    <p:cNvSpPr>
                      <a:spLocks noChangeArrowheads="1"/>
                    </p:cNvSpPr>
                    <p:nvPr/>
                  </p:nvSpPr>
                  <p:spPr bwMode="auto">
                    <a:xfrm>
                      <a:off x="1171581" y="1731173"/>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40" name="Oval 447"/>
                    <p:cNvSpPr>
                      <a:spLocks noChangeArrowheads="1"/>
                    </p:cNvSpPr>
                    <p:nvPr/>
                  </p:nvSpPr>
                  <p:spPr bwMode="auto">
                    <a:xfrm>
                      <a:off x="1388271" y="1731173"/>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41" name="Oval 448"/>
                    <p:cNvSpPr>
                      <a:spLocks noChangeArrowheads="1"/>
                    </p:cNvSpPr>
                    <p:nvPr/>
                  </p:nvSpPr>
                  <p:spPr bwMode="auto">
                    <a:xfrm>
                      <a:off x="904885" y="1935974"/>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42" name="Oval 449"/>
                    <p:cNvSpPr>
                      <a:spLocks noChangeArrowheads="1"/>
                    </p:cNvSpPr>
                    <p:nvPr/>
                  </p:nvSpPr>
                  <p:spPr bwMode="auto">
                    <a:xfrm>
                      <a:off x="1128717" y="1935974"/>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43" name="Oval 450"/>
                    <p:cNvSpPr>
                      <a:spLocks noChangeArrowheads="1"/>
                    </p:cNvSpPr>
                    <p:nvPr/>
                  </p:nvSpPr>
                  <p:spPr bwMode="auto">
                    <a:xfrm>
                      <a:off x="1345407" y="1935974"/>
                      <a:ext cx="100012"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nvGrpSpPr>
                <p:cNvPr id="49429" name="Group 888"/>
                <p:cNvGrpSpPr>
                  <a:grpSpLocks/>
                </p:cNvGrpSpPr>
                <p:nvPr/>
              </p:nvGrpSpPr>
              <p:grpSpPr bwMode="auto">
                <a:xfrm>
                  <a:off x="6767512" y="2493168"/>
                  <a:ext cx="85726" cy="250030"/>
                  <a:chOff x="6488906" y="2493168"/>
                  <a:chExt cx="85726" cy="250030"/>
                </a:xfrm>
              </p:grpSpPr>
              <p:sp>
                <p:nvSpPr>
                  <p:cNvPr id="49474" name="Rectangle 381"/>
                  <p:cNvSpPr>
                    <a:spLocks noChangeArrowheads="1"/>
                  </p:cNvSpPr>
                  <p:nvPr/>
                </p:nvSpPr>
                <p:spPr bwMode="auto">
                  <a:xfrm>
                    <a:off x="6488906" y="2493168"/>
                    <a:ext cx="85726" cy="250030"/>
                  </a:xfrm>
                  <a:prstGeom prst="rect">
                    <a:avLst/>
                  </a:prstGeom>
                  <a:solidFill>
                    <a:schemeClr val="tx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475" name="Group 890"/>
                  <p:cNvGrpSpPr>
                    <a:grpSpLocks noChangeAspect="1"/>
                  </p:cNvGrpSpPr>
                  <p:nvPr/>
                </p:nvGrpSpPr>
                <p:grpSpPr bwMode="auto">
                  <a:xfrm>
                    <a:off x="6496045" y="2502696"/>
                    <a:ext cx="70077" cy="62978"/>
                    <a:chOff x="821532" y="1421119"/>
                    <a:chExt cx="778668" cy="699710"/>
                  </a:xfrm>
                </p:grpSpPr>
                <p:sp>
                  <p:nvSpPr>
                    <p:cNvPr id="49510" name="Rectangle 417"/>
                    <p:cNvSpPr>
                      <a:spLocks noChangeArrowheads="1"/>
                    </p:cNvSpPr>
                    <p:nvPr/>
                  </p:nvSpPr>
                  <p:spPr bwMode="auto">
                    <a:xfrm>
                      <a:off x="881063" y="1557708"/>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11" name="Rectangle 418"/>
                    <p:cNvSpPr>
                      <a:spLocks noChangeArrowheads="1"/>
                    </p:cNvSpPr>
                    <p:nvPr/>
                  </p:nvSpPr>
                  <p:spPr bwMode="auto">
                    <a:xfrm>
                      <a:off x="847721" y="1762509"/>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12" name="Rectangle 419"/>
                    <p:cNvSpPr>
                      <a:spLocks noChangeArrowheads="1"/>
                    </p:cNvSpPr>
                    <p:nvPr/>
                  </p:nvSpPr>
                  <p:spPr bwMode="auto">
                    <a:xfrm>
                      <a:off x="821532" y="1967293"/>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13" name="Rectangle 420"/>
                    <p:cNvSpPr>
                      <a:spLocks noChangeArrowheads="1"/>
                    </p:cNvSpPr>
                    <p:nvPr/>
                  </p:nvSpPr>
                  <p:spPr bwMode="auto">
                    <a:xfrm rot="6145883">
                      <a:off x="650495" y="1755069"/>
                      <a:ext cx="694945"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14" name="Rectangle 421"/>
                    <p:cNvSpPr>
                      <a:spLocks noChangeArrowheads="1"/>
                    </p:cNvSpPr>
                    <p:nvPr/>
                  </p:nvSpPr>
                  <p:spPr bwMode="auto">
                    <a:xfrm rot="6145883">
                      <a:off x="876707" y="1750305"/>
                      <a:ext cx="694945"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15" name="Rectangle 422"/>
                    <p:cNvSpPr>
                      <a:spLocks noChangeArrowheads="1"/>
                    </p:cNvSpPr>
                    <p:nvPr/>
                  </p:nvSpPr>
                  <p:spPr bwMode="auto">
                    <a:xfrm rot="6145883">
                      <a:off x="1093400" y="1755069"/>
                      <a:ext cx="694945"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16" name="Oval 423"/>
                    <p:cNvSpPr>
                      <a:spLocks noChangeArrowheads="1"/>
                    </p:cNvSpPr>
                    <p:nvPr/>
                  </p:nvSpPr>
                  <p:spPr bwMode="auto">
                    <a:xfrm>
                      <a:off x="995362" y="1521625"/>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17" name="Oval 424"/>
                    <p:cNvSpPr>
                      <a:spLocks noChangeArrowheads="1"/>
                    </p:cNvSpPr>
                    <p:nvPr/>
                  </p:nvSpPr>
                  <p:spPr bwMode="auto">
                    <a:xfrm>
                      <a:off x="1219197" y="1521625"/>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18" name="Oval 425"/>
                    <p:cNvSpPr>
                      <a:spLocks noChangeArrowheads="1"/>
                    </p:cNvSpPr>
                    <p:nvPr/>
                  </p:nvSpPr>
                  <p:spPr bwMode="auto">
                    <a:xfrm>
                      <a:off x="1435891" y="1521625"/>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19" name="Oval 426"/>
                    <p:cNvSpPr>
                      <a:spLocks noChangeArrowheads="1"/>
                    </p:cNvSpPr>
                    <p:nvPr/>
                  </p:nvSpPr>
                  <p:spPr bwMode="auto">
                    <a:xfrm>
                      <a:off x="947736" y="173117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20" name="Oval 427"/>
                    <p:cNvSpPr>
                      <a:spLocks noChangeArrowheads="1"/>
                    </p:cNvSpPr>
                    <p:nvPr/>
                  </p:nvSpPr>
                  <p:spPr bwMode="auto">
                    <a:xfrm>
                      <a:off x="1171571" y="173117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21" name="Oval 428"/>
                    <p:cNvSpPr>
                      <a:spLocks noChangeArrowheads="1"/>
                    </p:cNvSpPr>
                    <p:nvPr/>
                  </p:nvSpPr>
                  <p:spPr bwMode="auto">
                    <a:xfrm>
                      <a:off x="1388265" y="173117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22" name="Oval 429"/>
                    <p:cNvSpPr>
                      <a:spLocks noChangeArrowheads="1"/>
                    </p:cNvSpPr>
                    <p:nvPr/>
                  </p:nvSpPr>
                  <p:spPr bwMode="auto">
                    <a:xfrm>
                      <a:off x="904871" y="1935974"/>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23" name="Oval 430"/>
                    <p:cNvSpPr>
                      <a:spLocks noChangeArrowheads="1"/>
                    </p:cNvSpPr>
                    <p:nvPr/>
                  </p:nvSpPr>
                  <p:spPr bwMode="auto">
                    <a:xfrm>
                      <a:off x="1128707" y="1935974"/>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24" name="Oval 431"/>
                    <p:cNvSpPr>
                      <a:spLocks noChangeArrowheads="1"/>
                    </p:cNvSpPr>
                    <p:nvPr/>
                  </p:nvSpPr>
                  <p:spPr bwMode="auto">
                    <a:xfrm>
                      <a:off x="1345400" y="1935974"/>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476" name="Group 73"/>
                  <p:cNvGrpSpPr>
                    <a:grpSpLocks/>
                  </p:cNvGrpSpPr>
                  <p:nvPr/>
                </p:nvGrpSpPr>
                <p:grpSpPr bwMode="auto">
                  <a:xfrm>
                    <a:off x="6493667" y="2589112"/>
                    <a:ext cx="69056" cy="55935"/>
                    <a:chOff x="5981700" y="2873375"/>
                    <a:chExt cx="317500" cy="104781"/>
                  </a:xfrm>
                </p:grpSpPr>
                <p:sp>
                  <p:nvSpPr>
                    <p:cNvPr id="49493" name="Freeform 305"/>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117" y="27"/>
                          </a:moveTo>
                          <a:cubicBezTo>
                            <a:pt x="66" y="11"/>
                            <a:pt x="18" y="0"/>
                            <a:pt x="9" y="3"/>
                          </a:cubicBezTo>
                          <a:cubicBezTo>
                            <a:pt x="0" y="6"/>
                            <a:pt x="33" y="22"/>
                            <a:pt x="83" y="39"/>
                          </a:cubicBezTo>
                          <a:cubicBezTo>
                            <a:pt x="134" y="55"/>
                            <a:pt x="182" y="66"/>
                            <a:pt x="191" y="63"/>
                          </a:cubicBezTo>
                          <a:cubicBezTo>
                            <a:pt x="200" y="60"/>
                            <a:pt x="167" y="44"/>
                            <a:pt x="117"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494" name="Freeform 306"/>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83" y="27"/>
                          </a:moveTo>
                          <a:cubicBezTo>
                            <a:pt x="33" y="44"/>
                            <a:pt x="0" y="60"/>
                            <a:pt x="9" y="63"/>
                          </a:cubicBezTo>
                          <a:cubicBezTo>
                            <a:pt x="18" y="66"/>
                            <a:pt x="67" y="55"/>
                            <a:pt x="117" y="39"/>
                          </a:cubicBezTo>
                          <a:cubicBezTo>
                            <a:pt x="167" y="22"/>
                            <a:pt x="200" y="6"/>
                            <a:pt x="191" y="3"/>
                          </a:cubicBezTo>
                          <a:cubicBezTo>
                            <a:pt x="182" y="0"/>
                            <a:pt x="134" y="11"/>
                            <a:pt x="83"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495" name="Group 328"/>
                    <p:cNvGrpSpPr>
                      <a:grpSpLocks noChangeAspect="1"/>
                    </p:cNvGrpSpPr>
                    <p:nvPr/>
                  </p:nvGrpSpPr>
                  <p:grpSpPr bwMode="auto">
                    <a:xfrm>
                      <a:off x="6153150" y="2914624"/>
                      <a:ext cx="146050" cy="25398"/>
                      <a:chOff x="912" y="1538"/>
                      <a:chExt cx="766" cy="126"/>
                    </a:xfrm>
                  </p:grpSpPr>
                  <p:sp>
                    <p:nvSpPr>
                      <p:cNvPr id="49508" name="Rectangle 324"/>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09" name="Freeform 325"/>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496" name="Group 335"/>
                    <p:cNvGrpSpPr>
                      <a:grpSpLocks noChangeAspect="1"/>
                    </p:cNvGrpSpPr>
                    <p:nvPr/>
                  </p:nvGrpSpPr>
                  <p:grpSpPr bwMode="auto">
                    <a:xfrm>
                      <a:off x="6103946" y="2876545"/>
                      <a:ext cx="76202" cy="49212"/>
                      <a:chOff x="1395" y="1393"/>
                      <a:chExt cx="386" cy="258"/>
                    </a:xfrm>
                  </p:grpSpPr>
                  <p:sp>
                    <p:nvSpPr>
                      <p:cNvPr id="49506" name="Rectangle 333"/>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07" name="Freeform 334"/>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497" name="Group 336"/>
                    <p:cNvGrpSpPr>
                      <a:grpSpLocks noChangeAspect="1"/>
                    </p:cNvGrpSpPr>
                    <p:nvPr/>
                  </p:nvGrpSpPr>
                  <p:grpSpPr bwMode="auto">
                    <a:xfrm flipH="1" flipV="1">
                      <a:off x="5981700" y="2913087"/>
                      <a:ext cx="146050" cy="25398"/>
                      <a:chOff x="912" y="1538"/>
                      <a:chExt cx="766" cy="126"/>
                    </a:xfrm>
                  </p:grpSpPr>
                  <p:sp>
                    <p:nvSpPr>
                      <p:cNvPr id="49504" name="Rectangle 337"/>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05" name="Freeform 338"/>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498" name="Group 339"/>
                    <p:cNvGrpSpPr>
                      <a:grpSpLocks noChangeAspect="1"/>
                    </p:cNvGrpSpPr>
                    <p:nvPr/>
                  </p:nvGrpSpPr>
                  <p:grpSpPr bwMode="auto">
                    <a:xfrm flipH="1" flipV="1">
                      <a:off x="6104721" y="2928944"/>
                      <a:ext cx="76202" cy="49212"/>
                      <a:chOff x="1395" y="1393"/>
                      <a:chExt cx="386" cy="258"/>
                    </a:xfrm>
                  </p:grpSpPr>
                  <p:sp>
                    <p:nvSpPr>
                      <p:cNvPr id="49502" name="Rectangle 340"/>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503" name="Freeform 341"/>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499" name="Group 317"/>
                    <p:cNvGrpSpPr>
                      <a:grpSpLocks/>
                    </p:cNvGrpSpPr>
                    <p:nvPr/>
                  </p:nvGrpSpPr>
                  <p:grpSpPr bwMode="auto">
                    <a:xfrm>
                      <a:off x="6081715" y="2903198"/>
                      <a:ext cx="119063" cy="44794"/>
                      <a:chOff x="283" y="1006"/>
                      <a:chExt cx="75" cy="72"/>
                    </a:xfrm>
                  </p:grpSpPr>
                  <p:sp>
                    <p:nvSpPr>
                      <p:cNvPr id="49500" name="Oval 318"/>
                      <p:cNvSpPr>
                        <a:spLocks noChangeArrowheads="1"/>
                      </p:cNvSpPr>
                      <p:nvPr/>
                    </p:nvSpPr>
                    <p:spPr bwMode="auto">
                      <a:xfrm>
                        <a:off x="288" y="1008"/>
                        <a:ext cx="70" cy="70"/>
                      </a:xfrm>
                      <a:prstGeom prst="ellipse">
                        <a:avLst/>
                      </a:prstGeom>
                      <a:solidFill>
                        <a:srgbClr val="013741"/>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358" name="Oval 319"/>
                      <p:cNvSpPr>
                        <a:spLocks noChangeArrowheads="1"/>
                      </p:cNvSpPr>
                      <p:nvPr/>
                    </p:nvSpPr>
                    <p:spPr bwMode="auto">
                      <a:xfrm flipH="1" flipV="1">
                        <a:off x="282" y="1003"/>
                        <a:ext cx="67" cy="62"/>
                      </a:xfrm>
                      <a:prstGeom prst="ellipse">
                        <a:avLst/>
                      </a:prstGeom>
                      <a:gradFill rotWithShape="1">
                        <a:gsLst>
                          <a:gs pos="0">
                            <a:schemeClr val="tx1">
                              <a:alpha val="75000"/>
                            </a:schemeClr>
                          </a:gs>
                          <a:gs pos="100000">
                            <a:schemeClr val="tx1">
                              <a:gamma/>
                              <a:shade val="46275"/>
                              <a:invGamma/>
                              <a:alpha val="0"/>
                            </a:schemeClr>
                          </a:gs>
                        </a:gsLst>
                        <a:path path="shape">
                          <a:fillToRect l="50000" t="50000" r="50000" b="50000"/>
                        </a:path>
                      </a:gradFill>
                      <a:ln w="9525" algn="ctr">
                        <a:noFill/>
                        <a:round/>
                        <a:headEnd/>
                        <a:tailEnd/>
                      </a:ln>
                      <a:effectLst/>
                    </p:spPr>
                    <p:txBody>
                      <a:bodyPr lIns="82124" tIns="41061" rIns="82124" bIns="41061" anchor="ctr">
                        <a:spAutoFit/>
                      </a:bodyPr>
                      <a:lstStyle/>
                      <a:p>
                        <a:pPr algn="ctr" eaLnBrk="0" hangingPunct="0">
                          <a:lnSpc>
                            <a:spcPct val="90000"/>
                          </a:lnSpc>
                          <a:defRPr/>
                        </a:pPr>
                        <a:endParaRPr lang="zh-CN" altLang="en-US">
                          <a:latin typeface="Arial" pitchFamily="34" charset="0"/>
                        </a:endParaRPr>
                      </a:p>
                    </p:txBody>
                  </p:sp>
                </p:grpSp>
              </p:grpSp>
              <p:grpSp>
                <p:nvGrpSpPr>
                  <p:cNvPr id="49477" name="Group 892"/>
                  <p:cNvGrpSpPr>
                    <a:grpSpLocks noChangeAspect="1"/>
                  </p:cNvGrpSpPr>
                  <p:nvPr/>
                </p:nvGrpSpPr>
                <p:grpSpPr bwMode="auto">
                  <a:xfrm>
                    <a:off x="6496045" y="2659863"/>
                    <a:ext cx="70077" cy="62978"/>
                    <a:chOff x="821532" y="1421136"/>
                    <a:chExt cx="778668" cy="699709"/>
                  </a:xfrm>
                </p:grpSpPr>
                <p:sp>
                  <p:nvSpPr>
                    <p:cNvPr id="49478" name="Rectangle 385"/>
                    <p:cNvSpPr>
                      <a:spLocks noChangeArrowheads="1"/>
                    </p:cNvSpPr>
                    <p:nvPr/>
                  </p:nvSpPr>
                  <p:spPr bwMode="auto">
                    <a:xfrm>
                      <a:off x="881063" y="1557724"/>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79" name="Rectangle 386"/>
                    <p:cNvSpPr>
                      <a:spLocks noChangeArrowheads="1"/>
                    </p:cNvSpPr>
                    <p:nvPr/>
                  </p:nvSpPr>
                  <p:spPr bwMode="auto">
                    <a:xfrm>
                      <a:off x="847721" y="1762525"/>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80" name="Rectangle 387"/>
                    <p:cNvSpPr>
                      <a:spLocks noChangeArrowheads="1"/>
                    </p:cNvSpPr>
                    <p:nvPr/>
                  </p:nvSpPr>
                  <p:spPr bwMode="auto">
                    <a:xfrm>
                      <a:off x="821532" y="1967309"/>
                      <a:ext cx="719137" cy="36569"/>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81" name="Rectangle 388"/>
                    <p:cNvSpPr>
                      <a:spLocks noChangeArrowheads="1"/>
                    </p:cNvSpPr>
                    <p:nvPr/>
                  </p:nvSpPr>
                  <p:spPr bwMode="auto">
                    <a:xfrm rot="6145883">
                      <a:off x="650495" y="1755085"/>
                      <a:ext cx="694945" cy="36575"/>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82" name="Rectangle 389"/>
                    <p:cNvSpPr>
                      <a:spLocks noChangeArrowheads="1"/>
                    </p:cNvSpPr>
                    <p:nvPr/>
                  </p:nvSpPr>
                  <p:spPr bwMode="auto">
                    <a:xfrm rot="6145883">
                      <a:off x="876707" y="1750322"/>
                      <a:ext cx="694945"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83" name="Rectangle 390"/>
                    <p:cNvSpPr>
                      <a:spLocks noChangeArrowheads="1"/>
                    </p:cNvSpPr>
                    <p:nvPr/>
                  </p:nvSpPr>
                  <p:spPr bwMode="auto">
                    <a:xfrm rot="6145883">
                      <a:off x="1093400" y="1755085"/>
                      <a:ext cx="694945" cy="36574"/>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84" name="Oval 391"/>
                    <p:cNvSpPr>
                      <a:spLocks noChangeArrowheads="1"/>
                    </p:cNvSpPr>
                    <p:nvPr/>
                  </p:nvSpPr>
                  <p:spPr bwMode="auto">
                    <a:xfrm>
                      <a:off x="995362" y="1521625"/>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85" name="Oval 392"/>
                    <p:cNvSpPr>
                      <a:spLocks noChangeArrowheads="1"/>
                    </p:cNvSpPr>
                    <p:nvPr/>
                  </p:nvSpPr>
                  <p:spPr bwMode="auto">
                    <a:xfrm>
                      <a:off x="1219197" y="1521625"/>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86" name="Oval 393"/>
                    <p:cNvSpPr>
                      <a:spLocks noChangeArrowheads="1"/>
                    </p:cNvSpPr>
                    <p:nvPr/>
                  </p:nvSpPr>
                  <p:spPr bwMode="auto">
                    <a:xfrm>
                      <a:off x="1435891" y="1521625"/>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87" name="Oval 394"/>
                    <p:cNvSpPr>
                      <a:spLocks noChangeArrowheads="1"/>
                    </p:cNvSpPr>
                    <p:nvPr/>
                  </p:nvSpPr>
                  <p:spPr bwMode="auto">
                    <a:xfrm>
                      <a:off x="947736" y="173117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88" name="Oval 395"/>
                    <p:cNvSpPr>
                      <a:spLocks noChangeArrowheads="1"/>
                    </p:cNvSpPr>
                    <p:nvPr/>
                  </p:nvSpPr>
                  <p:spPr bwMode="auto">
                    <a:xfrm>
                      <a:off x="1171571" y="173117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89" name="Oval 396"/>
                    <p:cNvSpPr>
                      <a:spLocks noChangeArrowheads="1"/>
                    </p:cNvSpPr>
                    <p:nvPr/>
                  </p:nvSpPr>
                  <p:spPr bwMode="auto">
                    <a:xfrm>
                      <a:off x="1388265" y="1731173"/>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90" name="Oval 397"/>
                    <p:cNvSpPr>
                      <a:spLocks noChangeArrowheads="1"/>
                    </p:cNvSpPr>
                    <p:nvPr/>
                  </p:nvSpPr>
                  <p:spPr bwMode="auto">
                    <a:xfrm>
                      <a:off x="904871" y="1935974"/>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91" name="Oval 398"/>
                    <p:cNvSpPr>
                      <a:spLocks noChangeArrowheads="1"/>
                    </p:cNvSpPr>
                    <p:nvPr/>
                  </p:nvSpPr>
                  <p:spPr bwMode="auto">
                    <a:xfrm>
                      <a:off x="1128707" y="1935974"/>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92" name="Oval 399"/>
                    <p:cNvSpPr>
                      <a:spLocks noChangeArrowheads="1"/>
                    </p:cNvSpPr>
                    <p:nvPr/>
                  </p:nvSpPr>
                  <p:spPr bwMode="auto">
                    <a:xfrm>
                      <a:off x="1345400" y="1935974"/>
                      <a:ext cx="100014" cy="100019"/>
                    </a:xfrm>
                    <a:prstGeom prst="ellipse">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nvGrpSpPr>
                <p:cNvPr id="49430" name="Group 1070"/>
                <p:cNvGrpSpPr>
                  <a:grpSpLocks noChangeAspect="1"/>
                </p:cNvGrpSpPr>
                <p:nvPr/>
              </p:nvGrpSpPr>
              <p:grpSpPr bwMode="auto">
                <a:xfrm>
                  <a:off x="6586537" y="2493170"/>
                  <a:ext cx="166688" cy="250032"/>
                  <a:chOff x="5676896" y="4324372"/>
                  <a:chExt cx="1333504" cy="2000248"/>
                </a:xfrm>
              </p:grpSpPr>
              <p:sp>
                <p:nvSpPr>
                  <p:cNvPr id="49431" name="Rectangle 314"/>
                  <p:cNvSpPr>
                    <a:spLocks noChangeArrowheads="1"/>
                  </p:cNvSpPr>
                  <p:nvPr/>
                </p:nvSpPr>
                <p:spPr bwMode="auto">
                  <a:xfrm>
                    <a:off x="5676896" y="4324372"/>
                    <a:ext cx="1333504" cy="2000248"/>
                  </a:xfrm>
                  <a:prstGeom prst="rect">
                    <a:avLst/>
                  </a:prstGeom>
                  <a:solidFill>
                    <a:schemeClr val="bg1">
                      <a:alpha val="34117"/>
                    </a:schemeClr>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432" name="Group 1067"/>
                  <p:cNvGrpSpPr>
                    <a:grpSpLocks/>
                  </p:cNvGrpSpPr>
                  <p:nvPr/>
                </p:nvGrpSpPr>
                <p:grpSpPr bwMode="auto">
                  <a:xfrm>
                    <a:off x="5743578" y="4433889"/>
                    <a:ext cx="1238442" cy="1828800"/>
                    <a:chOff x="5743578" y="4433889"/>
                    <a:chExt cx="1238442" cy="1828800"/>
                  </a:xfrm>
                </p:grpSpPr>
                <p:pic>
                  <p:nvPicPr>
                    <p:cNvPr id="49466" name="Group 103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8504" y="4380497"/>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67" name="Group 1039"/>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68504" y="4624337"/>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68" name="Group 104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68504" y="4868177"/>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69" name="Group 104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68504" y="5112017"/>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70" name="Group 1051"/>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68504" y="5355857"/>
                      <a:ext cx="136722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71" name="Group 1055"/>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68504" y="5550929"/>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72" name="Group 1059"/>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68504" y="5794769"/>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73" name="Group 106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68504" y="6038609"/>
                      <a:ext cx="136722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433" name="Group 1068"/>
                  <p:cNvGrpSpPr>
                    <a:grpSpLocks/>
                  </p:cNvGrpSpPr>
                  <p:nvPr/>
                </p:nvGrpSpPr>
                <p:grpSpPr bwMode="auto">
                  <a:xfrm>
                    <a:off x="5720099" y="4419606"/>
                    <a:ext cx="1238466" cy="1828800"/>
                    <a:chOff x="5720099" y="4419606"/>
                    <a:chExt cx="1238466" cy="1828800"/>
                  </a:xfrm>
                </p:grpSpPr>
                <p:grpSp>
                  <p:nvGrpSpPr>
                    <p:cNvPr id="49434" name="Group 1005"/>
                    <p:cNvGrpSpPr>
                      <a:grpSpLocks/>
                    </p:cNvGrpSpPr>
                    <p:nvPr/>
                  </p:nvGrpSpPr>
                  <p:grpSpPr bwMode="auto">
                    <a:xfrm>
                      <a:off x="5720099" y="4419606"/>
                      <a:ext cx="1238464" cy="152401"/>
                      <a:chOff x="5727244" y="4419606"/>
                      <a:chExt cx="1238464" cy="152401"/>
                    </a:xfrm>
                  </p:grpSpPr>
                  <p:sp>
                    <p:nvSpPr>
                      <p:cNvPr id="49463" name="Rectangle 346"/>
                      <p:cNvSpPr>
                        <a:spLocks noChangeArrowheads="1"/>
                      </p:cNvSpPr>
                      <p:nvPr/>
                    </p:nvSpPr>
                    <p:spPr bwMode="auto">
                      <a:xfrm>
                        <a:off x="5891206" y="4419606"/>
                        <a:ext cx="914398"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64" name="Rectangle 347"/>
                      <p:cNvSpPr>
                        <a:spLocks noChangeAspect="1"/>
                      </p:cNvSpPr>
                      <p:nvPr/>
                    </p:nvSpPr>
                    <p:spPr bwMode="auto">
                      <a:xfrm rot="2700000">
                        <a:off x="5727247" y="4438275"/>
                        <a:ext cx="109725" cy="10973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65" name="Rectangle 348"/>
                      <p:cNvSpPr>
                        <a:spLocks noChangeAspect="1"/>
                      </p:cNvSpPr>
                      <p:nvPr/>
                    </p:nvSpPr>
                    <p:spPr bwMode="auto">
                      <a:xfrm rot="2700000">
                        <a:off x="6855979" y="4438275"/>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435" name="Group 1006"/>
                    <p:cNvGrpSpPr>
                      <a:grpSpLocks/>
                    </p:cNvGrpSpPr>
                    <p:nvPr/>
                  </p:nvGrpSpPr>
                  <p:grpSpPr bwMode="auto">
                    <a:xfrm>
                      <a:off x="5720111" y="4659091"/>
                      <a:ext cx="1238454" cy="152401"/>
                      <a:chOff x="5727256" y="4419605"/>
                      <a:chExt cx="1238454" cy="152401"/>
                    </a:xfrm>
                  </p:grpSpPr>
                  <p:sp>
                    <p:nvSpPr>
                      <p:cNvPr id="49460" name="Rectangle 343"/>
                      <p:cNvSpPr>
                        <a:spLocks noChangeArrowheads="1"/>
                      </p:cNvSpPr>
                      <p:nvPr/>
                    </p:nvSpPr>
                    <p:spPr bwMode="auto">
                      <a:xfrm>
                        <a:off x="5891212" y="4419605"/>
                        <a:ext cx="914401"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61" name="Rectangle 344"/>
                      <p:cNvSpPr>
                        <a:spLocks noChangeAspect="1"/>
                      </p:cNvSpPr>
                      <p:nvPr/>
                    </p:nvSpPr>
                    <p:spPr bwMode="auto">
                      <a:xfrm rot="2700000">
                        <a:off x="5727259" y="4438274"/>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62" name="Rectangle 345"/>
                      <p:cNvSpPr>
                        <a:spLocks noChangeAspect="1"/>
                      </p:cNvSpPr>
                      <p:nvPr/>
                    </p:nvSpPr>
                    <p:spPr bwMode="auto">
                      <a:xfrm rot="2700000">
                        <a:off x="6855981" y="4438274"/>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436" name="Group 1010"/>
                    <p:cNvGrpSpPr>
                      <a:grpSpLocks/>
                    </p:cNvGrpSpPr>
                    <p:nvPr/>
                  </p:nvGrpSpPr>
                  <p:grpSpPr bwMode="auto">
                    <a:xfrm>
                      <a:off x="5720111" y="4898578"/>
                      <a:ext cx="1238454" cy="152401"/>
                      <a:chOff x="5727256" y="4419615"/>
                      <a:chExt cx="1238454" cy="152401"/>
                    </a:xfrm>
                  </p:grpSpPr>
                  <p:sp>
                    <p:nvSpPr>
                      <p:cNvPr id="49457" name="Rectangle 340"/>
                      <p:cNvSpPr>
                        <a:spLocks noChangeArrowheads="1"/>
                      </p:cNvSpPr>
                      <p:nvPr/>
                    </p:nvSpPr>
                    <p:spPr bwMode="auto">
                      <a:xfrm>
                        <a:off x="5891240" y="4419615"/>
                        <a:ext cx="914401"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58" name="Rectangle 341"/>
                      <p:cNvSpPr>
                        <a:spLocks noChangeAspect="1"/>
                      </p:cNvSpPr>
                      <p:nvPr/>
                    </p:nvSpPr>
                    <p:spPr bwMode="auto">
                      <a:xfrm rot="2700000">
                        <a:off x="5727259" y="4438272"/>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59" name="Rectangle 342"/>
                      <p:cNvSpPr>
                        <a:spLocks noChangeAspect="1"/>
                      </p:cNvSpPr>
                      <p:nvPr/>
                    </p:nvSpPr>
                    <p:spPr bwMode="auto">
                      <a:xfrm rot="2700000">
                        <a:off x="6855981" y="4438272"/>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437" name="Group 1014"/>
                    <p:cNvGrpSpPr>
                      <a:grpSpLocks/>
                    </p:cNvGrpSpPr>
                    <p:nvPr/>
                  </p:nvGrpSpPr>
                  <p:grpSpPr bwMode="auto">
                    <a:xfrm>
                      <a:off x="5720111" y="5138063"/>
                      <a:ext cx="1238454" cy="152401"/>
                      <a:chOff x="5727256" y="4419605"/>
                      <a:chExt cx="1238454" cy="152401"/>
                    </a:xfrm>
                  </p:grpSpPr>
                  <p:sp>
                    <p:nvSpPr>
                      <p:cNvPr id="49454" name="Rectangle 337"/>
                      <p:cNvSpPr>
                        <a:spLocks noChangeArrowheads="1"/>
                      </p:cNvSpPr>
                      <p:nvPr/>
                    </p:nvSpPr>
                    <p:spPr bwMode="auto">
                      <a:xfrm>
                        <a:off x="5891219" y="4419605"/>
                        <a:ext cx="914401"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55" name="Rectangle 338"/>
                      <p:cNvSpPr>
                        <a:spLocks noChangeAspect="1"/>
                      </p:cNvSpPr>
                      <p:nvPr/>
                    </p:nvSpPr>
                    <p:spPr bwMode="auto">
                      <a:xfrm rot="2700000">
                        <a:off x="5727259" y="4438274"/>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56" name="Rectangle 339"/>
                      <p:cNvSpPr>
                        <a:spLocks noChangeAspect="1"/>
                      </p:cNvSpPr>
                      <p:nvPr/>
                    </p:nvSpPr>
                    <p:spPr bwMode="auto">
                      <a:xfrm rot="2700000">
                        <a:off x="6855981" y="4438274"/>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438" name="Group 1018"/>
                    <p:cNvGrpSpPr>
                      <a:grpSpLocks/>
                    </p:cNvGrpSpPr>
                    <p:nvPr/>
                  </p:nvGrpSpPr>
                  <p:grpSpPr bwMode="auto">
                    <a:xfrm>
                      <a:off x="5720111" y="5377549"/>
                      <a:ext cx="1238454" cy="152401"/>
                      <a:chOff x="5727256" y="4419605"/>
                      <a:chExt cx="1238454" cy="152401"/>
                    </a:xfrm>
                  </p:grpSpPr>
                  <p:sp>
                    <p:nvSpPr>
                      <p:cNvPr id="49451" name="Rectangle 334"/>
                      <p:cNvSpPr>
                        <a:spLocks noChangeArrowheads="1"/>
                      </p:cNvSpPr>
                      <p:nvPr/>
                    </p:nvSpPr>
                    <p:spPr bwMode="auto">
                      <a:xfrm>
                        <a:off x="5891219" y="4419605"/>
                        <a:ext cx="914401"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52" name="Rectangle 335"/>
                      <p:cNvSpPr>
                        <a:spLocks noChangeAspect="1"/>
                      </p:cNvSpPr>
                      <p:nvPr/>
                    </p:nvSpPr>
                    <p:spPr bwMode="auto">
                      <a:xfrm rot="2700000">
                        <a:off x="5727259" y="4438274"/>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53" name="Rectangle 336"/>
                      <p:cNvSpPr>
                        <a:spLocks noChangeAspect="1"/>
                      </p:cNvSpPr>
                      <p:nvPr/>
                    </p:nvSpPr>
                    <p:spPr bwMode="auto">
                      <a:xfrm rot="2700000">
                        <a:off x="6855981" y="4438274"/>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439" name="Group 1022"/>
                    <p:cNvGrpSpPr>
                      <a:grpSpLocks/>
                    </p:cNvGrpSpPr>
                    <p:nvPr/>
                  </p:nvGrpSpPr>
                  <p:grpSpPr bwMode="auto">
                    <a:xfrm>
                      <a:off x="5720111" y="5617041"/>
                      <a:ext cx="1238454" cy="152402"/>
                      <a:chOff x="5727256" y="4419611"/>
                      <a:chExt cx="1238454" cy="152402"/>
                    </a:xfrm>
                  </p:grpSpPr>
                  <p:sp>
                    <p:nvSpPr>
                      <p:cNvPr id="49448" name="Rectangle 331"/>
                      <p:cNvSpPr>
                        <a:spLocks noChangeArrowheads="1"/>
                      </p:cNvSpPr>
                      <p:nvPr/>
                    </p:nvSpPr>
                    <p:spPr bwMode="auto">
                      <a:xfrm>
                        <a:off x="5891219" y="4419611"/>
                        <a:ext cx="914401" cy="15240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49" name="Rectangle 332"/>
                      <p:cNvSpPr>
                        <a:spLocks noChangeAspect="1"/>
                      </p:cNvSpPr>
                      <p:nvPr/>
                    </p:nvSpPr>
                    <p:spPr bwMode="auto">
                      <a:xfrm rot="2700000">
                        <a:off x="5727259" y="4438281"/>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50" name="Rectangle 333"/>
                      <p:cNvSpPr>
                        <a:spLocks noChangeAspect="1"/>
                      </p:cNvSpPr>
                      <p:nvPr/>
                    </p:nvSpPr>
                    <p:spPr bwMode="auto">
                      <a:xfrm rot="2700000">
                        <a:off x="6855981" y="4438281"/>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440" name="Group 1026"/>
                    <p:cNvGrpSpPr>
                      <a:grpSpLocks/>
                    </p:cNvGrpSpPr>
                    <p:nvPr/>
                  </p:nvGrpSpPr>
                  <p:grpSpPr bwMode="auto">
                    <a:xfrm>
                      <a:off x="5720111" y="5856522"/>
                      <a:ext cx="1238454" cy="152401"/>
                      <a:chOff x="5727256" y="4419606"/>
                      <a:chExt cx="1238454" cy="152401"/>
                    </a:xfrm>
                  </p:grpSpPr>
                  <p:sp>
                    <p:nvSpPr>
                      <p:cNvPr id="49445" name="Rectangle 328"/>
                      <p:cNvSpPr>
                        <a:spLocks noChangeArrowheads="1"/>
                      </p:cNvSpPr>
                      <p:nvPr/>
                    </p:nvSpPr>
                    <p:spPr bwMode="auto">
                      <a:xfrm>
                        <a:off x="5891219" y="4419606"/>
                        <a:ext cx="914401"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46" name="Rectangle 329"/>
                      <p:cNvSpPr>
                        <a:spLocks noChangeAspect="1"/>
                      </p:cNvSpPr>
                      <p:nvPr/>
                    </p:nvSpPr>
                    <p:spPr bwMode="auto">
                      <a:xfrm rot="2700000">
                        <a:off x="5727259" y="4438275"/>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47" name="Rectangle 330"/>
                      <p:cNvSpPr>
                        <a:spLocks noChangeAspect="1"/>
                      </p:cNvSpPr>
                      <p:nvPr/>
                    </p:nvSpPr>
                    <p:spPr bwMode="auto">
                      <a:xfrm rot="2700000">
                        <a:off x="6855981" y="4438275"/>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nvGrpSpPr>
                    <p:cNvPr id="49441" name="Group 1030"/>
                    <p:cNvGrpSpPr>
                      <a:grpSpLocks/>
                    </p:cNvGrpSpPr>
                    <p:nvPr/>
                  </p:nvGrpSpPr>
                  <p:grpSpPr bwMode="auto">
                    <a:xfrm>
                      <a:off x="5720111" y="6096005"/>
                      <a:ext cx="1238454" cy="152401"/>
                      <a:chOff x="5727256" y="4419605"/>
                      <a:chExt cx="1238454" cy="152401"/>
                    </a:xfrm>
                  </p:grpSpPr>
                  <p:sp>
                    <p:nvSpPr>
                      <p:cNvPr id="49442" name="Rectangle 325"/>
                      <p:cNvSpPr>
                        <a:spLocks noChangeArrowheads="1"/>
                      </p:cNvSpPr>
                      <p:nvPr/>
                    </p:nvSpPr>
                    <p:spPr bwMode="auto">
                      <a:xfrm>
                        <a:off x="5891219" y="4419605"/>
                        <a:ext cx="914401" cy="152401"/>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43" name="Rectangle 326"/>
                      <p:cNvSpPr>
                        <a:spLocks noChangeAspect="1"/>
                      </p:cNvSpPr>
                      <p:nvPr/>
                    </p:nvSpPr>
                    <p:spPr bwMode="auto">
                      <a:xfrm rot="2700000">
                        <a:off x="5727259" y="4438274"/>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44" name="Rectangle 327"/>
                      <p:cNvSpPr>
                        <a:spLocks noChangeAspect="1"/>
                      </p:cNvSpPr>
                      <p:nvPr/>
                    </p:nvSpPr>
                    <p:spPr bwMode="auto">
                      <a:xfrm rot="2700000">
                        <a:off x="6855981" y="4438274"/>
                        <a:ext cx="109725" cy="109732"/>
                      </a:xfrm>
                      <a:prstGeom prst="rect">
                        <a:avLst/>
                      </a:pr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grpSp>
            </p:grpSp>
          </p:grpSp>
          <p:grpSp>
            <p:nvGrpSpPr>
              <p:cNvPr id="49260" name="Group 775"/>
              <p:cNvGrpSpPr>
                <a:grpSpLocks/>
              </p:cNvGrpSpPr>
              <p:nvPr/>
            </p:nvGrpSpPr>
            <p:grpSpPr bwMode="auto">
              <a:xfrm>
                <a:off x="6477000" y="2209801"/>
                <a:ext cx="509588" cy="246062"/>
                <a:chOff x="6477000" y="2209801"/>
                <a:chExt cx="509588" cy="246062"/>
              </a:xfrm>
            </p:grpSpPr>
            <p:sp>
              <p:nvSpPr>
                <p:cNvPr id="49348" name="AutoShape 116"/>
                <p:cNvSpPr>
                  <a:spLocks noChangeArrowheads="1"/>
                </p:cNvSpPr>
                <p:nvPr/>
              </p:nvSpPr>
              <p:spPr bwMode="auto">
                <a:xfrm>
                  <a:off x="6477000" y="2209801"/>
                  <a:ext cx="509588" cy="246062"/>
                </a:xfrm>
                <a:prstGeom prst="cube">
                  <a:avLst>
                    <a:gd name="adj" fmla="val 49032"/>
                  </a:avLst>
                </a:prstGeom>
                <a:solidFill>
                  <a:srgbClr val="5B68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349" name="Group 129"/>
                <p:cNvGrpSpPr>
                  <a:grpSpLocks/>
                </p:cNvGrpSpPr>
                <p:nvPr/>
              </p:nvGrpSpPr>
              <p:grpSpPr bwMode="auto">
                <a:xfrm>
                  <a:off x="6515101" y="2355844"/>
                  <a:ext cx="154780" cy="73031"/>
                  <a:chOff x="5981700" y="2873375"/>
                  <a:chExt cx="317500" cy="104781"/>
                </a:xfrm>
              </p:grpSpPr>
              <p:sp>
                <p:nvSpPr>
                  <p:cNvPr id="49410" name="Freeform 305"/>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117" y="27"/>
                        </a:moveTo>
                        <a:cubicBezTo>
                          <a:pt x="66" y="11"/>
                          <a:pt x="18" y="0"/>
                          <a:pt x="9" y="3"/>
                        </a:cubicBezTo>
                        <a:cubicBezTo>
                          <a:pt x="0" y="6"/>
                          <a:pt x="33" y="22"/>
                          <a:pt x="83" y="39"/>
                        </a:cubicBezTo>
                        <a:cubicBezTo>
                          <a:pt x="134" y="55"/>
                          <a:pt x="182" y="66"/>
                          <a:pt x="191" y="63"/>
                        </a:cubicBezTo>
                        <a:cubicBezTo>
                          <a:pt x="200" y="60"/>
                          <a:pt x="167" y="44"/>
                          <a:pt x="117"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411" name="Freeform 306"/>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83" y="27"/>
                        </a:moveTo>
                        <a:cubicBezTo>
                          <a:pt x="33" y="44"/>
                          <a:pt x="0" y="60"/>
                          <a:pt x="9" y="63"/>
                        </a:cubicBezTo>
                        <a:cubicBezTo>
                          <a:pt x="18" y="66"/>
                          <a:pt x="67" y="55"/>
                          <a:pt x="117" y="39"/>
                        </a:cubicBezTo>
                        <a:cubicBezTo>
                          <a:pt x="167" y="22"/>
                          <a:pt x="200" y="6"/>
                          <a:pt x="191" y="3"/>
                        </a:cubicBezTo>
                        <a:cubicBezTo>
                          <a:pt x="182" y="0"/>
                          <a:pt x="134" y="11"/>
                          <a:pt x="83"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412" name="Group 328"/>
                  <p:cNvGrpSpPr>
                    <a:grpSpLocks noChangeAspect="1"/>
                  </p:cNvGrpSpPr>
                  <p:nvPr/>
                </p:nvGrpSpPr>
                <p:grpSpPr bwMode="auto">
                  <a:xfrm>
                    <a:off x="6153150" y="2914624"/>
                    <a:ext cx="146050" cy="25398"/>
                    <a:chOff x="912" y="1538"/>
                    <a:chExt cx="766" cy="126"/>
                  </a:xfrm>
                </p:grpSpPr>
                <p:sp>
                  <p:nvSpPr>
                    <p:cNvPr id="49425" name="Rectangle 324"/>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26" name="Freeform 325"/>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413" name="Group 335"/>
                  <p:cNvGrpSpPr>
                    <a:grpSpLocks noChangeAspect="1"/>
                  </p:cNvGrpSpPr>
                  <p:nvPr/>
                </p:nvGrpSpPr>
                <p:grpSpPr bwMode="auto">
                  <a:xfrm>
                    <a:off x="6103946" y="2876545"/>
                    <a:ext cx="76202" cy="49212"/>
                    <a:chOff x="1395" y="1393"/>
                    <a:chExt cx="386" cy="258"/>
                  </a:xfrm>
                </p:grpSpPr>
                <p:sp>
                  <p:nvSpPr>
                    <p:cNvPr id="49423" name="Rectangle 333"/>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24" name="Freeform 334"/>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414" name="Group 336"/>
                  <p:cNvGrpSpPr>
                    <a:grpSpLocks noChangeAspect="1"/>
                  </p:cNvGrpSpPr>
                  <p:nvPr/>
                </p:nvGrpSpPr>
                <p:grpSpPr bwMode="auto">
                  <a:xfrm flipH="1" flipV="1">
                    <a:off x="5981700" y="2913087"/>
                    <a:ext cx="146050" cy="25398"/>
                    <a:chOff x="912" y="1538"/>
                    <a:chExt cx="766" cy="126"/>
                  </a:xfrm>
                </p:grpSpPr>
                <p:sp>
                  <p:nvSpPr>
                    <p:cNvPr id="49421" name="Rectangle 337"/>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22" name="Freeform 338"/>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415" name="Group 339"/>
                  <p:cNvGrpSpPr>
                    <a:grpSpLocks noChangeAspect="1"/>
                  </p:cNvGrpSpPr>
                  <p:nvPr/>
                </p:nvGrpSpPr>
                <p:grpSpPr bwMode="auto">
                  <a:xfrm flipH="1" flipV="1">
                    <a:off x="6104721" y="2928944"/>
                    <a:ext cx="76202" cy="49212"/>
                    <a:chOff x="1395" y="1393"/>
                    <a:chExt cx="386" cy="258"/>
                  </a:xfrm>
                </p:grpSpPr>
                <p:sp>
                  <p:nvSpPr>
                    <p:cNvPr id="49419" name="Rectangle 340"/>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420" name="Freeform 341"/>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416" name="Group 317"/>
                  <p:cNvGrpSpPr>
                    <a:grpSpLocks/>
                  </p:cNvGrpSpPr>
                  <p:nvPr/>
                </p:nvGrpSpPr>
                <p:grpSpPr bwMode="auto">
                  <a:xfrm>
                    <a:off x="6083300" y="2904432"/>
                    <a:ext cx="117475" cy="43549"/>
                    <a:chOff x="284" y="1008"/>
                    <a:chExt cx="74" cy="70"/>
                  </a:xfrm>
                </p:grpSpPr>
                <p:sp>
                  <p:nvSpPr>
                    <p:cNvPr id="49417" name="Oval 318"/>
                    <p:cNvSpPr>
                      <a:spLocks noChangeArrowheads="1"/>
                    </p:cNvSpPr>
                    <p:nvPr/>
                  </p:nvSpPr>
                  <p:spPr bwMode="auto">
                    <a:xfrm>
                      <a:off x="288" y="1008"/>
                      <a:ext cx="70" cy="70"/>
                    </a:xfrm>
                    <a:prstGeom prst="ellipse">
                      <a:avLst/>
                    </a:prstGeom>
                    <a:solidFill>
                      <a:srgbClr val="013741"/>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275" name="Oval 319"/>
                    <p:cNvSpPr>
                      <a:spLocks noChangeArrowheads="1"/>
                    </p:cNvSpPr>
                    <p:nvPr/>
                  </p:nvSpPr>
                  <p:spPr bwMode="auto">
                    <a:xfrm flipH="1" flipV="1">
                      <a:off x="285" y="1006"/>
                      <a:ext cx="64" cy="68"/>
                    </a:xfrm>
                    <a:prstGeom prst="ellipse">
                      <a:avLst/>
                    </a:prstGeom>
                    <a:gradFill rotWithShape="1">
                      <a:gsLst>
                        <a:gs pos="0">
                          <a:schemeClr val="tx1">
                            <a:alpha val="75000"/>
                          </a:schemeClr>
                        </a:gs>
                        <a:gs pos="100000">
                          <a:schemeClr val="tx1">
                            <a:gamma/>
                            <a:shade val="46275"/>
                            <a:invGamma/>
                            <a:alpha val="0"/>
                          </a:schemeClr>
                        </a:gs>
                      </a:gsLst>
                      <a:path path="shape">
                        <a:fillToRect l="50000" t="50000" r="50000" b="50000"/>
                      </a:path>
                    </a:gradFill>
                    <a:ln w="9525" algn="ctr">
                      <a:noFill/>
                      <a:round/>
                      <a:headEnd/>
                      <a:tailEnd/>
                    </a:ln>
                    <a:effectLst/>
                  </p:spPr>
                  <p:txBody>
                    <a:bodyPr lIns="82124" tIns="41061" rIns="82124" bIns="41061" anchor="ctr">
                      <a:spAutoFit/>
                    </a:bodyPr>
                    <a:lstStyle/>
                    <a:p>
                      <a:pPr algn="ctr" eaLnBrk="0" hangingPunct="0">
                        <a:lnSpc>
                          <a:spcPct val="90000"/>
                        </a:lnSpc>
                        <a:defRPr/>
                      </a:pPr>
                      <a:endParaRPr lang="zh-CN" altLang="en-US">
                        <a:latin typeface="Arial" pitchFamily="34" charset="0"/>
                      </a:endParaRPr>
                    </a:p>
                  </p:txBody>
                </p:sp>
              </p:grpSp>
            </p:grpSp>
            <p:grpSp>
              <p:nvGrpSpPr>
                <p:cNvPr id="49350" name="Group 688"/>
                <p:cNvGrpSpPr>
                  <a:grpSpLocks noChangeAspect="1"/>
                </p:cNvGrpSpPr>
                <p:nvPr/>
              </p:nvGrpSpPr>
              <p:grpSpPr bwMode="auto">
                <a:xfrm>
                  <a:off x="6677953" y="2347912"/>
                  <a:ext cx="173979" cy="93663"/>
                  <a:chOff x="1044121" y="4493426"/>
                  <a:chExt cx="3190887" cy="1717842"/>
                </a:xfrm>
              </p:grpSpPr>
              <p:grpSp>
                <p:nvGrpSpPr>
                  <p:cNvPr id="49351" name="Group 689"/>
                  <p:cNvGrpSpPr>
                    <a:grpSpLocks/>
                  </p:cNvGrpSpPr>
                  <p:nvPr/>
                </p:nvGrpSpPr>
                <p:grpSpPr bwMode="auto">
                  <a:xfrm>
                    <a:off x="1044121" y="4493426"/>
                    <a:ext cx="3190887" cy="1717842"/>
                    <a:chOff x="1044121" y="4493426"/>
                    <a:chExt cx="3190887" cy="1717842"/>
                  </a:xfrm>
                </p:grpSpPr>
                <p:sp>
                  <p:nvSpPr>
                    <p:cNvPr id="49362" name="AutoShape 116"/>
                    <p:cNvSpPr>
                      <a:spLocks noChangeAspect="1" noChangeArrowheads="1"/>
                    </p:cNvSpPr>
                    <p:nvPr/>
                  </p:nvSpPr>
                  <p:spPr bwMode="auto">
                    <a:xfrm>
                      <a:off x="1142995" y="4495821"/>
                      <a:ext cx="3047993" cy="1597801"/>
                    </a:xfrm>
                    <a:prstGeom prst="rect">
                      <a:avLst/>
                    </a:prstGeom>
                    <a:solidFill>
                      <a:srgbClr val="5B68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363" name="Group 701"/>
                    <p:cNvGrpSpPr>
                      <a:grpSpLocks/>
                    </p:cNvGrpSpPr>
                    <p:nvPr/>
                  </p:nvGrpSpPr>
                  <p:grpSpPr bwMode="auto">
                    <a:xfrm>
                      <a:off x="1044121" y="4493426"/>
                      <a:ext cx="3190887" cy="1717842"/>
                      <a:chOff x="1044121" y="4493426"/>
                      <a:chExt cx="3190887" cy="1717842"/>
                    </a:xfrm>
                  </p:grpSpPr>
                  <p:grpSp>
                    <p:nvGrpSpPr>
                      <p:cNvPr id="49364" name="Group 702"/>
                      <p:cNvGrpSpPr>
                        <a:grpSpLocks/>
                      </p:cNvGrpSpPr>
                      <p:nvPr/>
                    </p:nvGrpSpPr>
                    <p:grpSpPr bwMode="auto">
                      <a:xfrm>
                        <a:off x="1143060" y="4493452"/>
                        <a:ext cx="3042502" cy="58201"/>
                        <a:chOff x="1138298" y="4493452"/>
                        <a:chExt cx="3042502" cy="58201"/>
                      </a:xfrm>
                    </p:grpSpPr>
                    <p:sp>
                      <p:nvSpPr>
                        <p:cNvPr id="253" name="Rectangle 279"/>
                        <p:cNvSpPr/>
                        <p:nvPr/>
                      </p:nvSpPr>
                      <p:spPr bwMode="auto">
                        <a:xfrm>
                          <a:off x="1155025" y="4518215"/>
                          <a:ext cx="175844"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54" name="Rectangle 280"/>
                        <p:cNvSpPr/>
                        <p:nvPr/>
                      </p:nvSpPr>
                      <p:spPr bwMode="auto">
                        <a:xfrm>
                          <a:off x="1401211" y="4518215"/>
                          <a:ext cx="140684"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55" name="Rectangle 281"/>
                        <p:cNvSpPr/>
                        <p:nvPr/>
                      </p:nvSpPr>
                      <p:spPr bwMode="auto">
                        <a:xfrm>
                          <a:off x="1647420" y="4518215"/>
                          <a:ext cx="105502"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56" name="Rectangle 282"/>
                        <p:cNvSpPr/>
                        <p:nvPr/>
                      </p:nvSpPr>
                      <p:spPr bwMode="auto">
                        <a:xfrm>
                          <a:off x="1893606" y="4518215"/>
                          <a:ext cx="105524"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57" name="Rectangle 283"/>
                        <p:cNvSpPr/>
                        <p:nvPr/>
                      </p:nvSpPr>
                      <p:spPr bwMode="auto">
                        <a:xfrm>
                          <a:off x="2139815" y="4518215"/>
                          <a:ext cx="105502"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58" name="Rectangle 284"/>
                        <p:cNvSpPr/>
                        <p:nvPr/>
                      </p:nvSpPr>
                      <p:spPr bwMode="auto">
                        <a:xfrm>
                          <a:off x="2350841" y="4518215"/>
                          <a:ext cx="70342"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59" name="Rectangle 285"/>
                        <p:cNvSpPr/>
                        <p:nvPr/>
                      </p:nvSpPr>
                      <p:spPr bwMode="auto">
                        <a:xfrm>
                          <a:off x="2561868" y="4518215"/>
                          <a:ext cx="105502"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60" name="Rectangle 286"/>
                        <p:cNvSpPr/>
                        <p:nvPr/>
                      </p:nvSpPr>
                      <p:spPr bwMode="auto">
                        <a:xfrm>
                          <a:off x="2808054" y="4518215"/>
                          <a:ext cx="105524"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61" name="Rectangle 287"/>
                        <p:cNvSpPr/>
                        <p:nvPr/>
                      </p:nvSpPr>
                      <p:spPr bwMode="auto">
                        <a:xfrm>
                          <a:off x="3019080" y="4518215"/>
                          <a:ext cx="140684"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62" name="Rectangle 288"/>
                        <p:cNvSpPr/>
                        <p:nvPr/>
                      </p:nvSpPr>
                      <p:spPr bwMode="auto">
                        <a:xfrm>
                          <a:off x="3265289" y="4518215"/>
                          <a:ext cx="105502"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63" name="Rectangle 289"/>
                        <p:cNvSpPr/>
                        <p:nvPr/>
                      </p:nvSpPr>
                      <p:spPr bwMode="auto">
                        <a:xfrm>
                          <a:off x="3511475" y="4518215"/>
                          <a:ext cx="105524"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64" name="Rectangle 290"/>
                        <p:cNvSpPr/>
                        <p:nvPr/>
                      </p:nvSpPr>
                      <p:spPr bwMode="auto">
                        <a:xfrm>
                          <a:off x="3722502" y="4518215"/>
                          <a:ext cx="140684"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65" name="Rectangle 291"/>
                        <p:cNvSpPr/>
                        <p:nvPr/>
                      </p:nvSpPr>
                      <p:spPr bwMode="auto">
                        <a:xfrm>
                          <a:off x="3968710" y="4518215"/>
                          <a:ext cx="105502"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66" name="Rectangle 292"/>
                        <p:cNvSpPr/>
                        <p:nvPr/>
                      </p:nvSpPr>
                      <p:spPr bwMode="auto">
                        <a:xfrm>
                          <a:off x="4179737" y="4518215"/>
                          <a:ext cx="70342" cy="41745"/>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grpSp>
                  <p:grpSp>
                    <p:nvGrpSpPr>
                      <p:cNvPr id="49365" name="Group 703"/>
                      <p:cNvGrpSpPr>
                        <a:grpSpLocks/>
                      </p:cNvGrpSpPr>
                      <p:nvPr/>
                    </p:nvGrpSpPr>
                    <p:grpSpPr bwMode="auto">
                      <a:xfrm>
                        <a:off x="4136071" y="4493426"/>
                        <a:ext cx="49471" cy="1484885"/>
                        <a:chOff x="4136071" y="4493426"/>
                        <a:chExt cx="49471" cy="1484885"/>
                      </a:xfrm>
                    </p:grpSpPr>
                    <p:sp>
                      <p:nvSpPr>
                        <p:cNvPr id="246" name="Rectangle 272"/>
                        <p:cNvSpPr/>
                        <p:nvPr/>
                      </p:nvSpPr>
                      <p:spPr bwMode="auto">
                        <a:xfrm rot="5400000">
                          <a:off x="4157083" y="4587384"/>
                          <a:ext cx="125197"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47" name="Rectangle 273"/>
                        <p:cNvSpPr/>
                        <p:nvPr/>
                      </p:nvSpPr>
                      <p:spPr bwMode="auto">
                        <a:xfrm rot="5400000">
                          <a:off x="4177934" y="4775206"/>
                          <a:ext cx="83474"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48" name="Rectangle 274"/>
                        <p:cNvSpPr/>
                        <p:nvPr/>
                      </p:nvSpPr>
                      <p:spPr bwMode="auto">
                        <a:xfrm rot="5400000">
                          <a:off x="4157083" y="5004752"/>
                          <a:ext cx="125197"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49" name="Rectangle 275"/>
                        <p:cNvSpPr/>
                        <p:nvPr/>
                      </p:nvSpPr>
                      <p:spPr bwMode="auto">
                        <a:xfrm rot="5400000">
                          <a:off x="4157059" y="5213449"/>
                          <a:ext cx="125224"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50" name="Rectangle 276"/>
                        <p:cNvSpPr/>
                        <p:nvPr/>
                      </p:nvSpPr>
                      <p:spPr bwMode="auto">
                        <a:xfrm rot="5400000">
                          <a:off x="4157083" y="5422120"/>
                          <a:ext cx="125197"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51" name="Rectangle 277"/>
                        <p:cNvSpPr/>
                        <p:nvPr/>
                      </p:nvSpPr>
                      <p:spPr bwMode="auto">
                        <a:xfrm rot="5400000">
                          <a:off x="4157083" y="5672541"/>
                          <a:ext cx="125197"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52" name="Rectangle 278"/>
                        <p:cNvSpPr/>
                        <p:nvPr/>
                      </p:nvSpPr>
                      <p:spPr bwMode="auto">
                        <a:xfrm rot="5400000">
                          <a:off x="4157059" y="5881239"/>
                          <a:ext cx="125224"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grpSp>
                  <p:grpSp>
                    <p:nvGrpSpPr>
                      <p:cNvPr id="49366" name="Group 704"/>
                      <p:cNvGrpSpPr>
                        <a:grpSpLocks/>
                      </p:cNvGrpSpPr>
                      <p:nvPr/>
                    </p:nvGrpSpPr>
                    <p:grpSpPr bwMode="auto">
                      <a:xfrm rot="10800000">
                        <a:off x="1044121" y="5861984"/>
                        <a:ext cx="3190887" cy="145529"/>
                        <a:chOff x="1095944" y="4579524"/>
                        <a:chExt cx="3190887" cy="145529"/>
                      </a:xfrm>
                    </p:grpSpPr>
                    <p:sp>
                      <p:nvSpPr>
                        <p:cNvPr id="232" name="Rectangle 258"/>
                        <p:cNvSpPr/>
                        <p:nvPr/>
                      </p:nvSpPr>
                      <p:spPr bwMode="auto">
                        <a:xfrm>
                          <a:off x="970614" y="4524546"/>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33" name="Rectangle 259"/>
                        <p:cNvSpPr/>
                        <p:nvPr/>
                      </p:nvSpPr>
                      <p:spPr bwMode="auto">
                        <a:xfrm>
                          <a:off x="1216799" y="4524546"/>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34" name="Rectangle 260"/>
                        <p:cNvSpPr/>
                        <p:nvPr/>
                      </p:nvSpPr>
                      <p:spPr bwMode="auto">
                        <a:xfrm>
                          <a:off x="1427825" y="4524546"/>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35" name="Rectangle 261"/>
                        <p:cNvSpPr/>
                        <p:nvPr/>
                      </p:nvSpPr>
                      <p:spPr bwMode="auto">
                        <a:xfrm>
                          <a:off x="1674033" y="4524546"/>
                          <a:ext cx="10550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36" name="Rectangle 262"/>
                        <p:cNvSpPr/>
                        <p:nvPr/>
                      </p:nvSpPr>
                      <p:spPr bwMode="auto">
                        <a:xfrm>
                          <a:off x="2096084" y="4524546"/>
                          <a:ext cx="10550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37" name="Rectangle 263"/>
                        <p:cNvSpPr/>
                        <p:nvPr/>
                      </p:nvSpPr>
                      <p:spPr bwMode="auto">
                        <a:xfrm>
                          <a:off x="2307110" y="4524546"/>
                          <a:ext cx="10550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38" name="Rectangle 264"/>
                        <p:cNvSpPr/>
                        <p:nvPr/>
                      </p:nvSpPr>
                      <p:spPr bwMode="auto">
                        <a:xfrm>
                          <a:off x="2412612" y="4524546"/>
                          <a:ext cx="7034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39" name="Rectangle 265"/>
                        <p:cNvSpPr/>
                        <p:nvPr/>
                      </p:nvSpPr>
                      <p:spPr bwMode="auto">
                        <a:xfrm>
                          <a:off x="2764322" y="4524546"/>
                          <a:ext cx="10552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40" name="Rectangle 266"/>
                        <p:cNvSpPr/>
                        <p:nvPr/>
                      </p:nvSpPr>
                      <p:spPr bwMode="auto">
                        <a:xfrm>
                          <a:off x="2905005" y="4524546"/>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41" name="Rectangle 267"/>
                        <p:cNvSpPr/>
                        <p:nvPr/>
                      </p:nvSpPr>
                      <p:spPr bwMode="auto">
                        <a:xfrm>
                          <a:off x="3151213" y="4524546"/>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42" name="Rectangle 268"/>
                        <p:cNvSpPr/>
                        <p:nvPr/>
                      </p:nvSpPr>
                      <p:spPr bwMode="auto">
                        <a:xfrm>
                          <a:off x="3467741" y="4524546"/>
                          <a:ext cx="10552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43" name="Rectangle 269"/>
                        <p:cNvSpPr/>
                        <p:nvPr/>
                      </p:nvSpPr>
                      <p:spPr bwMode="auto">
                        <a:xfrm>
                          <a:off x="3573265" y="4524546"/>
                          <a:ext cx="7034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44" name="Rectangle 270"/>
                        <p:cNvSpPr/>
                        <p:nvPr/>
                      </p:nvSpPr>
                      <p:spPr bwMode="auto">
                        <a:xfrm>
                          <a:off x="3854632" y="4524546"/>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45" name="Rectangle 271"/>
                        <p:cNvSpPr/>
                        <p:nvPr/>
                      </p:nvSpPr>
                      <p:spPr bwMode="auto">
                        <a:xfrm>
                          <a:off x="4136000" y="4524546"/>
                          <a:ext cx="7034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grpSp>
                  <p:grpSp>
                    <p:nvGrpSpPr>
                      <p:cNvPr id="49367" name="Group 705"/>
                      <p:cNvGrpSpPr>
                        <a:grpSpLocks/>
                      </p:cNvGrpSpPr>
                      <p:nvPr/>
                    </p:nvGrpSpPr>
                    <p:grpSpPr bwMode="auto">
                      <a:xfrm rot="10800000">
                        <a:off x="1044132" y="4726347"/>
                        <a:ext cx="148397" cy="1484921"/>
                        <a:chOff x="4144328" y="4374055"/>
                        <a:chExt cx="148397" cy="1484921"/>
                      </a:xfrm>
                    </p:grpSpPr>
                    <p:sp>
                      <p:nvSpPr>
                        <p:cNvPr id="225" name="Rectangle 251"/>
                        <p:cNvSpPr/>
                        <p:nvPr/>
                      </p:nvSpPr>
                      <p:spPr bwMode="auto">
                        <a:xfrm rot="5400000">
                          <a:off x="4272730" y="4400895"/>
                          <a:ext cx="125222"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26" name="Rectangle 252"/>
                        <p:cNvSpPr/>
                        <p:nvPr/>
                      </p:nvSpPr>
                      <p:spPr bwMode="auto">
                        <a:xfrm rot="5400000">
                          <a:off x="4272730" y="4567840"/>
                          <a:ext cx="125222"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27" name="Rectangle 253"/>
                        <p:cNvSpPr/>
                        <p:nvPr/>
                      </p:nvSpPr>
                      <p:spPr bwMode="auto">
                        <a:xfrm rot="5400000">
                          <a:off x="4272730" y="4818258"/>
                          <a:ext cx="125222"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28" name="Rectangle 254"/>
                        <p:cNvSpPr/>
                        <p:nvPr/>
                      </p:nvSpPr>
                      <p:spPr bwMode="auto">
                        <a:xfrm rot="5400000">
                          <a:off x="4188078" y="5047826"/>
                          <a:ext cx="83473" cy="3516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29" name="Rectangle 255"/>
                        <p:cNvSpPr/>
                        <p:nvPr/>
                      </p:nvSpPr>
                      <p:spPr bwMode="auto">
                        <a:xfrm rot="5400000">
                          <a:off x="4272730" y="5235622"/>
                          <a:ext cx="125222"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30" name="Rectangle 256"/>
                        <p:cNvSpPr/>
                        <p:nvPr/>
                      </p:nvSpPr>
                      <p:spPr bwMode="auto">
                        <a:xfrm rot="5400000">
                          <a:off x="4272730" y="5486040"/>
                          <a:ext cx="125222"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31" name="Rectangle 257"/>
                        <p:cNvSpPr/>
                        <p:nvPr/>
                      </p:nvSpPr>
                      <p:spPr bwMode="auto">
                        <a:xfrm rot="5400000">
                          <a:off x="4272732" y="5694735"/>
                          <a:ext cx="125196"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grpSp>
                </p:grpSp>
              </p:grpSp>
              <p:grpSp>
                <p:nvGrpSpPr>
                  <p:cNvPr id="49352" name="Group 690"/>
                  <p:cNvGrpSpPr>
                    <a:grpSpLocks/>
                  </p:cNvGrpSpPr>
                  <p:nvPr/>
                </p:nvGrpSpPr>
                <p:grpSpPr bwMode="auto">
                  <a:xfrm>
                    <a:off x="1295400" y="4755508"/>
                    <a:ext cx="2720881" cy="1164636"/>
                    <a:chOff x="1295400" y="4755508"/>
                    <a:chExt cx="2720881" cy="1164636"/>
                  </a:xfrm>
                </p:grpSpPr>
                <p:grpSp>
                  <p:nvGrpSpPr>
                    <p:cNvPr id="49353" name="Group 691"/>
                    <p:cNvGrpSpPr>
                      <a:grpSpLocks/>
                    </p:cNvGrpSpPr>
                    <p:nvPr/>
                  </p:nvGrpSpPr>
                  <p:grpSpPr bwMode="auto">
                    <a:xfrm flipH="1">
                      <a:off x="1295400" y="5119772"/>
                      <a:ext cx="739679" cy="379716"/>
                      <a:chOff x="1295400" y="5119772"/>
                      <a:chExt cx="739679" cy="379716"/>
                    </a:xfrm>
                  </p:grpSpPr>
                  <p:sp>
                    <p:nvSpPr>
                      <p:cNvPr id="49360" name="Freeform 26"/>
                      <p:cNvSpPr>
                        <a:spLocks/>
                      </p:cNvSpPr>
                      <p:nvPr/>
                    </p:nvSpPr>
                    <p:spPr bwMode="auto">
                      <a:xfrm>
                        <a:off x="1295400" y="5119772"/>
                        <a:ext cx="713341" cy="353378"/>
                      </a:xfrm>
                      <a:custGeom>
                        <a:avLst/>
                        <a:gdLst>
                          <a:gd name="T0" fmla="*/ 0 w 650"/>
                          <a:gd name="T1" fmla="*/ 2147483647 h 322"/>
                          <a:gd name="T2" fmla="*/ 0 w 650"/>
                          <a:gd name="T3" fmla="*/ 2147483647 h 322"/>
                          <a:gd name="T4" fmla="*/ 2147483647 w 650"/>
                          <a:gd name="T5" fmla="*/ 2147483647 h 322"/>
                          <a:gd name="T6" fmla="*/ 2147483647 w 650"/>
                          <a:gd name="T7" fmla="*/ 2147483647 h 322"/>
                          <a:gd name="T8" fmla="*/ 2147483647 w 650"/>
                          <a:gd name="T9" fmla="*/ 2147483647 h 322"/>
                          <a:gd name="T10" fmla="*/ 2147483647 w 650"/>
                          <a:gd name="T11" fmla="*/ 0 h 322"/>
                          <a:gd name="T12" fmla="*/ 2147483647 w 650"/>
                          <a:gd name="T13" fmla="*/ 2147483647 h 322"/>
                          <a:gd name="T14" fmla="*/ 0 w 650"/>
                          <a:gd name="T15" fmla="*/ 2147483647 h 322"/>
                          <a:gd name="T16" fmla="*/ 0 w 650"/>
                          <a:gd name="T17" fmla="*/ 2147483647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0"/>
                          <a:gd name="T28" fmla="*/ 0 h 322"/>
                          <a:gd name="T29" fmla="*/ 650 w 650"/>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0" h="322">
                            <a:moveTo>
                              <a:pt x="0" y="90"/>
                            </a:moveTo>
                            <a:lnTo>
                              <a:pt x="0" y="233"/>
                            </a:lnTo>
                            <a:lnTo>
                              <a:pt x="489" y="233"/>
                            </a:lnTo>
                            <a:lnTo>
                              <a:pt x="489" y="322"/>
                            </a:lnTo>
                            <a:lnTo>
                              <a:pt x="650" y="161"/>
                            </a:lnTo>
                            <a:lnTo>
                              <a:pt x="489" y="0"/>
                            </a:lnTo>
                            <a:lnTo>
                              <a:pt x="489" y="90"/>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361" name="Freeform 29"/>
                      <p:cNvSpPr>
                        <a:spLocks/>
                      </p:cNvSpPr>
                      <p:nvPr/>
                    </p:nvSpPr>
                    <p:spPr bwMode="auto">
                      <a:xfrm>
                        <a:off x="1320640" y="5146110"/>
                        <a:ext cx="714439" cy="353378"/>
                      </a:xfrm>
                      <a:custGeom>
                        <a:avLst/>
                        <a:gdLst>
                          <a:gd name="T0" fmla="*/ 0 w 651"/>
                          <a:gd name="T1" fmla="*/ 2147483647 h 322"/>
                          <a:gd name="T2" fmla="*/ 0 w 651"/>
                          <a:gd name="T3" fmla="*/ 2147483647 h 322"/>
                          <a:gd name="T4" fmla="*/ 2147483647 w 651"/>
                          <a:gd name="T5" fmla="*/ 2147483647 h 322"/>
                          <a:gd name="T6" fmla="*/ 2147483647 w 651"/>
                          <a:gd name="T7" fmla="*/ 2147483647 h 322"/>
                          <a:gd name="T8" fmla="*/ 2147483647 w 651"/>
                          <a:gd name="T9" fmla="*/ 2147483647 h 322"/>
                          <a:gd name="T10" fmla="*/ 2147483647 w 651"/>
                          <a:gd name="T11" fmla="*/ 0 h 322"/>
                          <a:gd name="T12" fmla="*/ 2147483647 w 651"/>
                          <a:gd name="T13" fmla="*/ 2147483647 h 322"/>
                          <a:gd name="T14" fmla="*/ 0 w 651"/>
                          <a:gd name="T15" fmla="*/ 2147483647 h 322"/>
                          <a:gd name="T16" fmla="*/ 0 w 651"/>
                          <a:gd name="T17" fmla="*/ 2147483647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1"/>
                          <a:gd name="T28" fmla="*/ 0 h 322"/>
                          <a:gd name="T29" fmla="*/ 651 w 651"/>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1" h="322">
                            <a:moveTo>
                              <a:pt x="0" y="90"/>
                            </a:moveTo>
                            <a:lnTo>
                              <a:pt x="0" y="233"/>
                            </a:lnTo>
                            <a:lnTo>
                              <a:pt x="490" y="233"/>
                            </a:lnTo>
                            <a:lnTo>
                              <a:pt x="490" y="322"/>
                            </a:lnTo>
                            <a:lnTo>
                              <a:pt x="651" y="161"/>
                            </a:lnTo>
                            <a:lnTo>
                              <a:pt x="490" y="0"/>
                            </a:lnTo>
                            <a:lnTo>
                              <a:pt x="490" y="90"/>
                            </a:ln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9354" name="Group 692"/>
                    <p:cNvGrpSpPr>
                      <a:grpSpLocks/>
                    </p:cNvGrpSpPr>
                    <p:nvPr/>
                  </p:nvGrpSpPr>
                  <p:grpSpPr bwMode="auto">
                    <a:xfrm>
                      <a:off x="3276600" y="5119772"/>
                      <a:ext cx="739681" cy="379716"/>
                      <a:chOff x="3606629" y="5119772"/>
                      <a:chExt cx="739681" cy="379716"/>
                    </a:xfrm>
                  </p:grpSpPr>
                  <p:sp>
                    <p:nvSpPr>
                      <p:cNvPr id="49358" name="Freeform 30"/>
                      <p:cNvSpPr>
                        <a:spLocks/>
                      </p:cNvSpPr>
                      <p:nvPr/>
                    </p:nvSpPr>
                    <p:spPr bwMode="auto">
                      <a:xfrm>
                        <a:off x="3606629" y="5119772"/>
                        <a:ext cx="713341" cy="353378"/>
                      </a:xfrm>
                      <a:custGeom>
                        <a:avLst/>
                        <a:gdLst>
                          <a:gd name="T0" fmla="*/ 0 w 650"/>
                          <a:gd name="T1" fmla="*/ 2147483647 h 322"/>
                          <a:gd name="T2" fmla="*/ 0 w 650"/>
                          <a:gd name="T3" fmla="*/ 2147483647 h 322"/>
                          <a:gd name="T4" fmla="*/ 2147483647 w 650"/>
                          <a:gd name="T5" fmla="*/ 2147483647 h 322"/>
                          <a:gd name="T6" fmla="*/ 2147483647 w 650"/>
                          <a:gd name="T7" fmla="*/ 2147483647 h 322"/>
                          <a:gd name="T8" fmla="*/ 2147483647 w 650"/>
                          <a:gd name="T9" fmla="*/ 2147483647 h 322"/>
                          <a:gd name="T10" fmla="*/ 2147483647 w 650"/>
                          <a:gd name="T11" fmla="*/ 0 h 322"/>
                          <a:gd name="T12" fmla="*/ 2147483647 w 650"/>
                          <a:gd name="T13" fmla="*/ 2147483647 h 322"/>
                          <a:gd name="T14" fmla="*/ 0 w 650"/>
                          <a:gd name="T15" fmla="*/ 2147483647 h 322"/>
                          <a:gd name="T16" fmla="*/ 0 w 650"/>
                          <a:gd name="T17" fmla="*/ 2147483647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0"/>
                          <a:gd name="T28" fmla="*/ 0 h 322"/>
                          <a:gd name="T29" fmla="*/ 650 w 650"/>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0" h="322">
                            <a:moveTo>
                              <a:pt x="0" y="90"/>
                            </a:moveTo>
                            <a:lnTo>
                              <a:pt x="0" y="233"/>
                            </a:lnTo>
                            <a:lnTo>
                              <a:pt x="489" y="233"/>
                            </a:lnTo>
                            <a:lnTo>
                              <a:pt x="489" y="322"/>
                            </a:lnTo>
                            <a:lnTo>
                              <a:pt x="650" y="161"/>
                            </a:lnTo>
                            <a:lnTo>
                              <a:pt x="489" y="0"/>
                            </a:lnTo>
                            <a:lnTo>
                              <a:pt x="489" y="90"/>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359" name="Freeform 31"/>
                      <p:cNvSpPr>
                        <a:spLocks/>
                      </p:cNvSpPr>
                      <p:nvPr/>
                    </p:nvSpPr>
                    <p:spPr bwMode="auto">
                      <a:xfrm>
                        <a:off x="3632969" y="5146110"/>
                        <a:ext cx="713341" cy="353378"/>
                      </a:xfrm>
                      <a:custGeom>
                        <a:avLst/>
                        <a:gdLst>
                          <a:gd name="T0" fmla="*/ 0 w 650"/>
                          <a:gd name="T1" fmla="*/ 2147483647 h 322"/>
                          <a:gd name="T2" fmla="*/ 0 w 650"/>
                          <a:gd name="T3" fmla="*/ 2147483647 h 322"/>
                          <a:gd name="T4" fmla="*/ 2147483647 w 650"/>
                          <a:gd name="T5" fmla="*/ 2147483647 h 322"/>
                          <a:gd name="T6" fmla="*/ 2147483647 w 650"/>
                          <a:gd name="T7" fmla="*/ 2147483647 h 322"/>
                          <a:gd name="T8" fmla="*/ 2147483647 w 650"/>
                          <a:gd name="T9" fmla="*/ 2147483647 h 322"/>
                          <a:gd name="T10" fmla="*/ 2147483647 w 650"/>
                          <a:gd name="T11" fmla="*/ 0 h 322"/>
                          <a:gd name="T12" fmla="*/ 2147483647 w 650"/>
                          <a:gd name="T13" fmla="*/ 2147483647 h 322"/>
                          <a:gd name="T14" fmla="*/ 0 w 650"/>
                          <a:gd name="T15" fmla="*/ 2147483647 h 322"/>
                          <a:gd name="T16" fmla="*/ 0 w 650"/>
                          <a:gd name="T17" fmla="*/ 2147483647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0"/>
                          <a:gd name="T28" fmla="*/ 0 h 322"/>
                          <a:gd name="T29" fmla="*/ 650 w 650"/>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0" h="322">
                            <a:moveTo>
                              <a:pt x="0" y="90"/>
                            </a:moveTo>
                            <a:lnTo>
                              <a:pt x="0" y="233"/>
                            </a:lnTo>
                            <a:lnTo>
                              <a:pt x="489" y="233"/>
                            </a:lnTo>
                            <a:lnTo>
                              <a:pt x="489" y="322"/>
                            </a:lnTo>
                            <a:lnTo>
                              <a:pt x="650" y="161"/>
                            </a:lnTo>
                            <a:lnTo>
                              <a:pt x="489" y="0"/>
                            </a:lnTo>
                            <a:lnTo>
                              <a:pt x="489" y="90"/>
                            </a:ln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9355" name="Group 693"/>
                    <p:cNvGrpSpPr>
                      <a:grpSpLocks/>
                    </p:cNvGrpSpPr>
                    <p:nvPr/>
                  </p:nvGrpSpPr>
                  <p:grpSpPr bwMode="auto">
                    <a:xfrm>
                      <a:off x="2157232" y="4755508"/>
                      <a:ext cx="964693" cy="1164636"/>
                      <a:chOff x="2157078" y="4755508"/>
                      <a:chExt cx="1179166" cy="1164636"/>
                    </a:xfrm>
                  </p:grpSpPr>
                  <p:sp>
                    <p:nvSpPr>
                      <p:cNvPr id="213" name="Donut 239"/>
                      <p:cNvSpPr/>
                      <p:nvPr/>
                    </p:nvSpPr>
                    <p:spPr bwMode="auto">
                      <a:xfrm>
                        <a:off x="2227596" y="4768627"/>
                        <a:ext cx="1074744" cy="1168632"/>
                      </a:xfrm>
                      <a:prstGeom prst="donut">
                        <a:avLst>
                          <a:gd name="adj" fmla="val 15906"/>
                        </a:avLst>
                      </a:prstGeom>
                      <a:solidFill>
                        <a:schemeClr val="bg1"/>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214" name="Donut 240"/>
                      <p:cNvSpPr/>
                      <p:nvPr/>
                    </p:nvSpPr>
                    <p:spPr bwMode="auto">
                      <a:xfrm>
                        <a:off x="2270572" y="4810377"/>
                        <a:ext cx="1074771" cy="1126882"/>
                      </a:xfrm>
                      <a:prstGeom prst="donut">
                        <a:avLst>
                          <a:gd name="adj" fmla="val 15906"/>
                        </a:avLst>
                      </a:prstGeom>
                      <a:solidFill>
                        <a:schemeClr val="tx1"/>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grpSp>
              </p:grpSp>
            </p:grpSp>
          </p:grpSp>
          <p:grpSp>
            <p:nvGrpSpPr>
              <p:cNvPr id="49261" name="Group 683"/>
              <p:cNvGrpSpPr>
                <a:grpSpLocks/>
              </p:cNvGrpSpPr>
              <p:nvPr/>
            </p:nvGrpSpPr>
            <p:grpSpPr bwMode="auto">
              <a:xfrm>
                <a:off x="6477000" y="2057399"/>
                <a:ext cx="509588" cy="246062"/>
                <a:chOff x="6324600" y="2057399"/>
                <a:chExt cx="509588" cy="246062"/>
              </a:xfrm>
            </p:grpSpPr>
            <p:sp>
              <p:nvSpPr>
                <p:cNvPr id="49262" name="AutoShape 116"/>
                <p:cNvSpPr>
                  <a:spLocks noChangeArrowheads="1"/>
                </p:cNvSpPr>
                <p:nvPr/>
              </p:nvSpPr>
              <p:spPr bwMode="auto">
                <a:xfrm>
                  <a:off x="6324600" y="2057399"/>
                  <a:ext cx="509588" cy="246062"/>
                </a:xfrm>
                <a:prstGeom prst="cube">
                  <a:avLst>
                    <a:gd name="adj" fmla="val 49032"/>
                  </a:avLst>
                </a:prstGeom>
                <a:solidFill>
                  <a:srgbClr val="5B68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263" name="Group 527"/>
                <p:cNvGrpSpPr>
                  <a:grpSpLocks/>
                </p:cNvGrpSpPr>
                <p:nvPr/>
              </p:nvGrpSpPr>
              <p:grpSpPr bwMode="auto">
                <a:xfrm>
                  <a:off x="6400800" y="2066925"/>
                  <a:ext cx="358558" cy="110172"/>
                  <a:chOff x="6400800" y="2066925"/>
                  <a:chExt cx="358558" cy="110172"/>
                </a:xfrm>
              </p:grpSpPr>
              <p:pic>
                <p:nvPicPr>
                  <p:cNvPr id="49342" name="Group 344"/>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402014" y="2067369"/>
                    <a:ext cx="357344" cy="10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343" name="Group 344"/>
                  <p:cNvGrpSpPr>
                    <a:grpSpLocks/>
                  </p:cNvGrpSpPr>
                  <p:nvPr/>
                </p:nvGrpSpPr>
                <p:grpSpPr bwMode="auto">
                  <a:xfrm>
                    <a:off x="6400800" y="2066925"/>
                    <a:ext cx="346075" cy="98425"/>
                    <a:chOff x="1056" y="1014"/>
                    <a:chExt cx="218" cy="62"/>
                  </a:xfrm>
                </p:grpSpPr>
                <p:sp>
                  <p:nvSpPr>
                    <p:cNvPr id="49344" name="Freeform 298"/>
                    <p:cNvSpPr>
                      <a:spLocks noChangeAspect="1"/>
                    </p:cNvSpPr>
                    <p:nvPr/>
                  </p:nvSpPr>
                  <p:spPr bwMode="auto">
                    <a:xfrm>
                      <a:off x="1056" y="1056"/>
                      <a:ext cx="92" cy="20"/>
                    </a:xfrm>
                    <a:custGeom>
                      <a:avLst/>
                      <a:gdLst>
                        <a:gd name="T0" fmla="*/ 0 w 1132"/>
                        <a:gd name="T1" fmla="*/ 0 h 240"/>
                        <a:gd name="T2" fmla="*/ 0 w 1132"/>
                        <a:gd name="T3" fmla="*/ 0 h 240"/>
                        <a:gd name="T4" fmla="*/ 0 w 1132"/>
                        <a:gd name="T5" fmla="*/ 0 h 240"/>
                        <a:gd name="T6" fmla="*/ 0 w 1132"/>
                        <a:gd name="T7" fmla="*/ 0 h 240"/>
                        <a:gd name="T8" fmla="*/ 0 w 1132"/>
                        <a:gd name="T9" fmla="*/ 0 h 240"/>
                        <a:gd name="T10" fmla="*/ 0 w 1132"/>
                        <a:gd name="T11" fmla="*/ 0 h 240"/>
                        <a:gd name="T12" fmla="*/ 0 w 1132"/>
                        <a:gd name="T13" fmla="*/ 0 h 240"/>
                        <a:gd name="T14" fmla="*/ 0 w 1132"/>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1132"/>
                        <a:gd name="T25" fmla="*/ 0 h 240"/>
                        <a:gd name="T26" fmla="*/ 1132 w 1132"/>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2" h="240">
                          <a:moveTo>
                            <a:pt x="0" y="117"/>
                          </a:moveTo>
                          <a:lnTo>
                            <a:pt x="448" y="0"/>
                          </a:lnTo>
                          <a:lnTo>
                            <a:pt x="361" y="86"/>
                          </a:lnTo>
                          <a:lnTo>
                            <a:pt x="1132" y="86"/>
                          </a:lnTo>
                          <a:lnTo>
                            <a:pt x="1065" y="152"/>
                          </a:lnTo>
                          <a:lnTo>
                            <a:pt x="295" y="152"/>
                          </a:lnTo>
                          <a:lnTo>
                            <a:pt x="210" y="240"/>
                          </a:lnTo>
                          <a:lnTo>
                            <a:pt x="0" y="117"/>
                          </a:lnTo>
                          <a:close/>
                        </a:path>
                      </a:pathLst>
                    </a:cu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p>
                      <a:endParaRPr lang="zh-CN" altLang="en-US"/>
                    </a:p>
                  </p:txBody>
                </p:sp>
                <p:sp>
                  <p:nvSpPr>
                    <p:cNvPr id="49345" name="Freeform 299"/>
                    <p:cNvSpPr>
                      <a:spLocks noChangeAspect="1"/>
                    </p:cNvSpPr>
                    <p:nvPr/>
                  </p:nvSpPr>
                  <p:spPr bwMode="auto">
                    <a:xfrm>
                      <a:off x="1092" y="1022"/>
                      <a:ext cx="92" cy="20"/>
                    </a:xfrm>
                    <a:custGeom>
                      <a:avLst/>
                      <a:gdLst>
                        <a:gd name="T0" fmla="*/ 0 w 1132"/>
                        <a:gd name="T1" fmla="*/ 0 h 240"/>
                        <a:gd name="T2" fmla="*/ 0 w 1132"/>
                        <a:gd name="T3" fmla="*/ 0 h 240"/>
                        <a:gd name="T4" fmla="*/ 0 w 1132"/>
                        <a:gd name="T5" fmla="*/ 0 h 240"/>
                        <a:gd name="T6" fmla="*/ 0 w 1132"/>
                        <a:gd name="T7" fmla="*/ 0 h 240"/>
                        <a:gd name="T8" fmla="*/ 0 w 1132"/>
                        <a:gd name="T9" fmla="*/ 0 h 240"/>
                        <a:gd name="T10" fmla="*/ 0 w 1132"/>
                        <a:gd name="T11" fmla="*/ 0 h 240"/>
                        <a:gd name="T12" fmla="*/ 0 w 1132"/>
                        <a:gd name="T13" fmla="*/ 0 h 240"/>
                        <a:gd name="T14" fmla="*/ 0 w 1132"/>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1132"/>
                        <a:gd name="T25" fmla="*/ 0 h 240"/>
                        <a:gd name="T26" fmla="*/ 1132 w 1132"/>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2" h="240">
                          <a:moveTo>
                            <a:pt x="0" y="117"/>
                          </a:moveTo>
                          <a:lnTo>
                            <a:pt x="448" y="0"/>
                          </a:lnTo>
                          <a:lnTo>
                            <a:pt x="361" y="86"/>
                          </a:lnTo>
                          <a:lnTo>
                            <a:pt x="1132" y="86"/>
                          </a:lnTo>
                          <a:lnTo>
                            <a:pt x="1065" y="152"/>
                          </a:lnTo>
                          <a:lnTo>
                            <a:pt x="295" y="152"/>
                          </a:lnTo>
                          <a:lnTo>
                            <a:pt x="210" y="240"/>
                          </a:lnTo>
                          <a:lnTo>
                            <a:pt x="0" y="117"/>
                          </a:lnTo>
                          <a:close/>
                        </a:path>
                      </a:pathLst>
                    </a:cu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lIns="82124" tIns="41061" rIns="82124" bIns="41061" anchor="ctr">
                      <a:spAutoFit/>
                    </a:bodyPr>
                    <a:lstStyle/>
                    <a:p>
                      <a:endParaRPr lang="zh-CN" altLang="en-US"/>
                    </a:p>
                  </p:txBody>
                </p:sp>
                <p:sp>
                  <p:nvSpPr>
                    <p:cNvPr id="49346" name="Freeform 300"/>
                    <p:cNvSpPr>
                      <a:spLocks noChangeAspect="1"/>
                    </p:cNvSpPr>
                    <p:nvPr/>
                  </p:nvSpPr>
                  <p:spPr bwMode="auto">
                    <a:xfrm>
                      <a:off x="1182" y="1014"/>
                      <a:ext cx="92" cy="19"/>
                    </a:xfrm>
                    <a:custGeom>
                      <a:avLst/>
                      <a:gdLst>
                        <a:gd name="T0" fmla="*/ 0 w 1137"/>
                        <a:gd name="T1" fmla="*/ 0 h 240"/>
                        <a:gd name="T2" fmla="*/ 0 w 1137"/>
                        <a:gd name="T3" fmla="*/ 0 h 240"/>
                        <a:gd name="T4" fmla="*/ 0 w 1137"/>
                        <a:gd name="T5" fmla="*/ 0 h 240"/>
                        <a:gd name="T6" fmla="*/ 0 w 1137"/>
                        <a:gd name="T7" fmla="*/ 0 h 240"/>
                        <a:gd name="T8" fmla="*/ 0 w 1137"/>
                        <a:gd name="T9" fmla="*/ 0 h 240"/>
                        <a:gd name="T10" fmla="*/ 0 w 1137"/>
                        <a:gd name="T11" fmla="*/ 0 h 240"/>
                        <a:gd name="T12" fmla="*/ 0 w 1137"/>
                        <a:gd name="T13" fmla="*/ 0 h 240"/>
                        <a:gd name="T14" fmla="*/ 0 w 1137"/>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1137"/>
                        <a:gd name="T25" fmla="*/ 0 h 240"/>
                        <a:gd name="T26" fmla="*/ 1137 w 1137"/>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7" h="240">
                          <a:moveTo>
                            <a:pt x="1137" y="118"/>
                          </a:moveTo>
                          <a:lnTo>
                            <a:pt x="918" y="0"/>
                          </a:lnTo>
                          <a:lnTo>
                            <a:pt x="834" y="84"/>
                          </a:lnTo>
                          <a:lnTo>
                            <a:pt x="68" y="84"/>
                          </a:lnTo>
                          <a:lnTo>
                            <a:pt x="0" y="151"/>
                          </a:lnTo>
                          <a:lnTo>
                            <a:pt x="770" y="150"/>
                          </a:lnTo>
                          <a:lnTo>
                            <a:pt x="680" y="240"/>
                          </a:lnTo>
                          <a:lnTo>
                            <a:pt x="1137" y="118"/>
                          </a:lnTo>
                          <a:close/>
                        </a:path>
                      </a:pathLst>
                    </a:cu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p>
                      <a:endParaRPr lang="zh-CN" altLang="en-US"/>
                    </a:p>
                  </p:txBody>
                </p:sp>
                <p:sp>
                  <p:nvSpPr>
                    <p:cNvPr id="49347" name="Freeform 301"/>
                    <p:cNvSpPr>
                      <a:spLocks noChangeAspect="1"/>
                    </p:cNvSpPr>
                    <p:nvPr/>
                  </p:nvSpPr>
                  <p:spPr bwMode="auto">
                    <a:xfrm>
                      <a:off x="1146" y="1044"/>
                      <a:ext cx="92" cy="19"/>
                    </a:xfrm>
                    <a:custGeom>
                      <a:avLst/>
                      <a:gdLst>
                        <a:gd name="T0" fmla="*/ 0 w 1137"/>
                        <a:gd name="T1" fmla="*/ 0 h 240"/>
                        <a:gd name="T2" fmla="*/ 0 w 1137"/>
                        <a:gd name="T3" fmla="*/ 0 h 240"/>
                        <a:gd name="T4" fmla="*/ 0 w 1137"/>
                        <a:gd name="T5" fmla="*/ 0 h 240"/>
                        <a:gd name="T6" fmla="*/ 0 w 1137"/>
                        <a:gd name="T7" fmla="*/ 0 h 240"/>
                        <a:gd name="T8" fmla="*/ 0 w 1137"/>
                        <a:gd name="T9" fmla="*/ 0 h 240"/>
                        <a:gd name="T10" fmla="*/ 0 w 1137"/>
                        <a:gd name="T11" fmla="*/ 0 h 240"/>
                        <a:gd name="T12" fmla="*/ 0 w 1137"/>
                        <a:gd name="T13" fmla="*/ 0 h 240"/>
                        <a:gd name="T14" fmla="*/ 0 w 1137"/>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1137"/>
                        <a:gd name="T25" fmla="*/ 0 h 240"/>
                        <a:gd name="T26" fmla="*/ 1137 w 1137"/>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7" h="240">
                          <a:moveTo>
                            <a:pt x="1137" y="118"/>
                          </a:moveTo>
                          <a:lnTo>
                            <a:pt x="918" y="0"/>
                          </a:lnTo>
                          <a:lnTo>
                            <a:pt x="834" y="84"/>
                          </a:lnTo>
                          <a:lnTo>
                            <a:pt x="68" y="84"/>
                          </a:lnTo>
                          <a:lnTo>
                            <a:pt x="0" y="151"/>
                          </a:lnTo>
                          <a:lnTo>
                            <a:pt x="770" y="150"/>
                          </a:lnTo>
                          <a:lnTo>
                            <a:pt x="680" y="240"/>
                          </a:lnTo>
                          <a:lnTo>
                            <a:pt x="1137" y="118"/>
                          </a:lnTo>
                          <a:close/>
                        </a:path>
                      </a:pathLst>
                    </a:custGeom>
                    <a:solidFill>
                      <a:schemeClr val="tx1"/>
                    </a:solidFill>
                    <a:ln>
                      <a:noFill/>
                    </a:ln>
                    <a:extLst>
                      <a:ext uri="{91240B29-F687-4F45-9708-019B960494DF}">
                        <a14:hiddenLine xmlns:a14="http://schemas.microsoft.com/office/drawing/2010/main" w="127">
                          <a:solidFill>
                            <a:srgbClr val="000000"/>
                          </a:solidFill>
                          <a:round/>
                          <a:headEnd/>
                          <a:tailEnd/>
                        </a14:hiddenLine>
                      </a:ext>
                    </a:extLst>
                  </p:spPr>
                  <p:txBody>
                    <a:bodyPr wrap="none" lIns="82124" tIns="41061" rIns="82124" bIns="41061" anchor="ctr">
                      <a:spAutoFit/>
                    </a:bodyPr>
                    <a:lstStyle/>
                    <a:p>
                      <a:endParaRPr lang="zh-CN" altLang="en-US"/>
                    </a:p>
                  </p:txBody>
                </p:sp>
              </p:grpSp>
            </p:grpSp>
            <p:grpSp>
              <p:nvGrpSpPr>
                <p:cNvPr id="49264" name="Group 129"/>
                <p:cNvGrpSpPr>
                  <a:grpSpLocks/>
                </p:cNvGrpSpPr>
                <p:nvPr/>
              </p:nvGrpSpPr>
              <p:grpSpPr bwMode="auto">
                <a:xfrm>
                  <a:off x="6362701" y="2203444"/>
                  <a:ext cx="154780" cy="73031"/>
                  <a:chOff x="5981700" y="2873375"/>
                  <a:chExt cx="317500" cy="104781"/>
                </a:xfrm>
              </p:grpSpPr>
              <p:sp>
                <p:nvSpPr>
                  <p:cNvPr id="49325" name="Freeform 305"/>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117" y="27"/>
                        </a:moveTo>
                        <a:cubicBezTo>
                          <a:pt x="66" y="11"/>
                          <a:pt x="18" y="0"/>
                          <a:pt x="9" y="3"/>
                        </a:cubicBezTo>
                        <a:cubicBezTo>
                          <a:pt x="0" y="6"/>
                          <a:pt x="33" y="22"/>
                          <a:pt x="83" y="39"/>
                        </a:cubicBezTo>
                        <a:cubicBezTo>
                          <a:pt x="134" y="55"/>
                          <a:pt x="182" y="66"/>
                          <a:pt x="191" y="63"/>
                        </a:cubicBezTo>
                        <a:cubicBezTo>
                          <a:pt x="200" y="60"/>
                          <a:pt x="167" y="44"/>
                          <a:pt x="117"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26" name="Freeform 306"/>
                  <p:cNvSpPr>
                    <a:spLocks/>
                  </p:cNvSpPr>
                  <p:nvPr/>
                </p:nvSpPr>
                <p:spPr bwMode="auto">
                  <a:xfrm>
                    <a:off x="5981700" y="2873375"/>
                    <a:ext cx="317500" cy="104775"/>
                  </a:xfrm>
                  <a:custGeom>
                    <a:avLst/>
                    <a:gdLst>
                      <a:gd name="T0" fmla="*/ 2147483647 w 200"/>
                      <a:gd name="T1" fmla="*/ 2147483647 h 66"/>
                      <a:gd name="T2" fmla="*/ 2147483647 w 200"/>
                      <a:gd name="T3" fmla="*/ 2147483647 h 66"/>
                      <a:gd name="T4" fmla="*/ 2147483647 w 200"/>
                      <a:gd name="T5" fmla="*/ 2147483647 h 66"/>
                      <a:gd name="T6" fmla="*/ 2147483647 w 200"/>
                      <a:gd name="T7" fmla="*/ 2147483647 h 66"/>
                      <a:gd name="T8" fmla="*/ 2147483647 w 200"/>
                      <a:gd name="T9" fmla="*/ 2147483647 h 66"/>
                      <a:gd name="T10" fmla="*/ 0 60000 65536"/>
                      <a:gd name="T11" fmla="*/ 0 60000 65536"/>
                      <a:gd name="T12" fmla="*/ 0 60000 65536"/>
                      <a:gd name="T13" fmla="*/ 0 60000 65536"/>
                      <a:gd name="T14" fmla="*/ 0 60000 65536"/>
                      <a:gd name="T15" fmla="*/ 0 w 200"/>
                      <a:gd name="T16" fmla="*/ 0 h 66"/>
                      <a:gd name="T17" fmla="*/ 200 w 200"/>
                      <a:gd name="T18" fmla="*/ 66 h 66"/>
                    </a:gdLst>
                    <a:ahLst/>
                    <a:cxnLst>
                      <a:cxn ang="T10">
                        <a:pos x="T0" y="T1"/>
                      </a:cxn>
                      <a:cxn ang="T11">
                        <a:pos x="T2" y="T3"/>
                      </a:cxn>
                      <a:cxn ang="T12">
                        <a:pos x="T4" y="T5"/>
                      </a:cxn>
                      <a:cxn ang="T13">
                        <a:pos x="T6" y="T7"/>
                      </a:cxn>
                      <a:cxn ang="T14">
                        <a:pos x="T8" y="T9"/>
                      </a:cxn>
                    </a:cxnLst>
                    <a:rect l="T15" t="T16" r="T17" b="T18"/>
                    <a:pathLst>
                      <a:path w="200" h="66">
                        <a:moveTo>
                          <a:pt x="83" y="27"/>
                        </a:moveTo>
                        <a:cubicBezTo>
                          <a:pt x="33" y="44"/>
                          <a:pt x="0" y="60"/>
                          <a:pt x="9" y="63"/>
                        </a:cubicBezTo>
                        <a:cubicBezTo>
                          <a:pt x="18" y="66"/>
                          <a:pt x="67" y="55"/>
                          <a:pt x="117" y="39"/>
                        </a:cubicBezTo>
                        <a:cubicBezTo>
                          <a:pt x="167" y="22"/>
                          <a:pt x="200" y="6"/>
                          <a:pt x="191" y="3"/>
                        </a:cubicBezTo>
                        <a:cubicBezTo>
                          <a:pt x="182" y="0"/>
                          <a:pt x="134" y="11"/>
                          <a:pt x="83" y="27"/>
                        </a:cubicBezTo>
                      </a:path>
                    </a:pathLst>
                  </a:custGeom>
                  <a:noFill/>
                  <a:ln w="508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327" name="Group 328"/>
                  <p:cNvGrpSpPr>
                    <a:grpSpLocks noChangeAspect="1"/>
                  </p:cNvGrpSpPr>
                  <p:nvPr/>
                </p:nvGrpSpPr>
                <p:grpSpPr bwMode="auto">
                  <a:xfrm>
                    <a:off x="6153150" y="2914624"/>
                    <a:ext cx="146050" cy="25398"/>
                    <a:chOff x="912" y="1538"/>
                    <a:chExt cx="766" cy="126"/>
                  </a:xfrm>
                </p:grpSpPr>
                <p:sp>
                  <p:nvSpPr>
                    <p:cNvPr id="49340" name="Rectangle 324"/>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341" name="Freeform 325"/>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328" name="Group 335"/>
                  <p:cNvGrpSpPr>
                    <a:grpSpLocks noChangeAspect="1"/>
                  </p:cNvGrpSpPr>
                  <p:nvPr/>
                </p:nvGrpSpPr>
                <p:grpSpPr bwMode="auto">
                  <a:xfrm>
                    <a:off x="6103946" y="2876545"/>
                    <a:ext cx="76202" cy="49212"/>
                    <a:chOff x="1395" y="1393"/>
                    <a:chExt cx="386" cy="258"/>
                  </a:xfrm>
                </p:grpSpPr>
                <p:sp>
                  <p:nvSpPr>
                    <p:cNvPr id="49338" name="Rectangle 333"/>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339" name="Freeform 334"/>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329" name="Group 336"/>
                  <p:cNvGrpSpPr>
                    <a:grpSpLocks noChangeAspect="1"/>
                  </p:cNvGrpSpPr>
                  <p:nvPr/>
                </p:nvGrpSpPr>
                <p:grpSpPr bwMode="auto">
                  <a:xfrm flipH="1" flipV="1">
                    <a:off x="5981700" y="2913087"/>
                    <a:ext cx="146050" cy="25398"/>
                    <a:chOff x="912" y="1538"/>
                    <a:chExt cx="766" cy="126"/>
                  </a:xfrm>
                </p:grpSpPr>
                <p:sp>
                  <p:nvSpPr>
                    <p:cNvPr id="49336" name="Rectangle 337"/>
                    <p:cNvSpPr>
                      <a:spLocks noChangeAspect="1" noChangeArrowheads="1"/>
                    </p:cNvSpPr>
                    <p:nvPr/>
                  </p:nvSpPr>
                  <p:spPr bwMode="auto">
                    <a:xfrm>
                      <a:off x="912" y="1583"/>
                      <a:ext cx="575" cy="40"/>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337" name="Freeform 338"/>
                    <p:cNvSpPr>
                      <a:spLocks noChangeAspect="1"/>
                    </p:cNvSpPr>
                    <p:nvPr/>
                  </p:nvSpPr>
                  <p:spPr bwMode="auto">
                    <a:xfrm>
                      <a:off x="1423" y="1538"/>
                      <a:ext cx="255" cy="126"/>
                    </a:xfrm>
                    <a:custGeom>
                      <a:avLst/>
                      <a:gdLst>
                        <a:gd name="T0" fmla="*/ 0 w 255"/>
                        <a:gd name="T1" fmla="*/ 0 h 126"/>
                        <a:gd name="T2" fmla="*/ 255 w 255"/>
                        <a:gd name="T3" fmla="*/ 63 h 126"/>
                        <a:gd name="T4" fmla="*/ 0 w 255"/>
                        <a:gd name="T5" fmla="*/ 126 h 126"/>
                        <a:gd name="T6" fmla="*/ 0 w 255"/>
                        <a:gd name="T7" fmla="*/ 0 h 126"/>
                        <a:gd name="T8" fmla="*/ 0 60000 65536"/>
                        <a:gd name="T9" fmla="*/ 0 60000 65536"/>
                        <a:gd name="T10" fmla="*/ 0 60000 65536"/>
                        <a:gd name="T11" fmla="*/ 0 60000 65536"/>
                        <a:gd name="T12" fmla="*/ 0 w 255"/>
                        <a:gd name="T13" fmla="*/ 0 h 126"/>
                        <a:gd name="T14" fmla="*/ 255 w 255"/>
                        <a:gd name="T15" fmla="*/ 126 h 126"/>
                      </a:gdLst>
                      <a:ahLst/>
                      <a:cxnLst>
                        <a:cxn ang="T8">
                          <a:pos x="T0" y="T1"/>
                        </a:cxn>
                        <a:cxn ang="T9">
                          <a:pos x="T2" y="T3"/>
                        </a:cxn>
                        <a:cxn ang="T10">
                          <a:pos x="T4" y="T5"/>
                        </a:cxn>
                        <a:cxn ang="T11">
                          <a:pos x="T6" y="T7"/>
                        </a:cxn>
                      </a:cxnLst>
                      <a:rect l="T12" t="T13" r="T14" b="T15"/>
                      <a:pathLst>
                        <a:path w="255" h="126">
                          <a:moveTo>
                            <a:pt x="0" y="0"/>
                          </a:moveTo>
                          <a:lnTo>
                            <a:pt x="255" y="63"/>
                          </a:lnTo>
                          <a:lnTo>
                            <a:pt x="0" y="126"/>
                          </a:lnTo>
                          <a:lnTo>
                            <a:pt x="0" y="0"/>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330" name="Group 339"/>
                  <p:cNvGrpSpPr>
                    <a:grpSpLocks noChangeAspect="1"/>
                  </p:cNvGrpSpPr>
                  <p:nvPr/>
                </p:nvGrpSpPr>
                <p:grpSpPr bwMode="auto">
                  <a:xfrm flipH="1" flipV="1">
                    <a:off x="6104721" y="2928944"/>
                    <a:ext cx="76202" cy="49212"/>
                    <a:chOff x="1395" y="1393"/>
                    <a:chExt cx="386" cy="258"/>
                  </a:xfrm>
                </p:grpSpPr>
                <p:sp>
                  <p:nvSpPr>
                    <p:cNvPr id="49334" name="Rectangle 340"/>
                    <p:cNvSpPr>
                      <a:spLocks noChangeAspect="1" noChangeArrowheads="1"/>
                    </p:cNvSpPr>
                    <p:nvPr/>
                  </p:nvSpPr>
                  <p:spPr bwMode="auto">
                    <a:xfrm>
                      <a:off x="1556" y="1458"/>
                      <a:ext cx="65" cy="193"/>
                    </a:xfrm>
                    <a:prstGeom prst="rect">
                      <a:avLst/>
                    </a:pr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335" name="Freeform 341"/>
                    <p:cNvSpPr>
                      <a:spLocks noChangeAspect="1"/>
                    </p:cNvSpPr>
                    <p:nvPr/>
                  </p:nvSpPr>
                  <p:spPr bwMode="auto">
                    <a:xfrm>
                      <a:off x="1395" y="1393"/>
                      <a:ext cx="386" cy="81"/>
                    </a:xfrm>
                    <a:custGeom>
                      <a:avLst/>
                      <a:gdLst>
                        <a:gd name="T0" fmla="*/ 0 w 386"/>
                        <a:gd name="T1" fmla="*/ 81 h 81"/>
                        <a:gd name="T2" fmla="*/ 193 w 386"/>
                        <a:gd name="T3" fmla="*/ 0 h 81"/>
                        <a:gd name="T4" fmla="*/ 386 w 386"/>
                        <a:gd name="T5" fmla="*/ 81 h 81"/>
                        <a:gd name="T6" fmla="*/ 0 w 386"/>
                        <a:gd name="T7" fmla="*/ 81 h 81"/>
                        <a:gd name="T8" fmla="*/ 0 60000 65536"/>
                        <a:gd name="T9" fmla="*/ 0 60000 65536"/>
                        <a:gd name="T10" fmla="*/ 0 60000 65536"/>
                        <a:gd name="T11" fmla="*/ 0 60000 65536"/>
                        <a:gd name="T12" fmla="*/ 0 w 386"/>
                        <a:gd name="T13" fmla="*/ 0 h 81"/>
                        <a:gd name="T14" fmla="*/ 386 w 386"/>
                        <a:gd name="T15" fmla="*/ 81 h 81"/>
                      </a:gdLst>
                      <a:ahLst/>
                      <a:cxnLst>
                        <a:cxn ang="T8">
                          <a:pos x="T0" y="T1"/>
                        </a:cxn>
                        <a:cxn ang="T9">
                          <a:pos x="T2" y="T3"/>
                        </a:cxn>
                        <a:cxn ang="T10">
                          <a:pos x="T4" y="T5"/>
                        </a:cxn>
                        <a:cxn ang="T11">
                          <a:pos x="T6" y="T7"/>
                        </a:cxn>
                      </a:cxnLst>
                      <a:rect l="T12" t="T13" r="T14" b="T15"/>
                      <a:pathLst>
                        <a:path w="386" h="81">
                          <a:moveTo>
                            <a:pt x="0" y="81"/>
                          </a:moveTo>
                          <a:lnTo>
                            <a:pt x="193" y="0"/>
                          </a:lnTo>
                          <a:lnTo>
                            <a:pt x="386" y="81"/>
                          </a:lnTo>
                          <a:lnTo>
                            <a:pt x="0" y="81"/>
                          </a:lnTo>
                        </a:path>
                      </a:pathLst>
                    </a:custGeom>
                    <a:solidFill>
                      <a:schemeClr val="tx1"/>
                    </a:solidFill>
                    <a:ln>
                      <a:noFill/>
                    </a:ln>
                    <a:extLst>
                      <a:ext uri="{91240B29-F687-4F45-9708-019B960494DF}">
                        <a14:hiddenLine xmlns:a14="http://schemas.microsoft.com/office/drawing/2010/main" w="1651" cap="rnd">
                          <a:solidFill>
                            <a:srgbClr val="000000"/>
                          </a:solidFill>
                          <a:round/>
                          <a:headEnd/>
                          <a:tailEnd/>
                        </a14:hiddenLine>
                      </a:ext>
                    </a:extLst>
                  </p:spPr>
                  <p:txBody>
                    <a:bodyPr/>
                    <a:lstStyle/>
                    <a:p>
                      <a:endParaRPr lang="zh-CN" altLang="en-US"/>
                    </a:p>
                  </p:txBody>
                </p:sp>
              </p:grpSp>
              <p:grpSp>
                <p:nvGrpSpPr>
                  <p:cNvPr id="49331" name="Group 317"/>
                  <p:cNvGrpSpPr>
                    <a:grpSpLocks/>
                  </p:cNvGrpSpPr>
                  <p:nvPr/>
                </p:nvGrpSpPr>
                <p:grpSpPr bwMode="auto">
                  <a:xfrm>
                    <a:off x="6083300" y="2904432"/>
                    <a:ext cx="117475" cy="43549"/>
                    <a:chOff x="284" y="1008"/>
                    <a:chExt cx="74" cy="70"/>
                  </a:xfrm>
                </p:grpSpPr>
                <p:sp>
                  <p:nvSpPr>
                    <p:cNvPr id="49332" name="Oval 318"/>
                    <p:cNvSpPr>
                      <a:spLocks noChangeArrowheads="1"/>
                    </p:cNvSpPr>
                    <p:nvPr/>
                  </p:nvSpPr>
                  <p:spPr bwMode="auto">
                    <a:xfrm>
                      <a:off x="288" y="1008"/>
                      <a:ext cx="70" cy="70"/>
                    </a:xfrm>
                    <a:prstGeom prst="ellipse">
                      <a:avLst/>
                    </a:prstGeom>
                    <a:solidFill>
                      <a:srgbClr val="013741"/>
                    </a:solidFill>
                    <a:ln>
                      <a:noFill/>
                    </a:ln>
                    <a:extLst>
                      <a:ext uri="{91240B29-F687-4F45-9708-019B960494DF}">
                        <a14:hiddenLine xmlns:a14="http://schemas.microsoft.com/office/drawing/2010/main" w="9525">
                          <a:solidFill>
                            <a:srgbClr val="000000"/>
                          </a:solidFill>
                          <a:round/>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190" name="Oval 319"/>
                    <p:cNvSpPr>
                      <a:spLocks noChangeArrowheads="1"/>
                    </p:cNvSpPr>
                    <p:nvPr/>
                  </p:nvSpPr>
                  <p:spPr bwMode="auto">
                    <a:xfrm flipH="1" flipV="1">
                      <a:off x="285" y="1006"/>
                      <a:ext cx="64" cy="68"/>
                    </a:xfrm>
                    <a:prstGeom prst="ellipse">
                      <a:avLst/>
                    </a:prstGeom>
                    <a:gradFill rotWithShape="1">
                      <a:gsLst>
                        <a:gs pos="0">
                          <a:schemeClr val="tx1">
                            <a:alpha val="75000"/>
                          </a:schemeClr>
                        </a:gs>
                        <a:gs pos="100000">
                          <a:schemeClr val="tx1">
                            <a:gamma/>
                            <a:shade val="46275"/>
                            <a:invGamma/>
                            <a:alpha val="0"/>
                          </a:schemeClr>
                        </a:gs>
                      </a:gsLst>
                      <a:path path="shape">
                        <a:fillToRect l="50000" t="50000" r="50000" b="50000"/>
                      </a:path>
                    </a:gradFill>
                    <a:ln w="9525" algn="ctr">
                      <a:noFill/>
                      <a:round/>
                      <a:headEnd/>
                      <a:tailEnd/>
                    </a:ln>
                    <a:effectLst/>
                  </p:spPr>
                  <p:txBody>
                    <a:bodyPr lIns="82124" tIns="41061" rIns="82124" bIns="41061" anchor="ctr">
                      <a:spAutoFit/>
                    </a:bodyPr>
                    <a:lstStyle/>
                    <a:p>
                      <a:pPr algn="ctr" eaLnBrk="0" hangingPunct="0">
                        <a:lnSpc>
                          <a:spcPct val="90000"/>
                        </a:lnSpc>
                        <a:defRPr/>
                      </a:pPr>
                      <a:endParaRPr lang="zh-CN" altLang="en-US">
                        <a:latin typeface="Arial" pitchFamily="34" charset="0"/>
                      </a:endParaRPr>
                    </a:p>
                  </p:txBody>
                </p:sp>
              </p:grpSp>
            </p:grpSp>
            <p:grpSp>
              <p:nvGrpSpPr>
                <p:cNvPr id="49265" name="Group 623"/>
                <p:cNvGrpSpPr>
                  <a:grpSpLocks noChangeAspect="1"/>
                </p:cNvGrpSpPr>
                <p:nvPr/>
              </p:nvGrpSpPr>
              <p:grpSpPr bwMode="auto">
                <a:xfrm>
                  <a:off x="6525553" y="2195510"/>
                  <a:ext cx="173979" cy="93663"/>
                  <a:chOff x="1044121" y="4493399"/>
                  <a:chExt cx="3190887" cy="1717842"/>
                </a:xfrm>
              </p:grpSpPr>
              <p:grpSp>
                <p:nvGrpSpPr>
                  <p:cNvPr id="49266" name="Group 624"/>
                  <p:cNvGrpSpPr>
                    <a:grpSpLocks/>
                  </p:cNvGrpSpPr>
                  <p:nvPr/>
                </p:nvGrpSpPr>
                <p:grpSpPr bwMode="auto">
                  <a:xfrm>
                    <a:off x="1044121" y="4493399"/>
                    <a:ext cx="3190887" cy="1717842"/>
                    <a:chOff x="1044121" y="4493399"/>
                    <a:chExt cx="3190887" cy="1717842"/>
                  </a:xfrm>
                </p:grpSpPr>
                <p:sp>
                  <p:nvSpPr>
                    <p:cNvPr id="49277" name="AutoShape 116"/>
                    <p:cNvSpPr>
                      <a:spLocks noChangeAspect="1" noChangeArrowheads="1"/>
                    </p:cNvSpPr>
                    <p:nvPr/>
                  </p:nvSpPr>
                  <p:spPr bwMode="auto">
                    <a:xfrm>
                      <a:off x="1142995" y="4495795"/>
                      <a:ext cx="3047993" cy="1597801"/>
                    </a:xfrm>
                    <a:prstGeom prst="rect">
                      <a:avLst/>
                    </a:prstGeom>
                    <a:solidFill>
                      <a:srgbClr val="5B689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grpSp>
                  <p:nvGrpSpPr>
                    <p:cNvPr id="49278" name="Group 636"/>
                    <p:cNvGrpSpPr>
                      <a:grpSpLocks/>
                    </p:cNvGrpSpPr>
                    <p:nvPr/>
                  </p:nvGrpSpPr>
                  <p:grpSpPr bwMode="auto">
                    <a:xfrm>
                      <a:off x="1044121" y="4493399"/>
                      <a:ext cx="3190887" cy="1717842"/>
                      <a:chOff x="1044121" y="4493399"/>
                      <a:chExt cx="3190887" cy="1717842"/>
                    </a:xfrm>
                  </p:grpSpPr>
                  <p:grpSp>
                    <p:nvGrpSpPr>
                      <p:cNvPr id="49279" name="Group 637"/>
                      <p:cNvGrpSpPr>
                        <a:grpSpLocks/>
                      </p:cNvGrpSpPr>
                      <p:nvPr/>
                    </p:nvGrpSpPr>
                    <p:grpSpPr bwMode="auto">
                      <a:xfrm>
                        <a:off x="1143060" y="4493425"/>
                        <a:ext cx="3042502" cy="58201"/>
                        <a:chOff x="1138298" y="4493425"/>
                        <a:chExt cx="3042502" cy="58201"/>
                      </a:xfrm>
                    </p:grpSpPr>
                    <p:sp>
                      <p:nvSpPr>
                        <p:cNvPr id="168" name="Rectangle 190"/>
                        <p:cNvSpPr/>
                        <p:nvPr/>
                      </p:nvSpPr>
                      <p:spPr bwMode="auto">
                        <a:xfrm>
                          <a:off x="1155025" y="4517005"/>
                          <a:ext cx="175844"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69" name="Rectangle 191"/>
                        <p:cNvSpPr/>
                        <p:nvPr/>
                      </p:nvSpPr>
                      <p:spPr bwMode="auto">
                        <a:xfrm>
                          <a:off x="1401211" y="4517005"/>
                          <a:ext cx="140684"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70" name="Rectangle 192"/>
                        <p:cNvSpPr/>
                        <p:nvPr/>
                      </p:nvSpPr>
                      <p:spPr bwMode="auto">
                        <a:xfrm>
                          <a:off x="1647420" y="4517005"/>
                          <a:ext cx="105502"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71" name="Rectangle 193"/>
                        <p:cNvSpPr/>
                        <p:nvPr/>
                      </p:nvSpPr>
                      <p:spPr bwMode="auto">
                        <a:xfrm>
                          <a:off x="1893606" y="4517005"/>
                          <a:ext cx="105524"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72" name="Rectangle 194"/>
                        <p:cNvSpPr/>
                        <p:nvPr/>
                      </p:nvSpPr>
                      <p:spPr bwMode="auto">
                        <a:xfrm>
                          <a:off x="2139815" y="4517005"/>
                          <a:ext cx="105502"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73" name="Rectangle 195"/>
                        <p:cNvSpPr/>
                        <p:nvPr/>
                      </p:nvSpPr>
                      <p:spPr bwMode="auto">
                        <a:xfrm>
                          <a:off x="2350841" y="4517005"/>
                          <a:ext cx="70342"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74" name="Rectangle 196"/>
                        <p:cNvSpPr/>
                        <p:nvPr/>
                      </p:nvSpPr>
                      <p:spPr bwMode="auto">
                        <a:xfrm>
                          <a:off x="2561868" y="4517005"/>
                          <a:ext cx="105502"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75" name="Rectangle 197"/>
                        <p:cNvSpPr/>
                        <p:nvPr/>
                      </p:nvSpPr>
                      <p:spPr bwMode="auto">
                        <a:xfrm>
                          <a:off x="2808054" y="4517005"/>
                          <a:ext cx="105524"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76" name="Rectangle 198"/>
                        <p:cNvSpPr/>
                        <p:nvPr/>
                      </p:nvSpPr>
                      <p:spPr bwMode="auto">
                        <a:xfrm>
                          <a:off x="3019080" y="4517005"/>
                          <a:ext cx="140684"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77" name="Rectangle 199"/>
                        <p:cNvSpPr/>
                        <p:nvPr/>
                      </p:nvSpPr>
                      <p:spPr bwMode="auto">
                        <a:xfrm>
                          <a:off x="3265289" y="4517005"/>
                          <a:ext cx="105502"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78" name="Rectangle 200"/>
                        <p:cNvSpPr/>
                        <p:nvPr/>
                      </p:nvSpPr>
                      <p:spPr bwMode="auto">
                        <a:xfrm>
                          <a:off x="3511475" y="4517005"/>
                          <a:ext cx="105524"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79" name="Rectangle 201"/>
                        <p:cNvSpPr/>
                        <p:nvPr/>
                      </p:nvSpPr>
                      <p:spPr bwMode="auto">
                        <a:xfrm>
                          <a:off x="3722502" y="4517005"/>
                          <a:ext cx="140684"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80" name="Rectangle 202"/>
                        <p:cNvSpPr/>
                        <p:nvPr/>
                      </p:nvSpPr>
                      <p:spPr bwMode="auto">
                        <a:xfrm>
                          <a:off x="3968710" y="4517005"/>
                          <a:ext cx="105502"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81" name="Rectangle 203"/>
                        <p:cNvSpPr/>
                        <p:nvPr/>
                      </p:nvSpPr>
                      <p:spPr bwMode="auto">
                        <a:xfrm>
                          <a:off x="4179737" y="4517005"/>
                          <a:ext cx="70342" cy="4171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grpSp>
                  <p:grpSp>
                    <p:nvGrpSpPr>
                      <p:cNvPr id="49280" name="Group 638"/>
                      <p:cNvGrpSpPr>
                        <a:grpSpLocks/>
                      </p:cNvGrpSpPr>
                      <p:nvPr/>
                    </p:nvGrpSpPr>
                    <p:grpSpPr bwMode="auto">
                      <a:xfrm>
                        <a:off x="4136071" y="4493399"/>
                        <a:ext cx="49471" cy="1484885"/>
                        <a:chOff x="4136071" y="4493399"/>
                        <a:chExt cx="49471" cy="1484885"/>
                      </a:xfrm>
                    </p:grpSpPr>
                    <p:sp>
                      <p:nvSpPr>
                        <p:cNvPr id="161" name="Rectangle 183"/>
                        <p:cNvSpPr/>
                        <p:nvPr/>
                      </p:nvSpPr>
                      <p:spPr bwMode="auto">
                        <a:xfrm rot="5400000">
                          <a:off x="4157059" y="4586174"/>
                          <a:ext cx="125224"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62" name="Rectangle 184"/>
                        <p:cNvSpPr/>
                        <p:nvPr/>
                      </p:nvSpPr>
                      <p:spPr bwMode="auto">
                        <a:xfrm rot="5400000">
                          <a:off x="4157059" y="4753121"/>
                          <a:ext cx="125224"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63" name="Rectangle 185"/>
                        <p:cNvSpPr/>
                        <p:nvPr/>
                      </p:nvSpPr>
                      <p:spPr bwMode="auto">
                        <a:xfrm rot="5400000">
                          <a:off x="4157059" y="5003542"/>
                          <a:ext cx="125224"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64" name="Rectangle 186"/>
                        <p:cNvSpPr/>
                        <p:nvPr/>
                      </p:nvSpPr>
                      <p:spPr bwMode="auto">
                        <a:xfrm rot="5400000">
                          <a:off x="4157083" y="5212213"/>
                          <a:ext cx="125197"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65" name="Rectangle 187"/>
                        <p:cNvSpPr/>
                        <p:nvPr/>
                      </p:nvSpPr>
                      <p:spPr bwMode="auto">
                        <a:xfrm rot="5400000">
                          <a:off x="4157059" y="5420910"/>
                          <a:ext cx="125224"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66" name="Rectangle 188"/>
                        <p:cNvSpPr/>
                        <p:nvPr/>
                      </p:nvSpPr>
                      <p:spPr bwMode="auto">
                        <a:xfrm rot="5400000">
                          <a:off x="4157059" y="5671331"/>
                          <a:ext cx="125224"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67" name="Rectangle 189"/>
                        <p:cNvSpPr/>
                        <p:nvPr/>
                      </p:nvSpPr>
                      <p:spPr bwMode="auto">
                        <a:xfrm rot="5400000">
                          <a:off x="4157083" y="5880002"/>
                          <a:ext cx="125197" cy="7034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grpSp>
                  <p:grpSp>
                    <p:nvGrpSpPr>
                      <p:cNvPr id="49281" name="Group 639"/>
                      <p:cNvGrpSpPr>
                        <a:grpSpLocks/>
                      </p:cNvGrpSpPr>
                      <p:nvPr/>
                    </p:nvGrpSpPr>
                    <p:grpSpPr bwMode="auto">
                      <a:xfrm rot="10800000">
                        <a:off x="1044121" y="5861957"/>
                        <a:ext cx="3190887" cy="145529"/>
                        <a:chOff x="1095944" y="4579551"/>
                        <a:chExt cx="3190887" cy="145529"/>
                      </a:xfrm>
                    </p:grpSpPr>
                    <p:sp>
                      <p:nvSpPr>
                        <p:cNvPr id="147" name="Rectangle 168"/>
                        <p:cNvSpPr/>
                        <p:nvPr/>
                      </p:nvSpPr>
                      <p:spPr bwMode="auto">
                        <a:xfrm>
                          <a:off x="970614" y="4525783"/>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48" name="Rectangle 169"/>
                        <p:cNvSpPr/>
                        <p:nvPr/>
                      </p:nvSpPr>
                      <p:spPr bwMode="auto">
                        <a:xfrm>
                          <a:off x="1216799" y="4525783"/>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49" name="Rectangle 171"/>
                        <p:cNvSpPr/>
                        <p:nvPr/>
                      </p:nvSpPr>
                      <p:spPr bwMode="auto">
                        <a:xfrm>
                          <a:off x="1427825" y="4525783"/>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50" name="Rectangle 172"/>
                        <p:cNvSpPr/>
                        <p:nvPr/>
                      </p:nvSpPr>
                      <p:spPr bwMode="auto">
                        <a:xfrm>
                          <a:off x="1674033" y="4525783"/>
                          <a:ext cx="10550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51" name="Rectangle 173"/>
                        <p:cNvSpPr/>
                        <p:nvPr/>
                      </p:nvSpPr>
                      <p:spPr bwMode="auto">
                        <a:xfrm>
                          <a:off x="2096084" y="4525783"/>
                          <a:ext cx="10550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52" name="Rectangle 174"/>
                        <p:cNvSpPr/>
                        <p:nvPr/>
                      </p:nvSpPr>
                      <p:spPr bwMode="auto">
                        <a:xfrm>
                          <a:off x="2307110" y="4525783"/>
                          <a:ext cx="10550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53" name="Rectangle 175"/>
                        <p:cNvSpPr/>
                        <p:nvPr/>
                      </p:nvSpPr>
                      <p:spPr bwMode="auto">
                        <a:xfrm>
                          <a:off x="2412612" y="4525783"/>
                          <a:ext cx="7034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54" name="Rectangle 176"/>
                        <p:cNvSpPr/>
                        <p:nvPr/>
                      </p:nvSpPr>
                      <p:spPr bwMode="auto">
                        <a:xfrm>
                          <a:off x="2764322" y="4525783"/>
                          <a:ext cx="10552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55" name="Rectangle 177"/>
                        <p:cNvSpPr/>
                        <p:nvPr/>
                      </p:nvSpPr>
                      <p:spPr bwMode="auto">
                        <a:xfrm>
                          <a:off x="2905005" y="4525783"/>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56" name="Rectangle 178"/>
                        <p:cNvSpPr/>
                        <p:nvPr/>
                      </p:nvSpPr>
                      <p:spPr bwMode="auto">
                        <a:xfrm>
                          <a:off x="3151213" y="4525783"/>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57" name="Rectangle 179"/>
                        <p:cNvSpPr/>
                        <p:nvPr/>
                      </p:nvSpPr>
                      <p:spPr bwMode="auto">
                        <a:xfrm>
                          <a:off x="3467741" y="4525783"/>
                          <a:ext cx="10552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58" name="Rectangle 180"/>
                        <p:cNvSpPr/>
                        <p:nvPr/>
                      </p:nvSpPr>
                      <p:spPr bwMode="auto">
                        <a:xfrm>
                          <a:off x="3573265" y="4525783"/>
                          <a:ext cx="7034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59" name="Rectangle 181"/>
                        <p:cNvSpPr/>
                        <p:nvPr/>
                      </p:nvSpPr>
                      <p:spPr bwMode="auto">
                        <a:xfrm>
                          <a:off x="3854632" y="4525783"/>
                          <a:ext cx="140684"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60" name="Rectangle 182"/>
                        <p:cNvSpPr/>
                        <p:nvPr/>
                      </p:nvSpPr>
                      <p:spPr bwMode="auto">
                        <a:xfrm>
                          <a:off x="4136000" y="4525783"/>
                          <a:ext cx="70342" cy="83479"/>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grpSp>
                  <p:grpSp>
                    <p:nvGrpSpPr>
                      <p:cNvPr id="49282" name="Group 640"/>
                      <p:cNvGrpSpPr>
                        <a:grpSpLocks/>
                      </p:cNvGrpSpPr>
                      <p:nvPr/>
                    </p:nvGrpSpPr>
                    <p:grpSpPr bwMode="auto">
                      <a:xfrm rot="10800000">
                        <a:off x="1044132" y="4726320"/>
                        <a:ext cx="148397" cy="1484921"/>
                        <a:chOff x="4144328" y="4374082"/>
                        <a:chExt cx="148397" cy="1484921"/>
                      </a:xfrm>
                    </p:grpSpPr>
                    <p:sp>
                      <p:nvSpPr>
                        <p:cNvPr id="140" name="Rectangle 161"/>
                        <p:cNvSpPr/>
                        <p:nvPr/>
                      </p:nvSpPr>
                      <p:spPr bwMode="auto">
                        <a:xfrm rot="5400000">
                          <a:off x="4272732" y="4402131"/>
                          <a:ext cx="125196"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41" name="Rectangle 162"/>
                        <p:cNvSpPr/>
                        <p:nvPr/>
                      </p:nvSpPr>
                      <p:spPr bwMode="auto">
                        <a:xfrm rot="5400000">
                          <a:off x="4293605" y="4548202"/>
                          <a:ext cx="83473"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42" name="Rectangle 163"/>
                        <p:cNvSpPr/>
                        <p:nvPr/>
                      </p:nvSpPr>
                      <p:spPr bwMode="auto">
                        <a:xfrm rot="5400000">
                          <a:off x="4272732" y="4819495"/>
                          <a:ext cx="125196"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43" name="Rectangle 164"/>
                        <p:cNvSpPr/>
                        <p:nvPr/>
                      </p:nvSpPr>
                      <p:spPr bwMode="auto">
                        <a:xfrm rot="5400000">
                          <a:off x="4188078" y="5049063"/>
                          <a:ext cx="83473" cy="35161"/>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44" name="Rectangle 165"/>
                        <p:cNvSpPr/>
                        <p:nvPr/>
                      </p:nvSpPr>
                      <p:spPr bwMode="auto">
                        <a:xfrm rot="5400000">
                          <a:off x="4272732" y="5236859"/>
                          <a:ext cx="125196"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45" name="Rectangle 166"/>
                        <p:cNvSpPr/>
                        <p:nvPr/>
                      </p:nvSpPr>
                      <p:spPr bwMode="auto">
                        <a:xfrm rot="5400000">
                          <a:off x="4272732" y="5487277"/>
                          <a:ext cx="125196"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46" name="Rectangle 167"/>
                        <p:cNvSpPr/>
                        <p:nvPr/>
                      </p:nvSpPr>
                      <p:spPr bwMode="auto">
                        <a:xfrm rot="5400000">
                          <a:off x="4272730" y="5695946"/>
                          <a:ext cx="125222" cy="35183"/>
                        </a:xfrm>
                        <a:prstGeom prst="rect">
                          <a:avLst/>
                        </a:prstGeom>
                        <a:solidFill>
                          <a:schemeClr val="accent1">
                            <a:lumMod val="20000"/>
                            <a:lumOff val="80000"/>
                          </a:schemeClr>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grpSp>
                </p:grpSp>
              </p:grpSp>
              <p:grpSp>
                <p:nvGrpSpPr>
                  <p:cNvPr id="49267" name="Group 625"/>
                  <p:cNvGrpSpPr>
                    <a:grpSpLocks/>
                  </p:cNvGrpSpPr>
                  <p:nvPr/>
                </p:nvGrpSpPr>
                <p:grpSpPr bwMode="auto">
                  <a:xfrm>
                    <a:off x="1295400" y="4755481"/>
                    <a:ext cx="2720881" cy="1164636"/>
                    <a:chOff x="1295400" y="4755481"/>
                    <a:chExt cx="2720881" cy="1164636"/>
                  </a:xfrm>
                </p:grpSpPr>
                <p:grpSp>
                  <p:nvGrpSpPr>
                    <p:cNvPr id="49268" name="Group 626"/>
                    <p:cNvGrpSpPr>
                      <a:grpSpLocks/>
                    </p:cNvGrpSpPr>
                    <p:nvPr/>
                  </p:nvGrpSpPr>
                  <p:grpSpPr bwMode="auto">
                    <a:xfrm flipH="1">
                      <a:off x="1295400" y="5119772"/>
                      <a:ext cx="739679" cy="379716"/>
                      <a:chOff x="1295400" y="5119772"/>
                      <a:chExt cx="739679" cy="379716"/>
                    </a:xfrm>
                  </p:grpSpPr>
                  <p:sp>
                    <p:nvSpPr>
                      <p:cNvPr id="49275" name="Freeform 26"/>
                      <p:cNvSpPr>
                        <a:spLocks/>
                      </p:cNvSpPr>
                      <p:nvPr/>
                    </p:nvSpPr>
                    <p:spPr bwMode="auto">
                      <a:xfrm>
                        <a:off x="1295400" y="5119772"/>
                        <a:ext cx="713341" cy="353378"/>
                      </a:xfrm>
                      <a:custGeom>
                        <a:avLst/>
                        <a:gdLst>
                          <a:gd name="T0" fmla="*/ 0 w 650"/>
                          <a:gd name="T1" fmla="*/ 2147483647 h 322"/>
                          <a:gd name="T2" fmla="*/ 0 w 650"/>
                          <a:gd name="T3" fmla="*/ 2147483647 h 322"/>
                          <a:gd name="T4" fmla="*/ 2147483647 w 650"/>
                          <a:gd name="T5" fmla="*/ 2147483647 h 322"/>
                          <a:gd name="T6" fmla="*/ 2147483647 w 650"/>
                          <a:gd name="T7" fmla="*/ 2147483647 h 322"/>
                          <a:gd name="T8" fmla="*/ 2147483647 w 650"/>
                          <a:gd name="T9" fmla="*/ 2147483647 h 322"/>
                          <a:gd name="T10" fmla="*/ 2147483647 w 650"/>
                          <a:gd name="T11" fmla="*/ 0 h 322"/>
                          <a:gd name="T12" fmla="*/ 2147483647 w 650"/>
                          <a:gd name="T13" fmla="*/ 2147483647 h 322"/>
                          <a:gd name="T14" fmla="*/ 0 w 650"/>
                          <a:gd name="T15" fmla="*/ 2147483647 h 322"/>
                          <a:gd name="T16" fmla="*/ 0 w 650"/>
                          <a:gd name="T17" fmla="*/ 2147483647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0"/>
                          <a:gd name="T28" fmla="*/ 0 h 322"/>
                          <a:gd name="T29" fmla="*/ 650 w 650"/>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0" h="322">
                            <a:moveTo>
                              <a:pt x="0" y="90"/>
                            </a:moveTo>
                            <a:lnTo>
                              <a:pt x="0" y="233"/>
                            </a:lnTo>
                            <a:lnTo>
                              <a:pt x="489" y="233"/>
                            </a:lnTo>
                            <a:lnTo>
                              <a:pt x="489" y="322"/>
                            </a:lnTo>
                            <a:lnTo>
                              <a:pt x="650" y="161"/>
                            </a:lnTo>
                            <a:lnTo>
                              <a:pt x="489" y="0"/>
                            </a:lnTo>
                            <a:lnTo>
                              <a:pt x="489" y="90"/>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76" name="Freeform 29"/>
                      <p:cNvSpPr>
                        <a:spLocks/>
                      </p:cNvSpPr>
                      <p:nvPr/>
                    </p:nvSpPr>
                    <p:spPr bwMode="auto">
                      <a:xfrm>
                        <a:off x="1320640" y="5146110"/>
                        <a:ext cx="714439" cy="353378"/>
                      </a:xfrm>
                      <a:custGeom>
                        <a:avLst/>
                        <a:gdLst>
                          <a:gd name="T0" fmla="*/ 0 w 651"/>
                          <a:gd name="T1" fmla="*/ 2147483647 h 322"/>
                          <a:gd name="T2" fmla="*/ 0 w 651"/>
                          <a:gd name="T3" fmla="*/ 2147483647 h 322"/>
                          <a:gd name="T4" fmla="*/ 2147483647 w 651"/>
                          <a:gd name="T5" fmla="*/ 2147483647 h 322"/>
                          <a:gd name="T6" fmla="*/ 2147483647 w 651"/>
                          <a:gd name="T7" fmla="*/ 2147483647 h 322"/>
                          <a:gd name="T8" fmla="*/ 2147483647 w 651"/>
                          <a:gd name="T9" fmla="*/ 2147483647 h 322"/>
                          <a:gd name="T10" fmla="*/ 2147483647 w 651"/>
                          <a:gd name="T11" fmla="*/ 0 h 322"/>
                          <a:gd name="T12" fmla="*/ 2147483647 w 651"/>
                          <a:gd name="T13" fmla="*/ 2147483647 h 322"/>
                          <a:gd name="T14" fmla="*/ 0 w 651"/>
                          <a:gd name="T15" fmla="*/ 2147483647 h 322"/>
                          <a:gd name="T16" fmla="*/ 0 w 651"/>
                          <a:gd name="T17" fmla="*/ 2147483647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1"/>
                          <a:gd name="T28" fmla="*/ 0 h 322"/>
                          <a:gd name="T29" fmla="*/ 651 w 651"/>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1" h="322">
                            <a:moveTo>
                              <a:pt x="0" y="90"/>
                            </a:moveTo>
                            <a:lnTo>
                              <a:pt x="0" y="233"/>
                            </a:lnTo>
                            <a:lnTo>
                              <a:pt x="490" y="233"/>
                            </a:lnTo>
                            <a:lnTo>
                              <a:pt x="490" y="322"/>
                            </a:lnTo>
                            <a:lnTo>
                              <a:pt x="651" y="161"/>
                            </a:lnTo>
                            <a:lnTo>
                              <a:pt x="490" y="0"/>
                            </a:lnTo>
                            <a:lnTo>
                              <a:pt x="490" y="90"/>
                            </a:ln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9269" name="Group 627"/>
                    <p:cNvGrpSpPr>
                      <a:grpSpLocks/>
                    </p:cNvGrpSpPr>
                    <p:nvPr/>
                  </p:nvGrpSpPr>
                  <p:grpSpPr bwMode="auto">
                    <a:xfrm>
                      <a:off x="3276600" y="5119772"/>
                      <a:ext cx="739681" cy="379716"/>
                      <a:chOff x="3606629" y="5119772"/>
                      <a:chExt cx="739681" cy="379716"/>
                    </a:xfrm>
                  </p:grpSpPr>
                  <p:sp>
                    <p:nvSpPr>
                      <p:cNvPr id="49273" name="Freeform 30"/>
                      <p:cNvSpPr>
                        <a:spLocks/>
                      </p:cNvSpPr>
                      <p:nvPr/>
                    </p:nvSpPr>
                    <p:spPr bwMode="auto">
                      <a:xfrm>
                        <a:off x="3606629" y="5119772"/>
                        <a:ext cx="713341" cy="353378"/>
                      </a:xfrm>
                      <a:custGeom>
                        <a:avLst/>
                        <a:gdLst>
                          <a:gd name="T0" fmla="*/ 0 w 650"/>
                          <a:gd name="T1" fmla="*/ 2147483647 h 322"/>
                          <a:gd name="T2" fmla="*/ 0 w 650"/>
                          <a:gd name="T3" fmla="*/ 2147483647 h 322"/>
                          <a:gd name="T4" fmla="*/ 2147483647 w 650"/>
                          <a:gd name="T5" fmla="*/ 2147483647 h 322"/>
                          <a:gd name="T6" fmla="*/ 2147483647 w 650"/>
                          <a:gd name="T7" fmla="*/ 2147483647 h 322"/>
                          <a:gd name="T8" fmla="*/ 2147483647 w 650"/>
                          <a:gd name="T9" fmla="*/ 2147483647 h 322"/>
                          <a:gd name="T10" fmla="*/ 2147483647 w 650"/>
                          <a:gd name="T11" fmla="*/ 0 h 322"/>
                          <a:gd name="T12" fmla="*/ 2147483647 w 650"/>
                          <a:gd name="T13" fmla="*/ 2147483647 h 322"/>
                          <a:gd name="T14" fmla="*/ 0 w 650"/>
                          <a:gd name="T15" fmla="*/ 2147483647 h 322"/>
                          <a:gd name="T16" fmla="*/ 0 w 650"/>
                          <a:gd name="T17" fmla="*/ 2147483647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0"/>
                          <a:gd name="T28" fmla="*/ 0 h 322"/>
                          <a:gd name="T29" fmla="*/ 650 w 650"/>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0" h="322">
                            <a:moveTo>
                              <a:pt x="0" y="90"/>
                            </a:moveTo>
                            <a:lnTo>
                              <a:pt x="0" y="233"/>
                            </a:lnTo>
                            <a:lnTo>
                              <a:pt x="489" y="233"/>
                            </a:lnTo>
                            <a:lnTo>
                              <a:pt x="489" y="322"/>
                            </a:lnTo>
                            <a:lnTo>
                              <a:pt x="650" y="161"/>
                            </a:lnTo>
                            <a:lnTo>
                              <a:pt x="489" y="0"/>
                            </a:lnTo>
                            <a:lnTo>
                              <a:pt x="489" y="90"/>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74" name="Freeform 31"/>
                      <p:cNvSpPr>
                        <a:spLocks/>
                      </p:cNvSpPr>
                      <p:nvPr/>
                    </p:nvSpPr>
                    <p:spPr bwMode="auto">
                      <a:xfrm>
                        <a:off x="3632969" y="5146110"/>
                        <a:ext cx="713341" cy="353378"/>
                      </a:xfrm>
                      <a:custGeom>
                        <a:avLst/>
                        <a:gdLst>
                          <a:gd name="T0" fmla="*/ 0 w 650"/>
                          <a:gd name="T1" fmla="*/ 2147483647 h 322"/>
                          <a:gd name="T2" fmla="*/ 0 w 650"/>
                          <a:gd name="T3" fmla="*/ 2147483647 h 322"/>
                          <a:gd name="T4" fmla="*/ 2147483647 w 650"/>
                          <a:gd name="T5" fmla="*/ 2147483647 h 322"/>
                          <a:gd name="T6" fmla="*/ 2147483647 w 650"/>
                          <a:gd name="T7" fmla="*/ 2147483647 h 322"/>
                          <a:gd name="T8" fmla="*/ 2147483647 w 650"/>
                          <a:gd name="T9" fmla="*/ 2147483647 h 322"/>
                          <a:gd name="T10" fmla="*/ 2147483647 w 650"/>
                          <a:gd name="T11" fmla="*/ 0 h 322"/>
                          <a:gd name="T12" fmla="*/ 2147483647 w 650"/>
                          <a:gd name="T13" fmla="*/ 2147483647 h 322"/>
                          <a:gd name="T14" fmla="*/ 0 w 650"/>
                          <a:gd name="T15" fmla="*/ 2147483647 h 322"/>
                          <a:gd name="T16" fmla="*/ 0 w 650"/>
                          <a:gd name="T17" fmla="*/ 2147483647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0"/>
                          <a:gd name="T28" fmla="*/ 0 h 322"/>
                          <a:gd name="T29" fmla="*/ 650 w 650"/>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0" h="322">
                            <a:moveTo>
                              <a:pt x="0" y="90"/>
                            </a:moveTo>
                            <a:lnTo>
                              <a:pt x="0" y="233"/>
                            </a:lnTo>
                            <a:lnTo>
                              <a:pt x="489" y="233"/>
                            </a:lnTo>
                            <a:lnTo>
                              <a:pt x="489" y="322"/>
                            </a:lnTo>
                            <a:lnTo>
                              <a:pt x="650" y="161"/>
                            </a:lnTo>
                            <a:lnTo>
                              <a:pt x="489" y="0"/>
                            </a:lnTo>
                            <a:lnTo>
                              <a:pt x="489" y="90"/>
                            </a:ln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9270" name="Group 628"/>
                    <p:cNvGrpSpPr>
                      <a:grpSpLocks/>
                    </p:cNvGrpSpPr>
                    <p:nvPr/>
                  </p:nvGrpSpPr>
                  <p:grpSpPr bwMode="auto">
                    <a:xfrm>
                      <a:off x="2157232" y="4755481"/>
                      <a:ext cx="964693" cy="1164636"/>
                      <a:chOff x="2157078" y="4755481"/>
                      <a:chExt cx="1179166" cy="1164636"/>
                    </a:xfrm>
                  </p:grpSpPr>
                  <p:sp>
                    <p:nvSpPr>
                      <p:cNvPr id="128" name="Donut 149"/>
                      <p:cNvSpPr/>
                      <p:nvPr/>
                    </p:nvSpPr>
                    <p:spPr bwMode="auto">
                      <a:xfrm>
                        <a:off x="2227596" y="4767417"/>
                        <a:ext cx="1074744" cy="1168632"/>
                      </a:xfrm>
                      <a:prstGeom prst="donut">
                        <a:avLst>
                          <a:gd name="adj" fmla="val 15906"/>
                        </a:avLst>
                      </a:prstGeom>
                      <a:solidFill>
                        <a:schemeClr val="bg1"/>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sp>
                    <p:nvSpPr>
                      <p:cNvPr id="129" name="Donut 150"/>
                      <p:cNvSpPr/>
                      <p:nvPr/>
                    </p:nvSpPr>
                    <p:spPr bwMode="auto">
                      <a:xfrm>
                        <a:off x="2270572" y="4809141"/>
                        <a:ext cx="1074771" cy="1126909"/>
                      </a:xfrm>
                      <a:prstGeom prst="donut">
                        <a:avLst>
                          <a:gd name="adj" fmla="val 15906"/>
                        </a:avLst>
                      </a:prstGeom>
                      <a:solidFill>
                        <a:schemeClr val="tx1"/>
                      </a:solidFill>
                      <a:ln w="127" cap="flat" cmpd="sng" algn="ctr">
                        <a:noFill/>
                        <a:prstDash val="solid"/>
                        <a:round/>
                        <a:headEnd type="none" w="med" len="med"/>
                        <a:tailEnd type="none" w="med" len="med"/>
                      </a:ln>
                      <a:effectLst/>
                    </p:spPr>
                    <p:txBody>
                      <a:bodyPr lIns="82124" tIns="41061" rIns="82124" bIns="41061" anchor="ctr">
                        <a:spAutoFit/>
                      </a:bodyPr>
                      <a:lstStyle/>
                      <a:p>
                        <a:pPr algn="ctr" defTabSz="814388" eaLnBrk="0" hangingPunct="0">
                          <a:lnSpc>
                            <a:spcPct val="90000"/>
                          </a:lnSpc>
                          <a:defRPr/>
                        </a:pPr>
                        <a:endParaRPr lang="zh-CN" altLang="en-US">
                          <a:latin typeface="Arial" pitchFamily="34" charset="0"/>
                        </a:endParaRPr>
                      </a:p>
                    </p:txBody>
                  </p:sp>
                </p:grpSp>
              </p:grpSp>
            </p:grpSp>
          </p:grpSp>
        </p:grpSp>
        <p:sp>
          <p:nvSpPr>
            <p:cNvPr id="49189" name="Text Box 63"/>
            <p:cNvSpPr txBox="1">
              <a:spLocks noChangeArrowheads="1"/>
            </p:cNvSpPr>
            <p:nvPr/>
          </p:nvSpPr>
          <p:spPr bwMode="auto">
            <a:xfrm>
              <a:off x="2228910" y="1445849"/>
              <a:ext cx="804259"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576" rIns="0" bIns="36576"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en-US" altLang="zh-CN" sz="1200" b="1" dirty="0">
                  <a:solidFill>
                    <a:schemeClr val="bg2"/>
                  </a:solidFill>
                  <a:latin typeface="+mn-lt"/>
                  <a:ea typeface="华文细黑" panose="02010600040101010101" pitchFamily="2" charset="-122"/>
                </a:rPr>
                <a:t>Virtual</a:t>
              </a:r>
            </a:p>
            <a:p>
              <a:pPr algn="ctr">
                <a:lnSpc>
                  <a:spcPct val="90000"/>
                </a:lnSpc>
              </a:pPr>
              <a:r>
                <a:rPr lang="en-US" altLang="zh-CN" sz="1200" b="1" dirty="0">
                  <a:solidFill>
                    <a:schemeClr val="bg2"/>
                  </a:solidFill>
                  <a:latin typeface="+mn-lt"/>
                  <a:ea typeface="华文细黑" panose="02010600040101010101" pitchFamily="2" charset="-122"/>
                </a:rPr>
                <a:t>Machine</a:t>
              </a:r>
              <a:endParaRPr lang="zh-CN" altLang="en-US" sz="1200" b="1" dirty="0">
                <a:solidFill>
                  <a:schemeClr val="bg2"/>
                </a:solidFill>
                <a:latin typeface="+mn-lt"/>
                <a:ea typeface="华文细黑" panose="02010600040101010101" pitchFamily="2" charset="-122"/>
              </a:endParaRPr>
            </a:p>
          </p:txBody>
        </p:sp>
        <p:pic>
          <p:nvPicPr>
            <p:cNvPr id="49190"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53398" y="1898511"/>
              <a:ext cx="194971" cy="28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1" name="Line 48"/>
            <p:cNvSpPr>
              <a:spLocks noChangeShapeType="1"/>
            </p:cNvSpPr>
            <p:nvPr/>
          </p:nvSpPr>
          <p:spPr bwMode="auto">
            <a:xfrm>
              <a:off x="2859500" y="2124272"/>
              <a:ext cx="480588" cy="0"/>
            </a:xfrm>
            <a:prstGeom prst="line">
              <a:avLst/>
            </a:prstGeom>
            <a:noFill/>
            <a:ln w="22225">
              <a:solidFill>
                <a:schemeClr val="bg2"/>
              </a:solidFill>
              <a:prstDash val="sysDot"/>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pic>
          <p:nvPicPr>
            <p:cNvPr id="49192"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73656" y="2003286"/>
              <a:ext cx="194971" cy="28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3" name="Line 48"/>
            <p:cNvSpPr>
              <a:spLocks noChangeShapeType="1"/>
            </p:cNvSpPr>
            <p:nvPr/>
          </p:nvSpPr>
          <p:spPr bwMode="auto">
            <a:xfrm>
              <a:off x="2571281" y="2219522"/>
              <a:ext cx="768941" cy="0"/>
            </a:xfrm>
            <a:prstGeom prst="line">
              <a:avLst/>
            </a:prstGeom>
            <a:noFill/>
            <a:ln w="22225">
              <a:solidFill>
                <a:schemeClr val="bg2"/>
              </a:solidFill>
              <a:prstDash val="sysDot"/>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pic>
          <p:nvPicPr>
            <p:cNvPr id="49194"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53398" y="2574786"/>
              <a:ext cx="194971" cy="28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5" name="Line 48"/>
            <p:cNvSpPr>
              <a:spLocks noChangeShapeType="1"/>
            </p:cNvSpPr>
            <p:nvPr/>
          </p:nvSpPr>
          <p:spPr bwMode="auto">
            <a:xfrm>
              <a:off x="2859500" y="2800547"/>
              <a:ext cx="480588" cy="0"/>
            </a:xfrm>
            <a:prstGeom prst="line">
              <a:avLst/>
            </a:prstGeom>
            <a:noFill/>
            <a:ln w="22225">
              <a:solidFill>
                <a:schemeClr val="bg2"/>
              </a:solidFill>
              <a:prstDash val="sysDot"/>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pic>
          <p:nvPicPr>
            <p:cNvPr id="49196"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73656" y="2679561"/>
              <a:ext cx="194971" cy="28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7" name="Line 48"/>
            <p:cNvSpPr>
              <a:spLocks noChangeShapeType="1"/>
            </p:cNvSpPr>
            <p:nvPr/>
          </p:nvSpPr>
          <p:spPr bwMode="auto">
            <a:xfrm>
              <a:off x="2571281" y="2895797"/>
              <a:ext cx="768941" cy="0"/>
            </a:xfrm>
            <a:prstGeom prst="line">
              <a:avLst/>
            </a:prstGeom>
            <a:noFill/>
            <a:ln w="22225">
              <a:solidFill>
                <a:schemeClr val="bg2"/>
              </a:solidFill>
              <a:prstDash val="sysDot"/>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pic>
          <p:nvPicPr>
            <p:cNvPr id="49198"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53398" y="3727311"/>
              <a:ext cx="194971" cy="28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9" name="Line 48"/>
            <p:cNvSpPr>
              <a:spLocks noChangeShapeType="1"/>
            </p:cNvSpPr>
            <p:nvPr/>
          </p:nvSpPr>
          <p:spPr bwMode="auto">
            <a:xfrm>
              <a:off x="2859500" y="3953072"/>
              <a:ext cx="480588" cy="0"/>
            </a:xfrm>
            <a:prstGeom prst="line">
              <a:avLst/>
            </a:prstGeom>
            <a:noFill/>
            <a:ln w="22225">
              <a:solidFill>
                <a:schemeClr val="bg2"/>
              </a:solidFill>
              <a:prstDash val="sysDot"/>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pic>
          <p:nvPicPr>
            <p:cNvPr id="49200"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73656" y="3832086"/>
              <a:ext cx="194971" cy="28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1" name="Line 48"/>
            <p:cNvSpPr>
              <a:spLocks noChangeShapeType="1"/>
            </p:cNvSpPr>
            <p:nvPr/>
          </p:nvSpPr>
          <p:spPr bwMode="auto">
            <a:xfrm>
              <a:off x="2571281" y="4048322"/>
              <a:ext cx="768941" cy="0"/>
            </a:xfrm>
            <a:prstGeom prst="line">
              <a:avLst/>
            </a:prstGeom>
            <a:noFill/>
            <a:ln w="22225">
              <a:solidFill>
                <a:schemeClr val="bg2"/>
              </a:solidFill>
              <a:prstDash val="sysDot"/>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pic>
          <p:nvPicPr>
            <p:cNvPr id="49202"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53398" y="4260711"/>
              <a:ext cx="194971" cy="28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3" name="Line 48"/>
            <p:cNvSpPr>
              <a:spLocks noChangeShapeType="1"/>
            </p:cNvSpPr>
            <p:nvPr/>
          </p:nvSpPr>
          <p:spPr bwMode="auto">
            <a:xfrm>
              <a:off x="2859500" y="4486472"/>
              <a:ext cx="480588" cy="0"/>
            </a:xfrm>
            <a:prstGeom prst="line">
              <a:avLst/>
            </a:prstGeom>
            <a:noFill/>
            <a:ln w="22225">
              <a:solidFill>
                <a:schemeClr val="bg2"/>
              </a:solidFill>
              <a:prstDash val="sysDot"/>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pic>
          <p:nvPicPr>
            <p:cNvPr id="49204"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73656" y="4365486"/>
              <a:ext cx="194971" cy="28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5" name="Line 48"/>
            <p:cNvSpPr>
              <a:spLocks noChangeShapeType="1"/>
            </p:cNvSpPr>
            <p:nvPr/>
          </p:nvSpPr>
          <p:spPr bwMode="auto">
            <a:xfrm>
              <a:off x="2571281" y="4581722"/>
              <a:ext cx="768941" cy="0"/>
            </a:xfrm>
            <a:prstGeom prst="line">
              <a:avLst/>
            </a:prstGeom>
            <a:noFill/>
            <a:ln w="22225">
              <a:solidFill>
                <a:schemeClr val="bg2"/>
              </a:solidFill>
              <a:prstDash val="sysDot"/>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49206" name="Rectangle 37"/>
            <p:cNvSpPr>
              <a:spLocks noChangeArrowheads="1"/>
            </p:cNvSpPr>
            <p:nvPr/>
          </p:nvSpPr>
          <p:spPr bwMode="auto">
            <a:xfrm>
              <a:off x="7966169" y="1485152"/>
              <a:ext cx="804259" cy="3312000"/>
            </a:xfrm>
            <a:prstGeom prst="rect">
              <a:avLst/>
            </a:prstGeom>
            <a:solidFill>
              <a:schemeClr val="tx1">
                <a:alpha val="10196"/>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207" name="Line 43"/>
            <p:cNvSpPr>
              <a:spLocks noChangeShapeType="1"/>
            </p:cNvSpPr>
            <p:nvPr/>
          </p:nvSpPr>
          <p:spPr bwMode="auto">
            <a:xfrm>
              <a:off x="7631061" y="3052695"/>
              <a:ext cx="737237" cy="522514"/>
            </a:xfrm>
            <a:prstGeom prst="line">
              <a:avLst/>
            </a:prstGeom>
            <a:noFill/>
            <a:ln w="44450">
              <a:solidFill>
                <a:srgbClr val="0070C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49208" name="Rectangle 3"/>
            <p:cNvSpPr>
              <a:spLocks noChangeArrowheads="1"/>
            </p:cNvSpPr>
            <p:nvPr/>
          </p:nvSpPr>
          <p:spPr bwMode="auto">
            <a:xfrm>
              <a:off x="3140615" y="1485152"/>
              <a:ext cx="804259" cy="3312000"/>
            </a:xfrm>
            <a:prstGeom prst="rect">
              <a:avLst/>
            </a:prstGeom>
            <a:solidFill>
              <a:schemeClr val="tx1">
                <a:alpha val="10196"/>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sp>
          <p:nvSpPr>
            <p:cNvPr id="49209" name="Line 43"/>
            <p:cNvSpPr>
              <a:spLocks noChangeShapeType="1"/>
            </p:cNvSpPr>
            <p:nvPr/>
          </p:nvSpPr>
          <p:spPr bwMode="auto">
            <a:xfrm>
              <a:off x="7631061" y="3052695"/>
              <a:ext cx="737237" cy="0"/>
            </a:xfrm>
            <a:prstGeom prst="line">
              <a:avLst/>
            </a:prstGeom>
            <a:noFill/>
            <a:ln w="44450">
              <a:solidFill>
                <a:srgbClr val="0070C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sp>
          <p:nvSpPr>
            <p:cNvPr id="49210" name="Text Box 62"/>
            <p:cNvSpPr txBox="1">
              <a:spLocks noChangeArrowheads="1"/>
            </p:cNvSpPr>
            <p:nvPr/>
          </p:nvSpPr>
          <p:spPr bwMode="auto">
            <a:xfrm>
              <a:off x="7161910" y="1547998"/>
              <a:ext cx="804259" cy="2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576" rIns="0" bIns="36576"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en-US" altLang="zh-CN" sz="1200" b="1" dirty="0">
                  <a:solidFill>
                    <a:schemeClr val="bg2"/>
                  </a:solidFill>
                  <a:latin typeface="+mn-lt"/>
                  <a:ea typeface="华文细黑" panose="02010600040101010101" pitchFamily="2" charset="-122"/>
                </a:rPr>
                <a:t>Peering</a:t>
              </a:r>
            </a:p>
          </p:txBody>
        </p:sp>
        <p:sp>
          <p:nvSpPr>
            <p:cNvPr id="49211" name="Text Box 63"/>
            <p:cNvSpPr txBox="1">
              <a:spLocks noChangeArrowheads="1"/>
            </p:cNvSpPr>
            <p:nvPr/>
          </p:nvSpPr>
          <p:spPr bwMode="auto">
            <a:xfrm>
              <a:off x="7966169" y="1464899"/>
              <a:ext cx="804259"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576" rIns="0" bIns="36576"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en-US" altLang="zh-CN" sz="1200" b="1" dirty="0">
                  <a:solidFill>
                    <a:schemeClr val="bg2"/>
                  </a:solidFill>
                  <a:ea typeface="华文细黑" panose="02010600040101010101" pitchFamily="2" charset="-122"/>
                </a:rPr>
                <a:t>IP-NGN</a:t>
              </a:r>
              <a:br>
                <a:rPr lang="en-US" altLang="zh-CN" sz="1200" b="1" dirty="0">
                  <a:solidFill>
                    <a:schemeClr val="bg2"/>
                  </a:solidFill>
                  <a:ea typeface="华文细黑" panose="02010600040101010101" pitchFamily="2" charset="-122"/>
                </a:rPr>
              </a:br>
              <a:r>
                <a:rPr lang="zh-CN" altLang="en-US" sz="1200" b="1" dirty="0">
                  <a:solidFill>
                    <a:schemeClr val="bg2"/>
                  </a:solidFill>
                  <a:ea typeface="华文细黑" panose="02010600040101010101" pitchFamily="2" charset="-122"/>
                </a:rPr>
                <a:t>骨干网</a:t>
              </a:r>
            </a:p>
          </p:txBody>
        </p:sp>
        <p:sp>
          <p:nvSpPr>
            <p:cNvPr id="49212" name="Line 40"/>
            <p:cNvSpPr>
              <a:spLocks noChangeShapeType="1"/>
            </p:cNvSpPr>
            <p:nvPr/>
          </p:nvSpPr>
          <p:spPr bwMode="auto">
            <a:xfrm flipV="1">
              <a:off x="7631061" y="2530181"/>
              <a:ext cx="737237" cy="522514"/>
            </a:xfrm>
            <a:prstGeom prst="line">
              <a:avLst/>
            </a:prstGeom>
            <a:noFill/>
            <a:ln w="44450">
              <a:solidFill>
                <a:srgbClr val="0070C0"/>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zh-CN" altLang="en-US"/>
            </a:p>
          </p:txBody>
        </p:sp>
        <p:pic>
          <p:nvPicPr>
            <p:cNvPr id="49213" name="Picture 46" descr="Router (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382523" y="2924243"/>
              <a:ext cx="449603" cy="23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4" name="Picture 104" descr="Router (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228931" y="3028746"/>
              <a:ext cx="449603" cy="23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5" name="Picture 47" descr="Cloud (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033191" y="2817563"/>
              <a:ext cx="724671" cy="46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16" name="Text Box 66"/>
            <p:cNvSpPr txBox="1">
              <a:spLocks noChangeArrowheads="1"/>
            </p:cNvSpPr>
            <p:nvPr/>
          </p:nvSpPr>
          <p:spPr bwMode="auto">
            <a:xfrm>
              <a:off x="8100212" y="2895941"/>
              <a:ext cx="536172" cy="261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zh-CN" altLang="en-US" sz="1200" b="1" dirty="0">
                  <a:solidFill>
                    <a:schemeClr val="bg1"/>
                  </a:solidFill>
                  <a:latin typeface="Segoe UI" panose="020B0502040204020203" pitchFamily="34" charset="0"/>
                  <a:cs typeface="Segoe UI" panose="020B0502040204020203" pitchFamily="34" charset="0"/>
                </a:rPr>
                <a:t>联通</a:t>
              </a:r>
              <a:endParaRPr lang="en-US" altLang="zh-CN" sz="1200" b="1" dirty="0">
                <a:solidFill>
                  <a:schemeClr val="bg1"/>
                </a:solidFill>
                <a:latin typeface="Segoe UI" panose="020B0502040204020203" pitchFamily="34" charset="0"/>
                <a:cs typeface="Segoe UI" panose="020B0502040204020203" pitchFamily="34" charset="0"/>
              </a:endParaRPr>
            </a:p>
          </p:txBody>
        </p:sp>
        <p:pic>
          <p:nvPicPr>
            <p:cNvPr id="49217" name="Picture 47" descr="Cloud (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045757" y="2277632"/>
              <a:ext cx="724671" cy="46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18" name="Text Box 66"/>
            <p:cNvSpPr txBox="1">
              <a:spLocks noChangeArrowheads="1"/>
            </p:cNvSpPr>
            <p:nvPr/>
          </p:nvSpPr>
          <p:spPr bwMode="auto">
            <a:xfrm>
              <a:off x="8112779" y="2356009"/>
              <a:ext cx="536172" cy="261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zh-CN" altLang="en-US" sz="1200" b="1" dirty="0">
                  <a:solidFill>
                    <a:schemeClr val="bg1"/>
                  </a:solidFill>
                  <a:latin typeface="Segoe UI" panose="020B0502040204020203" pitchFamily="34" charset="0"/>
                  <a:cs typeface="Segoe UI" panose="020B0502040204020203" pitchFamily="34" charset="0"/>
                </a:rPr>
                <a:t>电信</a:t>
              </a:r>
              <a:endParaRPr lang="en-US" altLang="zh-CN" sz="1200" b="1" dirty="0">
                <a:solidFill>
                  <a:schemeClr val="bg1"/>
                </a:solidFill>
                <a:latin typeface="Segoe UI" panose="020B0502040204020203" pitchFamily="34" charset="0"/>
                <a:cs typeface="Segoe UI" panose="020B0502040204020203" pitchFamily="34" charset="0"/>
              </a:endParaRPr>
            </a:p>
          </p:txBody>
        </p:sp>
        <p:pic>
          <p:nvPicPr>
            <p:cNvPr id="49219" name="Picture 47" descr="Cloud (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045757" y="3366203"/>
              <a:ext cx="724671" cy="46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20" name="Text Box 66"/>
            <p:cNvSpPr txBox="1">
              <a:spLocks noChangeArrowheads="1"/>
            </p:cNvSpPr>
            <p:nvPr/>
          </p:nvSpPr>
          <p:spPr bwMode="auto">
            <a:xfrm>
              <a:off x="8052738" y="3444581"/>
              <a:ext cx="656253" cy="261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en-US" altLang="zh-CN" sz="1200" b="1">
                  <a:solidFill>
                    <a:schemeClr val="bg1"/>
                  </a:solidFill>
                  <a:latin typeface="Segoe UI" panose="020B0502040204020203" pitchFamily="34" charset="0"/>
                  <a:cs typeface="Segoe UI" panose="020B0502040204020203" pitchFamily="34" charset="0"/>
                </a:rPr>
                <a:t>BGP</a:t>
              </a:r>
            </a:p>
          </p:txBody>
        </p:sp>
        <p:sp>
          <p:nvSpPr>
            <p:cNvPr id="49221" name="Rectangle 37"/>
            <p:cNvSpPr>
              <a:spLocks noChangeArrowheads="1"/>
            </p:cNvSpPr>
            <p:nvPr/>
          </p:nvSpPr>
          <p:spPr bwMode="auto">
            <a:xfrm>
              <a:off x="1367643" y="1484027"/>
              <a:ext cx="804259" cy="3312000"/>
            </a:xfrm>
            <a:prstGeom prst="rect">
              <a:avLst/>
            </a:prstGeom>
            <a:solidFill>
              <a:schemeClr val="tx1">
                <a:alpha val="10196"/>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82124" tIns="41061" rIns="82124" bIns="41061" anchor="ctr">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endParaRPr lang="zh-CN" altLang="en-US"/>
            </a:p>
          </p:txBody>
        </p:sp>
        <p:pic>
          <p:nvPicPr>
            <p:cNvPr id="49222" name="Picture 117"/>
            <p:cNvPicPr>
              <a:picLocks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551139" y="3533027"/>
              <a:ext cx="17632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3" name="Picture 117"/>
            <p:cNvPicPr>
              <a:picLocks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686772" y="3533027"/>
              <a:ext cx="17632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4" name="Picture 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54681" y="3557897"/>
              <a:ext cx="280590" cy="28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5" name="Picture 3"/>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635312" y="4136010"/>
              <a:ext cx="275537" cy="20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6" name="Picture 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21749" y="3715907"/>
              <a:ext cx="275799" cy="2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7" name="Picture 5"/>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621742" y="2018323"/>
              <a:ext cx="275537" cy="2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8" name="Picture 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614967" y="2793886"/>
              <a:ext cx="273935" cy="2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229" name="肘形连接符 77"/>
            <p:cNvCxnSpPr>
              <a:cxnSpLocks noChangeShapeType="1"/>
            </p:cNvCxnSpPr>
            <p:nvPr/>
          </p:nvCxnSpPr>
          <p:spPr bwMode="auto">
            <a:xfrm flipV="1">
              <a:off x="1897279" y="1917587"/>
              <a:ext cx="740859" cy="203336"/>
            </a:xfrm>
            <a:prstGeom prst="bentConnector3">
              <a:avLst>
                <a:gd name="adj1" fmla="val 30546"/>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30" name="肘形连接符 78"/>
            <p:cNvCxnSpPr>
              <a:cxnSpLocks noChangeShapeType="1"/>
            </p:cNvCxnSpPr>
            <p:nvPr/>
          </p:nvCxnSpPr>
          <p:spPr bwMode="auto">
            <a:xfrm flipV="1">
              <a:off x="1888902" y="2588147"/>
              <a:ext cx="756018" cy="308339"/>
            </a:xfrm>
            <a:prstGeom prst="bentConnector3">
              <a:avLst>
                <a:gd name="adj1" fmla="val 31500"/>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31" name="肘形连接符 79"/>
            <p:cNvCxnSpPr>
              <a:cxnSpLocks noChangeShapeType="1"/>
            </p:cNvCxnSpPr>
            <p:nvPr/>
          </p:nvCxnSpPr>
          <p:spPr bwMode="auto">
            <a:xfrm flipV="1">
              <a:off x="1909247" y="2710068"/>
              <a:ext cx="444063" cy="277858"/>
            </a:xfrm>
            <a:prstGeom prst="bentConnector3">
              <a:avLst>
                <a:gd name="adj1" fmla="val 50000"/>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32" name="肘形连接符 80"/>
            <p:cNvCxnSpPr>
              <a:cxnSpLocks noChangeShapeType="1"/>
            </p:cNvCxnSpPr>
            <p:nvPr/>
          </p:nvCxnSpPr>
          <p:spPr bwMode="auto">
            <a:xfrm flipV="1">
              <a:off x="1897547" y="3731147"/>
              <a:ext cx="720247" cy="87360"/>
            </a:xfrm>
            <a:prstGeom prst="bentConnector3">
              <a:avLst>
                <a:gd name="adj1" fmla="val 50000"/>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233" name="肘形连接符 81"/>
            <p:cNvCxnSpPr>
              <a:cxnSpLocks noChangeShapeType="1"/>
            </p:cNvCxnSpPr>
            <p:nvPr/>
          </p:nvCxnSpPr>
          <p:spPr bwMode="auto">
            <a:xfrm flipV="1">
              <a:off x="1910849" y="3883547"/>
              <a:ext cx="422116" cy="354832"/>
            </a:xfrm>
            <a:prstGeom prst="bentConnector3">
              <a:avLst>
                <a:gd name="adj1" fmla="val 41968"/>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pic>
          <p:nvPicPr>
            <p:cNvPr id="49234" name="Picture 156" descr="N7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8731" y="2900567"/>
              <a:ext cx="329097" cy="33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35" name="Picture 156" descr="N7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0915" y="2839607"/>
              <a:ext cx="329097" cy="33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36" name="Text Box 63"/>
            <p:cNvSpPr txBox="1">
              <a:spLocks noChangeArrowheads="1"/>
            </p:cNvSpPr>
            <p:nvPr/>
          </p:nvSpPr>
          <p:spPr bwMode="auto">
            <a:xfrm>
              <a:off x="1362917" y="1484027"/>
              <a:ext cx="859544" cy="22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576" rIns="0" bIns="36576"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en-US" altLang="zh-CN" sz="1100" b="1" dirty="0">
                  <a:solidFill>
                    <a:schemeClr val="bg2"/>
                  </a:solidFill>
                  <a:latin typeface="+mn-lt"/>
                  <a:ea typeface="华文细黑" panose="02010600040101010101" pitchFamily="2" charset="-122"/>
                </a:rPr>
                <a:t>Application</a:t>
              </a:r>
            </a:p>
          </p:txBody>
        </p:sp>
        <p:pic>
          <p:nvPicPr>
            <p:cNvPr id="49237" name="Picture 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635312" y="2885326"/>
              <a:ext cx="273935" cy="2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文本框 515"/>
            <p:cNvSpPr txBox="1"/>
            <p:nvPr/>
          </p:nvSpPr>
          <p:spPr>
            <a:xfrm>
              <a:off x="1371015" y="4867866"/>
              <a:ext cx="858514" cy="277756"/>
            </a:xfrm>
            <a:prstGeom prst="rect">
              <a:avLst/>
            </a:prstGeom>
            <a:noFill/>
          </p:spPr>
          <p:txBody>
            <a:bodyPr wrap="none">
              <a:spAutoFit/>
            </a:bodyPr>
            <a:lstStyle/>
            <a:p>
              <a:pPr>
                <a:defRPr/>
              </a:pPr>
              <a:r>
                <a:rPr lang="en-US" altLang="zh-CN" sz="1200" dirty="0">
                  <a:latin typeface="+mn-lt"/>
                  <a:ea typeface="+mn-ea"/>
                </a:rPr>
                <a:t>OS</a:t>
              </a:r>
              <a:r>
                <a:rPr lang="zh-CN" altLang="en-US" sz="1200" dirty="0">
                  <a:latin typeface="+mn-lt"/>
                  <a:ea typeface="+mn-ea"/>
                </a:rPr>
                <a:t>、</a:t>
              </a:r>
              <a:r>
                <a:rPr lang="en-US" altLang="zh-CN" sz="1200" dirty="0">
                  <a:latin typeface="+mn-lt"/>
                  <a:ea typeface="+mn-ea"/>
                </a:rPr>
                <a:t>DB</a:t>
              </a:r>
              <a:r>
                <a:rPr lang="zh-CN" altLang="en-US" sz="1200" dirty="0">
                  <a:latin typeface="+mn-lt"/>
                  <a:ea typeface="+mn-ea"/>
                </a:rPr>
                <a:t>等</a:t>
              </a:r>
            </a:p>
          </p:txBody>
        </p:sp>
        <p:sp>
          <p:nvSpPr>
            <p:cNvPr id="96" name="文本框 1823"/>
            <p:cNvSpPr txBox="1"/>
            <p:nvPr/>
          </p:nvSpPr>
          <p:spPr>
            <a:xfrm>
              <a:off x="2264949" y="4867866"/>
              <a:ext cx="1035614" cy="415074"/>
            </a:xfrm>
            <a:prstGeom prst="rect">
              <a:avLst/>
            </a:prstGeom>
            <a:noFill/>
          </p:spPr>
          <p:txBody>
            <a:bodyPr>
              <a:spAutoFit/>
            </a:bodyPr>
            <a:lstStyle/>
            <a:p>
              <a:pPr>
                <a:defRPr/>
              </a:pPr>
              <a:r>
                <a:rPr lang="en-US" altLang="zh-CN" sz="1050" dirty="0" err="1">
                  <a:latin typeface="+mn-lt"/>
                  <a:ea typeface="+mn-ea"/>
                </a:rPr>
                <a:t>Vsphere</a:t>
              </a:r>
              <a:endParaRPr lang="en-US" altLang="zh-CN" sz="1050" dirty="0">
                <a:latin typeface="+mn-lt"/>
                <a:ea typeface="+mn-ea"/>
              </a:endParaRPr>
            </a:p>
            <a:p>
              <a:pPr>
                <a:defRPr/>
              </a:pPr>
              <a:r>
                <a:rPr lang="en-US" altLang="zh-CN" sz="1050" dirty="0" err="1">
                  <a:latin typeface="+mn-lt"/>
                  <a:ea typeface="+mn-ea"/>
                </a:rPr>
                <a:t>Fusionsphere</a:t>
              </a:r>
              <a:endParaRPr lang="zh-CN" altLang="en-US" sz="1050" dirty="0">
                <a:latin typeface="+mn-lt"/>
                <a:ea typeface="+mn-ea"/>
              </a:endParaRPr>
            </a:p>
          </p:txBody>
        </p:sp>
        <p:sp>
          <p:nvSpPr>
            <p:cNvPr id="97" name="文本框 1826"/>
            <p:cNvSpPr txBox="1"/>
            <p:nvPr/>
          </p:nvSpPr>
          <p:spPr>
            <a:xfrm>
              <a:off x="3261769" y="4878789"/>
              <a:ext cx="522867" cy="249668"/>
            </a:xfrm>
            <a:prstGeom prst="rect">
              <a:avLst/>
            </a:prstGeom>
            <a:noFill/>
          </p:spPr>
          <p:txBody>
            <a:bodyPr>
              <a:spAutoFit/>
            </a:bodyPr>
            <a:lstStyle/>
            <a:p>
              <a:pPr>
                <a:defRPr/>
              </a:pPr>
              <a:r>
                <a:rPr lang="en-US" altLang="zh-CN" sz="1050" dirty="0">
                  <a:latin typeface="+mn-lt"/>
                  <a:ea typeface="+mn-ea"/>
                </a:rPr>
                <a:t>OVS</a:t>
              </a:r>
              <a:endParaRPr lang="zh-CN" altLang="en-US" sz="1050" dirty="0">
                <a:latin typeface="+mn-lt"/>
                <a:ea typeface="+mn-ea"/>
              </a:endParaRPr>
            </a:p>
          </p:txBody>
        </p:sp>
        <p:sp>
          <p:nvSpPr>
            <p:cNvPr id="98" name="TextBox 893"/>
            <p:cNvSpPr txBox="1"/>
            <p:nvPr/>
          </p:nvSpPr>
          <p:spPr>
            <a:xfrm>
              <a:off x="6360180" y="4867866"/>
              <a:ext cx="968148" cy="415074"/>
            </a:xfrm>
            <a:prstGeom prst="rect">
              <a:avLst/>
            </a:prstGeom>
            <a:noFill/>
          </p:spPr>
          <p:txBody>
            <a:bodyPr wrap="none">
              <a:spAutoFit/>
            </a:bodyPr>
            <a:lstStyle/>
            <a:p>
              <a:pPr>
                <a:defRPr/>
              </a:pPr>
              <a:r>
                <a:rPr lang="en-US" altLang="zh-CN" sz="1050" dirty="0">
                  <a:latin typeface="+mn-lt"/>
                  <a:ea typeface="+mn-ea"/>
                </a:rPr>
                <a:t>CE12800</a:t>
              </a:r>
              <a:r>
                <a:rPr lang="zh-CN" altLang="en-US" sz="1050" dirty="0">
                  <a:latin typeface="+mn-lt"/>
                  <a:ea typeface="+mn-ea"/>
                </a:rPr>
                <a:t>系列</a:t>
              </a:r>
              <a:endParaRPr lang="en-US" altLang="zh-CN" sz="1050" dirty="0">
                <a:latin typeface="+mn-lt"/>
                <a:ea typeface="+mn-ea"/>
              </a:endParaRPr>
            </a:p>
            <a:p>
              <a:pPr>
                <a:defRPr/>
              </a:pPr>
              <a:r>
                <a:rPr lang="en-US" altLang="zh-CN" sz="1050" dirty="0">
                  <a:latin typeface="+mn-lt"/>
                  <a:ea typeface="+mn-ea"/>
                </a:rPr>
                <a:t>S9700</a:t>
              </a:r>
              <a:r>
                <a:rPr lang="zh-CN" altLang="en-US" sz="1050" dirty="0">
                  <a:latin typeface="+mn-lt"/>
                  <a:ea typeface="+mn-ea"/>
                </a:rPr>
                <a:t>系列</a:t>
              </a:r>
            </a:p>
          </p:txBody>
        </p:sp>
        <p:sp>
          <p:nvSpPr>
            <p:cNvPr id="99" name="TextBox 894"/>
            <p:cNvSpPr txBox="1"/>
            <p:nvPr/>
          </p:nvSpPr>
          <p:spPr>
            <a:xfrm>
              <a:off x="5481425" y="4867866"/>
              <a:ext cx="931041" cy="577358"/>
            </a:xfrm>
            <a:prstGeom prst="rect">
              <a:avLst/>
            </a:prstGeom>
            <a:noFill/>
          </p:spPr>
          <p:txBody>
            <a:bodyPr wrap="none">
              <a:spAutoFit/>
            </a:bodyPr>
            <a:lstStyle/>
            <a:p>
              <a:pPr>
                <a:defRPr/>
              </a:pPr>
              <a:r>
                <a:rPr lang="en-US" altLang="zh-CN" sz="1050" dirty="0">
                  <a:latin typeface="+mn-lt"/>
                  <a:ea typeface="+mn-ea"/>
                </a:rPr>
                <a:t>CE68/58</a:t>
              </a:r>
              <a:r>
                <a:rPr lang="zh-CN" altLang="en-US" sz="1050" dirty="0">
                  <a:latin typeface="+mn-lt"/>
                  <a:ea typeface="+mn-ea"/>
                </a:rPr>
                <a:t>系列</a:t>
              </a:r>
              <a:endParaRPr lang="en-US" altLang="zh-CN" sz="1050" dirty="0">
                <a:latin typeface="+mn-lt"/>
                <a:ea typeface="+mn-ea"/>
              </a:endParaRPr>
            </a:p>
            <a:p>
              <a:pPr>
                <a:defRPr/>
              </a:pPr>
              <a:r>
                <a:rPr lang="en-US" altLang="zh-CN" sz="1050" dirty="0">
                  <a:latin typeface="+mn-lt"/>
                  <a:ea typeface="+mn-ea"/>
                </a:rPr>
                <a:t>S5300</a:t>
              </a:r>
              <a:r>
                <a:rPr lang="zh-CN" altLang="en-US" sz="1050" dirty="0">
                  <a:latin typeface="+mn-lt"/>
                  <a:ea typeface="+mn-ea"/>
                </a:rPr>
                <a:t>系列</a:t>
              </a:r>
              <a:endParaRPr lang="en-US" altLang="zh-CN" sz="1050" dirty="0">
                <a:latin typeface="+mn-lt"/>
                <a:ea typeface="+mn-ea"/>
              </a:endParaRPr>
            </a:p>
            <a:p>
              <a:pPr>
                <a:defRPr/>
              </a:pPr>
              <a:r>
                <a:rPr lang="en-US" altLang="zh-CN" sz="1050" dirty="0">
                  <a:latin typeface="+mn-lt"/>
                  <a:ea typeface="+mn-ea"/>
                </a:rPr>
                <a:t>USG</a:t>
              </a:r>
              <a:r>
                <a:rPr lang="zh-CN" altLang="en-US" sz="1050" dirty="0">
                  <a:latin typeface="+mn-lt"/>
                  <a:ea typeface="+mn-ea"/>
                </a:rPr>
                <a:t>系列</a:t>
              </a:r>
            </a:p>
          </p:txBody>
        </p:sp>
        <p:sp>
          <p:nvSpPr>
            <p:cNvPr id="100" name="TextBox 896"/>
            <p:cNvSpPr txBox="1"/>
            <p:nvPr/>
          </p:nvSpPr>
          <p:spPr>
            <a:xfrm>
              <a:off x="4830371" y="4867866"/>
              <a:ext cx="659488" cy="415074"/>
            </a:xfrm>
            <a:prstGeom prst="rect">
              <a:avLst/>
            </a:prstGeom>
            <a:noFill/>
          </p:spPr>
          <p:txBody>
            <a:bodyPr wrap="none">
              <a:spAutoFit/>
            </a:bodyPr>
            <a:lstStyle/>
            <a:p>
              <a:pPr>
                <a:defRPr/>
              </a:pPr>
              <a:r>
                <a:rPr lang="en-US" altLang="zh-CN" sz="1050" dirty="0">
                  <a:latin typeface="+mn-lt"/>
                  <a:ea typeface="+mn-ea"/>
                </a:rPr>
                <a:t>RH2285</a:t>
              </a:r>
            </a:p>
            <a:p>
              <a:pPr>
                <a:defRPr/>
              </a:pPr>
              <a:r>
                <a:rPr lang="en-US" altLang="zh-CN" sz="1050" dirty="0">
                  <a:latin typeface="+mn-lt"/>
                  <a:ea typeface="+mn-ea"/>
                </a:rPr>
                <a:t>E6000</a:t>
              </a:r>
              <a:endParaRPr lang="zh-CN" altLang="en-US" sz="1050" dirty="0">
                <a:latin typeface="+mn-lt"/>
                <a:ea typeface="+mn-ea"/>
              </a:endParaRPr>
            </a:p>
          </p:txBody>
        </p:sp>
        <p:sp>
          <p:nvSpPr>
            <p:cNvPr id="101" name="TextBox 897"/>
            <p:cNvSpPr txBox="1"/>
            <p:nvPr/>
          </p:nvSpPr>
          <p:spPr>
            <a:xfrm>
              <a:off x="3912823" y="4867866"/>
              <a:ext cx="757315" cy="415074"/>
            </a:xfrm>
            <a:prstGeom prst="rect">
              <a:avLst/>
            </a:prstGeom>
            <a:noFill/>
          </p:spPr>
          <p:txBody>
            <a:bodyPr wrap="none">
              <a:spAutoFit/>
            </a:bodyPr>
            <a:lstStyle/>
            <a:p>
              <a:pPr algn="ctr">
                <a:defRPr/>
              </a:pPr>
              <a:r>
                <a:rPr lang="en-US" altLang="zh-CN" sz="1050" dirty="0">
                  <a:latin typeface="+mn-lt"/>
                  <a:ea typeface="+mn-ea"/>
                </a:rPr>
                <a:t>Oceanstor</a:t>
              </a:r>
            </a:p>
            <a:p>
              <a:pPr algn="ctr">
                <a:defRPr/>
              </a:pPr>
              <a:r>
                <a:rPr lang="en-US" altLang="zh-CN" sz="1050" dirty="0">
                  <a:latin typeface="+mn-lt"/>
                  <a:ea typeface="+mn-ea"/>
                </a:rPr>
                <a:t>T</a:t>
              </a:r>
              <a:r>
                <a:rPr lang="zh-CN" altLang="en-US" sz="1050" dirty="0">
                  <a:latin typeface="+mn-lt"/>
                  <a:ea typeface="+mn-ea"/>
                </a:rPr>
                <a:t>系列</a:t>
              </a:r>
            </a:p>
          </p:txBody>
        </p:sp>
        <p:sp>
          <p:nvSpPr>
            <p:cNvPr id="102" name="TextBox 899"/>
            <p:cNvSpPr txBox="1"/>
            <p:nvPr/>
          </p:nvSpPr>
          <p:spPr>
            <a:xfrm>
              <a:off x="7308087" y="4867866"/>
              <a:ext cx="775867" cy="252789"/>
            </a:xfrm>
            <a:prstGeom prst="rect">
              <a:avLst/>
            </a:prstGeom>
            <a:noFill/>
          </p:spPr>
          <p:txBody>
            <a:bodyPr wrap="none">
              <a:spAutoFit/>
            </a:bodyPr>
            <a:lstStyle/>
            <a:p>
              <a:pPr>
                <a:defRPr/>
              </a:pPr>
              <a:r>
                <a:rPr lang="en-US" altLang="zh-CN" sz="1050" dirty="0">
                  <a:latin typeface="+mn-lt"/>
                  <a:ea typeface="+mn-ea"/>
                </a:rPr>
                <a:t>NE40</a:t>
              </a:r>
              <a:r>
                <a:rPr lang="zh-CN" altLang="en-US" sz="1050" dirty="0">
                  <a:latin typeface="+mn-lt"/>
                  <a:ea typeface="+mn-ea"/>
                </a:rPr>
                <a:t>系列</a:t>
              </a:r>
            </a:p>
          </p:txBody>
        </p:sp>
        <p:pic>
          <p:nvPicPr>
            <p:cNvPr id="49246" name="Picture 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47564" y="2591326"/>
              <a:ext cx="288032" cy="45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47" name="Picture 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63588" y="4149080"/>
              <a:ext cx="266895" cy="23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48" name="Picture 3" descr="D:\NetEco图片集\Snap104.png"/>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536070" y="4161220"/>
              <a:ext cx="352172" cy="32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49" name="Picture 2"/>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647564" y="1805108"/>
              <a:ext cx="333619" cy="487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TextBox 106"/>
            <p:cNvSpPr txBox="1"/>
            <p:nvPr/>
          </p:nvSpPr>
          <p:spPr>
            <a:xfrm>
              <a:off x="574907" y="2302523"/>
              <a:ext cx="431787" cy="262152"/>
            </a:xfrm>
            <a:prstGeom prst="rect">
              <a:avLst/>
            </a:prstGeom>
            <a:noFill/>
          </p:spPr>
          <p:txBody>
            <a:bodyPr wrap="none">
              <a:spAutoFit/>
            </a:bodyPr>
            <a:lstStyle/>
            <a:p>
              <a:pPr>
                <a:defRPr/>
              </a:pPr>
              <a:r>
                <a:rPr lang="en-US" altLang="zh-CN" sz="1050" dirty="0">
                  <a:latin typeface="+mn-ea"/>
                  <a:ea typeface="+mn-ea"/>
                </a:rPr>
                <a:t>UPS</a:t>
              </a:r>
              <a:endParaRPr lang="zh-CN" altLang="en-US" sz="1050" dirty="0">
                <a:latin typeface="+mn-ea"/>
                <a:ea typeface="+mn-ea"/>
              </a:endParaRPr>
            </a:p>
          </p:txBody>
        </p:sp>
        <p:sp>
          <p:nvSpPr>
            <p:cNvPr id="108" name="TextBox 107"/>
            <p:cNvSpPr txBox="1"/>
            <p:nvPr/>
          </p:nvSpPr>
          <p:spPr>
            <a:xfrm>
              <a:off x="574907" y="3023441"/>
              <a:ext cx="467207" cy="262152"/>
            </a:xfrm>
            <a:prstGeom prst="rect">
              <a:avLst/>
            </a:prstGeom>
            <a:noFill/>
          </p:spPr>
          <p:txBody>
            <a:bodyPr wrap="none">
              <a:spAutoFit/>
            </a:bodyPr>
            <a:lstStyle/>
            <a:p>
              <a:pPr>
                <a:defRPr/>
              </a:pPr>
              <a:r>
                <a:rPr lang="zh-CN" altLang="en-US" sz="1050" dirty="0">
                  <a:latin typeface="+mn-ea"/>
                  <a:ea typeface="+mn-ea"/>
                </a:rPr>
                <a:t>空调</a:t>
              </a:r>
            </a:p>
          </p:txBody>
        </p:sp>
        <p:pic>
          <p:nvPicPr>
            <p:cNvPr id="49252" name="Picture 2" descr="D:\NetEco图片集\Snap105.png"/>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75556" y="3455422"/>
              <a:ext cx="366213" cy="2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TextBox 109"/>
            <p:cNvSpPr txBox="1"/>
            <p:nvPr/>
          </p:nvSpPr>
          <p:spPr>
            <a:xfrm>
              <a:off x="574907" y="3742798"/>
              <a:ext cx="467207" cy="262152"/>
            </a:xfrm>
            <a:prstGeom prst="rect">
              <a:avLst/>
            </a:prstGeom>
            <a:noFill/>
          </p:spPr>
          <p:txBody>
            <a:bodyPr wrap="none">
              <a:spAutoFit/>
            </a:bodyPr>
            <a:lstStyle/>
            <a:p>
              <a:pPr>
                <a:defRPr/>
              </a:pPr>
              <a:r>
                <a:rPr lang="zh-CN" altLang="en-US" sz="1050" dirty="0">
                  <a:latin typeface="+mn-ea"/>
                  <a:ea typeface="+mn-ea"/>
                </a:rPr>
                <a:t>门禁</a:t>
              </a:r>
            </a:p>
          </p:txBody>
        </p:sp>
        <p:sp>
          <p:nvSpPr>
            <p:cNvPr id="111" name="TextBox 110"/>
            <p:cNvSpPr txBox="1"/>
            <p:nvPr/>
          </p:nvSpPr>
          <p:spPr>
            <a:xfrm>
              <a:off x="505753" y="4448111"/>
              <a:ext cx="607201" cy="262152"/>
            </a:xfrm>
            <a:prstGeom prst="rect">
              <a:avLst/>
            </a:prstGeom>
            <a:noFill/>
          </p:spPr>
          <p:txBody>
            <a:bodyPr wrap="none">
              <a:spAutoFit/>
            </a:bodyPr>
            <a:lstStyle/>
            <a:p>
              <a:pPr>
                <a:defRPr/>
              </a:pPr>
              <a:r>
                <a:rPr lang="zh-CN" altLang="en-US" sz="1050" dirty="0">
                  <a:latin typeface="+mn-ea"/>
                  <a:ea typeface="+mn-ea"/>
                </a:rPr>
                <a:t>传感器</a:t>
              </a:r>
            </a:p>
          </p:txBody>
        </p:sp>
        <p:sp>
          <p:nvSpPr>
            <p:cNvPr id="49255" name="Text Box 63"/>
            <p:cNvSpPr txBox="1">
              <a:spLocks noChangeArrowheads="1"/>
            </p:cNvSpPr>
            <p:nvPr/>
          </p:nvSpPr>
          <p:spPr bwMode="auto">
            <a:xfrm>
              <a:off x="431540" y="1495875"/>
              <a:ext cx="804259" cy="2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576" rIns="0" bIns="36576" anchor="ctr">
              <a:spAutoFit/>
            </a:bodyPr>
            <a:lstStyle>
              <a:lvl1pPr defTabSz="8143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143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143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143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lnSpc>
                  <a:spcPct val="90000"/>
                </a:lnSpc>
              </a:pPr>
              <a:r>
                <a:rPr lang="zh-CN" altLang="en-US" sz="1200" b="1" dirty="0">
                  <a:solidFill>
                    <a:schemeClr val="bg2"/>
                  </a:solidFill>
                  <a:latin typeface="Segoe UI" panose="020B0502040204020203" pitchFamily="34" charset="0"/>
                  <a:ea typeface="华文细黑" panose="02010600040101010101" pitchFamily="2" charset="-122"/>
                </a:rPr>
                <a:t>基础设施</a:t>
              </a:r>
            </a:p>
          </p:txBody>
        </p:sp>
      </p:grpSp>
    </p:spTree>
    <p:extLst>
      <p:ext uri="{BB962C8B-B14F-4D97-AF65-F5344CB8AC3E}">
        <p14:creationId xmlns:p14="http://schemas.microsoft.com/office/powerpoint/2010/main" val="236146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私有云</a:t>
            </a:r>
            <a:r>
              <a:rPr lang="en-US" altLang="zh-CN" smtClean="0"/>
              <a:t>/</a:t>
            </a:r>
            <a:r>
              <a:rPr lang="zh-CN" altLang="en-US" smtClean="0"/>
              <a:t>数据中心典型应用场景</a:t>
            </a:r>
          </a:p>
        </p:txBody>
      </p:sp>
      <p:sp>
        <p:nvSpPr>
          <p:cNvPr id="3" name="内容占位符 2"/>
          <p:cNvSpPr>
            <a:spLocks noGrp="1"/>
          </p:cNvSpPr>
          <p:nvPr>
            <p:ph type="body" sz="quarter" idx="10"/>
          </p:nvPr>
        </p:nvSpPr>
        <p:spPr/>
        <p:txBody>
          <a:bodyPr/>
          <a:lstStyle/>
          <a:p>
            <a:pPr>
              <a:lnSpc>
                <a:spcPct val="130000"/>
              </a:lnSpc>
            </a:pPr>
            <a:r>
              <a:rPr lang="en-US" altLang="zh-CN" sz="1800" dirty="0" smtClean="0"/>
              <a:t>1</a:t>
            </a:r>
            <a:r>
              <a:rPr lang="zh-CN" altLang="en-US" sz="1800" dirty="0" smtClean="0"/>
              <a:t>、根据华为</a:t>
            </a:r>
            <a:r>
              <a:rPr lang="en-US" altLang="zh-CN" sz="1800" dirty="0" smtClean="0"/>
              <a:t>IT</a:t>
            </a:r>
            <a:r>
              <a:rPr lang="zh-CN" altLang="en-US" sz="1800" dirty="0" smtClean="0"/>
              <a:t>的运维经验，数据中心网络每年的</a:t>
            </a:r>
            <a:r>
              <a:rPr lang="en-US" altLang="zh-CN" sz="1800" dirty="0" smtClean="0"/>
              <a:t>1/2</a:t>
            </a:r>
            <a:r>
              <a:rPr lang="zh-CN" altLang="en-US" sz="1800" dirty="0" smtClean="0"/>
              <a:t>级故障，大约在</a:t>
            </a:r>
            <a:r>
              <a:rPr lang="en-US" altLang="zh-CN" sz="1800" dirty="0" smtClean="0"/>
              <a:t>5-6</a:t>
            </a:r>
            <a:r>
              <a:rPr lang="zh-CN" altLang="en-US" sz="1800" dirty="0" smtClean="0"/>
              <a:t>次，其中</a:t>
            </a:r>
            <a:r>
              <a:rPr lang="en-US" altLang="zh-CN" sz="1800" dirty="0" smtClean="0"/>
              <a:t>50%</a:t>
            </a:r>
            <a:r>
              <a:rPr lang="zh-CN" altLang="en-US" sz="1800" dirty="0" smtClean="0"/>
              <a:t>左右是硬件故障（单板和模块损坏）；其次就是软件</a:t>
            </a:r>
            <a:r>
              <a:rPr lang="en-US" altLang="zh-CN" sz="1800" dirty="0" smtClean="0"/>
              <a:t>Bug</a:t>
            </a:r>
            <a:r>
              <a:rPr lang="zh-CN" altLang="en-US" sz="1800" dirty="0" smtClean="0"/>
              <a:t>故障等。</a:t>
            </a:r>
            <a:r>
              <a:rPr lang="en-US" altLang="zh-CN" sz="1800" dirty="0" smtClean="0"/>
              <a:t>3/4</a:t>
            </a:r>
            <a:r>
              <a:rPr lang="zh-CN" altLang="en-US" sz="1800" dirty="0" smtClean="0"/>
              <a:t>级故障相对来说较多，但一般不会影响到业务本身。</a:t>
            </a:r>
            <a:r>
              <a:rPr lang="en-US" altLang="zh-CN" sz="1800" dirty="0" smtClean="0">
                <a:solidFill>
                  <a:srgbClr val="C00000"/>
                </a:solidFill>
              </a:rPr>
              <a:t>——</a:t>
            </a:r>
            <a:r>
              <a:rPr lang="zh-CN" altLang="en-US" sz="1800" dirty="0" smtClean="0">
                <a:solidFill>
                  <a:srgbClr val="C00000"/>
                </a:solidFill>
              </a:rPr>
              <a:t>这种情况对于管理系统的要求是设备发生故障时要尽快上报告警信息，避免延迟。</a:t>
            </a:r>
          </a:p>
          <a:p>
            <a:pPr>
              <a:lnSpc>
                <a:spcPct val="130000"/>
              </a:lnSpc>
            </a:pPr>
            <a:r>
              <a:rPr lang="en-US" altLang="zh-CN" sz="1800" dirty="0" smtClean="0"/>
              <a:t>2</a:t>
            </a:r>
            <a:r>
              <a:rPr lang="zh-CN" altLang="en-US" sz="1800" dirty="0" smtClean="0"/>
              <a:t>、故障处理时，一般要查看设备和链路的通断性，在出现故障和故障恢复后都会检查设备和链路的通断性。</a:t>
            </a:r>
            <a:r>
              <a:rPr lang="en-US" altLang="zh-CN" sz="1800" dirty="0" smtClean="0">
                <a:solidFill>
                  <a:srgbClr val="C00000"/>
                </a:solidFill>
              </a:rPr>
              <a:t>——</a:t>
            </a:r>
            <a:r>
              <a:rPr lang="zh-CN" altLang="en-US" sz="1800" dirty="0" smtClean="0">
                <a:solidFill>
                  <a:srgbClr val="C00000"/>
                </a:solidFill>
              </a:rPr>
              <a:t>对于管理系统的要求是</a:t>
            </a:r>
            <a:r>
              <a:rPr lang="en-US" altLang="zh-CN" sz="1800" dirty="0" smtClean="0">
                <a:solidFill>
                  <a:srgbClr val="C00000"/>
                </a:solidFill>
              </a:rPr>
              <a:t>topo</a:t>
            </a:r>
            <a:r>
              <a:rPr lang="zh-CN" altLang="en-US" sz="1800" dirty="0" smtClean="0">
                <a:solidFill>
                  <a:srgbClr val="C00000"/>
                </a:solidFill>
              </a:rPr>
              <a:t>模块能够准确的显示设备和链路的通断情况，并能在通断情况发生变化时及时能在</a:t>
            </a:r>
            <a:r>
              <a:rPr lang="en-US" altLang="zh-CN" sz="1800" dirty="0" smtClean="0">
                <a:solidFill>
                  <a:srgbClr val="C00000"/>
                </a:solidFill>
              </a:rPr>
              <a:t>topo</a:t>
            </a:r>
            <a:r>
              <a:rPr lang="zh-CN" altLang="en-US" sz="1800" dirty="0" smtClean="0">
                <a:solidFill>
                  <a:srgbClr val="C00000"/>
                </a:solidFill>
              </a:rPr>
              <a:t>图上呈现。</a:t>
            </a:r>
            <a:endParaRPr lang="en-US" altLang="zh-CN" sz="1800" dirty="0" smtClean="0">
              <a:solidFill>
                <a:srgbClr val="C00000"/>
              </a:solidFill>
            </a:endParaRPr>
          </a:p>
          <a:p>
            <a:pPr>
              <a:lnSpc>
                <a:spcPct val="130000"/>
              </a:lnSpc>
            </a:pPr>
            <a:r>
              <a:rPr lang="en-US" altLang="zh-CN" sz="1800" dirty="0" smtClean="0"/>
              <a:t>3</a:t>
            </a:r>
            <a:r>
              <a:rPr lang="zh-CN" altLang="en-US" sz="1800" dirty="0" smtClean="0"/>
              <a:t>、性能优化方面，主要关注两个方面</a:t>
            </a:r>
            <a:r>
              <a:rPr lang="zh-CN" altLang="en-US" sz="1800" dirty="0" smtClean="0">
                <a:sym typeface="Wingdings" pitchFamily="2" charset="2"/>
              </a:rPr>
              <a:t>： </a:t>
            </a:r>
            <a:endParaRPr lang="en-US" altLang="zh-CN" sz="1800" dirty="0" smtClean="0">
              <a:sym typeface="Wingdings" pitchFamily="2" charset="2"/>
            </a:endParaRPr>
          </a:p>
          <a:p>
            <a:pPr lvl="1">
              <a:lnSpc>
                <a:spcPct val="130000"/>
              </a:lnSpc>
            </a:pPr>
            <a:r>
              <a:rPr lang="en-US" altLang="zh-CN" sz="1600" dirty="0" smtClean="0">
                <a:sym typeface="Wingdings" pitchFamily="2" charset="2"/>
              </a:rPr>
              <a:t>(1)</a:t>
            </a:r>
            <a:r>
              <a:rPr lang="zh-CN" altLang="en-US" sz="1600" dirty="0" smtClean="0">
                <a:sym typeface="Wingdings" pitchFamily="2" charset="2"/>
              </a:rPr>
              <a:t>重要汇聚链路的带宽性能优化；</a:t>
            </a:r>
            <a:endParaRPr lang="en-US" altLang="zh-CN" sz="1600" dirty="0" smtClean="0">
              <a:sym typeface="Wingdings" pitchFamily="2" charset="2"/>
            </a:endParaRPr>
          </a:p>
          <a:p>
            <a:pPr lvl="1">
              <a:lnSpc>
                <a:spcPct val="130000"/>
              </a:lnSpc>
            </a:pPr>
            <a:r>
              <a:rPr lang="en-US" altLang="zh-CN" sz="1600" dirty="0" smtClean="0">
                <a:sym typeface="Wingdings" pitchFamily="2" charset="2"/>
              </a:rPr>
              <a:t>(2)</a:t>
            </a:r>
            <a:r>
              <a:rPr lang="zh-CN" altLang="en-US" sz="1600" dirty="0" smtClean="0">
                <a:sym typeface="Wingdings" pitchFamily="2" charset="2"/>
              </a:rPr>
              <a:t>重要单设备的性能（</a:t>
            </a:r>
            <a:r>
              <a:rPr lang="en-US" altLang="zh-CN" sz="1600" dirty="0" smtClean="0">
                <a:sym typeface="Wingdings" pitchFamily="2" charset="2"/>
              </a:rPr>
              <a:t>CPU/</a:t>
            </a:r>
            <a:r>
              <a:rPr lang="zh-CN" altLang="en-US" sz="1600" dirty="0" smtClean="0">
                <a:sym typeface="Wingdings" pitchFamily="2" charset="2"/>
              </a:rPr>
              <a:t>内存</a:t>
            </a:r>
            <a:r>
              <a:rPr lang="en-US" altLang="zh-CN" sz="1600" dirty="0" smtClean="0">
                <a:sym typeface="Wingdings" pitchFamily="2" charset="2"/>
              </a:rPr>
              <a:t>/</a:t>
            </a:r>
            <a:r>
              <a:rPr lang="zh-CN" altLang="en-US" sz="1600" dirty="0" smtClean="0">
                <a:sym typeface="Wingdings" pitchFamily="2" charset="2"/>
              </a:rPr>
              <a:t>接口流量能力</a:t>
            </a:r>
            <a:r>
              <a:rPr lang="en-US" altLang="zh-CN" sz="1600" dirty="0" smtClean="0">
                <a:sym typeface="Wingdings" pitchFamily="2" charset="2"/>
              </a:rPr>
              <a:t>/</a:t>
            </a:r>
            <a:r>
              <a:rPr lang="zh-CN" altLang="en-US" sz="1600" dirty="0" smtClean="0">
                <a:sym typeface="Wingdings" pitchFamily="2" charset="2"/>
              </a:rPr>
              <a:t>可扩展性）优化</a:t>
            </a:r>
            <a:r>
              <a:rPr lang="zh-CN" altLang="en-US" sz="1600" dirty="0" smtClean="0"/>
              <a:t>。</a:t>
            </a:r>
            <a:r>
              <a:rPr lang="en-US" altLang="zh-CN" sz="1600" dirty="0" smtClean="0">
                <a:solidFill>
                  <a:srgbClr val="C00000"/>
                </a:solidFill>
              </a:rPr>
              <a:t>——</a:t>
            </a:r>
            <a:r>
              <a:rPr lang="zh-CN" altLang="en-US" sz="1600" dirty="0" smtClean="0">
                <a:solidFill>
                  <a:srgbClr val="C00000"/>
                </a:solidFill>
              </a:rPr>
              <a:t>对于管理系统的要求是能够监控设备、链路的带宽使用情况；性能信息，可以设定阈值，支持阈值告警。支持海量设备</a:t>
            </a:r>
            <a:r>
              <a:rPr lang="en-US" altLang="zh-CN" sz="1600" dirty="0" smtClean="0">
                <a:solidFill>
                  <a:srgbClr val="C00000"/>
                </a:solidFill>
              </a:rPr>
              <a:t>/</a:t>
            </a:r>
            <a:r>
              <a:rPr lang="zh-CN" altLang="en-US" sz="1600" dirty="0" smtClean="0">
                <a:solidFill>
                  <a:srgbClr val="C00000"/>
                </a:solidFill>
              </a:rPr>
              <a:t>链路的性能报表。</a:t>
            </a:r>
          </a:p>
          <a:p>
            <a:endParaRPr lang="zh-CN" altLang="en-US" sz="1800" dirty="0" smtClean="0"/>
          </a:p>
          <a:p>
            <a:endParaRPr lang="zh-CN" altLang="en-US" sz="1800" dirty="0"/>
          </a:p>
        </p:txBody>
      </p:sp>
    </p:spTree>
    <p:extLst>
      <p:ext uri="{BB962C8B-B14F-4D97-AF65-F5344CB8AC3E}">
        <p14:creationId xmlns:p14="http://schemas.microsoft.com/office/powerpoint/2010/main" val="99284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公有云管理</a:t>
            </a:r>
          </a:p>
        </p:txBody>
      </p:sp>
      <p:grpSp>
        <p:nvGrpSpPr>
          <p:cNvPr id="51203" name="组合 3"/>
          <p:cNvGrpSpPr>
            <a:grpSpLocks/>
          </p:cNvGrpSpPr>
          <p:nvPr/>
        </p:nvGrpSpPr>
        <p:grpSpPr bwMode="auto">
          <a:xfrm>
            <a:off x="727075" y="1400275"/>
            <a:ext cx="7900418" cy="4683026"/>
            <a:chOff x="1013805" y="1039350"/>
            <a:chExt cx="8359470" cy="4856967"/>
          </a:xfrm>
        </p:grpSpPr>
        <p:pic>
          <p:nvPicPr>
            <p:cNvPr id="5120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1951" y="1039350"/>
              <a:ext cx="4101324" cy="3111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文本框 7"/>
            <p:cNvSpPr txBox="1"/>
            <p:nvPr/>
          </p:nvSpPr>
          <p:spPr>
            <a:xfrm>
              <a:off x="5271950" y="3458118"/>
              <a:ext cx="1331813" cy="263347"/>
            </a:xfrm>
            <a:prstGeom prst="rect">
              <a:avLst/>
            </a:prstGeom>
            <a:solidFill>
              <a:srgbClr val="FFCC99"/>
            </a:solidFill>
          </p:spPr>
          <p:txBody>
            <a:bodyPr wrap="none">
              <a:spAutoFit/>
            </a:bodyPr>
            <a:lstStyle/>
            <a:p>
              <a:pPr fontAlgn="auto">
                <a:spcBef>
                  <a:spcPts val="0"/>
                </a:spcBef>
                <a:spcAft>
                  <a:spcPts val="0"/>
                </a:spcAft>
                <a:defRPr/>
              </a:pPr>
              <a:r>
                <a:rPr lang="en-US" altLang="zh-CN" sz="1050" kern="0" dirty="0">
                  <a:solidFill>
                    <a:sysClr val="windowText" lastClr="000000"/>
                  </a:solidFill>
                  <a:latin typeface="+mn-lt"/>
                  <a:ea typeface="+mn-ea"/>
                </a:rPr>
                <a:t>eSight</a:t>
              </a:r>
              <a:r>
                <a:rPr lang="zh-CN" altLang="en-US" sz="1050" kern="0" dirty="0">
                  <a:solidFill>
                    <a:sysClr val="windowText" lastClr="000000"/>
                  </a:solidFill>
                  <a:latin typeface="+mn-lt"/>
                  <a:ea typeface="+mn-ea"/>
                </a:rPr>
                <a:t>部署在这里</a:t>
              </a:r>
            </a:p>
          </p:txBody>
        </p:sp>
        <p:pic>
          <p:nvPicPr>
            <p:cNvPr id="51206"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3202" y="1039350"/>
              <a:ext cx="4028937" cy="3111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文本框 3"/>
            <p:cNvSpPr txBox="1"/>
            <p:nvPr/>
          </p:nvSpPr>
          <p:spPr>
            <a:xfrm>
              <a:off x="1013805" y="4300894"/>
              <a:ext cx="4182556" cy="1450536"/>
            </a:xfrm>
            <a:prstGeom prst="rect">
              <a:avLst/>
            </a:prstGeom>
            <a:noFill/>
          </p:spPr>
          <p:txBody>
            <a:bodyPr wrap="square">
              <a:spAutoFit/>
            </a:bodyPr>
            <a:lstStyle/>
            <a:p>
              <a:pPr marL="342900" indent="-342900">
                <a:spcBef>
                  <a:spcPts val="600"/>
                </a:spcBef>
                <a:buFont typeface="+mj-lt"/>
                <a:buAutoNum type="arabicPeriod"/>
                <a:defRPr/>
              </a:pPr>
              <a:r>
                <a:rPr lang="zh-CN" altLang="en-US" sz="1400" dirty="0">
                  <a:latin typeface="+mn-lt"/>
                  <a:ea typeface="+mn-ea"/>
                </a:rPr>
                <a:t>公有云</a:t>
              </a:r>
              <a:r>
                <a:rPr lang="zh-CN" altLang="en-US" sz="1400" dirty="0" smtClean="0">
                  <a:latin typeface="+mn-lt"/>
                  <a:ea typeface="+mn-ea"/>
                </a:rPr>
                <a:t>一般由多</a:t>
              </a:r>
              <a:r>
                <a:rPr lang="zh-CN" altLang="en-US" sz="1400" dirty="0">
                  <a:latin typeface="+mn-lt"/>
                  <a:ea typeface="+mn-ea"/>
                </a:rPr>
                <a:t>个数据中心组成</a:t>
              </a:r>
              <a:endParaRPr lang="en-US" altLang="zh-CN" sz="1400" dirty="0">
                <a:latin typeface="+mn-lt"/>
                <a:ea typeface="+mn-ea"/>
              </a:endParaRPr>
            </a:p>
            <a:p>
              <a:pPr marL="342900" indent="-342900">
                <a:spcBef>
                  <a:spcPts val="600"/>
                </a:spcBef>
                <a:buFont typeface="+mj-lt"/>
                <a:buAutoNum type="arabicPeriod"/>
                <a:defRPr/>
              </a:pPr>
              <a:r>
                <a:rPr lang="zh-CN" altLang="en-US" sz="1400" dirty="0">
                  <a:latin typeface="+mn-lt"/>
                  <a:ea typeface="+mn-ea"/>
                </a:rPr>
                <a:t>设备数量较多，服务器数一般都在万台级别</a:t>
              </a:r>
              <a:endParaRPr lang="en-US" altLang="zh-CN" sz="1400" dirty="0">
                <a:latin typeface="+mn-lt"/>
                <a:ea typeface="+mn-ea"/>
              </a:endParaRPr>
            </a:p>
            <a:p>
              <a:pPr marL="342900" indent="-342900">
                <a:spcBef>
                  <a:spcPts val="600"/>
                </a:spcBef>
                <a:buFont typeface="+mj-lt"/>
                <a:buAutoNum type="arabicPeriod"/>
                <a:defRPr/>
              </a:pPr>
              <a:r>
                <a:rPr lang="zh-CN" altLang="en-US" sz="1400" dirty="0">
                  <a:latin typeface="+mn-lt"/>
                  <a:ea typeface="+mn-ea"/>
                </a:rPr>
                <a:t>各数据中心通过专线、</a:t>
              </a:r>
              <a:r>
                <a:rPr lang="en-US" altLang="zh-CN" sz="1400" dirty="0">
                  <a:latin typeface="+mn-lt"/>
                  <a:ea typeface="+mn-ea"/>
                </a:rPr>
                <a:t>VPN</a:t>
              </a:r>
              <a:r>
                <a:rPr lang="zh-CN" altLang="en-US" sz="1400" dirty="0">
                  <a:latin typeface="+mn-lt"/>
                  <a:ea typeface="+mn-ea"/>
                </a:rPr>
                <a:t>相连</a:t>
              </a:r>
              <a:endParaRPr lang="en-US" altLang="zh-CN" sz="1400" dirty="0">
                <a:latin typeface="+mn-lt"/>
                <a:ea typeface="+mn-ea"/>
              </a:endParaRPr>
            </a:p>
            <a:p>
              <a:pPr marL="342900" indent="-342900">
                <a:spcBef>
                  <a:spcPts val="600"/>
                </a:spcBef>
                <a:buFont typeface="+mj-lt"/>
                <a:buAutoNum type="arabicPeriod"/>
                <a:defRPr/>
              </a:pPr>
              <a:r>
                <a:rPr lang="zh-CN" altLang="en-US" sz="1400" dirty="0">
                  <a:latin typeface="+mn-lt"/>
                  <a:ea typeface="+mn-ea"/>
                </a:rPr>
                <a:t>一般有一个集中的运维中心（</a:t>
              </a:r>
              <a:r>
                <a:rPr lang="en-US" altLang="zh-CN" sz="1400" dirty="0">
                  <a:latin typeface="+mn-lt"/>
                  <a:ea typeface="+mn-ea"/>
                </a:rPr>
                <a:t>HEC</a:t>
              </a:r>
              <a:r>
                <a:rPr lang="zh-CN" altLang="en-US" sz="1400" dirty="0">
                  <a:latin typeface="+mn-lt"/>
                  <a:ea typeface="+mn-ea"/>
                </a:rPr>
                <a:t>的目前在廊坊）</a:t>
              </a:r>
            </a:p>
          </p:txBody>
        </p:sp>
        <p:sp>
          <p:nvSpPr>
            <p:cNvPr id="9" name="文本框 9"/>
            <p:cNvSpPr txBox="1"/>
            <p:nvPr/>
          </p:nvSpPr>
          <p:spPr>
            <a:xfrm>
              <a:off x="5196361" y="4300894"/>
              <a:ext cx="4152321" cy="1595423"/>
            </a:xfrm>
            <a:prstGeom prst="rect">
              <a:avLst/>
            </a:prstGeom>
            <a:noFill/>
          </p:spPr>
          <p:txBody>
            <a:bodyPr>
              <a:spAutoFit/>
            </a:bodyPr>
            <a:lstStyle/>
            <a:p>
              <a:pPr marL="342900" indent="-342900">
                <a:spcBef>
                  <a:spcPts val="600"/>
                </a:spcBef>
                <a:buFont typeface="+mj-lt"/>
                <a:buAutoNum type="arabicPeriod"/>
                <a:defRPr/>
              </a:pPr>
              <a:r>
                <a:rPr lang="zh-CN" altLang="en-US" sz="1400" dirty="0">
                  <a:latin typeface="+mn-lt"/>
                  <a:ea typeface="+mn-ea"/>
                </a:rPr>
                <a:t>每个服务器通过两个</a:t>
              </a:r>
              <a:r>
                <a:rPr lang="en-US" altLang="zh-CN" sz="1400" dirty="0">
                  <a:latin typeface="+mn-lt"/>
                  <a:ea typeface="+mn-ea"/>
                </a:rPr>
                <a:t>10GE</a:t>
              </a:r>
              <a:r>
                <a:rPr lang="zh-CN" altLang="en-US" sz="1400" dirty="0">
                  <a:latin typeface="+mn-lt"/>
                  <a:ea typeface="+mn-ea"/>
                </a:rPr>
                <a:t>端口分别与两台接入交换机</a:t>
              </a:r>
              <a:r>
                <a:rPr lang="en-US" altLang="zh-CN" sz="1400" dirty="0">
                  <a:latin typeface="+mn-lt"/>
                  <a:ea typeface="+mn-ea"/>
                </a:rPr>
                <a:t>CE6810</a:t>
              </a:r>
              <a:r>
                <a:rPr lang="zh-CN" altLang="en-US" sz="1400" dirty="0">
                  <a:latin typeface="+mn-lt"/>
                  <a:ea typeface="+mn-ea"/>
                </a:rPr>
                <a:t>相连</a:t>
              </a:r>
              <a:endParaRPr lang="en-US" altLang="zh-CN" sz="1400" dirty="0">
                <a:latin typeface="+mn-lt"/>
                <a:ea typeface="+mn-ea"/>
              </a:endParaRPr>
            </a:p>
            <a:p>
              <a:pPr marL="342900" indent="-342900">
                <a:spcBef>
                  <a:spcPts val="600"/>
                </a:spcBef>
                <a:buFont typeface="+mj-lt"/>
                <a:buAutoNum type="arabicPeriod"/>
                <a:defRPr/>
              </a:pPr>
              <a:r>
                <a:rPr lang="zh-CN" altLang="en-US" sz="1400" dirty="0">
                  <a:latin typeface="+mn-lt"/>
                  <a:ea typeface="+mn-ea"/>
                </a:rPr>
                <a:t>每台</a:t>
              </a:r>
              <a:r>
                <a:rPr lang="en-US" altLang="zh-CN" sz="1400" dirty="0">
                  <a:latin typeface="+mn-lt"/>
                  <a:ea typeface="+mn-ea"/>
                </a:rPr>
                <a:t>CE6810</a:t>
              </a:r>
              <a:r>
                <a:rPr lang="zh-CN" altLang="en-US" sz="1400" dirty="0">
                  <a:latin typeface="+mn-lt"/>
                  <a:ea typeface="+mn-ea"/>
                </a:rPr>
                <a:t>出两个</a:t>
              </a:r>
              <a:r>
                <a:rPr lang="en-US" altLang="zh-CN" sz="1400" dirty="0">
                  <a:latin typeface="+mn-lt"/>
                  <a:ea typeface="+mn-ea"/>
                </a:rPr>
                <a:t>40GE</a:t>
              </a:r>
              <a:r>
                <a:rPr lang="zh-CN" altLang="en-US" sz="1400" dirty="0">
                  <a:latin typeface="+mn-lt"/>
                  <a:ea typeface="+mn-ea"/>
                </a:rPr>
                <a:t>端口分别与两台核心交换机</a:t>
              </a:r>
              <a:r>
                <a:rPr lang="en-US" altLang="zh-CN" sz="1400" dirty="0">
                  <a:latin typeface="+mn-lt"/>
                  <a:ea typeface="+mn-ea"/>
                </a:rPr>
                <a:t>CE12808</a:t>
              </a:r>
              <a:r>
                <a:rPr lang="zh-CN" altLang="en-US" sz="1400" dirty="0">
                  <a:latin typeface="+mn-lt"/>
                  <a:ea typeface="+mn-ea"/>
                </a:rPr>
                <a:t>相连</a:t>
              </a:r>
              <a:endParaRPr lang="en-US" altLang="zh-CN" sz="1400" dirty="0">
                <a:latin typeface="+mn-lt"/>
                <a:ea typeface="+mn-ea"/>
              </a:endParaRPr>
            </a:p>
            <a:p>
              <a:pPr marL="342900" indent="-342900">
                <a:spcBef>
                  <a:spcPts val="600"/>
                </a:spcBef>
                <a:buFont typeface="+mj-lt"/>
                <a:buAutoNum type="arabicPeriod"/>
                <a:defRPr/>
              </a:pPr>
              <a:r>
                <a:rPr lang="zh-CN" altLang="en-US" sz="1400" dirty="0">
                  <a:latin typeface="+mn-lt"/>
                  <a:ea typeface="+mn-ea"/>
                </a:rPr>
                <a:t>两台核心交换机各出一条</a:t>
              </a:r>
              <a:r>
                <a:rPr lang="en-US" altLang="zh-CN" sz="1400" dirty="0">
                  <a:latin typeface="+mn-lt"/>
                  <a:ea typeface="+mn-ea"/>
                </a:rPr>
                <a:t>40GE</a:t>
              </a:r>
              <a:r>
                <a:rPr lang="zh-CN" altLang="en-US" sz="1400" dirty="0">
                  <a:latin typeface="+mn-lt"/>
                  <a:ea typeface="+mn-ea"/>
                </a:rPr>
                <a:t>端口与路由器</a:t>
              </a:r>
              <a:r>
                <a:rPr lang="en-US" altLang="zh-CN" sz="1400" dirty="0">
                  <a:latin typeface="+mn-lt"/>
                  <a:ea typeface="+mn-ea"/>
                </a:rPr>
                <a:t>NE40</a:t>
              </a:r>
              <a:r>
                <a:rPr lang="zh-CN" altLang="en-US" sz="1400" dirty="0">
                  <a:latin typeface="+mn-lt"/>
                  <a:ea typeface="+mn-ea"/>
                </a:rPr>
                <a:t>相连</a:t>
              </a:r>
            </a:p>
          </p:txBody>
        </p:sp>
        <p:sp>
          <p:nvSpPr>
            <p:cNvPr id="10" name="文本框 10"/>
            <p:cNvSpPr txBox="1"/>
            <p:nvPr/>
          </p:nvSpPr>
          <p:spPr>
            <a:xfrm>
              <a:off x="5274990" y="1045403"/>
              <a:ext cx="1660865" cy="287288"/>
            </a:xfrm>
            <a:prstGeom prst="rect">
              <a:avLst/>
            </a:prstGeom>
            <a:solidFill>
              <a:srgbClr val="FFCC99"/>
            </a:solidFill>
          </p:spPr>
          <p:txBody>
            <a:bodyPr wrap="none">
              <a:spAutoFit/>
            </a:bodyPr>
            <a:lstStyle/>
            <a:p>
              <a:pPr fontAlgn="auto">
                <a:spcBef>
                  <a:spcPts val="0"/>
                </a:spcBef>
                <a:spcAft>
                  <a:spcPts val="0"/>
                </a:spcAft>
                <a:defRPr/>
              </a:pPr>
              <a:r>
                <a:rPr lang="zh-CN" altLang="en-US" sz="1200" kern="0" dirty="0">
                  <a:solidFill>
                    <a:sysClr val="windowText" lastClr="000000"/>
                  </a:solidFill>
                  <a:latin typeface="+mn-lt"/>
                  <a:ea typeface="+mn-ea"/>
                </a:rPr>
                <a:t>单个数据中心的组网</a:t>
              </a:r>
            </a:p>
          </p:txBody>
        </p:sp>
        <p:sp>
          <p:nvSpPr>
            <p:cNvPr id="11" name="文本框 11"/>
            <p:cNvSpPr txBox="1"/>
            <p:nvPr/>
          </p:nvSpPr>
          <p:spPr>
            <a:xfrm>
              <a:off x="1053201" y="1045403"/>
              <a:ext cx="1416620" cy="287288"/>
            </a:xfrm>
            <a:prstGeom prst="rect">
              <a:avLst/>
            </a:prstGeom>
            <a:solidFill>
              <a:srgbClr val="FFCC99"/>
            </a:solidFill>
          </p:spPr>
          <p:txBody>
            <a:bodyPr wrap="none">
              <a:spAutoFit/>
            </a:bodyPr>
            <a:lstStyle/>
            <a:p>
              <a:pPr fontAlgn="auto">
                <a:spcBef>
                  <a:spcPts val="0"/>
                </a:spcBef>
                <a:spcAft>
                  <a:spcPts val="0"/>
                </a:spcAft>
                <a:defRPr/>
              </a:pPr>
              <a:r>
                <a:rPr lang="en-US" altLang="zh-CN" sz="1200" kern="0" dirty="0">
                  <a:solidFill>
                    <a:sysClr val="windowText" lastClr="000000"/>
                  </a:solidFill>
                  <a:latin typeface="+mn-lt"/>
                  <a:ea typeface="+mn-ea"/>
                </a:rPr>
                <a:t>HEC</a:t>
              </a:r>
              <a:r>
                <a:rPr lang="zh-CN" altLang="en-US" sz="1200" kern="0" dirty="0">
                  <a:solidFill>
                    <a:sysClr val="windowText" lastClr="000000"/>
                  </a:solidFill>
                  <a:latin typeface="+mn-lt"/>
                  <a:ea typeface="+mn-ea"/>
                </a:rPr>
                <a:t>数据中心分布</a:t>
              </a:r>
            </a:p>
          </p:txBody>
        </p:sp>
      </p:grpSp>
    </p:spTree>
    <p:extLst>
      <p:ext uri="{BB962C8B-B14F-4D97-AF65-F5344CB8AC3E}">
        <p14:creationId xmlns:p14="http://schemas.microsoft.com/office/powerpoint/2010/main" val="362686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存储管理</a:t>
            </a:r>
          </a:p>
        </p:txBody>
      </p:sp>
      <p:sp>
        <p:nvSpPr>
          <p:cNvPr id="53251" name="内容占位符 2"/>
          <p:cNvSpPr>
            <a:spLocks noGrp="1"/>
          </p:cNvSpPr>
          <p:nvPr>
            <p:ph type="body" sz="quarter" idx="10"/>
          </p:nvPr>
        </p:nvSpPr>
        <p:spPr/>
        <p:txBody>
          <a:bodyPr/>
          <a:lstStyle/>
          <a:p>
            <a:r>
              <a:rPr lang="en-US" altLang="zh-CN" sz="2000" dirty="0" err="1" smtClean="0"/>
              <a:t>eSight</a:t>
            </a:r>
            <a:r>
              <a:rPr lang="en-US" altLang="zh-CN" sz="2000" dirty="0" smtClean="0"/>
              <a:t>  Storage Manager</a:t>
            </a:r>
            <a:r>
              <a:rPr lang="zh-CN" altLang="en-US" sz="2000" dirty="0" smtClean="0"/>
              <a:t>是</a:t>
            </a:r>
            <a:r>
              <a:rPr lang="en-US" altLang="zh-CN" sz="2000" dirty="0" err="1" smtClean="0"/>
              <a:t>eSight</a:t>
            </a:r>
            <a:r>
              <a:rPr lang="zh-CN" altLang="en-US" sz="2000" dirty="0" smtClean="0"/>
              <a:t>解决方案中的存储资源管理软件，帮助企业提升管理效率，合理利用物理和虚拟环境中的存储资源。产品包含如下管理组件：</a:t>
            </a:r>
          </a:p>
          <a:p>
            <a:endParaRPr lang="zh-CN" altLang="en-US" sz="2000" dirty="0" smtClean="0"/>
          </a:p>
        </p:txBody>
      </p:sp>
      <p:sp>
        <p:nvSpPr>
          <p:cNvPr id="53252" name="Freeform 9"/>
          <p:cNvSpPr>
            <a:spLocks/>
          </p:cNvSpPr>
          <p:nvPr/>
        </p:nvSpPr>
        <p:spPr bwMode="gray">
          <a:xfrm>
            <a:off x="755650" y="2870200"/>
            <a:ext cx="1116013" cy="3295103"/>
          </a:xfrm>
          <a:custGeom>
            <a:avLst/>
            <a:gdLst>
              <a:gd name="T0" fmla="*/ 2147483647 w 160"/>
              <a:gd name="T1" fmla="*/ 0 h 228"/>
              <a:gd name="T2" fmla="*/ 2147483647 w 160"/>
              <a:gd name="T3" fmla="*/ 0 h 228"/>
              <a:gd name="T4" fmla="*/ 2147483647 w 160"/>
              <a:gd name="T5" fmla="*/ 2147483647 h 228"/>
              <a:gd name="T6" fmla="*/ 2147483647 w 160"/>
              <a:gd name="T7" fmla="*/ 2147483647 h 228"/>
              <a:gd name="T8" fmla="*/ 0 w 160"/>
              <a:gd name="T9" fmla="*/ 2147483647 h 228"/>
              <a:gd name="T10" fmla="*/ 0 w 160"/>
              <a:gd name="T11" fmla="*/ 2147483647 h 228"/>
              <a:gd name="T12" fmla="*/ 2147483647 w 160"/>
              <a:gd name="T13" fmla="*/ 0 h 228"/>
              <a:gd name="T14" fmla="*/ 0 60000 65536"/>
              <a:gd name="T15" fmla="*/ 0 60000 65536"/>
              <a:gd name="T16" fmla="*/ 0 60000 65536"/>
              <a:gd name="T17" fmla="*/ 0 60000 65536"/>
              <a:gd name="T18" fmla="*/ 0 60000 65536"/>
              <a:gd name="T19" fmla="*/ 0 60000 65536"/>
              <a:gd name="T20" fmla="*/ 0 60000 65536"/>
              <a:gd name="T21" fmla="*/ 0 w 160"/>
              <a:gd name="T22" fmla="*/ 0 h 228"/>
              <a:gd name="T23" fmla="*/ 160 w 160"/>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228">
                <a:moveTo>
                  <a:pt x="23" y="0"/>
                </a:moveTo>
                <a:lnTo>
                  <a:pt x="160" y="0"/>
                </a:lnTo>
                <a:lnTo>
                  <a:pt x="160" y="206"/>
                </a:lnTo>
                <a:cubicBezTo>
                  <a:pt x="159" y="220"/>
                  <a:pt x="152" y="227"/>
                  <a:pt x="139" y="228"/>
                </a:cubicBezTo>
                <a:lnTo>
                  <a:pt x="0" y="228"/>
                </a:lnTo>
                <a:lnTo>
                  <a:pt x="0" y="22"/>
                </a:lnTo>
                <a:cubicBezTo>
                  <a:pt x="0" y="8"/>
                  <a:pt x="9" y="1"/>
                  <a:pt x="23" y="0"/>
                </a:cubicBezTo>
              </a:path>
            </a:pathLst>
          </a:custGeom>
          <a:gradFill rotWithShape="1">
            <a:gsLst>
              <a:gs pos="0">
                <a:srgbClr val="FFFFFF">
                  <a:alpha val="0"/>
                </a:srgbClr>
              </a:gs>
              <a:gs pos="100000">
                <a:srgbClr val="C0C0C0">
                  <a:alpha val="50000"/>
                </a:srgbClr>
              </a:gs>
            </a:gsLst>
            <a:lin ang="5400000" scaled="1"/>
          </a:gradFill>
          <a:ln w="19050" cap="rnd" cmpd="sng">
            <a:solidFill>
              <a:srgbClr val="C0C0C0"/>
            </a:solidFill>
            <a:prstDash val="sysDot"/>
            <a:round/>
            <a:headEnd/>
            <a:tailEnd/>
          </a:ln>
        </p:spPr>
        <p:txBody>
          <a:bodyPr wrap="none" anchor="ctr"/>
          <a:lstStyle/>
          <a:p>
            <a:endParaRPr lang="zh-CN" altLang="en-US">
              <a:latin typeface="+mn-lt"/>
              <a:ea typeface="+mn-ea"/>
            </a:endParaRPr>
          </a:p>
        </p:txBody>
      </p:sp>
      <p:sp>
        <p:nvSpPr>
          <p:cNvPr id="5" name="Freeform 10"/>
          <p:cNvSpPr>
            <a:spLocks/>
          </p:cNvSpPr>
          <p:nvPr/>
        </p:nvSpPr>
        <p:spPr bwMode="gray">
          <a:xfrm>
            <a:off x="827199" y="2909589"/>
            <a:ext cx="972493" cy="755729"/>
          </a:xfrm>
          <a:custGeom>
            <a:avLst/>
            <a:gdLst>
              <a:gd name="T0" fmla="*/ 2147483647 w 151"/>
              <a:gd name="T1" fmla="*/ 0 h 83"/>
              <a:gd name="T2" fmla="*/ 2147483647 w 151"/>
              <a:gd name="T3" fmla="*/ 0 h 83"/>
              <a:gd name="T4" fmla="*/ 2147483647 w 151"/>
              <a:gd name="T5" fmla="*/ 2147483647 h 83"/>
              <a:gd name="T6" fmla="*/ 0 w 151"/>
              <a:gd name="T7" fmla="*/ 2147483647 h 83"/>
              <a:gd name="T8" fmla="*/ 0 w 151"/>
              <a:gd name="T9" fmla="*/ 2147483647 h 83"/>
              <a:gd name="T10" fmla="*/ 2147483647 w 151"/>
              <a:gd name="T11" fmla="*/ 0 h 83"/>
              <a:gd name="T12" fmla="*/ 0 60000 65536"/>
              <a:gd name="T13" fmla="*/ 0 60000 65536"/>
              <a:gd name="T14" fmla="*/ 0 60000 65536"/>
              <a:gd name="T15" fmla="*/ 0 60000 65536"/>
              <a:gd name="T16" fmla="*/ 0 60000 65536"/>
              <a:gd name="T17" fmla="*/ 0 60000 65536"/>
              <a:gd name="T18" fmla="*/ 0 w 151"/>
              <a:gd name="T19" fmla="*/ 0 h 83"/>
              <a:gd name="T20" fmla="*/ 151 w 151"/>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51" h="83">
                <a:moveTo>
                  <a:pt x="21" y="0"/>
                </a:moveTo>
                <a:lnTo>
                  <a:pt x="151" y="0"/>
                </a:lnTo>
                <a:lnTo>
                  <a:pt x="151" y="83"/>
                </a:lnTo>
                <a:lnTo>
                  <a:pt x="0" y="83"/>
                </a:lnTo>
                <a:lnTo>
                  <a:pt x="0" y="18"/>
                </a:lnTo>
                <a:cubicBezTo>
                  <a:pt x="1" y="7"/>
                  <a:pt x="6" y="1"/>
                  <a:pt x="21" y="0"/>
                </a:cubicBezTo>
              </a:path>
            </a:pathLst>
          </a:custGeom>
          <a:gradFill flip="none" rotWithShape="1">
            <a:gsLst>
              <a:gs pos="0">
                <a:srgbClr val="0080A2">
                  <a:tint val="66000"/>
                  <a:satMod val="160000"/>
                </a:srgbClr>
              </a:gs>
              <a:gs pos="50000">
                <a:srgbClr val="0080A2">
                  <a:tint val="44500"/>
                  <a:satMod val="160000"/>
                </a:srgbClr>
              </a:gs>
              <a:gs pos="100000">
                <a:srgbClr val="0080A2">
                  <a:tint val="23500"/>
                  <a:satMod val="160000"/>
                </a:srgbClr>
              </a:gs>
            </a:gsLst>
            <a:path path="circle">
              <a:fillToRect t="100000" r="100000"/>
            </a:path>
            <a:tileRect l="-100000" b="-100000"/>
          </a:gradFill>
          <a:ln w="9525" cap="flat" cmpd="sng">
            <a:noFill/>
            <a:prstDash val="solid"/>
            <a:round/>
            <a:headEnd/>
            <a:tailEnd/>
          </a:ln>
        </p:spPr>
        <p:txBody>
          <a:bodyPr wrap="none" anchor="ctr"/>
          <a:lstStyle/>
          <a:p>
            <a:pPr>
              <a:defRPr/>
            </a:pPr>
            <a:endParaRPr lang="zh-CN" altLang="en-US" sz="600">
              <a:latin typeface="+mn-lt"/>
              <a:ea typeface="+mn-ea"/>
            </a:endParaRPr>
          </a:p>
        </p:txBody>
      </p:sp>
      <p:sp>
        <p:nvSpPr>
          <p:cNvPr id="53256" name="Freeform 17"/>
          <p:cNvSpPr>
            <a:spLocks/>
          </p:cNvSpPr>
          <p:nvPr/>
        </p:nvSpPr>
        <p:spPr bwMode="gray">
          <a:xfrm>
            <a:off x="4608513" y="2851150"/>
            <a:ext cx="1152525" cy="3314153"/>
          </a:xfrm>
          <a:custGeom>
            <a:avLst/>
            <a:gdLst>
              <a:gd name="T0" fmla="*/ 2147483647 w 160"/>
              <a:gd name="T1" fmla="*/ 0 h 228"/>
              <a:gd name="T2" fmla="*/ 2147483647 w 160"/>
              <a:gd name="T3" fmla="*/ 0 h 228"/>
              <a:gd name="T4" fmla="*/ 2147483647 w 160"/>
              <a:gd name="T5" fmla="*/ 2147483647 h 228"/>
              <a:gd name="T6" fmla="*/ 2147483647 w 160"/>
              <a:gd name="T7" fmla="*/ 2147483647 h 228"/>
              <a:gd name="T8" fmla="*/ 0 w 160"/>
              <a:gd name="T9" fmla="*/ 2147483647 h 228"/>
              <a:gd name="T10" fmla="*/ 0 w 160"/>
              <a:gd name="T11" fmla="*/ 2147483647 h 228"/>
              <a:gd name="T12" fmla="*/ 2147483647 w 160"/>
              <a:gd name="T13" fmla="*/ 0 h 228"/>
              <a:gd name="T14" fmla="*/ 0 60000 65536"/>
              <a:gd name="T15" fmla="*/ 0 60000 65536"/>
              <a:gd name="T16" fmla="*/ 0 60000 65536"/>
              <a:gd name="T17" fmla="*/ 0 60000 65536"/>
              <a:gd name="T18" fmla="*/ 0 60000 65536"/>
              <a:gd name="T19" fmla="*/ 0 60000 65536"/>
              <a:gd name="T20" fmla="*/ 0 60000 65536"/>
              <a:gd name="T21" fmla="*/ 0 w 160"/>
              <a:gd name="T22" fmla="*/ 0 h 228"/>
              <a:gd name="T23" fmla="*/ 160 w 160"/>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228">
                <a:moveTo>
                  <a:pt x="23" y="0"/>
                </a:moveTo>
                <a:lnTo>
                  <a:pt x="160" y="0"/>
                </a:lnTo>
                <a:lnTo>
                  <a:pt x="160" y="206"/>
                </a:lnTo>
                <a:cubicBezTo>
                  <a:pt x="159" y="220"/>
                  <a:pt x="152" y="227"/>
                  <a:pt x="139" y="228"/>
                </a:cubicBezTo>
                <a:lnTo>
                  <a:pt x="0" y="228"/>
                </a:lnTo>
                <a:lnTo>
                  <a:pt x="0" y="22"/>
                </a:lnTo>
                <a:cubicBezTo>
                  <a:pt x="0" y="8"/>
                  <a:pt x="9" y="1"/>
                  <a:pt x="23" y="0"/>
                </a:cubicBezTo>
              </a:path>
            </a:pathLst>
          </a:custGeom>
          <a:gradFill rotWithShape="1">
            <a:gsLst>
              <a:gs pos="0">
                <a:srgbClr val="FFFFFF">
                  <a:alpha val="0"/>
                </a:srgbClr>
              </a:gs>
              <a:gs pos="100000">
                <a:srgbClr val="C0C0C0">
                  <a:alpha val="50000"/>
                </a:srgbClr>
              </a:gs>
            </a:gsLst>
            <a:lin ang="5400000" scaled="1"/>
          </a:gradFill>
          <a:ln w="19050" cap="rnd" cmpd="sng">
            <a:solidFill>
              <a:srgbClr val="C0C0C0"/>
            </a:solidFill>
            <a:prstDash val="sysDot"/>
            <a:round/>
            <a:headEnd type="none" w="med" len="med"/>
            <a:tailEnd type="none" w="med" len="med"/>
          </a:ln>
        </p:spPr>
        <p:txBody>
          <a:bodyPr wrap="none" anchor="ctr"/>
          <a:lstStyle/>
          <a:p>
            <a:endParaRPr lang="zh-CN" altLang="en-US">
              <a:latin typeface="+mn-lt"/>
              <a:ea typeface="+mn-ea"/>
            </a:endParaRPr>
          </a:p>
        </p:txBody>
      </p:sp>
      <p:sp>
        <p:nvSpPr>
          <p:cNvPr id="53257" name="Freeform 18"/>
          <p:cNvSpPr>
            <a:spLocks/>
          </p:cNvSpPr>
          <p:nvPr/>
        </p:nvSpPr>
        <p:spPr bwMode="gray">
          <a:xfrm>
            <a:off x="4722813" y="2922588"/>
            <a:ext cx="1038225" cy="742950"/>
          </a:xfrm>
          <a:custGeom>
            <a:avLst/>
            <a:gdLst>
              <a:gd name="T0" fmla="*/ 2147483647 w 151"/>
              <a:gd name="T1" fmla="*/ 0 h 83"/>
              <a:gd name="T2" fmla="*/ 2147483647 w 151"/>
              <a:gd name="T3" fmla="*/ 0 h 83"/>
              <a:gd name="T4" fmla="*/ 2147483647 w 151"/>
              <a:gd name="T5" fmla="*/ 2147483647 h 83"/>
              <a:gd name="T6" fmla="*/ 0 w 151"/>
              <a:gd name="T7" fmla="*/ 2147483647 h 83"/>
              <a:gd name="T8" fmla="*/ 0 w 151"/>
              <a:gd name="T9" fmla="*/ 2147483647 h 83"/>
              <a:gd name="T10" fmla="*/ 2147483647 w 151"/>
              <a:gd name="T11" fmla="*/ 0 h 83"/>
              <a:gd name="T12" fmla="*/ 0 60000 65536"/>
              <a:gd name="T13" fmla="*/ 0 60000 65536"/>
              <a:gd name="T14" fmla="*/ 0 60000 65536"/>
              <a:gd name="T15" fmla="*/ 0 60000 65536"/>
              <a:gd name="T16" fmla="*/ 0 60000 65536"/>
              <a:gd name="T17" fmla="*/ 0 60000 65536"/>
              <a:gd name="T18" fmla="*/ 0 w 151"/>
              <a:gd name="T19" fmla="*/ 0 h 83"/>
              <a:gd name="T20" fmla="*/ 151 w 151"/>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51" h="83">
                <a:moveTo>
                  <a:pt x="21" y="0"/>
                </a:moveTo>
                <a:lnTo>
                  <a:pt x="151" y="0"/>
                </a:lnTo>
                <a:lnTo>
                  <a:pt x="151" y="83"/>
                </a:lnTo>
                <a:lnTo>
                  <a:pt x="0" y="83"/>
                </a:lnTo>
                <a:lnTo>
                  <a:pt x="0" y="18"/>
                </a:lnTo>
                <a:cubicBezTo>
                  <a:pt x="1" y="7"/>
                  <a:pt x="6" y="1"/>
                  <a:pt x="21" y="0"/>
                </a:cubicBezTo>
              </a:path>
            </a:pathLst>
          </a:custGeom>
          <a:gradFill rotWithShape="1">
            <a:gsLst>
              <a:gs pos="0">
                <a:srgbClr val="93C052"/>
              </a:gs>
              <a:gs pos="100000">
                <a:srgbClr val="D4E6BA"/>
              </a:gs>
            </a:gsLst>
            <a:lin ang="0" scaled="1"/>
          </a:gradFill>
          <a:ln w="19050" cap="flat" cmpd="sng">
            <a:solidFill>
              <a:srgbClr val="C0C0C0"/>
            </a:solidFill>
            <a:prstDash val="solid"/>
            <a:round/>
            <a:headEnd/>
            <a:tailEnd/>
          </a:ln>
        </p:spPr>
        <p:txBody>
          <a:bodyPr wrap="none" anchor="ctr"/>
          <a:lstStyle/>
          <a:p>
            <a:endParaRPr lang="zh-CN" altLang="en-US">
              <a:latin typeface="+mn-lt"/>
              <a:ea typeface="+mn-ea"/>
            </a:endParaRPr>
          </a:p>
        </p:txBody>
      </p:sp>
      <p:sp>
        <p:nvSpPr>
          <p:cNvPr id="53258" name="Text Box 22"/>
          <p:cNvSpPr txBox="1">
            <a:spLocks noChangeArrowheads="1"/>
          </p:cNvSpPr>
          <p:nvPr/>
        </p:nvSpPr>
        <p:spPr bwMode="gray">
          <a:xfrm>
            <a:off x="755650" y="2909888"/>
            <a:ext cx="1044575" cy="46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2" tIns="45711" rIns="91422" bIns="45711">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r>
              <a:rPr lang="en-US" altLang="zh-CN" sz="1200" dirty="0">
                <a:solidFill>
                  <a:srgbClr val="000000"/>
                </a:solidFill>
                <a:latin typeface="+mn-lt"/>
                <a:ea typeface="+mn-ea"/>
              </a:rPr>
              <a:t>eSight</a:t>
            </a:r>
            <a:r>
              <a:rPr lang="zh-CN" altLang="en-US" sz="1200" dirty="0">
                <a:solidFill>
                  <a:srgbClr val="000000"/>
                </a:solidFill>
                <a:latin typeface="+mn-lt"/>
                <a:ea typeface="+mn-ea"/>
              </a:rPr>
              <a:t>存储设备管理组件</a:t>
            </a:r>
            <a:endParaRPr lang="en-US" altLang="zh-CN" sz="1200" dirty="0">
              <a:solidFill>
                <a:srgbClr val="000000"/>
              </a:solidFill>
              <a:latin typeface="+mn-lt"/>
              <a:ea typeface="+mn-ea"/>
            </a:endParaRPr>
          </a:p>
        </p:txBody>
      </p:sp>
      <p:sp>
        <p:nvSpPr>
          <p:cNvPr id="53259" name="Text Box 23"/>
          <p:cNvSpPr txBox="1">
            <a:spLocks noChangeArrowheads="1"/>
          </p:cNvSpPr>
          <p:nvPr/>
        </p:nvSpPr>
        <p:spPr bwMode="white">
          <a:xfrm>
            <a:off x="801751" y="3783013"/>
            <a:ext cx="949325" cy="193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marL="74613" indent="-74613"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marL="144000" indent="-180000" eaLnBrk="1" fontAlgn="base" hangingPunct="1">
              <a:buSzPct val="50000"/>
              <a:buFont typeface="Wingdings" panose="05000000000000000000" pitchFamily="2" charset="2"/>
              <a:buChar char="p"/>
            </a:pPr>
            <a:r>
              <a:rPr lang="zh-CN" altLang="en-US" sz="1200" dirty="0">
                <a:latin typeface="+mn-lt"/>
                <a:ea typeface="+mn-ea"/>
                <a:cs typeface="Times New Roman" panose="02020603050405020304" pitchFamily="18" charset="0"/>
              </a:rPr>
              <a:t>实现我司多种类型存储系统的统一管理</a:t>
            </a:r>
            <a:endParaRPr lang="en-US" altLang="zh-CN" sz="1200" dirty="0">
              <a:latin typeface="+mn-lt"/>
              <a:ea typeface="+mn-ea"/>
              <a:cs typeface="Times New Roman" panose="02020603050405020304" pitchFamily="18" charset="0"/>
            </a:endParaRPr>
          </a:p>
          <a:p>
            <a:pPr marL="144000" indent="-180000" eaLnBrk="1" fontAlgn="base" hangingPunct="1">
              <a:buSzPct val="50000"/>
              <a:buFont typeface="Wingdings" panose="05000000000000000000" pitchFamily="2" charset="2"/>
              <a:buChar char="p"/>
            </a:pPr>
            <a:endParaRPr lang="en-US" altLang="zh-CN" sz="1200" dirty="0">
              <a:latin typeface="+mn-lt"/>
              <a:ea typeface="+mn-ea"/>
              <a:cs typeface="Times New Roman" panose="02020603050405020304" pitchFamily="18" charset="0"/>
            </a:endParaRPr>
          </a:p>
          <a:p>
            <a:pPr marL="144000" indent="-180000" eaLnBrk="1" fontAlgn="base" hangingPunct="1">
              <a:buSzPct val="50000"/>
              <a:buFont typeface="Wingdings" panose="05000000000000000000" pitchFamily="2" charset="2"/>
              <a:buChar char="p"/>
            </a:pPr>
            <a:r>
              <a:rPr lang="zh-CN" altLang="en-US" sz="1200" dirty="0">
                <a:latin typeface="+mn-lt"/>
                <a:ea typeface="+mn-ea"/>
                <a:cs typeface="Times New Roman" panose="02020603050405020304" pitchFamily="18" charset="0"/>
              </a:rPr>
              <a:t>提升我司存储系统的可管理性</a:t>
            </a:r>
          </a:p>
        </p:txBody>
      </p:sp>
      <p:sp>
        <p:nvSpPr>
          <p:cNvPr id="53260" name="Text Box 25"/>
          <p:cNvSpPr txBox="1">
            <a:spLocks noChangeArrowheads="1"/>
          </p:cNvSpPr>
          <p:nvPr/>
        </p:nvSpPr>
        <p:spPr bwMode="white">
          <a:xfrm>
            <a:off x="4679950" y="3744368"/>
            <a:ext cx="1079500" cy="2492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marL="74613" indent="-74613"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marL="144000" indent="-180000" eaLnBrk="1" fontAlgn="base" hangingPunct="1">
              <a:buSzPct val="50000"/>
              <a:buFont typeface="Wingdings" panose="05000000000000000000" pitchFamily="2" charset="2"/>
              <a:buChar char="p"/>
            </a:pPr>
            <a:r>
              <a:rPr lang="zh-CN" altLang="en-US" sz="1200" dirty="0">
                <a:latin typeface="+mn-lt"/>
                <a:ea typeface="+mn-ea"/>
                <a:cs typeface="Times New Roman" panose="02020603050405020304" pitchFamily="18" charset="0"/>
              </a:rPr>
              <a:t>实现应用到计算、网络、再到存储的端到端</a:t>
            </a:r>
            <a:r>
              <a:rPr lang="zh-CN" altLang="en-US" sz="1200" dirty="0" smtClean="0">
                <a:latin typeface="+mn-lt"/>
                <a:ea typeface="+mn-ea"/>
                <a:cs typeface="Times New Roman" panose="02020603050405020304" pitchFamily="18" charset="0"/>
              </a:rPr>
              <a:t>管理</a:t>
            </a:r>
            <a:endParaRPr lang="en-US" altLang="zh-CN" sz="1200" dirty="0" smtClean="0">
              <a:latin typeface="+mn-lt"/>
              <a:ea typeface="+mn-ea"/>
              <a:cs typeface="Times New Roman" panose="02020603050405020304" pitchFamily="18" charset="0"/>
            </a:endParaRPr>
          </a:p>
          <a:p>
            <a:pPr marL="0" indent="0" eaLnBrk="1" fontAlgn="base" hangingPunct="1">
              <a:buSzPct val="50000"/>
            </a:pPr>
            <a:endParaRPr lang="en-US" altLang="zh-CN" sz="1200" dirty="0" smtClean="0">
              <a:latin typeface="+mn-lt"/>
              <a:ea typeface="+mn-ea"/>
              <a:cs typeface="Times New Roman" panose="02020603050405020304" pitchFamily="18" charset="0"/>
            </a:endParaRPr>
          </a:p>
          <a:p>
            <a:pPr marL="144000" indent="-180000" eaLnBrk="1" fontAlgn="base" hangingPunct="1">
              <a:buSzPct val="50000"/>
              <a:buFont typeface="Wingdings" panose="05000000000000000000" pitchFamily="2" charset="2"/>
              <a:buChar char="p"/>
            </a:pPr>
            <a:r>
              <a:rPr lang="zh-CN" altLang="en-US" sz="1200" dirty="0" smtClean="0">
                <a:latin typeface="+mn-lt"/>
                <a:ea typeface="+mn-ea"/>
                <a:cs typeface="Times New Roman" panose="02020603050405020304" pitchFamily="18" charset="0"/>
              </a:rPr>
              <a:t>帮助</a:t>
            </a:r>
            <a:r>
              <a:rPr lang="zh-CN" altLang="en-US" sz="1200" dirty="0">
                <a:latin typeface="+mn-lt"/>
                <a:ea typeface="+mn-ea"/>
                <a:cs typeface="Times New Roman" panose="02020603050405020304" pitchFamily="18" charset="0"/>
              </a:rPr>
              <a:t>用户解决存储区域网络中的资源可视性问题</a:t>
            </a:r>
            <a:endParaRPr lang="en-US" altLang="zh-CN" sz="1200" dirty="0">
              <a:latin typeface="+mn-lt"/>
              <a:ea typeface="+mn-ea"/>
              <a:cs typeface="Times New Roman" panose="02020603050405020304" pitchFamily="18" charset="0"/>
            </a:endParaRPr>
          </a:p>
        </p:txBody>
      </p:sp>
      <p:sp>
        <p:nvSpPr>
          <p:cNvPr id="53261" name="Text Box 27"/>
          <p:cNvSpPr txBox="1">
            <a:spLocks noChangeArrowheads="1"/>
          </p:cNvSpPr>
          <p:nvPr/>
        </p:nvSpPr>
        <p:spPr bwMode="gray">
          <a:xfrm>
            <a:off x="4679950" y="2962275"/>
            <a:ext cx="1079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2" tIns="45711" rIns="91422" bIns="45711">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r>
              <a:rPr lang="en-US" altLang="zh-CN" sz="1200">
                <a:solidFill>
                  <a:srgbClr val="000000"/>
                </a:solidFill>
                <a:latin typeface="+mn-lt"/>
                <a:ea typeface="+mn-ea"/>
              </a:rPr>
              <a:t>eSight</a:t>
            </a:r>
            <a:r>
              <a:rPr lang="zh-CN" altLang="en-US" sz="1200">
                <a:solidFill>
                  <a:srgbClr val="000000"/>
                </a:solidFill>
                <a:latin typeface="+mn-lt"/>
                <a:ea typeface="+mn-ea"/>
              </a:rPr>
              <a:t>存储网络分析管理组件</a:t>
            </a:r>
            <a:endParaRPr lang="en-US" altLang="zh-CN" sz="1200">
              <a:solidFill>
                <a:srgbClr val="000000"/>
              </a:solidFill>
              <a:latin typeface="+mn-lt"/>
              <a:ea typeface="+mn-ea"/>
            </a:endParaRPr>
          </a:p>
        </p:txBody>
      </p:sp>
      <p:sp>
        <p:nvSpPr>
          <p:cNvPr id="53262" name="Freeform 14"/>
          <p:cNvSpPr>
            <a:spLocks/>
          </p:cNvSpPr>
          <p:nvPr/>
        </p:nvSpPr>
        <p:spPr bwMode="gray">
          <a:xfrm>
            <a:off x="6011863" y="2843212"/>
            <a:ext cx="1079500" cy="3322091"/>
          </a:xfrm>
          <a:custGeom>
            <a:avLst/>
            <a:gdLst>
              <a:gd name="T0" fmla="*/ 2147483647 w 160"/>
              <a:gd name="T1" fmla="*/ 0 h 228"/>
              <a:gd name="T2" fmla="*/ 2147483647 w 160"/>
              <a:gd name="T3" fmla="*/ 0 h 228"/>
              <a:gd name="T4" fmla="*/ 2147483647 w 160"/>
              <a:gd name="T5" fmla="*/ 2147483647 h 228"/>
              <a:gd name="T6" fmla="*/ 2147483647 w 160"/>
              <a:gd name="T7" fmla="*/ 2147483647 h 228"/>
              <a:gd name="T8" fmla="*/ 0 w 160"/>
              <a:gd name="T9" fmla="*/ 2147483647 h 228"/>
              <a:gd name="T10" fmla="*/ 0 w 160"/>
              <a:gd name="T11" fmla="*/ 2147483647 h 228"/>
              <a:gd name="T12" fmla="*/ 2147483647 w 160"/>
              <a:gd name="T13" fmla="*/ 0 h 228"/>
              <a:gd name="T14" fmla="*/ 0 60000 65536"/>
              <a:gd name="T15" fmla="*/ 0 60000 65536"/>
              <a:gd name="T16" fmla="*/ 0 60000 65536"/>
              <a:gd name="T17" fmla="*/ 0 60000 65536"/>
              <a:gd name="T18" fmla="*/ 0 60000 65536"/>
              <a:gd name="T19" fmla="*/ 0 60000 65536"/>
              <a:gd name="T20" fmla="*/ 0 60000 65536"/>
              <a:gd name="T21" fmla="*/ 0 w 160"/>
              <a:gd name="T22" fmla="*/ 0 h 228"/>
              <a:gd name="T23" fmla="*/ 160 w 160"/>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228">
                <a:moveTo>
                  <a:pt x="23" y="0"/>
                </a:moveTo>
                <a:lnTo>
                  <a:pt x="160" y="0"/>
                </a:lnTo>
                <a:lnTo>
                  <a:pt x="160" y="206"/>
                </a:lnTo>
                <a:cubicBezTo>
                  <a:pt x="159" y="220"/>
                  <a:pt x="152" y="227"/>
                  <a:pt x="139" y="228"/>
                </a:cubicBezTo>
                <a:lnTo>
                  <a:pt x="0" y="228"/>
                </a:lnTo>
                <a:lnTo>
                  <a:pt x="0" y="22"/>
                </a:lnTo>
                <a:cubicBezTo>
                  <a:pt x="0" y="8"/>
                  <a:pt x="9" y="1"/>
                  <a:pt x="23" y="0"/>
                </a:cubicBezTo>
              </a:path>
            </a:pathLst>
          </a:custGeom>
          <a:gradFill rotWithShape="1">
            <a:gsLst>
              <a:gs pos="0">
                <a:srgbClr val="FFFFFF">
                  <a:alpha val="0"/>
                </a:srgbClr>
              </a:gs>
              <a:gs pos="100000">
                <a:srgbClr val="C0C0C0">
                  <a:alpha val="50000"/>
                </a:srgbClr>
              </a:gs>
            </a:gsLst>
            <a:lin ang="5400000" scaled="1"/>
          </a:gradFill>
          <a:ln w="19050" cap="rnd" cmpd="sng">
            <a:solidFill>
              <a:srgbClr val="C0C0C0"/>
            </a:solidFill>
            <a:prstDash val="sysDot"/>
            <a:round/>
            <a:headEnd type="none" w="med" len="med"/>
            <a:tailEnd type="none" w="med" len="med"/>
          </a:ln>
        </p:spPr>
        <p:txBody>
          <a:bodyPr wrap="none" anchor="ctr"/>
          <a:lstStyle/>
          <a:p>
            <a:endParaRPr lang="zh-CN" altLang="en-US">
              <a:latin typeface="+mn-lt"/>
              <a:ea typeface="+mn-ea"/>
            </a:endParaRPr>
          </a:p>
        </p:txBody>
      </p:sp>
      <p:sp>
        <p:nvSpPr>
          <p:cNvPr id="53263" name="Freeform 15"/>
          <p:cNvSpPr>
            <a:spLocks/>
          </p:cNvSpPr>
          <p:nvPr/>
        </p:nvSpPr>
        <p:spPr bwMode="gray">
          <a:xfrm>
            <a:off x="6113463" y="2919413"/>
            <a:ext cx="977900" cy="755650"/>
          </a:xfrm>
          <a:custGeom>
            <a:avLst/>
            <a:gdLst>
              <a:gd name="T0" fmla="*/ 2147483647 w 151"/>
              <a:gd name="T1" fmla="*/ 0 h 83"/>
              <a:gd name="T2" fmla="*/ 2147483647 w 151"/>
              <a:gd name="T3" fmla="*/ 0 h 83"/>
              <a:gd name="T4" fmla="*/ 2147483647 w 151"/>
              <a:gd name="T5" fmla="*/ 2147483647 h 83"/>
              <a:gd name="T6" fmla="*/ 0 w 151"/>
              <a:gd name="T7" fmla="*/ 2147483647 h 83"/>
              <a:gd name="T8" fmla="*/ 0 w 151"/>
              <a:gd name="T9" fmla="*/ 2147483647 h 83"/>
              <a:gd name="T10" fmla="*/ 2147483647 w 151"/>
              <a:gd name="T11" fmla="*/ 0 h 83"/>
              <a:gd name="T12" fmla="*/ 0 60000 65536"/>
              <a:gd name="T13" fmla="*/ 0 60000 65536"/>
              <a:gd name="T14" fmla="*/ 0 60000 65536"/>
              <a:gd name="T15" fmla="*/ 0 60000 65536"/>
              <a:gd name="T16" fmla="*/ 0 60000 65536"/>
              <a:gd name="T17" fmla="*/ 0 60000 65536"/>
              <a:gd name="T18" fmla="*/ 0 w 151"/>
              <a:gd name="T19" fmla="*/ 0 h 83"/>
              <a:gd name="T20" fmla="*/ 151 w 151"/>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51" h="83">
                <a:moveTo>
                  <a:pt x="21" y="0"/>
                </a:moveTo>
                <a:lnTo>
                  <a:pt x="151" y="0"/>
                </a:lnTo>
                <a:lnTo>
                  <a:pt x="151" y="83"/>
                </a:lnTo>
                <a:lnTo>
                  <a:pt x="0" y="83"/>
                </a:lnTo>
                <a:lnTo>
                  <a:pt x="0" y="18"/>
                </a:lnTo>
                <a:cubicBezTo>
                  <a:pt x="1" y="7"/>
                  <a:pt x="6" y="1"/>
                  <a:pt x="21" y="0"/>
                </a:cubicBezTo>
              </a:path>
            </a:pathLst>
          </a:custGeom>
          <a:gradFill rotWithShape="1">
            <a:gsLst>
              <a:gs pos="0">
                <a:srgbClr val="4EA7EA"/>
              </a:gs>
              <a:gs pos="100000">
                <a:srgbClr val="B8DCF7"/>
              </a:gs>
            </a:gsLst>
            <a:lin ang="0" scaled="1"/>
          </a:gradFill>
          <a:ln w="19050" cap="flat" cmpd="sng">
            <a:solidFill>
              <a:srgbClr val="C0C0C0"/>
            </a:solidFill>
            <a:prstDash val="solid"/>
            <a:round/>
            <a:headEnd/>
            <a:tailEnd/>
          </a:ln>
        </p:spPr>
        <p:txBody>
          <a:bodyPr wrap="none" anchor="ctr"/>
          <a:lstStyle/>
          <a:p>
            <a:endParaRPr lang="zh-CN" altLang="en-US">
              <a:latin typeface="+mn-lt"/>
              <a:ea typeface="+mn-ea"/>
            </a:endParaRPr>
          </a:p>
        </p:txBody>
      </p:sp>
      <p:sp>
        <p:nvSpPr>
          <p:cNvPr id="53264" name="Text Box 26"/>
          <p:cNvSpPr txBox="1">
            <a:spLocks noChangeArrowheads="1"/>
          </p:cNvSpPr>
          <p:nvPr/>
        </p:nvSpPr>
        <p:spPr bwMode="gray">
          <a:xfrm>
            <a:off x="6119813" y="2925763"/>
            <a:ext cx="971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2" tIns="45711" rIns="91422" bIns="45711">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r>
              <a:rPr lang="en-US" altLang="zh-CN" sz="1200">
                <a:solidFill>
                  <a:srgbClr val="000000"/>
                </a:solidFill>
                <a:latin typeface="+mn-lt"/>
                <a:ea typeface="+mn-ea"/>
              </a:rPr>
              <a:t>eSight</a:t>
            </a:r>
            <a:r>
              <a:rPr lang="zh-CN" altLang="en-US" sz="1200">
                <a:solidFill>
                  <a:srgbClr val="000000"/>
                </a:solidFill>
                <a:latin typeface="+mn-lt"/>
                <a:ea typeface="+mn-ea"/>
              </a:rPr>
              <a:t>报表管理组件</a:t>
            </a:r>
            <a:endParaRPr lang="en-US" altLang="zh-CN" sz="1200">
              <a:solidFill>
                <a:srgbClr val="000000"/>
              </a:solidFill>
              <a:latin typeface="+mn-lt"/>
              <a:ea typeface="+mn-ea"/>
            </a:endParaRPr>
          </a:p>
        </p:txBody>
      </p:sp>
      <p:sp>
        <p:nvSpPr>
          <p:cNvPr id="15" name="Text Box 23"/>
          <p:cNvSpPr txBox="1">
            <a:spLocks noChangeArrowheads="1"/>
          </p:cNvSpPr>
          <p:nvPr/>
        </p:nvSpPr>
        <p:spPr bwMode="white">
          <a:xfrm>
            <a:off x="6097211" y="3783013"/>
            <a:ext cx="971550" cy="2292917"/>
          </a:xfrm>
          <a:prstGeom prst="rect">
            <a:avLst/>
          </a:prstGeom>
          <a:noFill/>
          <a:ln w="9525">
            <a:noFill/>
            <a:miter lim="800000"/>
            <a:headEnd/>
            <a:tailEnd/>
          </a:ln>
        </p:spPr>
        <p:txBody>
          <a:bodyPr lIns="91422" tIns="45711" rIns="91422" bIns="45711">
            <a:spAutoFit/>
          </a:bodyPr>
          <a:lstStyle/>
          <a:p>
            <a:pPr marL="144000" indent="-180000" fontAlgn="auto">
              <a:spcBef>
                <a:spcPts val="0"/>
              </a:spcBef>
              <a:spcAft>
                <a:spcPts val="0"/>
              </a:spcAft>
              <a:buSzPct val="50000"/>
              <a:buFont typeface="Wingdings" panose="05000000000000000000" pitchFamily="2" charset="2"/>
              <a:buChar char="p"/>
              <a:defRPr/>
            </a:pPr>
            <a:r>
              <a:rPr lang="zh-CN" altLang="en-US" sz="1200" dirty="0">
                <a:latin typeface="+mn-lt"/>
                <a:ea typeface="+mn-ea"/>
                <a:cs typeface="Times New Roman" pitchFamily="18" charset="0"/>
              </a:rPr>
              <a:t>提供存储、主机的性能和容量报表</a:t>
            </a:r>
            <a:endParaRPr lang="en-US" altLang="zh-CN" sz="1200" dirty="0">
              <a:latin typeface="+mn-lt"/>
              <a:ea typeface="+mn-ea"/>
              <a:cs typeface="Times New Roman" pitchFamily="18" charset="0"/>
            </a:endParaRPr>
          </a:p>
          <a:p>
            <a:pPr marL="144000" indent="-180000" fontAlgn="auto">
              <a:spcBef>
                <a:spcPts val="0"/>
              </a:spcBef>
              <a:spcAft>
                <a:spcPts val="0"/>
              </a:spcAft>
              <a:buSzPct val="50000"/>
              <a:buFont typeface="Wingdings" panose="05000000000000000000" pitchFamily="2" charset="2"/>
              <a:buChar char="p"/>
              <a:defRPr/>
            </a:pPr>
            <a:endParaRPr lang="en-US" altLang="zh-CN" sz="1200" dirty="0">
              <a:latin typeface="+mn-lt"/>
              <a:ea typeface="+mn-ea"/>
              <a:cs typeface="Times New Roman" pitchFamily="18" charset="0"/>
            </a:endParaRPr>
          </a:p>
          <a:p>
            <a:pPr marL="144000" indent="-180000" fontAlgn="auto">
              <a:spcBef>
                <a:spcPts val="0"/>
              </a:spcBef>
              <a:spcAft>
                <a:spcPts val="0"/>
              </a:spcAft>
              <a:buSzPct val="50000"/>
              <a:buFont typeface="Wingdings" panose="05000000000000000000" pitchFamily="2" charset="2"/>
              <a:buChar char="p"/>
              <a:defRPr/>
            </a:pPr>
            <a:r>
              <a:rPr lang="zh-CN" altLang="en-US" sz="1200" dirty="0">
                <a:latin typeface="+mn-lt"/>
                <a:ea typeface="+mn-ea"/>
                <a:cs typeface="Times New Roman" pitchFamily="18" charset="0"/>
              </a:rPr>
              <a:t>满足用户对我存储、主机的性能与容量分析诉求</a:t>
            </a:r>
            <a:endParaRPr lang="en-US" altLang="zh-CN" sz="1200" dirty="0">
              <a:latin typeface="+mn-lt"/>
              <a:ea typeface="+mn-ea"/>
              <a:cs typeface="Times New Roman" pitchFamily="18" charset="0"/>
            </a:endParaRPr>
          </a:p>
          <a:p>
            <a:pPr marL="144000" indent="-180000" fontAlgn="auto">
              <a:spcBef>
                <a:spcPts val="0"/>
              </a:spcBef>
              <a:spcAft>
                <a:spcPts val="0"/>
              </a:spcAft>
              <a:buSzPct val="50000"/>
              <a:buFont typeface="Wingdings" panose="05000000000000000000" pitchFamily="2" charset="2"/>
              <a:buChar char="p"/>
              <a:defRPr/>
            </a:pPr>
            <a:endParaRPr lang="zh-CN" altLang="en-US" sz="1100" kern="0" dirty="0">
              <a:solidFill>
                <a:srgbClr val="000000"/>
              </a:solidFill>
              <a:latin typeface="+mn-lt"/>
              <a:ea typeface="+mn-ea"/>
            </a:endParaRPr>
          </a:p>
        </p:txBody>
      </p:sp>
      <p:sp>
        <p:nvSpPr>
          <p:cNvPr id="53266" name="Freeform 9"/>
          <p:cNvSpPr>
            <a:spLocks/>
          </p:cNvSpPr>
          <p:nvPr/>
        </p:nvSpPr>
        <p:spPr bwMode="gray">
          <a:xfrm>
            <a:off x="2016125" y="2865438"/>
            <a:ext cx="1042988" cy="3299865"/>
          </a:xfrm>
          <a:custGeom>
            <a:avLst/>
            <a:gdLst>
              <a:gd name="T0" fmla="*/ 2147483647 w 160"/>
              <a:gd name="T1" fmla="*/ 0 h 228"/>
              <a:gd name="T2" fmla="*/ 2147483647 w 160"/>
              <a:gd name="T3" fmla="*/ 0 h 228"/>
              <a:gd name="T4" fmla="*/ 2147483647 w 160"/>
              <a:gd name="T5" fmla="*/ 2147483647 h 228"/>
              <a:gd name="T6" fmla="*/ 2147483647 w 160"/>
              <a:gd name="T7" fmla="*/ 2147483647 h 228"/>
              <a:gd name="T8" fmla="*/ 0 w 160"/>
              <a:gd name="T9" fmla="*/ 2147483647 h 228"/>
              <a:gd name="T10" fmla="*/ 0 w 160"/>
              <a:gd name="T11" fmla="*/ 2147483647 h 228"/>
              <a:gd name="T12" fmla="*/ 2147483647 w 160"/>
              <a:gd name="T13" fmla="*/ 0 h 228"/>
              <a:gd name="T14" fmla="*/ 0 60000 65536"/>
              <a:gd name="T15" fmla="*/ 0 60000 65536"/>
              <a:gd name="T16" fmla="*/ 0 60000 65536"/>
              <a:gd name="T17" fmla="*/ 0 60000 65536"/>
              <a:gd name="T18" fmla="*/ 0 60000 65536"/>
              <a:gd name="T19" fmla="*/ 0 60000 65536"/>
              <a:gd name="T20" fmla="*/ 0 60000 65536"/>
              <a:gd name="T21" fmla="*/ 0 w 160"/>
              <a:gd name="T22" fmla="*/ 0 h 228"/>
              <a:gd name="T23" fmla="*/ 160 w 160"/>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228">
                <a:moveTo>
                  <a:pt x="23" y="0"/>
                </a:moveTo>
                <a:lnTo>
                  <a:pt x="160" y="0"/>
                </a:lnTo>
                <a:lnTo>
                  <a:pt x="160" y="206"/>
                </a:lnTo>
                <a:cubicBezTo>
                  <a:pt x="159" y="220"/>
                  <a:pt x="152" y="227"/>
                  <a:pt x="139" y="228"/>
                </a:cubicBezTo>
                <a:lnTo>
                  <a:pt x="0" y="228"/>
                </a:lnTo>
                <a:lnTo>
                  <a:pt x="0" y="22"/>
                </a:lnTo>
                <a:cubicBezTo>
                  <a:pt x="0" y="8"/>
                  <a:pt x="9" y="1"/>
                  <a:pt x="23" y="0"/>
                </a:cubicBezTo>
              </a:path>
            </a:pathLst>
          </a:custGeom>
          <a:gradFill rotWithShape="1">
            <a:gsLst>
              <a:gs pos="0">
                <a:srgbClr val="FFFFFF">
                  <a:alpha val="0"/>
                </a:srgbClr>
              </a:gs>
              <a:gs pos="100000">
                <a:srgbClr val="C0C0C0">
                  <a:alpha val="50000"/>
                </a:srgbClr>
              </a:gs>
            </a:gsLst>
            <a:lin ang="5400000" scaled="1"/>
          </a:gradFill>
          <a:ln w="19050" cap="rnd" cmpd="sng">
            <a:solidFill>
              <a:srgbClr val="C0C0C0"/>
            </a:solidFill>
            <a:prstDash val="sysDot"/>
            <a:round/>
            <a:headEnd/>
            <a:tailEnd/>
          </a:ln>
        </p:spPr>
        <p:txBody>
          <a:bodyPr wrap="none" anchor="ctr"/>
          <a:lstStyle/>
          <a:p>
            <a:endParaRPr lang="zh-CN" altLang="en-US">
              <a:latin typeface="+mn-lt"/>
              <a:ea typeface="+mn-ea"/>
            </a:endParaRPr>
          </a:p>
        </p:txBody>
      </p:sp>
      <p:sp>
        <p:nvSpPr>
          <p:cNvPr id="17" name="Freeform 10"/>
          <p:cNvSpPr>
            <a:spLocks/>
          </p:cNvSpPr>
          <p:nvPr/>
        </p:nvSpPr>
        <p:spPr bwMode="gray">
          <a:xfrm>
            <a:off x="2087724" y="2941252"/>
            <a:ext cx="900100" cy="756617"/>
          </a:xfrm>
          <a:custGeom>
            <a:avLst/>
            <a:gdLst>
              <a:gd name="T0" fmla="*/ 2147483647 w 151"/>
              <a:gd name="T1" fmla="*/ 0 h 83"/>
              <a:gd name="T2" fmla="*/ 2147483647 w 151"/>
              <a:gd name="T3" fmla="*/ 0 h 83"/>
              <a:gd name="T4" fmla="*/ 2147483647 w 151"/>
              <a:gd name="T5" fmla="*/ 2147483647 h 83"/>
              <a:gd name="T6" fmla="*/ 0 w 151"/>
              <a:gd name="T7" fmla="*/ 2147483647 h 83"/>
              <a:gd name="T8" fmla="*/ 0 w 151"/>
              <a:gd name="T9" fmla="*/ 2147483647 h 83"/>
              <a:gd name="T10" fmla="*/ 2147483647 w 151"/>
              <a:gd name="T11" fmla="*/ 0 h 83"/>
              <a:gd name="T12" fmla="*/ 0 60000 65536"/>
              <a:gd name="T13" fmla="*/ 0 60000 65536"/>
              <a:gd name="T14" fmla="*/ 0 60000 65536"/>
              <a:gd name="T15" fmla="*/ 0 60000 65536"/>
              <a:gd name="T16" fmla="*/ 0 60000 65536"/>
              <a:gd name="T17" fmla="*/ 0 60000 65536"/>
              <a:gd name="T18" fmla="*/ 0 w 151"/>
              <a:gd name="T19" fmla="*/ 0 h 83"/>
              <a:gd name="T20" fmla="*/ 151 w 151"/>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51" h="83">
                <a:moveTo>
                  <a:pt x="21" y="0"/>
                </a:moveTo>
                <a:lnTo>
                  <a:pt x="151" y="0"/>
                </a:lnTo>
                <a:lnTo>
                  <a:pt x="151" y="83"/>
                </a:lnTo>
                <a:lnTo>
                  <a:pt x="0" y="83"/>
                </a:lnTo>
                <a:lnTo>
                  <a:pt x="0" y="18"/>
                </a:lnTo>
                <a:cubicBezTo>
                  <a:pt x="1" y="7"/>
                  <a:pt x="6" y="1"/>
                  <a:pt x="21" y="0"/>
                </a:cubicBezTo>
              </a:path>
            </a:pathLst>
          </a:custGeom>
          <a:gradFill flip="none" rotWithShape="1">
            <a:gsLst>
              <a:gs pos="0">
                <a:srgbClr val="0080A2">
                  <a:tint val="66000"/>
                  <a:satMod val="160000"/>
                </a:srgbClr>
              </a:gs>
              <a:gs pos="50000">
                <a:srgbClr val="0080A2">
                  <a:tint val="44500"/>
                  <a:satMod val="160000"/>
                </a:srgbClr>
              </a:gs>
              <a:gs pos="100000">
                <a:srgbClr val="0080A2">
                  <a:tint val="23500"/>
                  <a:satMod val="160000"/>
                </a:srgbClr>
              </a:gs>
            </a:gsLst>
            <a:path path="circle">
              <a:fillToRect t="100000" r="100000"/>
            </a:path>
            <a:tileRect l="-100000" b="-100000"/>
          </a:gradFill>
          <a:ln w="9525" cap="flat" cmpd="sng">
            <a:noFill/>
            <a:prstDash val="solid"/>
            <a:round/>
            <a:headEnd/>
            <a:tailEnd/>
          </a:ln>
        </p:spPr>
        <p:txBody>
          <a:bodyPr wrap="none" anchor="ctr"/>
          <a:lstStyle/>
          <a:p>
            <a:pPr>
              <a:defRPr/>
            </a:pPr>
            <a:endParaRPr lang="zh-CN" altLang="en-US" sz="1200">
              <a:latin typeface="+mn-lt"/>
              <a:ea typeface="+mn-ea"/>
            </a:endParaRPr>
          </a:p>
        </p:txBody>
      </p:sp>
      <p:sp>
        <p:nvSpPr>
          <p:cNvPr id="53270" name="Text Box 22"/>
          <p:cNvSpPr txBox="1">
            <a:spLocks noChangeArrowheads="1"/>
          </p:cNvSpPr>
          <p:nvPr/>
        </p:nvSpPr>
        <p:spPr bwMode="gray">
          <a:xfrm>
            <a:off x="2124075" y="2925763"/>
            <a:ext cx="863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2" tIns="45711" rIns="91422" bIns="45711">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r>
              <a:rPr lang="en-US" altLang="zh-CN" sz="1200" dirty="0">
                <a:solidFill>
                  <a:srgbClr val="000000"/>
                </a:solidFill>
                <a:latin typeface="+mn-lt"/>
                <a:ea typeface="+mn-ea"/>
              </a:rPr>
              <a:t>eSight</a:t>
            </a:r>
            <a:r>
              <a:rPr lang="zh-CN" altLang="en-US" sz="1200" dirty="0">
                <a:solidFill>
                  <a:srgbClr val="000000"/>
                </a:solidFill>
                <a:latin typeface="+mn-lt"/>
                <a:ea typeface="+mn-ea"/>
              </a:rPr>
              <a:t>主机管理组件</a:t>
            </a:r>
            <a:endParaRPr lang="en-US" altLang="zh-CN" sz="1200" dirty="0">
              <a:solidFill>
                <a:srgbClr val="000000"/>
              </a:solidFill>
              <a:latin typeface="+mn-lt"/>
              <a:ea typeface="+mn-ea"/>
            </a:endParaRPr>
          </a:p>
        </p:txBody>
      </p:sp>
      <p:sp>
        <p:nvSpPr>
          <p:cNvPr id="19" name="Text Box 23"/>
          <p:cNvSpPr txBox="1">
            <a:spLocks noChangeArrowheads="1"/>
          </p:cNvSpPr>
          <p:nvPr/>
        </p:nvSpPr>
        <p:spPr bwMode="white">
          <a:xfrm>
            <a:off x="2021869" y="3783013"/>
            <a:ext cx="971550" cy="1938974"/>
          </a:xfrm>
          <a:prstGeom prst="rect">
            <a:avLst/>
          </a:prstGeom>
          <a:noFill/>
          <a:ln w="9525">
            <a:noFill/>
            <a:miter lim="800000"/>
            <a:headEnd/>
            <a:tailEnd/>
          </a:ln>
        </p:spPr>
        <p:txBody>
          <a:bodyPr lIns="91422" tIns="45711" rIns="91422" bIns="45711">
            <a:spAutoFit/>
          </a:bodyPr>
          <a:lstStyle/>
          <a:p>
            <a:pPr marL="144000" indent="-180000" fontAlgn="auto">
              <a:spcBef>
                <a:spcPts val="0"/>
              </a:spcBef>
              <a:spcAft>
                <a:spcPts val="0"/>
              </a:spcAft>
              <a:buSzPct val="50000"/>
              <a:buFont typeface="Wingdings" panose="05000000000000000000" pitchFamily="2" charset="2"/>
              <a:buChar char="p"/>
              <a:defRPr/>
            </a:pPr>
            <a:r>
              <a:rPr lang="zh-CN" altLang="en-US" sz="1200" dirty="0">
                <a:latin typeface="+mn-lt"/>
                <a:ea typeface="+mn-ea"/>
                <a:cs typeface="Times New Roman" pitchFamily="18" charset="0"/>
              </a:rPr>
              <a:t>主机</a:t>
            </a:r>
            <a:r>
              <a:rPr lang="en-US" altLang="zh-CN" sz="1200" dirty="0">
                <a:latin typeface="+mn-lt"/>
                <a:ea typeface="+mn-ea"/>
                <a:cs typeface="Times New Roman" pitchFamily="18" charset="0"/>
              </a:rPr>
              <a:t>OS</a:t>
            </a:r>
            <a:r>
              <a:rPr lang="zh-CN" altLang="en-US" sz="1200" dirty="0">
                <a:latin typeface="+mn-lt"/>
                <a:ea typeface="+mn-ea"/>
                <a:cs typeface="Times New Roman" pitchFamily="18" charset="0"/>
              </a:rPr>
              <a:t>管理基础组件的插件</a:t>
            </a:r>
            <a:endParaRPr lang="en-US" altLang="zh-CN" sz="1200" dirty="0">
              <a:latin typeface="+mn-lt"/>
              <a:ea typeface="+mn-ea"/>
              <a:cs typeface="Times New Roman" pitchFamily="18" charset="0"/>
            </a:endParaRPr>
          </a:p>
          <a:p>
            <a:pPr marL="144000" indent="-180000" fontAlgn="auto">
              <a:spcBef>
                <a:spcPts val="0"/>
              </a:spcBef>
              <a:spcAft>
                <a:spcPts val="0"/>
              </a:spcAft>
              <a:buSzPct val="50000"/>
              <a:buFont typeface="Wingdings" panose="05000000000000000000" pitchFamily="2" charset="2"/>
              <a:buChar char="p"/>
              <a:defRPr/>
            </a:pPr>
            <a:endParaRPr lang="en-US" altLang="zh-CN" sz="1200" dirty="0">
              <a:latin typeface="+mn-lt"/>
              <a:ea typeface="+mn-ea"/>
              <a:cs typeface="Times New Roman" pitchFamily="18" charset="0"/>
            </a:endParaRPr>
          </a:p>
          <a:p>
            <a:pPr marL="144000" indent="-180000" fontAlgn="auto">
              <a:spcBef>
                <a:spcPts val="0"/>
              </a:spcBef>
              <a:spcAft>
                <a:spcPts val="0"/>
              </a:spcAft>
              <a:buSzPct val="50000"/>
              <a:buFont typeface="Wingdings" panose="05000000000000000000" pitchFamily="2" charset="2"/>
              <a:buChar char="p"/>
              <a:defRPr/>
            </a:pPr>
            <a:r>
              <a:rPr lang="zh-CN" altLang="en-US" sz="1200" kern="0" dirty="0">
                <a:solidFill>
                  <a:srgbClr val="000000"/>
                </a:solidFill>
                <a:latin typeface="+mn-lt"/>
                <a:ea typeface="+mn-ea"/>
              </a:rPr>
              <a:t>广泛支持</a:t>
            </a:r>
            <a:r>
              <a:rPr lang="en-US" altLang="zh-CN" sz="1200" kern="0" dirty="0">
                <a:solidFill>
                  <a:srgbClr val="000000"/>
                </a:solidFill>
                <a:latin typeface="+mn-lt"/>
                <a:ea typeface="+mn-ea"/>
              </a:rPr>
              <a:t>Windows</a:t>
            </a:r>
            <a:r>
              <a:rPr lang="zh-CN" altLang="en-US" sz="1200" kern="0" dirty="0">
                <a:solidFill>
                  <a:srgbClr val="000000"/>
                </a:solidFill>
                <a:latin typeface="+mn-lt"/>
                <a:ea typeface="+mn-ea"/>
              </a:rPr>
              <a:t>、</a:t>
            </a:r>
            <a:r>
              <a:rPr lang="en-US" altLang="zh-CN" sz="1200" kern="0" dirty="0">
                <a:solidFill>
                  <a:srgbClr val="000000"/>
                </a:solidFill>
                <a:latin typeface="+mn-lt"/>
                <a:ea typeface="+mn-ea"/>
              </a:rPr>
              <a:t>Linux</a:t>
            </a:r>
            <a:r>
              <a:rPr lang="zh-CN" altLang="en-US" sz="1200" kern="0" dirty="0">
                <a:solidFill>
                  <a:srgbClr val="000000"/>
                </a:solidFill>
                <a:latin typeface="+mn-lt"/>
                <a:ea typeface="+mn-ea"/>
              </a:rPr>
              <a:t>操作系统</a:t>
            </a:r>
          </a:p>
        </p:txBody>
      </p:sp>
      <p:sp>
        <p:nvSpPr>
          <p:cNvPr id="53272" name="Freeform 14"/>
          <p:cNvSpPr>
            <a:spLocks/>
          </p:cNvSpPr>
          <p:nvPr/>
        </p:nvSpPr>
        <p:spPr bwMode="gray">
          <a:xfrm>
            <a:off x="7285038" y="2816225"/>
            <a:ext cx="1320800" cy="3349078"/>
          </a:xfrm>
          <a:custGeom>
            <a:avLst/>
            <a:gdLst>
              <a:gd name="T0" fmla="*/ 2147483647 w 160"/>
              <a:gd name="T1" fmla="*/ 0 h 228"/>
              <a:gd name="T2" fmla="*/ 2147483647 w 160"/>
              <a:gd name="T3" fmla="*/ 0 h 228"/>
              <a:gd name="T4" fmla="*/ 2147483647 w 160"/>
              <a:gd name="T5" fmla="*/ 2147483647 h 228"/>
              <a:gd name="T6" fmla="*/ 2147483647 w 160"/>
              <a:gd name="T7" fmla="*/ 2147483647 h 228"/>
              <a:gd name="T8" fmla="*/ 0 w 160"/>
              <a:gd name="T9" fmla="*/ 2147483647 h 228"/>
              <a:gd name="T10" fmla="*/ 0 w 160"/>
              <a:gd name="T11" fmla="*/ 2147483647 h 228"/>
              <a:gd name="T12" fmla="*/ 2147483647 w 160"/>
              <a:gd name="T13" fmla="*/ 0 h 228"/>
              <a:gd name="T14" fmla="*/ 0 60000 65536"/>
              <a:gd name="T15" fmla="*/ 0 60000 65536"/>
              <a:gd name="T16" fmla="*/ 0 60000 65536"/>
              <a:gd name="T17" fmla="*/ 0 60000 65536"/>
              <a:gd name="T18" fmla="*/ 0 60000 65536"/>
              <a:gd name="T19" fmla="*/ 0 60000 65536"/>
              <a:gd name="T20" fmla="*/ 0 60000 65536"/>
              <a:gd name="T21" fmla="*/ 0 w 160"/>
              <a:gd name="T22" fmla="*/ 0 h 228"/>
              <a:gd name="T23" fmla="*/ 160 w 160"/>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228">
                <a:moveTo>
                  <a:pt x="23" y="0"/>
                </a:moveTo>
                <a:lnTo>
                  <a:pt x="160" y="0"/>
                </a:lnTo>
                <a:lnTo>
                  <a:pt x="160" y="206"/>
                </a:lnTo>
                <a:cubicBezTo>
                  <a:pt x="159" y="220"/>
                  <a:pt x="152" y="227"/>
                  <a:pt x="139" y="228"/>
                </a:cubicBezTo>
                <a:lnTo>
                  <a:pt x="0" y="228"/>
                </a:lnTo>
                <a:lnTo>
                  <a:pt x="0" y="22"/>
                </a:lnTo>
                <a:cubicBezTo>
                  <a:pt x="0" y="8"/>
                  <a:pt x="9" y="1"/>
                  <a:pt x="23" y="0"/>
                </a:cubicBezTo>
              </a:path>
            </a:pathLst>
          </a:custGeom>
          <a:gradFill rotWithShape="1">
            <a:gsLst>
              <a:gs pos="0">
                <a:srgbClr val="FFFFFF">
                  <a:alpha val="0"/>
                </a:srgbClr>
              </a:gs>
              <a:gs pos="100000">
                <a:srgbClr val="C0C0C0">
                  <a:alpha val="50000"/>
                </a:srgbClr>
              </a:gs>
            </a:gsLst>
            <a:lin ang="5400000" scaled="1"/>
          </a:gradFill>
          <a:ln w="19050" cap="rnd" cmpd="sng">
            <a:solidFill>
              <a:srgbClr val="C0C0C0"/>
            </a:solidFill>
            <a:prstDash val="sysDot"/>
            <a:round/>
            <a:headEnd type="none" w="med" len="med"/>
            <a:tailEnd type="none" w="med" len="med"/>
          </a:ln>
        </p:spPr>
        <p:txBody>
          <a:bodyPr wrap="none" anchor="ctr"/>
          <a:lstStyle/>
          <a:p>
            <a:endParaRPr lang="zh-CN" altLang="en-US">
              <a:latin typeface="+mn-lt"/>
              <a:ea typeface="+mn-ea"/>
            </a:endParaRPr>
          </a:p>
        </p:txBody>
      </p:sp>
      <p:sp>
        <p:nvSpPr>
          <p:cNvPr id="21" name="Freeform 15"/>
          <p:cNvSpPr>
            <a:spLocks/>
          </p:cNvSpPr>
          <p:nvPr/>
        </p:nvSpPr>
        <p:spPr bwMode="gray">
          <a:xfrm>
            <a:off x="7387147" y="2892574"/>
            <a:ext cx="1109860" cy="756617"/>
          </a:xfrm>
          <a:custGeom>
            <a:avLst/>
            <a:gdLst>
              <a:gd name="T0" fmla="*/ 2147483647 w 151"/>
              <a:gd name="T1" fmla="*/ 0 h 83"/>
              <a:gd name="T2" fmla="*/ 2147483647 w 151"/>
              <a:gd name="T3" fmla="*/ 0 h 83"/>
              <a:gd name="T4" fmla="*/ 2147483647 w 151"/>
              <a:gd name="T5" fmla="*/ 2147483647 h 83"/>
              <a:gd name="T6" fmla="*/ 0 w 151"/>
              <a:gd name="T7" fmla="*/ 2147483647 h 83"/>
              <a:gd name="T8" fmla="*/ 0 w 151"/>
              <a:gd name="T9" fmla="*/ 2147483647 h 83"/>
              <a:gd name="T10" fmla="*/ 2147483647 w 151"/>
              <a:gd name="T11" fmla="*/ 0 h 83"/>
              <a:gd name="T12" fmla="*/ 0 60000 65536"/>
              <a:gd name="T13" fmla="*/ 0 60000 65536"/>
              <a:gd name="T14" fmla="*/ 0 60000 65536"/>
              <a:gd name="T15" fmla="*/ 0 60000 65536"/>
              <a:gd name="T16" fmla="*/ 0 60000 65536"/>
              <a:gd name="T17" fmla="*/ 0 60000 65536"/>
              <a:gd name="T18" fmla="*/ 0 w 151"/>
              <a:gd name="T19" fmla="*/ 0 h 83"/>
              <a:gd name="T20" fmla="*/ 151 w 151"/>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51" h="83">
                <a:moveTo>
                  <a:pt x="21" y="0"/>
                </a:moveTo>
                <a:lnTo>
                  <a:pt x="151" y="0"/>
                </a:lnTo>
                <a:lnTo>
                  <a:pt x="151" y="83"/>
                </a:lnTo>
                <a:lnTo>
                  <a:pt x="0" y="83"/>
                </a:lnTo>
                <a:lnTo>
                  <a:pt x="0" y="18"/>
                </a:lnTo>
                <a:cubicBezTo>
                  <a:pt x="1" y="7"/>
                  <a:pt x="6" y="1"/>
                  <a:pt x="21" y="0"/>
                </a:cubicBezTo>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t="100000" r="100000"/>
            </a:path>
            <a:tileRect l="-100000" b="-100000"/>
          </a:gradFill>
          <a:ln w="19050" cap="flat" cmpd="sng">
            <a:solidFill>
              <a:srgbClr val="C0C0C0"/>
            </a:solidFill>
            <a:prstDash val="solid"/>
            <a:round/>
            <a:headEnd/>
            <a:tailEnd/>
          </a:ln>
        </p:spPr>
        <p:txBody>
          <a:bodyPr wrap="none" anchor="ctr"/>
          <a:lstStyle/>
          <a:p>
            <a:pPr>
              <a:defRPr/>
            </a:pPr>
            <a:endParaRPr lang="zh-CN" altLang="en-US" sz="600">
              <a:latin typeface="+mn-lt"/>
              <a:ea typeface="+mn-ea"/>
            </a:endParaRPr>
          </a:p>
        </p:txBody>
      </p:sp>
      <p:sp>
        <p:nvSpPr>
          <p:cNvPr id="53276" name="Text Box 26"/>
          <p:cNvSpPr txBox="1">
            <a:spLocks noChangeArrowheads="1"/>
          </p:cNvSpPr>
          <p:nvPr/>
        </p:nvSpPr>
        <p:spPr bwMode="gray">
          <a:xfrm>
            <a:off x="7380288" y="2925763"/>
            <a:ext cx="1116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2" tIns="45711" rIns="91422" bIns="45711">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r>
              <a:rPr lang="en-US" altLang="zh-CN" sz="1200" dirty="0">
                <a:solidFill>
                  <a:srgbClr val="000000"/>
                </a:solidFill>
                <a:latin typeface="+mn-lt"/>
                <a:ea typeface="+mn-ea"/>
              </a:rPr>
              <a:t>eSight</a:t>
            </a:r>
            <a:r>
              <a:rPr lang="zh-CN" altLang="en-US" sz="1200" dirty="0">
                <a:solidFill>
                  <a:srgbClr val="000000"/>
                </a:solidFill>
                <a:latin typeface="+mn-lt"/>
                <a:ea typeface="+mn-ea"/>
              </a:rPr>
              <a:t>容量管理组件</a:t>
            </a:r>
            <a:endParaRPr lang="en-US" altLang="zh-CN" sz="1200" dirty="0">
              <a:solidFill>
                <a:srgbClr val="000000"/>
              </a:solidFill>
              <a:latin typeface="+mn-lt"/>
              <a:ea typeface="+mn-ea"/>
            </a:endParaRPr>
          </a:p>
        </p:txBody>
      </p:sp>
      <p:sp>
        <p:nvSpPr>
          <p:cNvPr id="53277" name="Text Box 23"/>
          <p:cNvSpPr txBox="1">
            <a:spLocks noChangeArrowheads="1"/>
          </p:cNvSpPr>
          <p:nvPr/>
        </p:nvSpPr>
        <p:spPr bwMode="white">
          <a:xfrm>
            <a:off x="7412831" y="3744368"/>
            <a:ext cx="1065213" cy="230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marL="74613" indent="-74613"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marL="144000" indent="-180000" eaLnBrk="1" fontAlgn="base" hangingPunct="1">
              <a:buSzPct val="50000"/>
              <a:buFont typeface="Wingdings" panose="05000000000000000000" pitchFamily="2" charset="2"/>
              <a:buChar char="p"/>
            </a:pPr>
            <a:r>
              <a:rPr lang="zh-CN" altLang="en-US" sz="1200" dirty="0">
                <a:latin typeface="+mn-lt"/>
                <a:ea typeface="+mn-ea"/>
                <a:cs typeface="Times New Roman" panose="02020603050405020304" pitchFamily="18" charset="0"/>
              </a:rPr>
              <a:t>汇总分析主机、虚拟机、虚拟化服务器的容量管理信息</a:t>
            </a:r>
            <a:endParaRPr lang="en-US" altLang="zh-CN" sz="1200" dirty="0">
              <a:latin typeface="+mn-lt"/>
              <a:ea typeface="+mn-ea"/>
              <a:cs typeface="Times New Roman" panose="02020603050405020304" pitchFamily="18" charset="0"/>
            </a:endParaRPr>
          </a:p>
          <a:p>
            <a:pPr marL="144000" indent="-180000" eaLnBrk="1" fontAlgn="base" hangingPunct="1">
              <a:buSzPct val="50000"/>
              <a:buFont typeface="Wingdings" panose="05000000000000000000" pitchFamily="2" charset="2"/>
              <a:buChar char="p"/>
            </a:pPr>
            <a:r>
              <a:rPr lang="zh-CN" altLang="en-US" sz="1200" dirty="0">
                <a:latin typeface="+mn-lt"/>
                <a:ea typeface="+mn-ea"/>
                <a:cs typeface="Times New Roman" panose="02020603050405020304" pitchFamily="18" charset="0"/>
              </a:rPr>
              <a:t>通过预测容量使用趋势，有效指导用户扩容</a:t>
            </a:r>
            <a:r>
              <a:rPr lang="en-US" altLang="zh-CN" sz="1200" dirty="0">
                <a:latin typeface="+mn-lt"/>
                <a:ea typeface="+mn-ea"/>
                <a:cs typeface="Times New Roman" panose="02020603050405020304" pitchFamily="18" charset="0"/>
              </a:rPr>
              <a:t>/</a:t>
            </a:r>
            <a:r>
              <a:rPr lang="zh-CN" altLang="en-US" sz="1200" dirty="0">
                <a:latin typeface="+mn-lt"/>
                <a:ea typeface="+mn-ea"/>
                <a:cs typeface="Times New Roman" panose="02020603050405020304" pitchFamily="18" charset="0"/>
              </a:rPr>
              <a:t>减容</a:t>
            </a:r>
          </a:p>
        </p:txBody>
      </p:sp>
      <p:sp>
        <p:nvSpPr>
          <p:cNvPr id="53278" name="Freeform 17"/>
          <p:cNvSpPr>
            <a:spLocks/>
          </p:cNvSpPr>
          <p:nvPr/>
        </p:nvSpPr>
        <p:spPr bwMode="gray">
          <a:xfrm>
            <a:off x="3240088" y="2851150"/>
            <a:ext cx="1152525" cy="3314153"/>
          </a:xfrm>
          <a:custGeom>
            <a:avLst/>
            <a:gdLst>
              <a:gd name="T0" fmla="*/ 2147483647 w 160"/>
              <a:gd name="T1" fmla="*/ 0 h 228"/>
              <a:gd name="T2" fmla="*/ 2147483647 w 160"/>
              <a:gd name="T3" fmla="*/ 0 h 228"/>
              <a:gd name="T4" fmla="*/ 2147483647 w 160"/>
              <a:gd name="T5" fmla="*/ 2147483647 h 228"/>
              <a:gd name="T6" fmla="*/ 2147483647 w 160"/>
              <a:gd name="T7" fmla="*/ 2147483647 h 228"/>
              <a:gd name="T8" fmla="*/ 0 w 160"/>
              <a:gd name="T9" fmla="*/ 2147483647 h 228"/>
              <a:gd name="T10" fmla="*/ 0 w 160"/>
              <a:gd name="T11" fmla="*/ 2147483647 h 228"/>
              <a:gd name="T12" fmla="*/ 2147483647 w 160"/>
              <a:gd name="T13" fmla="*/ 0 h 228"/>
              <a:gd name="T14" fmla="*/ 0 60000 65536"/>
              <a:gd name="T15" fmla="*/ 0 60000 65536"/>
              <a:gd name="T16" fmla="*/ 0 60000 65536"/>
              <a:gd name="T17" fmla="*/ 0 60000 65536"/>
              <a:gd name="T18" fmla="*/ 0 60000 65536"/>
              <a:gd name="T19" fmla="*/ 0 60000 65536"/>
              <a:gd name="T20" fmla="*/ 0 60000 65536"/>
              <a:gd name="T21" fmla="*/ 0 w 160"/>
              <a:gd name="T22" fmla="*/ 0 h 228"/>
              <a:gd name="T23" fmla="*/ 160 w 160"/>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228">
                <a:moveTo>
                  <a:pt x="23" y="0"/>
                </a:moveTo>
                <a:lnTo>
                  <a:pt x="160" y="0"/>
                </a:lnTo>
                <a:lnTo>
                  <a:pt x="160" y="206"/>
                </a:lnTo>
                <a:cubicBezTo>
                  <a:pt x="159" y="220"/>
                  <a:pt x="152" y="227"/>
                  <a:pt x="139" y="228"/>
                </a:cubicBezTo>
                <a:lnTo>
                  <a:pt x="0" y="228"/>
                </a:lnTo>
                <a:lnTo>
                  <a:pt x="0" y="22"/>
                </a:lnTo>
                <a:cubicBezTo>
                  <a:pt x="0" y="8"/>
                  <a:pt x="9" y="1"/>
                  <a:pt x="23" y="0"/>
                </a:cubicBezTo>
              </a:path>
            </a:pathLst>
          </a:custGeom>
          <a:gradFill rotWithShape="1">
            <a:gsLst>
              <a:gs pos="0">
                <a:srgbClr val="FFFFFF">
                  <a:alpha val="0"/>
                </a:srgbClr>
              </a:gs>
              <a:gs pos="100000">
                <a:srgbClr val="C0C0C0">
                  <a:alpha val="50000"/>
                </a:srgbClr>
              </a:gs>
            </a:gsLst>
            <a:lin ang="5400000" scaled="1"/>
          </a:gradFill>
          <a:ln w="19050" cap="rnd" cmpd="sng">
            <a:solidFill>
              <a:srgbClr val="C0C0C0"/>
            </a:solidFill>
            <a:prstDash val="sysDot"/>
            <a:round/>
            <a:headEnd type="none" w="med" len="med"/>
            <a:tailEnd type="none" w="med" len="med"/>
          </a:ln>
        </p:spPr>
        <p:txBody>
          <a:bodyPr wrap="none" anchor="ctr"/>
          <a:lstStyle/>
          <a:p>
            <a:endParaRPr lang="zh-CN" altLang="en-US">
              <a:latin typeface="+mn-lt"/>
              <a:ea typeface="+mn-ea"/>
            </a:endParaRPr>
          </a:p>
        </p:txBody>
      </p:sp>
      <p:sp>
        <p:nvSpPr>
          <p:cNvPr id="53279" name="Freeform 18"/>
          <p:cNvSpPr>
            <a:spLocks/>
          </p:cNvSpPr>
          <p:nvPr/>
        </p:nvSpPr>
        <p:spPr bwMode="gray">
          <a:xfrm>
            <a:off x="3354388" y="2922588"/>
            <a:ext cx="1038225" cy="742950"/>
          </a:xfrm>
          <a:custGeom>
            <a:avLst/>
            <a:gdLst>
              <a:gd name="T0" fmla="*/ 2147483647 w 151"/>
              <a:gd name="T1" fmla="*/ 0 h 83"/>
              <a:gd name="T2" fmla="*/ 2147483647 w 151"/>
              <a:gd name="T3" fmla="*/ 0 h 83"/>
              <a:gd name="T4" fmla="*/ 2147483647 w 151"/>
              <a:gd name="T5" fmla="*/ 2147483647 h 83"/>
              <a:gd name="T6" fmla="*/ 0 w 151"/>
              <a:gd name="T7" fmla="*/ 2147483647 h 83"/>
              <a:gd name="T8" fmla="*/ 0 w 151"/>
              <a:gd name="T9" fmla="*/ 2147483647 h 83"/>
              <a:gd name="T10" fmla="*/ 2147483647 w 151"/>
              <a:gd name="T11" fmla="*/ 0 h 83"/>
              <a:gd name="T12" fmla="*/ 0 60000 65536"/>
              <a:gd name="T13" fmla="*/ 0 60000 65536"/>
              <a:gd name="T14" fmla="*/ 0 60000 65536"/>
              <a:gd name="T15" fmla="*/ 0 60000 65536"/>
              <a:gd name="T16" fmla="*/ 0 60000 65536"/>
              <a:gd name="T17" fmla="*/ 0 60000 65536"/>
              <a:gd name="T18" fmla="*/ 0 w 151"/>
              <a:gd name="T19" fmla="*/ 0 h 83"/>
              <a:gd name="T20" fmla="*/ 151 w 151"/>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51" h="83">
                <a:moveTo>
                  <a:pt x="21" y="0"/>
                </a:moveTo>
                <a:lnTo>
                  <a:pt x="151" y="0"/>
                </a:lnTo>
                <a:lnTo>
                  <a:pt x="151" y="83"/>
                </a:lnTo>
                <a:lnTo>
                  <a:pt x="0" y="83"/>
                </a:lnTo>
                <a:lnTo>
                  <a:pt x="0" y="18"/>
                </a:lnTo>
                <a:cubicBezTo>
                  <a:pt x="1" y="7"/>
                  <a:pt x="6" y="1"/>
                  <a:pt x="21" y="0"/>
                </a:cubicBezTo>
              </a:path>
            </a:pathLst>
          </a:custGeom>
          <a:gradFill rotWithShape="1">
            <a:gsLst>
              <a:gs pos="0">
                <a:srgbClr val="93C052"/>
              </a:gs>
              <a:gs pos="100000">
                <a:srgbClr val="D4E6BA"/>
              </a:gs>
            </a:gsLst>
            <a:lin ang="0" scaled="1"/>
          </a:gradFill>
          <a:ln w="19050" cap="flat" cmpd="sng">
            <a:solidFill>
              <a:srgbClr val="C0C0C0"/>
            </a:solidFill>
            <a:prstDash val="solid"/>
            <a:round/>
            <a:headEnd/>
            <a:tailEnd/>
          </a:ln>
        </p:spPr>
        <p:txBody>
          <a:bodyPr wrap="none" anchor="ctr"/>
          <a:lstStyle/>
          <a:p>
            <a:endParaRPr lang="zh-CN" altLang="en-US">
              <a:latin typeface="+mn-lt"/>
              <a:ea typeface="+mn-ea"/>
            </a:endParaRPr>
          </a:p>
        </p:txBody>
      </p:sp>
      <p:sp>
        <p:nvSpPr>
          <p:cNvPr id="53280" name="Text Box 25"/>
          <p:cNvSpPr txBox="1">
            <a:spLocks noChangeArrowheads="1"/>
          </p:cNvSpPr>
          <p:nvPr/>
        </p:nvSpPr>
        <p:spPr bwMode="white">
          <a:xfrm>
            <a:off x="3313907" y="3783013"/>
            <a:ext cx="1079500" cy="230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marL="74613" indent="-74613"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marL="144000" indent="-180000" eaLnBrk="1" fontAlgn="base" hangingPunct="1">
              <a:buSzPct val="50000"/>
              <a:buFont typeface="Wingdings" panose="05000000000000000000" pitchFamily="2" charset="2"/>
              <a:buChar char="p"/>
            </a:pPr>
            <a:r>
              <a:rPr lang="zh-CN" altLang="en-US" sz="1200" dirty="0">
                <a:latin typeface="+mn-lt"/>
                <a:ea typeface="+mn-ea"/>
                <a:cs typeface="Times New Roman" panose="02020603050405020304" pitchFamily="18" charset="0"/>
              </a:rPr>
              <a:t>实现存储资源的批量创建</a:t>
            </a:r>
            <a:endParaRPr lang="en-US" altLang="zh-CN" sz="1200" dirty="0">
              <a:latin typeface="+mn-lt"/>
              <a:ea typeface="+mn-ea"/>
              <a:cs typeface="Times New Roman" panose="02020603050405020304" pitchFamily="18" charset="0"/>
            </a:endParaRPr>
          </a:p>
          <a:p>
            <a:pPr marL="144000" indent="-180000" eaLnBrk="1" fontAlgn="base" hangingPunct="1">
              <a:buSzPct val="50000"/>
              <a:buFont typeface="Wingdings" panose="05000000000000000000" pitchFamily="2" charset="2"/>
              <a:buChar char="p"/>
            </a:pPr>
            <a:endParaRPr lang="en-US" altLang="zh-CN" sz="1200" dirty="0">
              <a:latin typeface="+mn-lt"/>
              <a:ea typeface="+mn-ea"/>
              <a:cs typeface="Times New Roman" panose="02020603050405020304" pitchFamily="18" charset="0"/>
            </a:endParaRPr>
          </a:p>
          <a:p>
            <a:pPr marL="144000" indent="-180000" eaLnBrk="1" fontAlgn="base" hangingPunct="1">
              <a:buSzPct val="50000"/>
              <a:buFont typeface="Wingdings" panose="05000000000000000000" pitchFamily="2" charset="2"/>
              <a:buChar char="p"/>
            </a:pPr>
            <a:r>
              <a:rPr lang="zh-CN" altLang="en-US" sz="1200" dirty="0">
                <a:latin typeface="+mn-lt"/>
                <a:ea typeface="+mn-ea"/>
                <a:cs typeface="Times New Roman" panose="02020603050405020304" pitchFamily="18" charset="0"/>
              </a:rPr>
              <a:t>支持对储设备进行批量创建存储池、</a:t>
            </a:r>
            <a:r>
              <a:rPr lang="en-US" altLang="zh-CN" sz="1200" dirty="0">
                <a:latin typeface="+mn-lt"/>
                <a:ea typeface="+mn-ea"/>
                <a:cs typeface="Times New Roman" panose="02020603050405020304" pitchFamily="18" charset="0"/>
              </a:rPr>
              <a:t>LUN</a:t>
            </a:r>
            <a:r>
              <a:rPr lang="zh-CN" altLang="en-US" sz="1200" dirty="0">
                <a:latin typeface="+mn-lt"/>
                <a:ea typeface="+mn-ea"/>
                <a:cs typeface="Times New Roman" panose="02020603050405020304" pitchFamily="18" charset="0"/>
              </a:rPr>
              <a:t>、主机映射以及自定义配置</a:t>
            </a:r>
            <a:endParaRPr lang="en-US" altLang="zh-CN" sz="1200" dirty="0">
              <a:latin typeface="+mn-lt"/>
              <a:ea typeface="+mn-ea"/>
              <a:cs typeface="Times New Roman" panose="02020603050405020304" pitchFamily="18" charset="0"/>
            </a:endParaRPr>
          </a:p>
        </p:txBody>
      </p:sp>
      <p:sp>
        <p:nvSpPr>
          <p:cNvPr id="53281" name="Text Box 27"/>
          <p:cNvSpPr txBox="1">
            <a:spLocks noChangeArrowheads="1"/>
          </p:cNvSpPr>
          <p:nvPr/>
        </p:nvSpPr>
        <p:spPr bwMode="gray">
          <a:xfrm>
            <a:off x="3371850" y="2962275"/>
            <a:ext cx="1020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2" tIns="45711" rIns="91422" bIns="45711">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a:r>
              <a:rPr lang="en-US" altLang="zh-CN" sz="1200">
                <a:solidFill>
                  <a:srgbClr val="000000"/>
                </a:solidFill>
                <a:latin typeface="+mn-lt"/>
                <a:ea typeface="+mn-ea"/>
              </a:rPr>
              <a:t>eSight</a:t>
            </a:r>
            <a:r>
              <a:rPr lang="zh-CN" altLang="en-US" sz="1200">
                <a:solidFill>
                  <a:srgbClr val="000000"/>
                </a:solidFill>
                <a:latin typeface="+mn-lt"/>
                <a:ea typeface="+mn-ea"/>
              </a:rPr>
              <a:t>存储资源分配组件</a:t>
            </a:r>
            <a:endParaRPr lang="en-US" altLang="zh-CN" sz="1200">
              <a:solidFill>
                <a:srgbClr val="000000"/>
              </a:solidFill>
              <a:latin typeface="+mn-lt"/>
              <a:ea typeface="+mn-ea"/>
            </a:endParaRPr>
          </a:p>
        </p:txBody>
      </p:sp>
    </p:spTree>
    <p:extLst>
      <p:ext uri="{BB962C8B-B14F-4D97-AF65-F5344CB8AC3E}">
        <p14:creationId xmlns:p14="http://schemas.microsoft.com/office/powerpoint/2010/main" val="164474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mtClean="0"/>
              <a:t>eSight</a:t>
            </a:r>
            <a:r>
              <a:rPr lang="zh-CN" altLang="en-US" smtClean="0"/>
              <a:t>服务器管理</a:t>
            </a:r>
          </a:p>
        </p:txBody>
      </p:sp>
      <p:sp>
        <p:nvSpPr>
          <p:cNvPr id="4" name="圆角矩形 3"/>
          <p:cNvSpPr/>
          <p:nvPr/>
        </p:nvSpPr>
        <p:spPr bwMode="auto">
          <a:xfrm>
            <a:off x="1357313" y="3603625"/>
            <a:ext cx="7246937" cy="920750"/>
          </a:xfrm>
          <a:prstGeom prst="roundRect">
            <a:avLst>
              <a:gd name="adj" fmla="val 3811"/>
            </a:avLst>
          </a:prstGeom>
          <a:solidFill>
            <a:schemeClr val="bg1">
              <a:lumMod val="95000"/>
            </a:schemeClr>
          </a:solidFill>
          <a:ln w="19050" algn="ctr">
            <a:solidFill>
              <a:schemeClr val="bg2"/>
            </a:solidFill>
            <a:miter lim="800000"/>
            <a:headEnd/>
            <a:tailEnd/>
          </a:ln>
          <a:effectLst>
            <a:outerShdw blurRad="50800" dist="38100" dir="5400000" algn="t" rotWithShape="0">
              <a:prstClr val="black">
                <a:alpha val="40000"/>
              </a:prstClr>
            </a:outerShdw>
          </a:effectLst>
          <a:extLst/>
        </p:spPr>
        <p:txBody>
          <a:bodyPr wrap="none" lIns="59363" tIns="29678" rIns="59363" bIns="29678" anchor="ctr"/>
          <a:lstStyle/>
          <a:p>
            <a:pPr defTabSz="712788" eaLnBrk="0" hangingPunct="0">
              <a:lnSpc>
                <a:spcPct val="80000"/>
              </a:lnSpc>
              <a:buClr>
                <a:srgbClr val="CC9900"/>
              </a:buClr>
              <a:buFont typeface="Wingdings" pitchFamily="2" charset="2"/>
              <a:buChar char="n"/>
              <a:defRPr/>
            </a:pPr>
            <a:endParaRPr lang="zh-CN" altLang="en-US" sz="800">
              <a:solidFill>
                <a:srgbClr val="2D2015"/>
              </a:solidFill>
              <a:latin typeface="+mn-lt"/>
              <a:ea typeface="+mn-ea"/>
            </a:endParaRPr>
          </a:p>
        </p:txBody>
      </p:sp>
      <p:sp>
        <p:nvSpPr>
          <p:cNvPr id="5" name="圆角矩形 4"/>
          <p:cNvSpPr/>
          <p:nvPr/>
        </p:nvSpPr>
        <p:spPr bwMode="auto">
          <a:xfrm>
            <a:off x="1358900" y="2544763"/>
            <a:ext cx="7245350" cy="989012"/>
          </a:xfrm>
          <a:prstGeom prst="roundRect">
            <a:avLst>
              <a:gd name="adj" fmla="val 3811"/>
            </a:avLst>
          </a:prstGeom>
          <a:solidFill>
            <a:schemeClr val="bg1">
              <a:lumMod val="95000"/>
            </a:schemeClr>
          </a:solidFill>
          <a:ln w="19050" algn="ctr">
            <a:solidFill>
              <a:schemeClr val="bg2"/>
            </a:solidFill>
            <a:miter lim="800000"/>
            <a:headEnd/>
            <a:tailEnd/>
          </a:ln>
          <a:effectLst>
            <a:outerShdw blurRad="50800" dist="38100" dir="5400000" algn="t" rotWithShape="0">
              <a:prstClr val="black">
                <a:alpha val="40000"/>
              </a:prstClr>
            </a:outerShdw>
          </a:effectLst>
          <a:extLst/>
        </p:spPr>
        <p:txBody>
          <a:bodyPr wrap="none" lIns="59363" tIns="29678" rIns="59363" bIns="29678" anchor="ctr"/>
          <a:lstStyle/>
          <a:p>
            <a:pPr defTabSz="712788" eaLnBrk="0" hangingPunct="0">
              <a:lnSpc>
                <a:spcPct val="80000"/>
              </a:lnSpc>
              <a:buClr>
                <a:srgbClr val="CC9900"/>
              </a:buClr>
              <a:buFont typeface="Wingdings" pitchFamily="2" charset="2"/>
              <a:buChar char="n"/>
              <a:defRPr/>
            </a:pPr>
            <a:endParaRPr lang="zh-CN" altLang="en-US" sz="800">
              <a:solidFill>
                <a:srgbClr val="2D2015"/>
              </a:solidFill>
              <a:latin typeface="+mn-lt"/>
              <a:ea typeface="+mn-ea"/>
            </a:endParaRPr>
          </a:p>
        </p:txBody>
      </p:sp>
      <p:sp>
        <p:nvSpPr>
          <p:cNvPr id="54277" name="圆角矩形 5"/>
          <p:cNvSpPr>
            <a:spLocks noChangeArrowheads="1"/>
          </p:cNvSpPr>
          <p:nvPr/>
        </p:nvSpPr>
        <p:spPr bwMode="auto">
          <a:xfrm>
            <a:off x="766763" y="4797425"/>
            <a:ext cx="492125" cy="1008063"/>
          </a:xfrm>
          <a:prstGeom prst="roundRect">
            <a:avLst>
              <a:gd name="adj" fmla="val 7421"/>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180000"/>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buClr>
                <a:srgbClr val="CC9900"/>
              </a:buClr>
            </a:pPr>
            <a:r>
              <a:rPr lang="zh-CN" altLang="en-US" b="1">
                <a:solidFill>
                  <a:srgbClr val="FFFFFF"/>
                </a:solidFill>
                <a:latin typeface="+mn-lt"/>
                <a:ea typeface="+mn-ea"/>
              </a:rPr>
              <a:t>被管对象</a:t>
            </a:r>
          </a:p>
        </p:txBody>
      </p:sp>
      <p:sp>
        <p:nvSpPr>
          <p:cNvPr id="54278" name="圆角矩形 6"/>
          <p:cNvSpPr>
            <a:spLocks noChangeArrowheads="1"/>
          </p:cNvSpPr>
          <p:nvPr/>
        </p:nvSpPr>
        <p:spPr bwMode="auto">
          <a:xfrm>
            <a:off x="755650" y="3603625"/>
            <a:ext cx="530225" cy="925513"/>
          </a:xfrm>
          <a:prstGeom prst="roundRect">
            <a:avLst>
              <a:gd name="adj" fmla="val 6111"/>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180000" anchor="ct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buClr>
                <a:srgbClr val="CC9900"/>
              </a:buClr>
            </a:pPr>
            <a:r>
              <a:rPr lang="zh-CN" altLang="en-US" b="1">
                <a:solidFill>
                  <a:srgbClr val="FFFFFF"/>
                </a:solidFill>
                <a:latin typeface="+mn-lt"/>
                <a:ea typeface="+mn-ea"/>
              </a:rPr>
              <a:t>管理平台</a:t>
            </a:r>
            <a:endParaRPr lang="en-US" altLang="zh-CN" b="1">
              <a:solidFill>
                <a:srgbClr val="FFFFFF"/>
              </a:solidFill>
              <a:latin typeface="+mn-lt"/>
              <a:ea typeface="+mn-ea"/>
            </a:endParaRPr>
          </a:p>
        </p:txBody>
      </p:sp>
      <p:sp>
        <p:nvSpPr>
          <p:cNvPr id="54279" name="圆角矩形 7"/>
          <p:cNvSpPr>
            <a:spLocks noChangeArrowheads="1"/>
          </p:cNvSpPr>
          <p:nvPr/>
        </p:nvSpPr>
        <p:spPr bwMode="auto">
          <a:xfrm>
            <a:off x="755650" y="2544763"/>
            <a:ext cx="528638" cy="989012"/>
          </a:xfrm>
          <a:prstGeom prst="roundRect">
            <a:avLst>
              <a:gd name="adj" fmla="val 3602"/>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180000" anchor="ct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buClr>
                <a:srgbClr val="CC9900"/>
              </a:buClr>
            </a:pPr>
            <a:r>
              <a:rPr lang="zh-CN" altLang="en-US" b="1">
                <a:solidFill>
                  <a:srgbClr val="FFFFFF"/>
                </a:solidFill>
                <a:latin typeface="+mn-lt"/>
                <a:ea typeface="+mn-ea"/>
              </a:rPr>
              <a:t>设备管理</a:t>
            </a:r>
          </a:p>
        </p:txBody>
      </p:sp>
      <p:sp>
        <p:nvSpPr>
          <p:cNvPr id="9" name="Rectangle 69"/>
          <p:cNvSpPr/>
          <p:nvPr/>
        </p:nvSpPr>
        <p:spPr bwMode="auto">
          <a:xfrm>
            <a:off x="1485900" y="3675063"/>
            <a:ext cx="6764338" cy="754062"/>
          </a:xfrm>
          <a:prstGeom prst="rect">
            <a:avLst/>
          </a:prstGeom>
          <a:solidFill>
            <a:schemeClr val="accent2">
              <a:lumMod val="60000"/>
              <a:lumOff val="40000"/>
            </a:schemeClr>
          </a:solidFill>
          <a:ln w="19050">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defTabSz="801688">
              <a:defRPr/>
            </a:pPr>
            <a:endParaRPr lang="en-US" altLang="zh-CN" dirty="0">
              <a:solidFill>
                <a:prstClr val="black"/>
              </a:solidFill>
            </a:endParaRPr>
          </a:p>
          <a:p>
            <a:pPr defTabSz="801688">
              <a:defRPr/>
            </a:pPr>
            <a:r>
              <a:rPr lang="en-US" altLang="zh-CN" sz="900" dirty="0">
                <a:solidFill>
                  <a:prstClr val="black"/>
                </a:solidFill>
              </a:rPr>
              <a:t>1</a:t>
            </a:r>
            <a:r>
              <a:rPr lang="zh-CN" altLang="en-US" sz="900" dirty="0">
                <a:solidFill>
                  <a:prstClr val="black"/>
                </a:solidFill>
              </a:rPr>
              <a:t>、应用容器（组件管理、组件热插拔）</a:t>
            </a:r>
            <a:endParaRPr lang="en-US" altLang="zh-CN" sz="900" dirty="0">
              <a:solidFill>
                <a:prstClr val="black"/>
              </a:solidFill>
            </a:endParaRPr>
          </a:p>
          <a:p>
            <a:pPr defTabSz="801688">
              <a:defRPr/>
            </a:pPr>
            <a:r>
              <a:rPr lang="en-US" altLang="zh-CN" sz="900" dirty="0">
                <a:solidFill>
                  <a:prstClr val="black"/>
                </a:solidFill>
              </a:rPr>
              <a:t>2</a:t>
            </a:r>
            <a:r>
              <a:rPr lang="zh-CN" altLang="en-US" sz="900" dirty="0">
                <a:solidFill>
                  <a:prstClr val="black"/>
                </a:solidFill>
              </a:rPr>
              <a:t>、公共基础管理功能（资源、告警、性能监控、物理拓扑、安全、网管日志、软件管理、管理系统备份恢复、</a:t>
            </a:r>
            <a:r>
              <a:rPr lang="en-US" altLang="zh-CN" sz="900" dirty="0" err="1">
                <a:solidFill>
                  <a:prstClr val="black"/>
                </a:solidFill>
              </a:rPr>
              <a:t>Syslog</a:t>
            </a:r>
            <a:r>
              <a:rPr lang="zh-CN" altLang="en-US" sz="900" dirty="0">
                <a:solidFill>
                  <a:prstClr val="black"/>
                </a:solidFill>
              </a:rPr>
              <a:t>）</a:t>
            </a:r>
            <a:endParaRPr lang="en-US" altLang="zh-CN" sz="900" dirty="0">
              <a:solidFill>
                <a:prstClr val="black"/>
              </a:solidFill>
            </a:endParaRPr>
          </a:p>
          <a:p>
            <a:pPr defTabSz="801688">
              <a:defRPr/>
            </a:pPr>
            <a:r>
              <a:rPr lang="en-US" altLang="zh-CN" sz="900" dirty="0">
                <a:solidFill>
                  <a:prstClr val="black"/>
                </a:solidFill>
              </a:rPr>
              <a:t>3</a:t>
            </a:r>
            <a:r>
              <a:rPr lang="zh-CN" altLang="en-US" sz="900" dirty="0">
                <a:solidFill>
                  <a:prstClr val="black"/>
                </a:solidFill>
              </a:rPr>
              <a:t>、统一工程方案（安装盘、</a:t>
            </a:r>
            <a:r>
              <a:rPr lang="en-US" altLang="zh-CN" sz="900" dirty="0">
                <a:solidFill>
                  <a:prstClr val="black"/>
                </a:solidFill>
              </a:rPr>
              <a:t>License</a:t>
            </a:r>
            <a:r>
              <a:rPr lang="zh-CN" altLang="en-US" sz="900" dirty="0">
                <a:solidFill>
                  <a:prstClr val="black"/>
                </a:solidFill>
              </a:rPr>
              <a:t>、硬件</a:t>
            </a:r>
            <a:r>
              <a:rPr lang="en-US" altLang="zh-CN" sz="900" dirty="0">
                <a:solidFill>
                  <a:prstClr val="black"/>
                </a:solidFill>
              </a:rPr>
              <a:t>/OS/DB</a:t>
            </a:r>
            <a:r>
              <a:rPr lang="zh-CN" altLang="en-US" sz="900" dirty="0">
                <a:solidFill>
                  <a:prstClr val="black"/>
                </a:solidFill>
              </a:rPr>
              <a:t>、</a:t>
            </a:r>
            <a:r>
              <a:rPr lang="en-US" altLang="zh-CN" sz="900" dirty="0">
                <a:solidFill>
                  <a:prstClr val="black"/>
                </a:solidFill>
              </a:rPr>
              <a:t>HA</a:t>
            </a:r>
            <a:r>
              <a:rPr lang="zh-CN" altLang="en-US" sz="900" dirty="0">
                <a:solidFill>
                  <a:prstClr val="black"/>
                </a:solidFill>
              </a:rPr>
              <a:t>）</a:t>
            </a:r>
            <a:endParaRPr lang="en-US" altLang="zh-CN" sz="900" dirty="0">
              <a:solidFill>
                <a:prstClr val="black"/>
              </a:solidFill>
            </a:endParaRPr>
          </a:p>
          <a:p>
            <a:pPr defTabSz="801688">
              <a:defRPr/>
            </a:pPr>
            <a:r>
              <a:rPr lang="en-US" altLang="zh-CN" sz="900" dirty="0">
                <a:solidFill>
                  <a:prstClr val="black"/>
                </a:solidFill>
              </a:rPr>
              <a:t>4</a:t>
            </a:r>
            <a:r>
              <a:rPr lang="zh-CN" altLang="en-US" sz="900" dirty="0">
                <a:solidFill>
                  <a:prstClr val="black"/>
                </a:solidFill>
              </a:rPr>
              <a:t>、设备接入框架</a:t>
            </a:r>
            <a:endParaRPr lang="en-US" altLang="zh-CN" sz="900" dirty="0">
              <a:solidFill>
                <a:prstClr val="black"/>
              </a:solidFill>
            </a:endParaRPr>
          </a:p>
          <a:p>
            <a:pPr algn="ctr" defTabSz="801688">
              <a:defRPr/>
            </a:pPr>
            <a:endParaRPr lang="en-US" altLang="zh-CN" sz="900" dirty="0">
              <a:solidFill>
                <a:prstClr val="black"/>
              </a:solidFill>
            </a:endParaRPr>
          </a:p>
        </p:txBody>
      </p:sp>
      <p:sp>
        <p:nvSpPr>
          <p:cNvPr id="10" name="矩形 9"/>
          <p:cNvSpPr/>
          <p:nvPr/>
        </p:nvSpPr>
        <p:spPr>
          <a:xfrm>
            <a:off x="3608388" y="3675063"/>
            <a:ext cx="1527982" cy="253916"/>
          </a:xfrm>
          <a:prstGeom prst="rect">
            <a:avLst/>
          </a:prstGeom>
        </p:spPr>
        <p:txBody>
          <a:bodyPr wrap="none">
            <a:spAutoFit/>
          </a:bodyPr>
          <a:lstStyle/>
          <a:p>
            <a:pPr>
              <a:defRPr/>
            </a:pPr>
            <a:r>
              <a:rPr lang="en-US" altLang="zh-CN" sz="1050" b="1" dirty="0">
                <a:solidFill>
                  <a:prstClr val="black"/>
                </a:solidFill>
                <a:latin typeface="+mn-lt"/>
                <a:ea typeface="+mn-ea"/>
              </a:rPr>
              <a:t>eSight</a:t>
            </a:r>
            <a:r>
              <a:rPr lang="zh-CN" altLang="en-US" sz="1050" b="1" dirty="0">
                <a:solidFill>
                  <a:prstClr val="black"/>
                </a:solidFill>
                <a:latin typeface="+mn-lt"/>
                <a:ea typeface="+mn-ea"/>
              </a:rPr>
              <a:t>管理平台</a:t>
            </a:r>
            <a:r>
              <a:rPr lang="en-US" altLang="zh-CN" sz="1050" b="1" dirty="0">
                <a:solidFill>
                  <a:prstClr val="black"/>
                </a:solidFill>
                <a:latin typeface="+mn-lt"/>
                <a:ea typeface="+mn-ea"/>
              </a:rPr>
              <a:t>(</a:t>
            </a:r>
            <a:r>
              <a:rPr lang="en-US" altLang="zh-CN" sz="1050" b="1" dirty="0" err="1">
                <a:solidFill>
                  <a:prstClr val="black"/>
                </a:solidFill>
                <a:latin typeface="+mn-lt"/>
                <a:ea typeface="+mn-ea"/>
              </a:rPr>
              <a:t>iEMP</a:t>
            </a:r>
            <a:r>
              <a:rPr lang="en-US" altLang="zh-CN" sz="1050" b="1" dirty="0">
                <a:solidFill>
                  <a:prstClr val="black"/>
                </a:solidFill>
                <a:latin typeface="+mn-lt"/>
                <a:ea typeface="+mn-ea"/>
              </a:rPr>
              <a:t>)</a:t>
            </a:r>
            <a:endParaRPr lang="zh-CN" altLang="en-US" sz="1050" b="1" dirty="0">
              <a:solidFill>
                <a:prstClr val="black"/>
              </a:solidFill>
              <a:latin typeface="+mn-lt"/>
              <a:ea typeface="+mn-ea"/>
            </a:endParaRPr>
          </a:p>
        </p:txBody>
      </p:sp>
      <p:sp>
        <p:nvSpPr>
          <p:cNvPr id="54282" name="矩形 11"/>
          <p:cNvSpPr>
            <a:spLocks noChangeArrowheads="1"/>
          </p:cNvSpPr>
          <p:nvPr/>
        </p:nvSpPr>
        <p:spPr bwMode="auto">
          <a:xfrm>
            <a:off x="3430588" y="2614613"/>
            <a:ext cx="16827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buClr>
                <a:srgbClr val="CC9900"/>
              </a:buClr>
              <a:buFont typeface="Wingdings" panose="05000000000000000000" pitchFamily="2" charset="2"/>
              <a:buChar char="n"/>
            </a:pPr>
            <a:endParaRPr lang="zh-CN" altLang="en-US" sz="1800">
              <a:solidFill>
                <a:srgbClr val="000000"/>
              </a:solidFill>
              <a:latin typeface="+mn-lt"/>
              <a:ea typeface="+mn-ea"/>
            </a:endParaRPr>
          </a:p>
        </p:txBody>
      </p:sp>
      <p:sp>
        <p:nvSpPr>
          <p:cNvPr id="54283" name="TextBox 12"/>
          <p:cNvSpPr txBox="1">
            <a:spLocks noChangeArrowheads="1"/>
          </p:cNvSpPr>
          <p:nvPr/>
        </p:nvSpPr>
        <p:spPr bwMode="auto">
          <a:xfrm>
            <a:off x="3789363" y="2614613"/>
            <a:ext cx="8002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r>
              <a:rPr lang="zh-CN" altLang="en-US" sz="800" b="1">
                <a:solidFill>
                  <a:srgbClr val="000000"/>
                </a:solidFill>
                <a:latin typeface="+mn-lt"/>
                <a:ea typeface="+mn-ea"/>
              </a:rPr>
              <a:t>基础管理组件</a:t>
            </a:r>
          </a:p>
        </p:txBody>
      </p:sp>
      <p:sp>
        <p:nvSpPr>
          <p:cNvPr id="13" name="圆角矩形 12"/>
          <p:cNvSpPr/>
          <p:nvPr/>
        </p:nvSpPr>
        <p:spPr bwMode="auto">
          <a:xfrm>
            <a:off x="1330325" y="4664075"/>
            <a:ext cx="7273925" cy="1536700"/>
          </a:xfrm>
          <a:prstGeom prst="roundRect">
            <a:avLst>
              <a:gd name="adj" fmla="val 3811"/>
            </a:avLst>
          </a:prstGeom>
          <a:solidFill>
            <a:schemeClr val="bg1">
              <a:lumMod val="95000"/>
            </a:schemeClr>
          </a:solidFill>
          <a:ln w="19050" algn="ctr">
            <a:solidFill>
              <a:schemeClr val="bg2"/>
            </a:solidFill>
            <a:miter lim="800000"/>
            <a:headEnd/>
            <a:tailEnd/>
          </a:ln>
          <a:effectLst>
            <a:outerShdw blurRad="50800" dist="38100" dir="5400000" algn="t" rotWithShape="0">
              <a:prstClr val="black">
                <a:alpha val="40000"/>
              </a:prstClr>
            </a:outerShdw>
          </a:effectLst>
          <a:extLst/>
        </p:spPr>
        <p:txBody>
          <a:bodyPr wrap="none" lIns="59363" tIns="29678" rIns="59363" bIns="29678" anchor="ctr"/>
          <a:lstStyle/>
          <a:p>
            <a:pPr defTabSz="712788" eaLnBrk="0" hangingPunct="0">
              <a:lnSpc>
                <a:spcPct val="80000"/>
              </a:lnSpc>
              <a:buClr>
                <a:srgbClr val="CC9900"/>
              </a:buClr>
              <a:buFont typeface="Wingdings" pitchFamily="2" charset="2"/>
              <a:buChar char="n"/>
              <a:defRPr/>
            </a:pPr>
            <a:endParaRPr lang="zh-CN" altLang="en-US" sz="800" dirty="0">
              <a:solidFill>
                <a:srgbClr val="2D2015"/>
              </a:solidFill>
              <a:latin typeface="+mn-lt"/>
              <a:ea typeface="+mn-ea"/>
            </a:endParaRPr>
          </a:p>
        </p:txBody>
      </p:sp>
      <p:sp>
        <p:nvSpPr>
          <p:cNvPr id="54285" name="Text Box 1241"/>
          <p:cNvSpPr txBox="1">
            <a:spLocks noChangeArrowheads="1"/>
          </p:cNvSpPr>
          <p:nvPr/>
        </p:nvSpPr>
        <p:spPr bwMode="auto">
          <a:xfrm>
            <a:off x="3714750" y="4949825"/>
            <a:ext cx="7747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nchor="ctr"/>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RH2485</a:t>
            </a:r>
          </a:p>
        </p:txBody>
      </p:sp>
      <p:sp>
        <p:nvSpPr>
          <p:cNvPr id="54286" name="Text Box 1270"/>
          <p:cNvSpPr txBox="1">
            <a:spLocks noChangeArrowheads="1"/>
          </p:cNvSpPr>
          <p:nvPr/>
        </p:nvSpPr>
        <p:spPr bwMode="auto">
          <a:xfrm>
            <a:off x="4403725" y="5078413"/>
            <a:ext cx="82708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RH5885</a:t>
            </a:r>
          </a:p>
        </p:txBody>
      </p:sp>
      <p:sp>
        <p:nvSpPr>
          <p:cNvPr id="54287" name="Text Box 1271"/>
          <p:cNvSpPr txBox="1">
            <a:spLocks noChangeArrowheads="1"/>
          </p:cNvSpPr>
          <p:nvPr/>
        </p:nvSpPr>
        <p:spPr bwMode="auto">
          <a:xfrm>
            <a:off x="5341938" y="5110163"/>
            <a:ext cx="509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E6000</a:t>
            </a:r>
          </a:p>
        </p:txBody>
      </p:sp>
      <p:sp>
        <p:nvSpPr>
          <p:cNvPr id="54288" name="Text Box 1270"/>
          <p:cNvSpPr txBox="1">
            <a:spLocks noChangeArrowheads="1"/>
          </p:cNvSpPr>
          <p:nvPr/>
        </p:nvSpPr>
        <p:spPr bwMode="auto">
          <a:xfrm>
            <a:off x="6051550" y="5119688"/>
            <a:ext cx="5095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E9000</a:t>
            </a:r>
          </a:p>
        </p:txBody>
      </p:sp>
      <p:sp>
        <p:nvSpPr>
          <p:cNvPr id="54289" name="Text Box 1270"/>
          <p:cNvSpPr txBox="1">
            <a:spLocks noChangeArrowheads="1"/>
          </p:cNvSpPr>
          <p:nvPr/>
        </p:nvSpPr>
        <p:spPr bwMode="auto">
          <a:xfrm>
            <a:off x="1201738" y="5053013"/>
            <a:ext cx="10985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RH1288</a:t>
            </a:r>
          </a:p>
        </p:txBody>
      </p:sp>
      <p:sp>
        <p:nvSpPr>
          <p:cNvPr id="54290" name="Text Box 1270"/>
          <p:cNvSpPr txBox="1">
            <a:spLocks noChangeArrowheads="1"/>
          </p:cNvSpPr>
          <p:nvPr/>
        </p:nvSpPr>
        <p:spPr bwMode="auto">
          <a:xfrm>
            <a:off x="2851150" y="5067300"/>
            <a:ext cx="7874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RH2288</a:t>
            </a:r>
          </a:p>
        </p:txBody>
      </p:sp>
      <p:sp>
        <p:nvSpPr>
          <p:cNvPr id="54291" name="圆角矩形 37"/>
          <p:cNvSpPr>
            <a:spLocks noChangeArrowheads="1"/>
          </p:cNvSpPr>
          <p:nvPr/>
        </p:nvSpPr>
        <p:spPr bwMode="auto">
          <a:xfrm>
            <a:off x="755650" y="1412875"/>
            <a:ext cx="528638" cy="1049338"/>
          </a:xfrm>
          <a:prstGeom prst="roundRect">
            <a:avLst>
              <a:gd name="adj" fmla="val 3602"/>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180000" anchor="ct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buClr>
                <a:srgbClr val="CC9900"/>
              </a:buClr>
            </a:pPr>
            <a:r>
              <a:rPr lang="zh-CN" altLang="en-US" b="1">
                <a:solidFill>
                  <a:srgbClr val="FFFFFF"/>
                </a:solidFill>
                <a:latin typeface="+mn-lt"/>
                <a:ea typeface="+mn-ea"/>
              </a:rPr>
              <a:t>运维增值</a:t>
            </a:r>
          </a:p>
        </p:txBody>
      </p:sp>
      <p:sp>
        <p:nvSpPr>
          <p:cNvPr id="21" name="圆角矩形 20"/>
          <p:cNvSpPr/>
          <p:nvPr/>
        </p:nvSpPr>
        <p:spPr bwMode="auto">
          <a:xfrm>
            <a:off x="1358900" y="1412875"/>
            <a:ext cx="7245350" cy="989013"/>
          </a:xfrm>
          <a:prstGeom prst="roundRect">
            <a:avLst>
              <a:gd name="adj" fmla="val 3811"/>
            </a:avLst>
          </a:prstGeom>
          <a:solidFill>
            <a:schemeClr val="bg1">
              <a:lumMod val="95000"/>
            </a:schemeClr>
          </a:solidFill>
          <a:ln w="19050" algn="ctr">
            <a:solidFill>
              <a:schemeClr val="bg2"/>
            </a:solidFill>
            <a:miter lim="800000"/>
            <a:headEnd/>
            <a:tailEnd/>
          </a:ln>
          <a:effectLst>
            <a:outerShdw blurRad="50800" dist="38100" dir="5400000" algn="t" rotWithShape="0">
              <a:prstClr val="black">
                <a:alpha val="40000"/>
              </a:prstClr>
            </a:outerShdw>
          </a:effectLst>
          <a:extLst/>
        </p:spPr>
        <p:txBody>
          <a:bodyPr wrap="none" lIns="59363" tIns="29678" rIns="59363" bIns="29678" anchor="ctr"/>
          <a:lstStyle/>
          <a:p>
            <a:pPr defTabSz="712788" eaLnBrk="0" hangingPunct="0">
              <a:lnSpc>
                <a:spcPct val="80000"/>
              </a:lnSpc>
              <a:buClr>
                <a:srgbClr val="CC9900"/>
              </a:buClr>
              <a:buFont typeface="Wingdings" pitchFamily="2" charset="2"/>
              <a:buChar char="n"/>
              <a:defRPr/>
            </a:pPr>
            <a:endParaRPr lang="zh-CN" altLang="en-US" sz="800" dirty="0">
              <a:solidFill>
                <a:srgbClr val="2D2015"/>
              </a:solidFill>
              <a:latin typeface="+mn-lt"/>
              <a:ea typeface="+mn-ea"/>
            </a:endParaRPr>
          </a:p>
        </p:txBody>
      </p:sp>
      <p:sp>
        <p:nvSpPr>
          <p:cNvPr id="54293" name="矩形 39"/>
          <p:cNvSpPr>
            <a:spLocks noChangeArrowheads="1"/>
          </p:cNvSpPr>
          <p:nvPr/>
        </p:nvSpPr>
        <p:spPr bwMode="auto">
          <a:xfrm>
            <a:off x="5275263" y="2614613"/>
            <a:ext cx="2976562" cy="938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buClr>
                <a:srgbClr val="CC9900"/>
              </a:buClr>
              <a:buFont typeface="Wingdings" panose="05000000000000000000" pitchFamily="2" charset="2"/>
              <a:buChar char="n"/>
            </a:pPr>
            <a:endParaRPr lang="zh-CN" altLang="en-US" sz="1800">
              <a:solidFill>
                <a:srgbClr val="000000"/>
              </a:solidFill>
              <a:latin typeface="+mn-lt"/>
              <a:ea typeface="+mn-ea"/>
            </a:endParaRPr>
          </a:p>
        </p:txBody>
      </p:sp>
      <p:sp>
        <p:nvSpPr>
          <p:cNvPr id="23" name="Rectangle 69"/>
          <p:cNvSpPr/>
          <p:nvPr/>
        </p:nvSpPr>
        <p:spPr bwMode="auto">
          <a:xfrm>
            <a:off x="5372100" y="3179763"/>
            <a:ext cx="2781300" cy="212725"/>
          </a:xfrm>
          <a:prstGeom prst="rect">
            <a:avLst/>
          </a:prstGeom>
          <a:solidFill>
            <a:schemeClr val="accent2">
              <a:lumMod val="60000"/>
              <a:lumOff val="40000"/>
            </a:schemeClr>
          </a:solidFill>
          <a:ln w="19050">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defTabSz="801688">
              <a:defRPr/>
            </a:pPr>
            <a:r>
              <a:rPr lang="zh-CN" altLang="en-US" sz="900" dirty="0">
                <a:solidFill>
                  <a:prstClr val="black"/>
                </a:solidFill>
              </a:rPr>
              <a:t>无状态计算</a:t>
            </a:r>
            <a:endParaRPr lang="en-US" sz="900" dirty="0">
              <a:solidFill>
                <a:prstClr val="black"/>
              </a:solidFill>
            </a:endParaRPr>
          </a:p>
        </p:txBody>
      </p:sp>
      <p:sp>
        <p:nvSpPr>
          <p:cNvPr id="24" name="Rectangle 69"/>
          <p:cNvSpPr/>
          <p:nvPr/>
        </p:nvSpPr>
        <p:spPr bwMode="auto">
          <a:xfrm>
            <a:off x="3471863" y="2852738"/>
            <a:ext cx="560387" cy="565150"/>
          </a:xfrm>
          <a:prstGeom prst="rect">
            <a:avLst/>
          </a:prstGeom>
          <a:solidFill>
            <a:schemeClr val="accent2">
              <a:lumMod val="60000"/>
              <a:lumOff val="40000"/>
            </a:schemeClr>
          </a:solidFill>
          <a:ln w="19050">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defTabSz="801688">
              <a:defRPr/>
            </a:pPr>
            <a:r>
              <a:rPr lang="zh-CN" altLang="en-US" sz="900" dirty="0">
                <a:solidFill>
                  <a:prstClr val="black"/>
                </a:solidFill>
              </a:rPr>
              <a:t>服务器接入适配包</a:t>
            </a:r>
            <a:endParaRPr lang="en-US" sz="900" dirty="0">
              <a:solidFill>
                <a:prstClr val="black"/>
              </a:solidFill>
            </a:endParaRPr>
          </a:p>
        </p:txBody>
      </p:sp>
      <p:sp>
        <p:nvSpPr>
          <p:cNvPr id="25" name="Rectangle 69"/>
          <p:cNvSpPr/>
          <p:nvPr/>
        </p:nvSpPr>
        <p:spPr bwMode="auto">
          <a:xfrm>
            <a:off x="5372100" y="2897188"/>
            <a:ext cx="2781300" cy="212725"/>
          </a:xfrm>
          <a:prstGeom prst="rect">
            <a:avLst/>
          </a:prstGeom>
          <a:solidFill>
            <a:schemeClr val="accent2">
              <a:lumMod val="60000"/>
              <a:lumOff val="40000"/>
            </a:schemeClr>
          </a:solidFill>
          <a:ln w="19050">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defTabSz="801688">
              <a:defRPr/>
            </a:pPr>
            <a:r>
              <a:rPr lang="zh-CN" altLang="en-US" sz="900" dirty="0">
                <a:solidFill>
                  <a:prstClr val="black"/>
                </a:solidFill>
              </a:rPr>
              <a:t>批量配置部署</a:t>
            </a:r>
            <a:endParaRPr lang="en-US" sz="900" dirty="0">
              <a:solidFill>
                <a:prstClr val="black"/>
              </a:solidFill>
            </a:endParaRPr>
          </a:p>
        </p:txBody>
      </p:sp>
      <p:cxnSp>
        <p:nvCxnSpPr>
          <p:cNvPr id="26" name="直接连接符 25"/>
          <p:cNvCxnSpPr/>
          <p:nvPr/>
        </p:nvCxnSpPr>
        <p:spPr bwMode="auto">
          <a:xfrm>
            <a:off x="8264525" y="2508250"/>
            <a:ext cx="0" cy="1131888"/>
          </a:xfrm>
          <a:prstGeom prst="line">
            <a:avLst/>
          </a:prstGeom>
          <a:solidFill>
            <a:schemeClr val="accent1"/>
          </a:solidFill>
          <a:ln w="19050" cap="flat" cmpd="sng" algn="ctr">
            <a:solidFill>
              <a:srgbClr val="C00000">
                <a:alpha val="59000"/>
              </a:srgbClr>
            </a:solidFill>
            <a:prstDash val="dash"/>
            <a:round/>
            <a:headEnd type="none" w="med" len="med"/>
            <a:tailEnd type="none" w="med" len="med"/>
          </a:ln>
          <a:effectLst>
            <a:outerShdw blurRad="50800" dist="25400" dir="2700000" algn="tl" rotWithShape="0">
              <a:prstClr val="black">
                <a:alpha val="40000"/>
              </a:prstClr>
            </a:outerShdw>
          </a:effectLst>
        </p:spPr>
      </p:cxnSp>
      <p:cxnSp>
        <p:nvCxnSpPr>
          <p:cNvPr id="27" name="直接连接符 26"/>
          <p:cNvCxnSpPr/>
          <p:nvPr/>
        </p:nvCxnSpPr>
        <p:spPr bwMode="auto">
          <a:xfrm flipV="1">
            <a:off x="3367088" y="2532063"/>
            <a:ext cx="4870450" cy="12700"/>
          </a:xfrm>
          <a:prstGeom prst="line">
            <a:avLst/>
          </a:prstGeom>
          <a:solidFill>
            <a:schemeClr val="accent1"/>
          </a:solidFill>
          <a:ln w="19050" cap="flat" cmpd="sng" algn="ctr">
            <a:solidFill>
              <a:srgbClr val="C00000">
                <a:alpha val="59000"/>
              </a:srgbClr>
            </a:solidFill>
            <a:prstDash val="dash"/>
            <a:round/>
            <a:headEnd type="none" w="med" len="med"/>
            <a:tailEnd type="none" w="med" len="med"/>
          </a:ln>
          <a:effectLst>
            <a:outerShdw blurRad="50800" dist="25400" dir="2700000" algn="tl" rotWithShape="0">
              <a:prstClr val="black">
                <a:alpha val="40000"/>
              </a:prstClr>
            </a:outerShdw>
          </a:effectLst>
        </p:spPr>
      </p:cxnSp>
      <p:pic>
        <p:nvPicPr>
          <p:cNvPr id="28" name="Picture 5"/>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273425" y="2438400"/>
            <a:ext cx="190500" cy="201613"/>
          </a:xfrm>
          <a:prstGeom prst="rect">
            <a:avLst/>
          </a:prstGeom>
          <a:ln>
            <a:noFill/>
          </a:ln>
          <a:effectLst>
            <a:outerShdw blurRad="292100" dist="139700" dir="2700000" algn="tl" rotWithShape="0">
              <a:srgbClr val="333333">
                <a:alpha val="65000"/>
              </a:srgbClr>
            </a:outerShdw>
          </a:effectLst>
        </p:spPr>
      </p:pic>
      <p:cxnSp>
        <p:nvCxnSpPr>
          <p:cNvPr id="29" name="直接连接符 28"/>
          <p:cNvCxnSpPr/>
          <p:nvPr/>
        </p:nvCxnSpPr>
        <p:spPr bwMode="auto">
          <a:xfrm>
            <a:off x="3397250" y="3603625"/>
            <a:ext cx="1812925" cy="0"/>
          </a:xfrm>
          <a:prstGeom prst="line">
            <a:avLst/>
          </a:prstGeom>
          <a:solidFill>
            <a:schemeClr val="accent1"/>
          </a:solidFill>
          <a:ln w="19050" cap="flat" cmpd="sng" algn="ctr">
            <a:solidFill>
              <a:srgbClr val="C00000">
                <a:alpha val="59000"/>
              </a:srgbClr>
            </a:solidFill>
            <a:prstDash val="dash"/>
            <a:round/>
            <a:headEnd type="none" w="med" len="med"/>
            <a:tailEnd type="none" w="med" len="med"/>
          </a:ln>
          <a:effectLst>
            <a:outerShdw blurRad="50800" dist="25400" dir="2700000" algn="tl" rotWithShape="0">
              <a:prstClr val="black">
                <a:alpha val="40000"/>
              </a:prstClr>
            </a:outerShdw>
          </a:effectLst>
        </p:spPr>
      </p:cxnSp>
      <p:cxnSp>
        <p:nvCxnSpPr>
          <p:cNvPr id="30" name="直接连接符 29"/>
          <p:cNvCxnSpPr/>
          <p:nvPr/>
        </p:nvCxnSpPr>
        <p:spPr bwMode="auto">
          <a:xfrm>
            <a:off x="5235575" y="3600450"/>
            <a:ext cx="3009900" cy="0"/>
          </a:xfrm>
          <a:prstGeom prst="line">
            <a:avLst/>
          </a:prstGeom>
          <a:solidFill>
            <a:schemeClr val="accent1"/>
          </a:solidFill>
          <a:ln w="19050" cap="flat" cmpd="sng" algn="ctr">
            <a:solidFill>
              <a:srgbClr val="C00000">
                <a:alpha val="59000"/>
              </a:srgbClr>
            </a:solidFill>
            <a:prstDash val="dash"/>
            <a:round/>
            <a:headEnd type="none" w="med" len="med"/>
            <a:tailEnd type="none" w="med" len="med"/>
          </a:ln>
          <a:effectLst>
            <a:outerShdw blurRad="50800" dist="25400" dir="2700000" algn="tl" rotWithShape="0">
              <a:prstClr val="black">
                <a:alpha val="40000"/>
              </a:prstClr>
            </a:outerShdw>
          </a:effectLst>
        </p:spPr>
      </p:cxnSp>
      <p:sp>
        <p:nvSpPr>
          <p:cNvPr id="54302" name="TextBox 70"/>
          <p:cNvSpPr txBox="1">
            <a:spLocks noChangeArrowheads="1"/>
          </p:cNvSpPr>
          <p:nvPr/>
        </p:nvSpPr>
        <p:spPr bwMode="auto">
          <a:xfrm>
            <a:off x="6280150" y="2614613"/>
            <a:ext cx="11079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r>
              <a:rPr lang="zh-CN" altLang="en-US" sz="800" b="1">
                <a:solidFill>
                  <a:srgbClr val="000000"/>
                </a:solidFill>
                <a:latin typeface="+mn-lt"/>
                <a:ea typeface="+mn-ea"/>
              </a:rPr>
              <a:t>服务器管理增值组件</a:t>
            </a:r>
          </a:p>
        </p:txBody>
      </p:sp>
      <p:sp>
        <p:nvSpPr>
          <p:cNvPr id="32" name="Rectangle 69"/>
          <p:cNvSpPr/>
          <p:nvPr/>
        </p:nvSpPr>
        <p:spPr bwMode="auto">
          <a:xfrm>
            <a:off x="1652588" y="1660525"/>
            <a:ext cx="839787" cy="565150"/>
          </a:xfrm>
          <a:prstGeom prst="rect">
            <a:avLst/>
          </a:prstGeom>
          <a:solidFill>
            <a:schemeClr val="accent2">
              <a:lumMod val="60000"/>
              <a:lumOff val="40000"/>
            </a:schemeClr>
          </a:solidFill>
          <a:ln w="19050">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defTabSz="801688">
              <a:defRPr/>
            </a:pPr>
            <a:r>
              <a:rPr lang="zh-CN" altLang="en-US" sz="900" b="1" dirty="0">
                <a:solidFill>
                  <a:prstClr val="black"/>
                </a:solidFill>
              </a:rPr>
              <a:t>网络安全增值组件</a:t>
            </a:r>
            <a:endParaRPr lang="en-US" sz="900" b="1" dirty="0">
              <a:solidFill>
                <a:prstClr val="black"/>
              </a:solidFill>
            </a:endParaRPr>
          </a:p>
        </p:txBody>
      </p:sp>
      <p:sp>
        <p:nvSpPr>
          <p:cNvPr id="33" name="Rectangle 69"/>
          <p:cNvSpPr/>
          <p:nvPr/>
        </p:nvSpPr>
        <p:spPr bwMode="auto">
          <a:xfrm>
            <a:off x="2686050" y="1660525"/>
            <a:ext cx="841375" cy="565150"/>
          </a:xfrm>
          <a:prstGeom prst="rect">
            <a:avLst/>
          </a:prstGeom>
          <a:solidFill>
            <a:schemeClr val="accent2">
              <a:lumMod val="60000"/>
              <a:lumOff val="40000"/>
            </a:schemeClr>
          </a:solidFill>
          <a:ln w="19050">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defTabSz="801688">
              <a:defRPr/>
            </a:pPr>
            <a:r>
              <a:rPr lang="zh-CN" altLang="en-US" sz="900" b="1" dirty="0">
                <a:solidFill>
                  <a:srgbClr val="000000"/>
                </a:solidFill>
              </a:rPr>
              <a:t>智真增值</a:t>
            </a:r>
            <a:r>
              <a:rPr lang="zh-CN" altLang="en-US" sz="900" b="1" dirty="0">
                <a:solidFill>
                  <a:prstClr val="black"/>
                </a:solidFill>
              </a:rPr>
              <a:t>组件</a:t>
            </a:r>
            <a:endParaRPr lang="en-US" sz="900" b="1" dirty="0">
              <a:solidFill>
                <a:prstClr val="black"/>
              </a:solidFill>
            </a:endParaRPr>
          </a:p>
        </p:txBody>
      </p:sp>
      <p:sp>
        <p:nvSpPr>
          <p:cNvPr id="34" name="Rectangle 69"/>
          <p:cNvSpPr/>
          <p:nvPr/>
        </p:nvSpPr>
        <p:spPr bwMode="auto">
          <a:xfrm>
            <a:off x="1522413" y="2684463"/>
            <a:ext cx="808037" cy="638175"/>
          </a:xfrm>
          <a:prstGeom prst="rect">
            <a:avLst/>
          </a:prstGeom>
          <a:solidFill>
            <a:schemeClr val="accent2">
              <a:lumMod val="60000"/>
              <a:lumOff val="40000"/>
            </a:schemeClr>
          </a:solidFill>
          <a:ln w="19050">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defTabSz="801688">
              <a:defRPr/>
            </a:pPr>
            <a:r>
              <a:rPr lang="zh-CN" altLang="en-US" sz="900" b="1" dirty="0">
                <a:solidFill>
                  <a:prstClr val="black"/>
                </a:solidFill>
              </a:rPr>
              <a:t>网络、安全设备管理组件</a:t>
            </a:r>
            <a:endParaRPr lang="en-US" sz="900" b="1" dirty="0">
              <a:solidFill>
                <a:prstClr val="black"/>
              </a:solidFill>
            </a:endParaRPr>
          </a:p>
        </p:txBody>
      </p:sp>
      <p:sp>
        <p:nvSpPr>
          <p:cNvPr id="35" name="Rectangle 69"/>
          <p:cNvSpPr/>
          <p:nvPr/>
        </p:nvSpPr>
        <p:spPr bwMode="auto">
          <a:xfrm>
            <a:off x="3754438" y="1660525"/>
            <a:ext cx="839787" cy="565150"/>
          </a:xfrm>
          <a:prstGeom prst="rect">
            <a:avLst/>
          </a:prstGeom>
          <a:solidFill>
            <a:schemeClr val="accent2">
              <a:lumMod val="60000"/>
              <a:lumOff val="40000"/>
            </a:schemeClr>
          </a:solidFill>
          <a:ln w="19050">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defTabSz="801688">
              <a:defRPr/>
            </a:pPr>
            <a:r>
              <a:rPr lang="zh-CN" altLang="en-US" sz="900" b="1" dirty="0">
                <a:solidFill>
                  <a:prstClr val="black"/>
                </a:solidFill>
              </a:rPr>
              <a:t>其它组件</a:t>
            </a:r>
            <a:r>
              <a:rPr lang="en-US" altLang="zh-CN" sz="900" b="1" dirty="0">
                <a:solidFill>
                  <a:prstClr val="black"/>
                </a:solidFill>
              </a:rPr>
              <a:t>…</a:t>
            </a:r>
            <a:endParaRPr lang="en-US" sz="900" b="1" dirty="0">
              <a:solidFill>
                <a:prstClr val="black"/>
              </a:solidFill>
            </a:endParaRPr>
          </a:p>
        </p:txBody>
      </p:sp>
      <p:sp>
        <p:nvSpPr>
          <p:cNvPr id="36" name="Rectangle 69"/>
          <p:cNvSpPr/>
          <p:nvPr/>
        </p:nvSpPr>
        <p:spPr bwMode="auto">
          <a:xfrm>
            <a:off x="2427288" y="2684463"/>
            <a:ext cx="776287" cy="638175"/>
          </a:xfrm>
          <a:prstGeom prst="rect">
            <a:avLst/>
          </a:prstGeom>
          <a:solidFill>
            <a:schemeClr val="accent2">
              <a:lumMod val="60000"/>
              <a:lumOff val="40000"/>
            </a:schemeClr>
          </a:solidFill>
          <a:ln w="19050">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defTabSz="801688">
              <a:defRPr/>
            </a:pPr>
            <a:r>
              <a:rPr lang="zh-CN" altLang="en-US" sz="900" b="1" dirty="0">
                <a:solidFill>
                  <a:prstClr val="black"/>
                </a:solidFill>
              </a:rPr>
              <a:t>其它设备管理组件</a:t>
            </a:r>
            <a:r>
              <a:rPr lang="en-US" altLang="zh-CN" sz="900" b="1" dirty="0">
                <a:solidFill>
                  <a:prstClr val="black"/>
                </a:solidFill>
              </a:rPr>
              <a:t>…</a:t>
            </a:r>
            <a:endParaRPr lang="en-US" sz="900" b="1" dirty="0">
              <a:solidFill>
                <a:prstClr val="black"/>
              </a:solidFill>
            </a:endParaRPr>
          </a:p>
        </p:txBody>
      </p:sp>
      <p:sp>
        <p:nvSpPr>
          <p:cNvPr id="54308" name="Text Box 1270"/>
          <p:cNvSpPr txBox="1">
            <a:spLocks noChangeArrowheads="1"/>
          </p:cNvSpPr>
          <p:nvPr/>
        </p:nvSpPr>
        <p:spPr bwMode="auto">
          <a:xfrm>
            <a:off x="2074863" y="5067300"/>
            <a:ext cx="792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RH2285</a:t>
            </a:r>
          </a:p>
        </p:txBody>
      </p:sp>
      <p:cxnSp>
        <p:nvCxnSpPr>
          <p:cNvPr id="54309" name="直接连接符 75"/>
          <p:cNvCxnSpPr>
            <a:cxnSpLocks noChangeShapeType="1"/>
          </p:cNvCxnSpPr>
          <p:nvPr/>
        </p:nvCxnSpPr>
        <p:spPr bwMode="auto">
          <a:xfrm flipH="1">
            <a:off x="3422650" y="2481263"/>
            <a:ext cx="4819650" cy="34925"/>
          </a:xfrm>
          <a:prstGeom prst="line">
            <a:avLst/>
          </a:prstGeom>
          <a:noFill/>
          <a:ln w="19050" algn="ctr">
            <a:solidFill>
              <a:srgbClr val="0070C0"/>
            </a:solidFill>
            <a:prstDash val="sysDash"/>
            <a:round/>
            <a:headEnd/>
            <a:tailEnd/>
          </a:ln>
          <a:extLst>
            <a:ext uri="{909E8E84-426E-40DD-AFC4-6F175D3DCCD1}">
              <a14:hiddenFill xmlns:a14="http://schemas.microsoft.com/office/drawing/2010/main">
                <a:noFill/>
              </a14:hiddenFill>
            </a:ext>
          </a:extLst>
        </p:spPr>
      </p:cxnSp>
      <p:cxnSp>
        <p:nvCxnSpPr>
          <p:cNvPr id="54310" name="直接连接符 99"/>
          <p:cNvCxnSpPr>
            <a:cxnSpLocks noChangeShapeType="1"/>
          </p:cNvCxnSpPr>
          <p:nvPr/>
        </p:nvCxnSpPr>
        <p:spPr bwMode="auto">
          <a:xfrm flipH="1">
            <a:off x="1331913" y="3573463"/>
            <a:ext cx="2065337" cy="17462"/>
          </a:xfrm>
          <a:prstGeom prst="line">
            <a:avLst/>
          </a:prstGeom>
          <a:noFill/>
          <a:ln w="19050" algn="ctr">
            <a:solidFill>
              <a:srgbClr val="0070C0"/>
            </a:solidFill>
            <a:prstDash val="sysDash"/>
            <a:round/>
            <a:headEnd/>
            <a:tailEnd/>
          </a:ln>
          <a:extLst>
            <a:ext uri="{909E8E84-426E-40DD-AFC4-6F175D3DCCD1}">
              <a14:hiddenFill xmlns:a14="http://schemas.microsoft.com/office/drawing/2010/main">
                <a:noFill/>
              </a14:hiddenFill>
            </a:ext>
          </a:extLst>
        </p:spPr>
      </p:cxnSp>
      <p:cxnSp>
        <p:nvCxnSpPr>
          <p:cNvPr id="54311" name="直接连接符 100"/>
          <p:cNvCxnSpPr>
            <a:cxnSpLocks noChangeShapeType="1"/>
          </p:cNvCxnSpPr>
          <p:nvPr/>
        </p:nvCxnSpPr>
        <p:spPr bwMode="auto">
          <a:xfrm flipV="1">
            <a:off x="8294688" y="2544763"/>
            <a:ext cx="9525" cy="1993900"/>
          </a:xfrm>
          <a:prstGeom prst="line">
            <a:avLst/>
          </a:prstGeom>
          <a:noFill/>
          <a:ln w="19050" algn="ctr">
            <a:solidFill>
              <a:srgbClr val="0070C0"/>
            </a:solidFill>
            <a:prstDash val="sysDash"/>
            <a:round/>
            <a:headEnd/>
            <a:tailEnd/>
          </a:ln>
          <a:extLst>
            <a:ext uri="{909E8E84-426E-40DD-AFC4-6F175D3DCCD1}">
              <a14:hiddenFill xmlns:a14="http://schemas.microsoft.com/office/drawing/2010/main">
                <a:noFill/>
              </a14:hiddenFill>
            </a:ext>
          </a:extLst>
        </p:spPr>
      </p:cxnSp>
      <p:cxnSp>
        <p:nvCxnSpPr>
          <p:cNvPr id="54312" name="直接连接符 102"/>
          <p:cNvCxnSpPr>
            <a:cxnSpLocks noChangeShapeType="1"/>
          </p:cNvCxnSpPr>
          <p:nvPr/>
        </p:nvCxnSpPr>
        <p:spPr bwMode="auto">
          <a:xfrm flipV="1">
            <a:off x="3400425" y="2614613"/>
            <a:ext cx="0" cy="954087"/>
          </a:xfrm>
          <a:prstGeom prst="line">
            <a:avLst/>
          </a:prstGeom>
          <a:noFill/>
          <a:ln w="19050" algn="ctr">
            <a:solidFill>
              <a:srgbClr val="0070C0"/>
            </a:solidFill>
            <a:prstDash val="sysDash"/>
            <a:round/>
            <a:headEnd/>
            <a:tailEnd/>
          </a:ln>
          <a:extLst>
            <a:ext uri="{909E8E84-426E-40DD-AFC4-6F175D3DCCD1}">
              <a14:hiddenFill xmlns:a14="http://schemas.microsoft.com/office/drawing/2010/main">
                <a:noFill/>
              </a14:hiddenFill>
            </a:ext>
          </a:extLst>
        </p:spPr>
      </p:cxnSp>
      <p:sp>
        <p:nvSpPr>
          <p:cNvPr id="42" name="Rectangle 69"/>
          <p:cNvSpPr/>
          <p:nvPr/>
        </p:nvSpPr>
        <p:spPr bwMode="auto">
          <a:xfrm>
            <a:off x="7270750" y="2420938"/>
            <a:ext cx="1068388" cy="317500"/>
          </a:xfrm>
          <a:prstGeom prst="rect">
            <a:avLst/>
          </a:prstGeom>
          <a:solidFill>
            <a:srgbClr val="FFCC99">
              <a:lumMod val="60000"/>
              <a:lumOff val="40000"/>
            </a:srgbClr>
          </a:solidFill>
          <a:ln w="9525" cap="flat" cmpd="sng" algn="ctr">
            <a:solidFill>
              <a:srgbClr val="000000">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801688">
              <a:defRPr/>
            </a:pPr>
            <a:r>
              <a:rPr lang="zh-CN" altLang="en-US" sz="900" b="1" dirty="0" smtClean="0">
                <a:solidFill>
                  <a:prstClr val="black"/>
                </a:solidFill>
              </a:rPr>
              <a:t>服务器管理组件</a:t>
            </a:r>
            <a:endParaRPr lang="en-US" sz="900" b="1" dirty="0">
              <a:solidFill>
                <a:prstClr val="black"/>
              </a:solidFill>
            </a:endParaRPr>
          </a:p>
        </p:txBody>
      </p:sp>
      <p:pic>
        <p:nvPicPr>
          <p:cNvPr id="54314" name="Picture 8" descr="F:\产品图片\RH2285 V2副本.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3038" y="4733925"/>
            <a:ext cx="6175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71700" y="4756150"/>
            <a:ext cx="5508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16" name="Picture 15" descr="RH1285-侧面"/>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4488" y="4706938"/>
            <a:ext cx="630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1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1413" y="4716463"/>
            <a:ext cx="5492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18" name="Picture 2"/>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52938" y="4756150"/>
            <a:ext cx="68738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1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2100" y="4713288"/>
            <a:ext cx="43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20" name="Text Box 1270"/>
          <p:cNvSpPr txBox="1">
            <a:spLocks noChangeArrowheads="1"/>
          </p:cNvSpPr>
          <p:nvPr/>
        </p:nvSpPr>
        <p:spPr bwMode="auto">
          <a:xfrm>
            <a:off x="6737350" y="5108575"/>
            <a:ext cx="5095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X6000</a:t>
            </a:r>
          </a:p>
        </p:txBody>
      </p:sp>
      <p:pic>
        <p:nvPicPr>
          <p:cNvPr id="54321" name="Picture 3" descr="E:\产品管理\OSCA\OSCA侧视图-111.JPG"/>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00750" y="4632325"/>
            <a:ext cx="5492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22" name="Picture 32"/>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0513" y="4675188"/>
            <a:ext cx="69691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4323" name="直接连接符 102"/>
          <p:cNvCxnSpPr>
            <a:cxnSpLocks noChangeShapeType="1"/>
          </p:cNvCxnSpPr>
          <p:nvPr/>
        </p:nvCxnSpPr>
        <p:spPr bwMode="auto">
          <a:xfrm flipV="1">
            <a:off x="1357313" y="3587750"/>
            <a:ext cx="0" cy="952500"/>
          </a:xfrm>
          <a:prstGeom prst="line">
            <a:avLst/>
          </a:prstGeom>
          <a:noFill/>
          <a:ln w="19050" algn="ctr">
            <a:solidFill>
              <a:srgbClr val="0070C0"/>
            </a:solidFill>
            <a:prstDash val="sysDash"/>
            <a:round/>
            <a:headEnd/>
            <a:tailEnd/>
          </a:ln>
          <a:extLst>
            <a:ext uri="{909E8E84-426E-40DD-AFC4-6F175D3DCCD1}">
              <a14:hiddenFill xmlns:a14="http://schemas.microsoft.com/office/drawing/2010/main">
                <a:noFill/>
              </a14:hiddenFill>
            </a:ext>
          </a:extLst>
        </p:spPr>
      </p:cxnSp>
      <p:cxnSp>
        <p:nvCxnSpPr>
          <p:cNvPr id="54324" name="直接连接符 99"/>
          <p:cNvCxnSpPr>
            <a:cxnSpLocks noChangeShapeType="1"/>
          </p:cNvCxnSpPr>
          <p:nvPr/>
        </p:nvCxnSpPr>
        <p:spPr bwMode="auto">
          <a:xfrm flipH="1" flipV="1">
            <a:off x="1349375" y="4527550"/>
            <a:ext cx="6932613" cy="17463"/>
          </a:xfrm>
          <a:prstGeom prst="line">
            <a:avLst/>
          </a:prstGeom>
          <a:noFill/>
          <a:ln w="19050" algn="ctr">
            <a:solidFill>
              <a:srgbClr val="0070C0"/>
            </a:solidFill>
            <a:prstDash val="sysDash"/>
            <a:round/>
            <a:headEnd/>
            <a:tailEnd/>
          </a:ln>
          <a:extLst>
            <a:ext uri="{909E8E84-426E-40DD-AFC4-6F175D3DCCD1}">
              <a14:hiddenFill xmlns:a14="http://schemas.microsoft.com/office/drawing/2010/main">
                <a:noFill/>
              </a14:hiddenFill>
            </a:ext>
          </a:extLst>
        </p:spPr>
      </p:cxnSp>
      <p:cxnSp>
        <p:nvCxnSpPr>
          <p:cNvPr id="54" name="直接连接符 53"/>
          <p:cNvCxnSpPr/>
          <p:nvPr/>
        </p:nvCxnSpPr>
        <p:spPr bwMode="auto">
          <a:xfrm>
            <a:off x="3419475" y="2527300"/>
            <a:ext cx="6350" cy="1069975"/>
          </a:xfrm>
          <a:prstGeom prst="line">
            <a:avLst/>
          </a:prstGeom>
          <a:solidFill>
            <a:schemeClr val="accent1"/>
          </a:solidFill>
          <a:ln w="19050" cap="flat" cmpd="sng" algn="ctr">
            <a:solidFill>
              <a:srgbClr val="C00000">
                <a:alpha val="59000"/>
              </a:srgbClr>
            </a:solidFill>
            <a:prstDash val="dash"/>
            <a:round/>
            <a:headEnd type="none" w="med" len="med"/>
            <a:tailEnd type="none" w="med" len="med"/>
          </a:ln>
          <a:effectLst>
            <a:outerShdw blurRad="50800" dist="25400" dir="2700000" algn="tl" rotWithShape="0">
              <a:prstClr val="black">
                <a:alpha val="40000"/>
              </a:prstClr>
            </a:outerShdw>
          </a:effectLst>
        </p:spPr>
      </p:cxnSp>
      <p:sp>
        <p:nvSpPr>
          <p:cNvPr id="55" name="Rectangle 69"/>
          <p:cNvSpPr/>
          <p:nvPr/>
        </p:nvSpPr>
        <p:spPr bwMode="auto">
          <a:xfrm>
            <a:off x="4094163" y="2852738"/>
            <a:ext cx="414337" cy="565150"/>
          </a:xfrm>
          <a:prstGeom prst="rect">
            <a:avLst/>
          </a:prstGeom>
          <a:solidFill>
            <a:schemeClr val="accent2">
              <a:lumMod val="60000"/>
              <a:lumOff val="40000"/>
            </a:schemeClr>
          </a:solidFill>
          <a:ln w="19050">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defTabSz="801688">
              <a:defRPr/>
            </a:pPr>
            <a:r>
              <a:rPr lang="zh-CN" altLang="en-US" sz="900" dirty="0">
                <a:solidFill>
                  <a:prstClr val="black"/>
                </a:solidFill>
              </a:rPr>
              <a:t>固件升级</a:t>
            </a:r>
            <a:endParaRPr lang="en-US" sz="900" dirty="0">
              <a:solidFill>
                <a:prstClr val="black"/>
              </a:solidFill>
            </a:endParaRPr>
          </a:p>
        </p:txBody>
      </p:sp>
      <p:sp>
        <p:nvSpPr>
          <p:cNvPr id="56" name="Rectangle 69"/>
          <p:cNvSpPr/>
          <p:nvPr/>
        </p:nvSpPr>
        <p:spPr bwMode="auto">
          <a:xfrm>
            <a:off x="4594225" y="2852738"/>
            <a:ext cx="414338" cy="565150"/>
          </a:xfrm>
          <a:prstGeom prst="rect">
            <a:avLst/>
          </a:prstGeom>
          <a:solidFill>
            <a:schemeClr val="accent2">
              <a:lumMod val="60000"/>
              <a:lumOff val="40000"/>
            </a:schemeClr>
          </a:solidFill>
          <a:ln w="19050">
            <a:solidFill>
              <a:schemeClr val="tx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nchor="ctr"/>
          <a:lstStyle/>
          <a:p>
            <a:pPr algn="ctr" defTabSz="801688">
              <a:defRPr/>
            </a:pPr>
            <a:r>
              <a:rPr lang="zh-CN" altLang="en-US" sz="900" dirty="0">
                <a:solidFill>
                  <a:prstClr val="black"/>
                </a:solidFill>
              </a:rPr>
              <a:t>自定义服务器</a:t>
            </a:r>
            <a:endParaRPr lang="en-US" sz="900" dirty="0">
              <a:solidFill>
                <a:prstClr val="black"/>
              </a:solidFill>
            </a:endParaRPr>
          </a:p>
        </p:txBody>
      </p:sp>
      <p:sp>
        <p:nvSpPr>
          <p:cNvPr id="54328" name="Text Box 1241"/>
          <p:cNvSpPr txBox="1">
            <a:spLocks noChangeArrowheads="1"/>
          </p:cNvSpPr>
          <p:nvPr/>
        </p:nvSpPr>
        <p:spPr bwMode="auto">
          <a:xfrm>
            <a:off x="7350125" y="4976813"/>
            <a:ext cx="100171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nchor="ctr"/>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zh-CN" altLang="en-US" sz="1100">
                <a:latin typeface="+mn-lt"/>
                <a:ea typeface="+mn-ea"/>
                <a:cs typeface="Arial" panose="020B0604020202020204" pitchFamily="34" charset="0"/>
              </a:rPr>
              <a:t>第三方服务器</a:t>
            </a:r>
            <a:endParaRPr lang="en-US" altLang="zh-CN" sz="1100">
              <a:latin typeface="+mn-lt"/>
              <a:ea typeface="+mn-ea"/>
              <a:cs typeface="Arial" panose="020B0604020202020204" pitchFamily="34" charset="0"/>
            </a:endParaRPr>
          </a:p>
        </p:txBody>
      </p:sp>
      <p:pic>
        <p:nvPicPr>
          <p:cNvPr id="5432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1100" y="4675188"/>
            <a:ext cx="5492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30" name="Picture 1" descr="H:\temp\服务器图标\RH1288A-V2-1-cn.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4938" y="5259388"/>
            <a:ext cx="5746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31" name="Text Box 1270"/>
          <p:cNvSpPr txBox="1">
            <a:spLocks noChangeArrowheads="1"/>
          </p:cNvSpPr>
          <p:nvPr/>
        </p:nvSpPr>
        <p:spPr bwMode="auto">
          <a:xfrm>
            <a:off x="1311275" y="5935663"/>
            <a:ext cx="11001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7127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7127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7127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7127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7127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7127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7127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7127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7127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nSpc>
                <a:spcPct val="80000"/>
              </a:lnSpc>
              <a:buClr>
                <a:srgbClr val="CC9900"/>
              </a:buClr>
            </a:pPr>
            <a:r>
              <a:rPr lang="en-US" altLang="zh-CN" sz="1200">
                <a:latin typeface="+mn-lt"/>
                <a:ea typeface="+mn-ea"/>
                <a:cs typeface="Arial" panose="020B0604020202020204" pitchFamily="34" charset="0"/>
              </a:rPr>
              <a:t>RH1288A V2</a:t>
            </a:r>
            <a:endParaRPr lang="zh-CN" altLang="en-US" sz="1200">
              <a:latin typeface="+mn-lt"/>
              <a:ea typeface="+mn-ea"/>
              <a:cs typeface="Arial" panose="020B0604020202020204" pitchFamily="34" charset="0"/>
            </a:endParaRPr>
          </a:p>
        </p:txBody>
      </p:sp>
      <p:pic>
        <p:nvPicPr>
          <p:cNvPr id="54332" name="Picture 3" descr="H:\temp\服务器图标\RH1288-V3-4Disks-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0450" y="5270500"/>
            <a:ext cx="6254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33" name="Picture 4" descr="H:\temp\服务器图标\RH2288A-V2-1.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3100" y="5321300"/>
            <a:ext cx="6286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34" name="Picture 5" descr="H:\temp\服务器图标\RH2288A-V2-2.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30688" y="5321300"/>
            <a:ext cx="7112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35" name="Picture 6" descr="H:\temp\服务器图标\RH2288V3.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16525" y="5297488"/>
            <a:ext cx="7159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36" name="Picture 8" descr="H:\temp\服务器图标\RH5885_V3_cn.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59488" y="5321300"/>
            <a:ext cx="5810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37" name="Picture 9" descr="H:\temp\服务器图标\RH5885H_V3.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4825" y="5324475"/>
            <a:ext cx="6762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38" name="Picture 10" descr="H:\temp\服务器图标\RH8100_V3.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59688" y="5297488"/>
            <a:ext cx="6223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39" name="Text Box 1270"/>
          <p:cNvSpPr txBox="1">
            <a:spLocks noChangeArrowheads="1"/>
          </p:cNvSpPr>
          <p:nvPr/>
        </p:nvSpPr>
        <p:spPr bwMode="auto">
          <a:xfrm>
            <a:off x="3078163" y="5895975"/>
            <a:ext cx="9477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RH2288A V2</a:t>
            </a:r>
          </a:p>
        </p:txBody>
      </p:sp>
      <p:sp>
        <p:nvSpPr>
          <p:cNvPr id="54340" name="Text Box 1270"/>
          <p:cNvSpPr txBox="1">
            <a:spLocks noChangeArrowheads="1"/>
          </p:cNvSpPr>
          <p:nvPr/>
        </p:nvSpPr>
        <p:spPr bwMode="auto">
          <a:xfrm>
            <a:off x="4033838" y="5895975"/>
            <a:ext cx="101758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RH2288A V2</a:t>
            </a:r>
          </a:p>
        </p:txBody>
      </p:sp>
      <p:sp>
        <p:nvSpPr>
          <p:cNvPr id="54341" name="Text Box 1270"/>
          <p:cNvSpPr txBox="1">
            <a:spLocks noChangeArrowheads="1"/>
          </p:cNvSpPr>
          <p:nvPr/>
        </p:nvSpPr>
        <p:spPr bwMode="auto">
          <a:xfrm>
            <a:off x="5140325" y="5908675"/>
            <a:ext cx="9112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RH2288 V3</a:t>
            </a:r>
          </a:p>
        </p:txBody>
      </p:sp>
      <p:sp>
        <p:nvSpPr>
          <p:cNvPr id="54342" name="Text Box 1270"/>
          <p:cNvSpPr txBox="1">
            <a:spLocks noChangeArrowheads="1"/>
          </p:cNvSpPr>
          <p:nvPr/>
        </p:nvSpPr>
        <p:spPr bwMode="auto">
          <a:xfrm>
            <a:off x="5924550" y="5908675"/>
            <a:ext cx="9493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RH5885 V3</a:t>
            </a:r>
          </a:p>
        </p:txBody>
      </p:sp>
      <p:sp>
        <p:nvSpPr>
          <p:cNvPr id="54343" name="Text Box 1270"/>
          <p:cNvSpPr txBox="1">
            <a:spLocks noChangeArrowheads="1"/>
          </p:cNvSpPr>
          <p:nvPr/>
        </p:nvSpPr>
        <p:spPr bwMode="auto">
          <a:xfrm>
            <a:off x="6732588" y="5888038"/>
            <a:ext cx="9683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RH5885H V3</a:t>
            </a:r>
          </a:p>
        </p:txBody>
      </p:sp>
      <p:sp>
        <p:nvSpPr>
          <p:cNvPr id="54344" name="Text Box 1270"/>
          <p:cNvSpPr txBox="1">
            <a:spLocks noChangeArrowheads="1"/>
          </p:cNvSpPr>
          <p:nvPr/>
        </p:nvSpPr>
        <p:spPr bwMode="auto">
          <a:xfrm>
            <a:off x="7542213" y="5888038"/>
            <a:ext cx="990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RH8100 V3</a:t>
            </a:r>
          </a:p>
        </p:txBody>
      </p:sp>
      <p:sp>
        <p:nvSpPr>
          <p:cNvPr id="54345" name="Text Box 1270"/>
          <p:cNvSpPr txBox="1">
            <a:spLocks noChangeArrowheads="1"/>
          </p:cNvSpPr>
          <p:nvPr/>
        </p:nvSpPr>
        <p:spPr bwMode="auto">
          <a:xfrm>
            <a:off x="2171700" y="5895975"/>
            <a:ext cx="9064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353" tIns="22675" rIns="45353" bIns="22675"/>
          <a:lstStyle>
            <a:lvl1pPr defTabSz="657225"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657225"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657225"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algn="ctr" eaLnBrk="1" hangingPunct="1"/>
            <a:r>
              <a:rPr lang="en-US" altLang="zh-CN" sz="1200">
                <a:latin typeface="+mn-lt"/>
                <a:ea typeface="+mn-ea"/>
                <a:cs typeface="Arial" panose="020B0604020202020204" pitchFamily="34" charset="0"/>
              </a:rPr>
              <a:t>RH1288 V3</a:t>
            </a:r>
          </a:p>
        </p:txBody>
      </p:sp>
    </p:spTree>
    <p:extLst>
      <p:ext uri="{BB962C8B-B14F-4D97-AF65-F5344CB8AC3E}">
        <p14:creationId xmlns:p14="http://schemas.microsoft.com/office/powerpoint/2010/main" val="3340333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mtClean="0"/>
              <a:t>eSight</a:t>
            </a:r>
            <a:r>
              <a:rPr lang="zh-CN" altLang="en-US" smtClean="0"/>
              <a:t>部署模式</a:t>
            </a:r>
            <a:endParaRPr lang="en-US" altLang="zh-CN" smtClean="0"/>
          </a:p>
        </p:txBody>
      </p:sp>
      <p:graphicFrame>
        <p:nvGraphicFramePr>
          <p:cNvPr id="21" name="图示 20"/>
          <p:cNvGraphicFramePr/>
          <p:nvPr/>
        </p:nvGraphicFramePr>
        <p:xfrm>
          <a:off x="960276" y="170526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2027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zh-CN" altLang="en-US" smtClean="0"/>
              <a:t>单服务器部署</a:t>
            </a:r>
            <a:endParaRPr lang="en-US" altLang="zh-CN" smtClean="0"/>
          </a:p>
        </p:txBody>
      </p:sp>
      <p:sp>
        <p:nvSpPr>
          <p:cNvPr id="2052" name="内容占位符 2"/>
          <p:cNvSpPr>
            <a:spLocks noGrp="1"/>
          </p:cNvSpPr>
          <p:nvPr>
            <p:ph type="body" sz="quarter" idx="10"/>
          </p:nvPr>
        </p:nvSpPr>
        <p:spPr/>
        <p:txBody>
          <a:bodyPr/>
          <a:lstStyle/>
          <a:p>
            <a:r>
              <a:rPr lang="zh-CN" altLang="en-US" sz="2000" dirty="0" smtClean="0"/>
              <a:t>本地单机，适用于安全要求较低的场景。</a:t>
            </a:r>
          </a:p>
          <a:p>
            <a:endParaRPr lang="en-US" altLang="zh-CN" sz="2000" dirty="0" smtClean="0"/>
          </a:p>
        </p:txBody>
      </p:sp>
      <p:graphicFrame>
        <p:nvGraphicFramePr>
          <p:cNvPr id="2050" name="Object 2"/>
          <p:cNvGraphicFramePr>
            <a:graphicFrameLocks noChangeAspect="1"/>
          </p:cNvGraphicFramePr>
          <p:nvPr/>
        </p:nvGraphicFramePr>
        <p:xfrm>
          <a:off x="1368425" y="2205038"/>
          <a:ext cx="5688013" cy="3879850"/>
        </p:xfrm>
        <a:graphic>
          <a:graphicData uri="http://schemas.openxmlformats.org/presentationml/2006/ole">
            <mc:AlternateContent xmlns:mc="http://schemas.openxmlformats.org/markup-compatibility/2006">
              <mc:Choice xmlns:v="urn:schemas-microsoft-com:vml" Requires="v">
                <p:oleObj spid="_x0000_s2082" name="Visio" r:id="rId4" imgW="5203508" imgH="3625596" progId="">
                  <p:embed/>
                </p:oleObj>
              </mc:Choice>
              <mc:Fallback>
                <p:oleObj name="Visio" r:id="rId4" imgW="5203508" imgH="362559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8425" y="2205038"/>
                        <a:ext cx="5688013" cy="387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23420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altLang="zh-CN" b="1" dirty="0" smtClean="0"/>
              <a:t>FusionSphere SOI</a:t>
            </a:r>
            <a:r>
              <a:rPr lang="zh-CN" altLang="en-US" b="1" dirty="0" smtClean="0"/>
              <a:t>工具介绍</a:t>
            </a:r>
            <a:endParaRPr lang="en-US" altLang="zh-CN" b="1" dirty="0" smtClean="0"/>
          </a:p>
          <a:p>
            <a:pPr>
              <a:buClr>
                <a:schemeClr val="bg1">
                  <a:lumMod val="50000"/>
                </a:schemeClr>
              </a:buClr>
            </a:pPr>
            <a:r>
              <a:rPr lang="en-US" altLang="zh-CN" dirty="0" smtClean="0">
                <a:solidFill>
                  <a:schemeClr val="bg1">
                    <a:lumMod val="50000"/>
                  </a:schemeClr>
                </a:solidFill>
              </a:rPr>
              <a:t>FusionCare</a:t>
            </a:r>
            <a:r>
              <a:rPr lang="zh-CN" altLang="en-US" dirty="0" smtClean="0">
                <a:solidFill>
                  <a:schemeClr val="bg1">
                    <a:lumMod val="50000"/>
                  </a:schemeClr>
                </a:solidFill>
              </a:rPr>
              <a:t>工具介绍</a:t>
            </a:r>
            <a:endParaRPr lang="en-US" altLang="zh-CN" dirty="0" smtClean="0">
              <a:solidFill>
                <a:schemeClr val="bg1">
                  <a:lumMod val="50000"/>
                </a:schemeClr>
              </a:solidFill>
            </a:endParaRPr>
          </a:p>
          <a:p>
            <a:pPr>
              <a:buClr>
                <a:schemeClr val="bg1">
                  <a:lumMod val="50000"/>
                </a:schemeClr>
              </a:buClr>
            </a:pPr>
            <a:r>
              <a:rPr lang="en-US" altLang="zh-CN" dirty="0" err="1" smtClean="0">
                <a:solidFill>
                  <a:schemeClr val="bg1">
                    <a:lumMod val="50000"/>
                  </a:schemeClr>
                </a:solidFill>
              </a:rPr>
              <a:t>eSight</a:t>
            </a:r>
            <a:r>
              <a:rPr lang="zh-CN" altLang="en-US" dirty="0" smtClean="0">
                <a:solidFill>
                  <a:schemeClr val="bg1">
                    <a:lumMod val="50000"/>
                  </a:schemeClr>
                </a:solidFill>
              </a:rPr>
              <a:t>系统介绍</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2901039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smtClean="0"/>
              <a:t>本地高可用系统部署</a:t>
            </a:r>
            <a:endParaRPr lang="en-US" altLang="zh-CN" smtClean="0"/>
          </a:p>
        </p:txBody>
      </p:sp>
      <p:sp>
        <p:nvSpPr>
          <p:cNvPr id="3076" name="内容占位符 2"/>
          <p:cNvSpPr>
            <a:spLocks noGrp="1"/>
          </p:cNvSpPr>
          <p:nvPr>
            <p:ph type="body" sz="quarter" idx="10"/>
          </p:nvPr>
        </p:nvSpPr>
        <p:spPr/>
        <p:txBody>
          <a:bodyPr/>
          <a:lstStyle/>
          <a:p>
            <a:r>
              <a:rPr lang="zh-CN" altLang="en-US" sz="2000" dirty="0" smtClean="0"/>
              <a:t>本地双机，本地容灾。</a:t>
            </a:r>
            <a:endParaRPr lang="en-US" altLang="en-US" sz="2000" dirty="0" smtClean="0"/>
          </a:p>
        </p:txBody>
      </p:sp>
      <p:graphicFrame>
        <p:nvGraphicFramePr>
          <p:cNvPr id="3074" name="Object 4"/>
          <p:cNvGraphicFramePr>
            <a:graphicFrameLocks noChangeAspect="1"/>
          </p:cNvGraphicFramePr>
          <p:nvPr/>
        </p:nvGraphicFramePr>
        <p:xfrm>
          <a:off x="1908175" y="1952625"/>
          <a:ext cx="4572000" cy="4429125"/>
        </p:xfrm>
        <a:graphic>
          <a:graphicData uri="http://schemas.openxmlformats.org/presentationml/2006/ole">
            <mc:AlternateContent xmlns:mc="http://schemas.openxmlformats.org/markup-compatibility/2006">
              <mc:Choice xmlns:v="urn:schemas-microsoft-com:vml" Requires="v">
                <p:oleObj spid="_x0000_s3106" name="Visio" r:id="rId4" imgW="4555998" imgH="5101780" progId="">
                  <p:embed/>
                </p:oleObj>
              </mc:Choice>
              <mc:Fallback>
                <p:oleObj name="Visio" r:id="rId4" imgW="4555998" imgH="51017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952625"/>
                        <a:ext cx="4572000" cy="442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5721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zh-CN" altLang="en-US" smtClean="0"/>
              <a:t>异地高可用系统部署</a:t>
            </a:r>
            <a:endParaRPr lang="en-US" altLang="zh-CN" smtClean="0"/>
          </a:p>
        </p:txBody>
      </p:sp>
      <p:sp>
        <p:nvSpPr>
          <p:cNvPr id="4100" name="内容占位符 2"/>
          <p:cNvSpPr>
            <a:spLocks noGrp="1"/>
          </p:cNvSpPr>
          <p:nvPr>
            <p:ph type="body" sz="quarter" idx="10"/>
          </p:nvPr>
        </p:nvSpPr>
        <p:spPr/>
        <p:txBody>
          <a:bodyPr/>
          <a:lstStyle/>
          <a:p>
            <a:r>
              <a:rPr lang="zh-CN" altLang="en-US" sz="2000" dirty="0" smtClean="0"/>
              <a:t>异地双机，异地容灾。</a:t>
            </a:r>
          </a:p>
          <a:p>
            <a:endParaRPr lang="en-US" altLang="zh-CN" sz="2000" dirty="0" smtClean="0"/>
          </a:p>
        </p:txBody>
      </p:sp>
      <p:graphicFrame>
        <p:nvGraphicFramePr>
          <p:cNvPr id="4098" name="Object 2"/>
          <p:cNvGraphicFramePr>
            <a:graphicFrameLocks noChangeAspect="1"/>
          </p:cNvGraphicFramePr>
          <p:nvPr/>
        </p:nvGraphicFramePr>
        <p:xfrm>
          <a:off x="2232025" y="1808163"/>
          <a:ext cx="4429125" cy="4487862"/>
        </p:xfrm>
        <a:graphic>
          <a:graphicData uri="http://schemas.openxmlformats.org/presentationml/2006/ole">
            <mc:AlternateContent xmlns:mc="http://schemas.openxmlformats.org/markup-compatibility/2006">
              <mc:Choice xmlns:v="urn:schemas-microsoft-com:vml" Requires="v">
                <p:oleObj spid="_x0000_s4130" name="Visio" r:id="rId4" imgW="5002625" imgH="5035486" progId="">
                  <p:embed/>
                </p:oleObj>
              </mc:Choice>
              <mc:Fallback>
                <p:oleObj name="Visio" r:id="rId4" imgW="5002625" imgH="50354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2025" y="1808163"/>
                        <a:ext cx="4429125" cy="448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919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分布式部署</a:t>
            </a:r>
            <a:endParaRPr lang="en-US" altLang="zh-CN" smtClean="0"/>
          </a:p>
        </p:txBody>
      </p:sp>
      <p:sp>
        <p:nvSpPr>
          <p:cNvPr id="56323" name="内容占位符 2"/>
          <p:cNvSpPr>
            <a:spLocks noGrp="1"/>
          </p:cNvSpPr>
          <p:nvPr>
            <p:ph type="body" sz="quarter" idx="10"/>
          </p:nvPr>
        </p:nvSpPr>
        <p:spPr/>
        <p:txBody>
          <a:bodyPr/>
          <a:lstStyle/>
          <a:p>
            <a:r>
              <a:rPr lang="zh-CN" altLang="en-US" sz="2000" dirty="0" smtClean="0"/>
              <a:t>需要一台主服务器，一台或多台分机采集器。</a:t>
            </a:r>
            <a:endParaRPr lang="en-US" altLang="zh-CN" sz="2000" dirty="0" smtClean="0"/>
          </a:p>
          <a:p>
            <a:r>
              <a:rPr lang="zh-CN" altLang="en-US" sz="2000" dirty="0" smtClean="0"/>
              <a:t>适用于大规模网络管理场景下。</a:t>
            </a:r>
          </a:p>
          <a:p>
            <a:endParaRPr lang="zh-CN" altLang="en-US" sz="2000" dirty="0" smtClean="0"/>
          </a:p>
          <a:p>
            <a:endParaRPr lang="en-US" altLang="zh-CN" sz="2000" dirty="0" smtClean="0"/>
          </a:p>
        </p:txBody>
      </p:sp>
      <p:pic>
        <p:nvPicPr>
          <p:cNvPr id="56324" name="d0e12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88" y="2096852"/>
            <a:ext cx="4068452" cy="378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62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smtClean="0"/>
              <a:t>eSight</a:t>
            </a:r>
            <a:r>
              <a:rPr lang="zh-CN" altLang="en-US" smtClean="0"/>
              <a:t>组网方式 </a:t>
            </a:r>
            <a:r>
              <a:rPr lang="en-US" altLang="zh-CN" smtClean="0"/>
              <a:t>- </a:t>
            </a:r>
            <a:r>
              <a:rPr lang="zh-CN" altLang="en-US" smtClean="0"/>
              <a:t>被集成</a:t>
            </a:r>
            <a:endParaRPr lang="en-US" altLang="zh-CN" dirty="0" smtClean="0"/>
          </a:p>
        </p:txBody>
      </p:sp>
      <p:sp>
        <p:nvSpPr>
          <p:cNvPr id="57347" name="内容占位符 2"/>
          <p:cNvSpPr>
            <a:spLocks noGrp="1"/>
          </p:cNvSpPr>
          <p:nvPr>
            <p:ph type="body" sz="quarter" idx="10"/>
          </p:nvPr>
        </p:nvSpPr>
        <p:spPr/>
        <p:txBody>
          <a:bodyPr/>
          <a:lstStyle/>
          <a:p>
            <a:r>
              <a:rPr lang="en-US" altLang="zh-CN" sz="2000" dirty="0" err="1" smtClean="0"/>
              <a:t>eSight</a:t>
            </a:r>
            <a:r>
              <a:rPr lang="zh-CN" altLang="en-US" sz="2000" dirty="0" smtClean="0"/>
              <a:t>支持同上层</a:t>
            </a:r>
            <a:r>
              <a:rPr lang="en-US" altLang="zh-CN" sz="2000" dirty="0" smtClean="0"/>
              <a:t>OSS</a:t>
            </a:r>
            <a:r>
              <a:rPr lang="zh-CN" altLang="en-US" sz="2000" dirty="0" smtClean="0"/>
              <a:t>等第三方系统的集成，第三方系统可通过</a:t>
            </a:r>
            <a:r>
              <a:rPr lang="en-US" altLang="zh-CN" sz="2000" dirty="0" smtClean="0"/>
              <a:t>SNMP</a:t>
            </a:r>
            <a:r>
              <a:rPr lang="zh-CN" altLang="en-US" sz="2000" dirty="0" smtClean="0"/>
              <a:t>或者</a:t>
            </a:r>
            <a:r>
              <a:rPr lang="en-US" altLang="zh-CN" sz="2000" dirty="0" smtClean="0"/>
              <a:t>HTTP</a:t>
            </a:r>
            <a:r>
              <a:rPr lang="zh-CN" altLang="en-US" sz="2000" dirty="0" smtClean="0"/>
              <a:t>接口，获取</a:t>
            </a:r>
            <a:r>
              <a:rPr lang="en-US" altLang="zh-CN" sz="2000" dirty="0" err="1" smtClean="0"/>
              <a:t>eSight</a:t>
            </a:r>
            <a:r>
              <a:rPr lang="zh-CN" altLang="en-US" sz="2000" dirty="0" smtClean="0"/>
              <a:t>系统中管理的网络资源、告警等 信息。</a:t>
            </a:r>
            <a:endParaRPr lang="en-US" altLang="zh-CN" sz="2000" dirty="0" smtClean="0"/>
          </a:p>
        </p:txBody>
      </p:sp>
      <p:pic>
        <p:nvPicPr>
          <p:cNvPr id="573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528888"/>
            <a:ext cx="42132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79390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t>eSight</a:t>
            </a:r>
            <a:r>
              <a:rPr lang="zh-CN" altLang="en-US" smtClean="0"/>
              <a:t>组网方式 </a:t>
            </a:r>
            <a:r>
              <a:rPr lang="en-US" altLang="zh-CN" smtClean="0"/>
              <a:t>- </a:t>
            </a:r>
            <a:r>
              <a:rPr lang="zh-CN" altLang="en-US" smtClean="0"/>
              <a:t>分级</a:t>
            </a:r>
            <a:endParaRPr lang="en-US" altLang="zh-CN" dirty="0" smtClean="0"/>
          </a:p>
        </p:txBody>
      </p:sp>
      <p:sp>
        <p:nvSpPr>
          <p:cNvPr id="58371" name="内容占位符 2"/>
          <p:cNvSpPr>
            <a:spLocks noGrp="1"/>
          </p:cNvSpPr>
          <p:nvPr>
            <p:ph type="body" sz="quarter" idx="10"/>
          </p:nvPr>
        </p:nvSpPr>
        <p:spPr/>
        <p:txBody>
          <a:bodyPr/>
          <a:lstStyle/>
          <a:p>
            <a:r>
              <a:rPr lang="en-US" altLang="zh-CN" sz="2000" dirty="0" err="1" smtClean="0"/>
              <a:t>eSight</a:t>
            </a:r>
            <a:r>
              <a:rPr lang="zh-CN" altLang="en-US" sz="2000" dirty="0" smtClean="0"/>
              <a:t>支持分级管理，以满足企业总部监管各地区网络的需求。</a:t>
            </a:r>
            <a:endParaRPr lang="en-US" altLang="zh-CN" sz="2000" dirty="0" smtClean="0"/>
          </a:p>
        </p:txBody>
      </p:sp>
      <p:pic>
        <p:nvPicPr>
          <p:cNvPr id="583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2168525"/>
            <a:ext cx="5994400"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838521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err="1" smtClean="0"/>
              <a:t>FusionCare</a:t>
            </a:r>
            <a:r>
              <a:rPr lang="zh-CN" altLang="en-US" dirty="0" smtClean="0"/>
              <a:t>的主要功能为：（     ）</a:t>
            </a:r>
            <a:endParaRPr lang="en-US" altLang="zh-CN" dirty="0" smtClean="0"/>
          </a:p>
          <a:p>
            <a:pPr lvl="1"/>
            <a:r>
              <a:rPr lang="zh-CN" altLang="en-US" dirty="0" smtClean="0"/>
              <a:t>告警监控</a:t>
            </a:r>
            <a:endParaRPr lang="en-US" altLang="zh-CN" dirty="0" smtClean="0"/>
          </a:p>
          <a:p>
            <a:pPr lvl="1"/>
            <a:r>
              <a:rPr lang="zh-CN" altLang="en-US" dirty="0" smtClean="0"/>
              <a:t>健康检查</a:t>
            </a:r>
            <a:endParaRPr lang="en-US" altLang="zh-CN" dirty="0" smtClean="0"/>
          </a:p>
          <a:p>
            <a:pPr lvl="1"/>
            <a:r>
              <a:rPr lang="zh-CN" altLang="en-US" dirty="0" smtClean="0"/>
              <a:t>信息收集</a:t>
            </a:r>
            <a:endParaRPr lang="en-US" altLang="zh-CN" dirty="0" smtClean="0"/>
          </a:p>
          <a:p>
            <a:pPr lvl="1"/>
            <a:r>
              <a:rPr lang="zh-CN" altLang="en-US" dirty="0" smtClean="0"/>
              <a:t>网元监控</a:t>
            </a:r>
            <a:endParaRPr lang="en-US" altLang="zh-CN" dirty="0" smtClean="0"/>
          </a:p>
          <a:p>
            <a:r>
              <a:rPr lang="zh-CN" altLang="en-US" dirty="0" smtClean="0"/>
              <a:t>可以用于查看</a:t>
            </a:r>
            <a:r>
              <a:rPr lang="en-US" altLang="zh-CN" dirty="0" err="1" smtClean="0"/>
              <a:t>FusionAccess</a:t>
            </a:r>
            <a:r>
              <a:rPr lang="en-US" altLang="zh-CN" dirty="0" smtClean="0"/>
              <a:t> HDC</a:t>
            </a:r>
            <a:r>
              <a:rPr lang="zh-CN" altLang="en-US" dirty="0" smtClean="0"/>
              <a:t>组件运行状态的是：（     ）</a:t>
            </a:r>
            <a:endParaRPr lang="en-US" altLang="zh-CN" dirty="0" smtClean="0"/>
          </a:p>
          <a:p>
            <a:pPr lvl="1"/>
            <a:r>
              <a:rPr lang="en-US" altLang="zh-CN" dirty="0" smtClean="0"/>
              <a:t>ITA</a:t>
            </a:r>
          </a:p>
          <a:p>
            <a:pPr lvl="1"/>
            <a:r>
              <a:rPr lang="en-US" altLang="zh-CN" dirty="0" err="1" smtClean="0"/>
              <a:t>FusionSphereSOI</a:t>
            </a:r>
            <a:endParaRPr lang="en-US" altLang="zh-CN" dirty="0" smtClean="0"/>
          </a:p>
          <a:p>
            <a:pPr lvl="1"/>
            <a:r>
              <a:rPr lang="en-US" altLang="zh-CN" dirty="0" err="1" smtClean="0"/>
              <a:t>FusionCare</a:t>
            </a:r>
            <a:endParaRPr lang="en-US" altLang="zh-CN" dirty="0" smtClean="0"/>
          </a:p>
          <a:p>
            <a:pPr lvl="1"/>
            <a:r>
              <a:rPr lang="en-US" altLang="zh-CN" dirty="0" err="1" smtClean="0"/>
              <a:t>eSight</a:t>
            </a:r>
            <a:endParaRPr lang="zh-CN" altLang="en-US" dirty="0"/>
          </a:p>
        </p:txBody>
      </p:sp>
    </p:spTree>
    <p:extLst>
      <p:ext uri="{BB962C8B-B14F-4D97-AF65-F5344CB8AC3E}">
        <p14:creationId xmlns:p14="http://schemas.microsoft.com/office/powerpoint/2010/main" val="2669128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4"/>
          <p:cNvSpPr>
            <a:spLocks noGrp="1" noChangeArrowheads="1"/>
          </p:cNvSpPr>
          <p:nvPr>
            <p:ph sz="quarter" idx="10"/>
          </p:nvPr>
        </p:nvSpPr>
        <p:spPr/>
        <p:txBody>
          <a:bodyPr/>
          <a:lstStyle/>
          <a:p>
            <a:r>
              <a:rPr lang="en-US" altLang="zh-CN" dirty="0" smtClean="0"/>
              <a:t>FusionSphere SOI </a:t>
            </a:r>
            <a:r>
              <a:rPr lang="zh-CN" altLang="en-US" dirty="0" smtClean="0"/>
              <a:t>工具的定位、架构、功能特性及安装部署</a:t>
            </a:r>
            <a:endParaRPr lang="en-US" altLang="zh-CN" dirty="0" smtClean="0"/>
          </a:p>
          <a:p>
            <a:r>
              <a:rPr lang="en-US" altLang="zh-CN" dirty="0" err="1" smtClean="0"/>
              <a:t>FusionCare</a:t>
            </a:r>
            <a:r>
              <a:rPr lang="en-US" altLang="zh-CN" dirty="0" smtClean="0"/>
              <a:t> </a:t>
            </a:r>
            <a:r>
              <a:rPr lang="zh-CN" altLang="en-US" dirty="0" smtClean="0"/>
              <a:t>工具的定位、架构、功能特性及安装部署</a:t>
            </a:r>
          </a:p>
          <a:p>
            <a:r>
              <a:rPr lang="en-US" altLang="zh-CN" dirty="0" smtClean="0"/>
              <a:t>eSight</a:t>
            </a:r>
            <a:r>
              <a:rPr lang="zh-CN" altLang="en-US" dirty="0" smtClean="0"/>
              <a:t>系统的定位、架构、功能特性及安装部署</a:t>
            </a:r>
          </a:p>
          <a:p>
            <a:endParaRPr lang="en-US" altLang="zh-CN" dirty="0" smtClean="0"/>
          </a:p>
          <a:p>
            <a:endParaRPr lang="zh-CN" altLang="en-US" dirty="0" smtClean="0"/>
          </a:p>
        </p:txBody>
      </p:sp>
    </p:spTree>
    <p:extLst>
      <p:ext uri="{BB962C8B-B14F-4D97-AF65-F5344CB8AC3E}">
        <p14:creationId xmlns:p14="http://schemas.microsoft.com/office/powerpoint/2010/main" val="377719768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2639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dirty="0" smtClean="0"/>
              <a:t>FusionSphere SOI</a:t>
            </a:r>
            <a:r>
              <a:rPr lang="zh-CN" altLang="en-US" dirty="0" smtClean="0"/>
              <a:t>简介</a:t>
            </a:r>
          </a:p>
        </p:txBody>
      </p:sp>
      <p:sp>
        <p:nvSpPr>
          <p:cNvPr id="12291" name="内容占位符 2"/>
          <p:cNvSpPr>
            <a:spLocks noGrp="1"/>
          </p:cNvSpPr>
          <p:nvPr>
            <p:ph type="body" sz="quarter" idx="10"/>
          </p:nvPr>
        </p:nvSpPr>
        <p:spPr/>
        <p:txBody>
          <a:bodyPr/>
          <a:lstStyle/>
          <a:p>
            <a:pPr>
              <a:lnSpc>
                <a:spcPct val="120000"/>
              </a:lnSpc>
            </a:pPr>
            <a:r>
              <a:rPr lang="en-US" altLang="zh-CN" sz="1800" dirty="0" smtClean="0"/>
              <a:t>FusionSphere SOI</a:t>
            </a:r>
            <a:r>
              <a:rPr lang="zh-CN" altLang="en-US" sz="1800" dirty="0" smtClean="0"/>
              <a:t>（</a:t>
            </a:r>
            <a:r>
              <a:rPr lang="en-US" altLang="zh-CN" sz="1800" dirty="0" smtClean="0"/>
              <a:t>System Operation Insight</a:t>
            </a:r>
            <a:r>
              <a:rPr lang="zh-CN" altLang="en-US" sz="1800" dirty="0" smtClean="0"/>
              <a:t>系统运行洞察）提供</a:t>
            </a:r>
            <a:r>
              <a:rPr lang="en-US" altLang="zh-CN" sz="1800" dirty="0" smtClean="0"/>
              <a:t>FusionSphere</a:t>
            </a:r>
            <a:r>
              <a:rPr lang="zh-CN" altLang="en-US" sz="1800" dirty="0" smtClean="0"/>
              <a:t>的增强分析功能：</a:t>
            </a:r>
          </a:p>
          <a:p>
            <a:pPr lvl="1">
              <a:lnSpc>
                <a:spcPct val="120000"/>
              </a:lnSpc>
            </a:pPr>
            <a:r>
              <a:rPr lang="zh-CN" altLang="en-US" sz="1600" dirty="0" smtClean="0"/>
              <a:t>通过健康、风险和效率量化指标分析，实现基础设施性能的全面可视化。</a:t>
            </a:r>
          </a:p>
          <a:p>
            <a:pPr lvl="1">
              <a:lnSpc>
                <a:spcPct val="120000"/>
              </a:lnSpc>
            </a:pPr>
            <a:r>
              <a:rPr lang="zh-CN" altLang="en-US" sz="1600" dirty="0" smtClean="0"/>
              <a:t>通过动态阈值分析、容量合规性分析、前瞻性预测、性能根因分析等，实现性能管理的智能化。</a:t>
            </a:r>
          </a:p>
        </p:txBody>
      </p:sp>
      <p:grpSp>
        <p:nvGrpSpPr>
          <p:cNvPr id="12292" name="组合 57"/>
          <p:cNvGrpSpPr>
            <a:grpSpLocks/>
          </p:cNvGrpSpPr>
          <p:nvPr/>
        </p:nvGrpSpPr>
        <p:grpSpPr bwMode="auto">
          <a:xfrm>
            <a:off x="2087724" y="3076575"/>
            <a:ext cx="5616575" cy="3160713"/>
            <a:chOff x="1430338" y="1198563"/>
            <a:chExt cx="5518150" cy="3952875"/>
          </a:xfrm>
        </p:grpSpPr>
        <p:sp>
          <p:nvSpPr>
            <p:cNvPr id="31" name="圆角矩形 30"/>
            <p:cNvSpPr/>
            <p:nvPr/>
          </p:nvSpPr>
          <p:spPr bwMode="auto">
            <a:xfrm>
              <a:off x="1706402" y="2786860"/>
              <a:ext cx="1152603" cy="420899"/>
            </a:xfrm>
            <a:prstGeom prst="roundRect">
              <a:avLst/>
            </a:prstGeom>
            <a:solidFill>
              <a:srgbClr val="BFE6FF"/>
            </a:solidFill>
            <a:ln w="9525" cap="flat" cmpd="sng" algn="ctr">
              <a:solidFill>
                <a:schemeClr val="tx1"/>
              </a:solidFill>
              <a:prstDash val="solid"/>
              <a:round/>
              <a:headEnd type="none" w="med" len="med"/>
              <a:tailEnd type="none" w="med" len="med"/>
            </a:ln>
            <a:effectLst/>
            <a:extLst/>
          </p:spPr>
          <p:txBody>
            <a:bodyPr anchor="ctr"/>
            <a:lstStyle/>
            <a:p>
              <a:pPr algn="ctr">
                <a:buClr>
                  <a:srgbClr val="CC9900"/>
                </a:buClr>
                <a:defRPr/>
              </a:pPr>
              <a:r>
                <a:rPr lang="zh-CN" altLang="en-US" sz="1100" dirty="0">
                  <a:latin typeface="+mn-lt"/>
                  <a:ea typeface="+mn-ea"/>
                </a:rPr>
                <a:t>负载</a:t>
              </a:r>
            </a:p>
          </p:txBody>
        </p:sp>
        <p:sp>
          <p:nvSpPr>
            <p:cNvPr id="32" name="圆角矩形 31"/>
            <p:cNvSpPr/>
            <p:nvPr/>
          </p:nvSpPr>
          <p:spPr bwMode="auto">
            <a:xfrm>
              <a:off x="3765180" y="2786860"/>
              <a:ext cx="1009113" cy="420899"/>
            </a:xfrm>
            <a:prstGeom prst="roundRect">
              <a:avLst/>
            </a:prstGeom>
            <a:solidFill>
              <a:srgbClr val="BFE6FF"/>
            </a:solidFill>
            <a:ln w="9525" cap="flat" cmpd="sng" algn="ctr">
              <a:solidFill>
                <a:schemeClr val="tx1"/>
              </a:solidFill>
              <a:prstDash val="solid"/>
              <a:round/>
              <a:headEnd type="none" w="med" len="med"/>
              <a:tailEnd type="none" w="med" len="med"/>
            </a:ln>
            <a:effectLst/>
            <a:extLst/>
          </p:spPr>
          <p:txBody>
            <a:bodyPr anchor="ctr"/>
            <a:lstStyle/>
            <a:p>
              <a:pPr algn="ctr">
                <a:buClr>
                  <a:srgbClr val="CC9900"/>
                </a:buClr>
                <a:defRPr/>
              </a:pPr>
              <a:r>
                <a:rPr lang="zh-CN" altLang="en-US" sz="1100" dirty="0">
                  <a:latin typeface="+mn-lt"/>
                  <a:ea typeface="+mn-ea"/>
                </a:rPr>
                <a:t>容量</a:t>
              </a:r>
            </a:p>
          </p:txBody>
        </p:sp>
        <p:sp>
          <p:nvSpPr>
            <p:cNvPr id="33" name="圆角矩形 32"/>
            <p:cNvSpPr/>
            <p:nvPr/>
          </p:nvSpPr>
          <p:spPr bwMode="auto">
            <a:xfrm>
              <a:off x="5483948" y="2786860"/>
              <a:ext cx="1115171" cy="430826"/>
            </a:xfrm>
            <a:prstGeom prst="roundRect">
              <a:avLst/>
            </a:prstGeom>
            <a:solidFill>
              <a:srgbClr val="BFE6FF"/>
            </a:solidFill>
            <a:ln w="9525" cap="flat" cmpd="sng" algn="ctr">
              <a:solidFill>
                <a:schemeClr val="tx1"/>
              </a:solidFill>
              <a:prstDash val="solid"/>
              <a:round/>
              <a:headEnd type="none" w="med" len="med"/>
              <a:tailEnd type="none" w="med" len="med"/>
            </a:ln>
            <a:effectLst/>
            <a:extLst/>
          </p:spPr>
          <p:txBody>
            <a:bodyPr anchor="ctr"/>
            <a:lstStyle/>
            <a:p>
              <a:pPr algn="ctr">
                <a:buClr>
                  <a:srgbClr val="CC9900"/>
                </a:buClr>
                <a:defRPr/>
              </a:pPr>
              <a:r>
                <a:rPr lang="zh-CN" altLang="en-US" sz="1200" dirty="0">
                  <a:latin typeface="+mn-lt"/>
                  <a:ea typeface="+mn-ea"/>
                </a:rPr>
                <a:t>性能</a:t>
              </a:r>
            </a:p>
          </p:txBody>
        </p:sp>
        <p:sp>
          <p:nvSpPr>
            <p:cNvPr id="34" name="右箭头 33"/>
            <p:cNvSpPr/>
            <p:nvPr/>
          </p:nvSpPr>
          <p:spPr bwMode="auto">
            <a:xfrm rot="16200000">
              <a:off x="2026878" y="3395323"/>
              <a:ext cx="458621" cy="210557"/>
            </a:xfrm>
            <a:prstGeom prst="rightArrow">
              <a:avLst/>
            </a:prstGeom>
            <a:solidFill>
              <a:schemeClr val="bg2">
                <a:lumMod val="60000"/>
                <a:lumOff val="40000"/>
              </a:schemeClr>
            </a:solidFill>
            <a:ln w="9525" cap="flat" cmpd="sng" algn="ctr">
              <a:solidFill>
                <a:schemeClr val="tx1"/>
              </a:solidFill>
              <a:prstDash val="solid"/>
              <a:round/>
              <a:headEnd type="none" w="med" len="med"/>
              <a:tailEnd type="none" w="med" len="med"/>
            </a:ln>
            <a:effectLst/>
            <a:extLst/>
          </p:spPr>
          <p:txBody>
            <a:bodyPr/>
            <a:lstStyle/>
            <a:p>
              <a:pPr>
                <a:buClr>
                  <a:srgbClr val="CC9900"/>
                </a:buClr>
                <a:buFont typeface="Wingdings" pitchFamily="2" charset="2"/>
                <a:buChar char="n"/>
                <a:defRPr/>
              </a:pPr>
              <a:endParaRPr lang="zh-CN" altLang="en-US" sz="1200">
                <a:latin typeface="+mn-lt"/>
                <a:ea typeface="+mn-ea"/>
              </a:endParaRPr>
            </a:p>
          </p:txBody>
        </p:sp>
        <p:sp>
          <p:nvSpPr>
            <p:cNvPr id="35" name="圆角矩形 34"/>
            <p:cNvSpPr/>
            <p:nvPr/>
          </p:nvSpPr>
          <p:spPr bwMode="auto">
            <a:xfrm>
              <a:off x="1430338" y="3769620"/>
              <a:ext cx="5518150" cy="393104"/>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0" scaled="1"/>
              <a:tileRect/>
            </a:gradFill>
            <a:ln w="9525" cap="flat" cmpd="sng" algn="ctr">
              <a:solidFill>
                <a:schemeClr val="tx1"/>
              </a:solidFill>
              <a:prstDash val="solid"/>
              <a:round/>
              <a:headEnd type="none" w="med" len="med"/>
              <a:tailEnd type="none" w="med" len="med"/>
            </a:ln>
            <a:effectLst/>
            <a:extLst/>
          </p:spPr>
          <p:txBody>
            <a:bodyPr anchor="ctr"/>
            <a:lstStyle/>
            <a:p>
              <a:pPr algn="ctr">
                <a:buClr>
                  <a:srgbClr val="CC9900"/>
                </a:buClr>
                <a:defRPr/>
              </a:pPr>
              <a:r>
                <a:rPr lang="en-US" altLang="zh-CN" sz="1200" dirty="0">
                  <a:latin typeface="+mn-lt"/>
                  <a:ea typeface="+mn-ea"/>
                </a:rPr>
                <a:t>Fusion Compute(VRM)</a:t>
              </a:r>
              <a:endParaRPr lang="zh-CN" altLang="en-US" sz="1200" dirty="0">
                <a:latin typeface="+mn-lt"/>
                <a:ea typeface="+mn-ea"/>
              </a:endParaRPr>
            </a:p>
          </p:txBody>
        </p:sp>
        <p:sp>
          <p:nvSpPr>
            <p:cNvPr id="36" name="等腰三角形 35"/>
            <p:cNvSpPr/>
            <p:nvPr/>
          </p:nvSpPr>
          <p:spPr bwMode="auto">
            <a:xfrm>
              <a:off x="1430338" y="4180591"/>
              <a:ext cx="5518150" cy="420899"/>
            </a:xfrm>
            <a:prstGeom prst="triangl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a:ln w="9525" cap="flat" cmpd="sng" algn="ctr">
              <a:solidFill>
                <a:schemeClr val="tx1"/>
              </a:solidFill>
              <a:prstDash val="solid"/>
              <a:round/>
              <a:headEnd type="none" w="med" len="med"/>
              <a:tailEnd type="none" w="med" len="med"/>
            </a:ln>
            <a:effectLst/>
            <a:extLst/>
          </p:spPr>
          <p:txBody>
            <a:bodyPr anchor="b"/>
            <a:lstStyle/>
            <a:p>
              <a:pPr algn="ctr">
                <a:buClr>
                  <a:srgbClr val="CC9900"/>
                </a:buClr>
                <a:defRPr/>
              </a:pPr>
              <a:r>
                <a:rPr lang="zh-CN" altLang="en-US" sz="1200" dirty="0">
                  <a:latin typeface="+mn-lt"/>
                  <a:ea typeface="+mn-ea"/>
                </a:rPr>
                <a:t>管理</a:t>
              </a:r>
            </a:p>
          </p:txBody>
        </p:sp>
        <p:sp>
          <p:nvSpPr>
            <p:cNvPr id="37" name="矩形 36"/>
            <p:cNvSpPr/>
            <p:nvPr/>
          </p:nvSpPr>
          <p:spPr bwMode="auto">
            <a:xfrm>
              <a:off x="1430338" y="4720612"/>
              <a:ext cx="394600" cy="430826"/>
            </a:xfrm>
            <a:prstGeom prst="rect">
              <a:avLst/>
            </a:prstGeom>
            <a:pattFill prst="pct90">
              <a:fgClr>
                <a:srgbClr val="92D050"/>
              </a:fgClr>
              <a:bgClr>
                <a:schemeClr val="bg1"/>
              </a:bgClr>
            </a:pattFill>
            <a:ln w="9525" cap="flat" cmpd="sng" algn="ctr">
              <a:solidFill>
                <a:schemeClr val="tx1"/>
              </a:solidFill>
              <a:prstDash val="solid"/>
              <a:round/>
              <a:headEnd type="none" w="med" len="med"/>
              <a:tailEnd type="none" w="med" len="med"/>
            </a:ln>
            <a:effectLst/>
            <a:extLst/>
          </p:spPr>
          <p:txBody>
            <a:bodyPr anchor="ctr"/>
            <a:lstStyle/>
            <a:p>
              <a:pPr>
                <a:buClr>
                  <a:srgbClr val="CC9900"/>
                </a:buClr>
                <a:defRPr/>
              </a:pPr>
              <a:r>
                <a:rPr lang="en-US" altLang="zh-CN" dirty="0">
                  <a:latin typeface="+mn-lt"/>
                  <a:ea typeface="+mn-ea"/>
                </a:rPr>
                <a:t>VM</a:t>
              </a:r>
              <a:endParaRPr lang="zh-CN" altLang="en-US" dirty="0">
                <a:latin typeface="+mn-lt"/>
                <a:ea typeface="+mn-ea"/>
              </a:endParaRPr>
            </a:p>
          </p:txBody>
        </p:sp>
        <p:sp>
          <p:nvSpPr>
            <p:cNvPr id="38" name="等腰三角形 37"/>
            <p:cNvSpPr/>
            <p:nvPr/>
          </p:nvSpPr>
          <p:spPr bwMode="auto">
            <a:xfrm>
              <a:off x="1706402" y="2318312"/>
              <a:ext cx="4892718" cy="416928"/>
            </a:xfrm>
            <a:prstGeom prst="triangle">
              <a:avLst/>
            </a:prstGeom>
            <a:gradFill flip="none" rotWithShape="1">
              <a:gsLst>
                <a:gs pos="0">
                  <a:srgbClr val="BFE6FF"/>
                </a:gs>
                <a:gs pos="50000">
                  <a:srgbClr val="00B0F0">
                    <a:tint val="44500"/>
                    <a:satMod val="160000"/>
                  </a:srgbClr>
                </a:gs>
                <a:gs pos="100000">
                  <a:srgbClr val="00B0F0">
                    <a:tint val="23500"/>
                    <a:satMod val="160000"/>
                  </a:srgbClr>
                </a:gs>
              </a:gsLst>
              <a:lin ang="8100000" scaled="1"/>
              <a:tileRect/>
            </a:gradFill>
            <a:ln w="9525" cap="flat" cmpd="sng" algn="ctr">
              <a:solidFill>
                <a:schemeClr val="tx1"/>
              </a:solidFill>
              <a:prstDash val="solid"/>
              <a:round/>
              <a:headEnd type="none" w="med" len="med"/>
              <a:tailEnd type="none" w="med" len="med"/>
            </a:ln>
            <a:effectLst/>
            <a:extLst/>
          </p:spPr>
          <p:txBody>
            <a:bodyPr anchor="b"/>
            <a:lstStyle/>
            <a:p>
              <a:pPr algn="ctr">
                <a:buClr>
                  <a:srgbClr val="CC9900"/>
                </a:buClr>
                <a:defRPr/>
              </a:pPr>
              <a:r>
                <a:rPr lang="zh-CN" altLang="en-US" sz="1200" dirty="0">
                  <a:latin typeface="+mn-lt"/>
                  <a:ea typeface="+mn-ea"/>
                </a:rPr>
                <a:t>分析</a:t>
              </a:r>
            </a:p>
          </p:txBody>
        </p:sp>
        <p:grpSp>
          <p:nvGrpSpPr>
            <p:cNvPr id="12301" name="组合 14"/>
            <p:cNvGrpSpPr>
              <a:grpSpLocks/>
            </p:cNvGrpSpPr>
            <p:nvPr/>
          </p:nvGrpSpPr>
          <p:grpSpPr bwMode="auto">
            <a:xfrm>
              <a:off x="2419175" y="1198563"/>
              <a:ext cx="3467171" cy="1166990"/>
              <a:chOff x="2391754" y="621402"/>
              <a:chExt cx="3467922" cy="1167183"/>
            </a:xfrm>
          </p:grpSpPr>
          <p:sp>
            <p:nvSpPr>
              <p:cNvPr id="40" name="圆角矩形 39"/>
              <p:cNvSpPr/>
              <p:nvPr/>
            </p:nvSpPr>
            <p:spPr bwMode="auto">
              <a:xfrm>
                <a:off x="2391754" y="621402"/>
                <a:ext cx="3450761" cy="1102063"/>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w="9525" cap="flat" cmpd="sng" algn="ctr">
                <a:solidFill>
                  <a:schemeClr val="tx1"/>
                </a:solidFill>
                <a:prstDash val="solid"/>
                <a:round/>
                <a:headEnd type="none" w="med" len="med"/>
                <a:tailEnd type="none" w="med" len="med"/>
              </a:ln>
              <a:effectLst/>
              <a:extLst/>
            </p:spPr>
            <p:txBody>
              <a:bodyPr/>
              <a:lstStyle/>
              <a:p>
                <a:pPr algn="ctr">
                  <a:buClr>
                    <a:srgbClr val="CC9900"/>
                  </a:buClr>
                  <a:defRPr/>
                </a:pPr>
                <a:endParaRPr lang="zh-CN" altLang="en-US" sz="1600" dirty="0">
                  <a:latin typeface="+mn-lt"/>
                  <a:ea typeface="+mn-ea"/>
                </a:endParaRPr>
              </a:p>
            </p:txBody>
          </p:sp>
          <p:sp>
            <p:nvSpPr>
              <p:cNvPr id="41" name="文本框 16"/>
              <p:cNvSpPr txBox="1"/>
              <p:nvPr/>
            </p:nvSpPr>
            <p:spPr>
              <a:xfrm>
                <a:off x="2683478" y="1457382"/>
                <a:ext cx="769089" cy="327231"/>
              </a:xfrm>
              <a:prstGeom prst="rect">
                <a:avLst/>
              </a:prstGeom>
              <a:noFill/>
            </p:spPr>
            <p:txBody>
              <a:bodyPr>
                <a:spAutoFit/>
              </a:bodyPr>
              <a:lstStyle/>
              <a:p>
                <a:pPr algn="ctr">
                  <a:defRPr/>
                </a:pPr>
                <a:r>
                  <a:rPr lang="zh-CN" altLang="en-US" sz="1100" dirty="0">
                    <a:latin typeface="+mn-lt"/>
                    <a:ea typeface="+mn-ea"/>
                  </a:rPr>
                  <a:t>健康</a:t>
                </a:r>
                <a:endParaRPr lang="en-US" altLang="zh-CN" sz="1100" dirty="0">
                  <a:latin typeface="+mn-lt"/>
                  <a:ea typeface="+mn-ea"/>
                </a:endParaRPr>
              </a:p>
            </p:txBody>
          </p:sp>
          <p:sp>
            <p:nvSpPr>
              <p:cNvPr id="42" name="文本框 17"/>
              <p:cNvSpPr txBox="1"/>
              <p:nvPr/>
            </p:nvSpPr>
            <p:spPr>
              <a:xfrm>
                <a:off x="3880012" y="1461354"/>
                <a:ext cx="553807" cy="327231"/>
              </a:xfrm>
              <a:prstGeom prst="rect">
                <a:avLst/>
              </a:prstGeom>
              <a:noFill/>
            </p:spPr>
            <p:txBody>
              <a:bodyPr>
                <a:spAutoFit/>
              </a:bodyPr>
              <a:lstStyle/>
              <a:p>
                <a:pPr algn="ctr">
                  <a:defRPr/>
                </a:pPr>
                <a:r>
                  <a:rPr lang="zh-CN" altLang="en-US" sz="1100" dirty="0">
                    <a:latin typeface="+mn-lt"/>
                    <a:ea typeface="+mn-ea"/>
                  </a:rPr>
                  <a:t>风险</a:t>
                </a:r>
              </a:p>
            </p:txBody>
          </p:sp>
          <p:sp>
            <p:nvSpPr>
              <p:cNvPr id="43" name="文本框 18"/>
              <p:cNvSpPr txBox="1"/>
              <p:nvPr/>
            </p:nvSpPr>
            <p:spPr>
              <a:xfrm>
                <a:off x="4920545" y="1453410"/>
                <a:ext cx="939131" cy="327231"/>
              </a:xfrm>
              <a:prstGeom prst="rect">
                <a:avLst/>
              </a:prstGeom>
              <a:noFill/>
            </p:spPr>
            <p:txBody>
              <a:bodyPr>
                <a:spAutoFit/>
              </a:bodyPr>
              <a:lstStyle/>
              <a:p>
                <a:pPr algn="ctr">
                  <a:defRPr/>
                </a:pPr>
                <a:r>
                  <a:rPr lang="zh-CN" altLang="en-US" sz="1100" dirty="0">
                    <a:latin typeface="+mn-lt"/>
                    <a:ea typeface="+mn-ea"/>
                  </a:rPr>
                  <a:t>效率</a:t>
                </a:r>
              </a:p>
            </p:txBody>
          </p:sp>
          <p:sp>
            <p:nvSpPr>
              <p:cNvPr id="44" name="文本框 19"/>
              <p:cNvSpPr txBox="1"/>
              <p:nvPr/>
            </p:nvSpPr>
            <p:spPr>
              <a:xfrm>
                <a:off x="3438527" y="621402"/>
                <a:ext cx="1790901" cy="347498"/>
              </a:xfrm>
              <a:prstGeom prst="rect">
                <a:avLst/>
              </a:prstGeom>
              <a:noFill/>
            </p:spPr>
            <p:txBody>
              <a:bodyPr>
                <a:spAutoFit/>
              </a:bodyPr>
              <a:lstStyle/>
              <a:p>
                <a:pPr>
                  <a:defRPr/>
                </a:pPr>
                <a:r>
                  <a:rPr lang="en-US" altLang="zh-CN" sz="1200" dirty="0">
                    <a:latin typeface="+mn-lt"/>
                    <a:ea typeface="+mn-ea"/>
                  </a:rPr>
                  <a:t>FusionSphere SOI</a:t>
                </a:r>
                <a:endParaRPr lang="zh-CN" altLang="en-US" sz="1200" dirty="0">
                  <a:latin typeface="+mn-lt"/>
                  <a:ea typeface="+mn-ea"/>
                </a:endParaRPr>
              </a:p>
            </p:txBody>
          </p:sp>
          <p:pic>
            <p:nvPicPr>
              <p:cNvPr id="12317"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2557" y="908574"/>
                <a:ext cx="733527" cy="60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8"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33194" y="886441"/>
                <a:ext cx="771633" cy="63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9" name="图片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9959" y="876914"/>
                <a:ext cx="762106" cy="65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 name="矩形 47"/>
            <p:cNvSpPr/>
            <p:nvPr/>
          </p:nvSpPr>
          <p:spPr bwMode="auto">
            <a:xfrm>
              <a:off x="2023017" y="4714656"/>
              <a:ext cx="396159" cy="432811"/>
            </a:xfrm>
            <a:prstGeom prst="rect">
              <a:avLst/>
            </a:prstGeom>
            <a:pattFill prst="pct90">
              <a:fgClr>
                <a:srgbClr val="92D050"/>
              </a:fgClr>
              <a:bgClr>
                <a:schemeClr val="bg1"/>
              </a:bgClr>
            </a:pattFill>
            <a:ln w="9525" cap="flat" cmpd="sng" algn="ctr">
              <a:solidFill>
                <a:schemeClr val="tx1"/>
              </a:solidFill>
              <a:prstDash val="solid"/>
              <a:round/>
              <a:headEnd type="none" w="med" len="med"/>
              <a:tailEnd type="none" w="med" len="med"/>
            </a:ln>
            <a:effectLst/>
            <a:extLst/>
          </p:spPr>
          <p:txBody>
            <a:bodyPr anchor="ctr"/>
            <a:lstStyle/>
            <a:p>
              <a:pPr>
                <a:buClr>
                  <a:srgbClr val="CC9900"/>
                </a:buClr>
                <a:defRPr/>
              </a:pPr>
              <a:r>
                <a:rPr lang="en-US" altLang="zh-CN" dirty="0">
                  <a:latin typeface="+mn-lt"/>
                  <a:ea typeface="+mn-ea"/>
                </a:rPr>
                <a:t>VM</a:t>
              </a:r>
              <a:endParaRPr lang="zh-CN" altLang="en-US" dirty="0">
                <a:latin typeface="+mn-lt"/>
                <a:ea typeface="+mn-ea"/>
              </a:endParaRPr>
            </a:p>
          </p:txBody>
        </p:sp>
        <p:sp>
          <p:nvSpPr>
            <p:cNvPr id="49" name="矩形 48"/>
            <p:cNvSpPr/>
            <p:nvPr/>
          </p:nvSpPr>
          <p:spPr bwMode="auto">
            <a:xfrm>
              <a:off x="2615695" y="4714656"/>
              <a:ext cx="396159" cy="432811"/>
            </a:xfrm>
            <a:prstGeom prst="rect">
              <a:avLst/>
            </a:prstGeom>
            <a:pattFill prst="pct90">
              <a:fgClr>
                <a:srgbClr val="92D050"/>
              </a:fgClr>
              <a:bgClr>
                <a:schemeClr val="bg1"/>
              </a:bgClr>
            </a:pattFill>
            <a:ln w="9525" cap="flat" cmpd="sng" algn="ctr">
              <a:solidFill>
                <a:schemeClr val="tx1"/>
              </a:solidFill>
              <a:prstDash val="solid"/>
              <a:round/>
              <a:headEnd type="none" w="med" len="med"/>
              <a:tailEnd type="none" w="med" len="med"/>
            </a:ln>
            <a:effectLst/>
            <a:extLst/>
          </p:spPr>
          <p:txBody>
            <a:bodyPr anchor="ctr"/>
            <a:lstStyle/>
            <a:p>
              <a:pPr>
                <a:buClr>
                  <a:srgbClr val="CC9900"/>
                </a:buClr>
                <a:defRPr/>
              </a:pPr>
              <a:r>
                <a:rPr lang="en-US" altLang="zh-CN" dirty="0">
                  <a:latin typeface="+mn-lt"/>
                  <a:ea typeface="+mn-ea"/>
                </a:rPr>
                <a:t>VM</a:t>
              </a:r>
              <a:endParaRPr lang="zh-CN" altLang="en-US" dirty="0">
                <a:latin typeface="+mn-lt"/>
                <a:ea typeface="+mn-ea"/>
              </a:endParaRPr>
            </a:p>
          </p:txBody>
        </p:sp>
        <p:sp>
          <p:nvSpPr>
            <p:cNvPr id="50" name="矩形 49"/>
            <p:cNvSpPr/>
            <p:nvPr/>
          </p:nvSpPr>
          <p:spPr bwMode="auto">
            <a:xfrm>
              <a:off x="3231770" y="4714656"/>
              <a:ext cx="397718" cy="432811"/>
            </a:xfrm>
            <a:prstGeom prst="rect">
              <a:avLst/>
            </a:prstGeom>
            <a:pattFill prst="pct90">
              <a:fgClr>
                <a:srgbClr val="92D050"/>
              </a:fgClr>
              <a:bgClr>
                <a:schemeClr val="bg1"/>
              </a:bgClr>
            </a:pattFill>
            <a:ln w="9525" cap="flat" cmpd="sng" algn="ctr">
              <a:solidFill>
                <a:schemeClr val="tx1"/>
              </a:solidFill>
              <a:prstDash val="solid"/>
              <a:round/>
              <a:headEnd type="none" w="med" len="med"/>
              <a:tailEnd type="none" w="med" len="med"/>
            </a:ln>
            <a:effectLst/>
            <a:extLst/>
          </p:spPr>
          <p:txBody>
            <a:bodyPr anchor="ctr"/>
            <a:lstStyle/>
            <a:p>
              <a:pPr>
                <a:buClr>
                  <a:srgbClr val="CC9900"/>
                </a:buClr>
                <a:defRPr/>
              </a:pPr>
              <a:r>
                <a:rPr lang="en-US" altLang="zh-CN" dirty="0">
                  <a:latin typeface="+mn-lt"/>
                  <a:ea typeface="+mn-ea"/>
                </a:rPr>
                <a:t>VM</a:t>
              </a:r>
              <a:endParaRPr lang="zh-CN" altLang="en-US" dirty="0">
                <a:latin typeface="+mn-lt"/>
                <a:ea typeface="+mn-ea"/>
              </a:endParaRPr>
            </a:p>
          </p:txBody>
        </p:sp>
        <p:sp>
          <p:nvSpPr>
            <p:cNvPr id="51" name="矩形 50"/>
            <p:cNvSpPr/>
            <p:nvPr/>
          </p:nvSpPr>
          <p:spPr bwMode="auto">
            <a:xfrm>
              <a:off x="3897753" y="4714656"/>
              <a:ext cx="396159" cy="432811"/>
            </a:xfrm>
            <a:prstGeom prst="rect">
              <a:avLst/>
            </a:prstGeom>
            <a:pattFill prst="pct90">
              <a:fgClr>
                <a:srgbClr val="92D050"/>
              </a:fgClr>
              <a:bgClr>
                <a:schemeClr val="bg1"/>
              </a:bgClr>
            </a:pattFill>
            <a:ln w="9525" cap="flat" cmpd="sng" algn="ctr">
              <a:solidFill>
                <a:schemeClr val="tx1"/>
              </a:solidFill>
              <a:prstDash val="solid"/>
              <a:round/>
              <a:headEnd type="none" w="med" len="med"/>
              <a:tailEnd type="none" w="med" len="med"/>
            </a:ln>
            <a:effectLst/>
            <a:extLst/>
          </p:spPr>
          <p:txBody>
            <a:bodyPr anchor="ctr"/>
            <a:lstStyle/>
            <a:p>
              <a:pPr>
                <a:buClr>
                  <a:srgbClr val="CC9900"/>
                </a:buClr>
                <a:defRPr/>
              </a:pPr>
              <a:r>
                <a:rPr lang="en-US" altLang="zh-CN" dirty="0">
                  <a:latin typeface="+mn-lt"/>
                  <a:ea typeface="+mn-ea"/>
                </a:rPr>
                <a:t>VM</a:t>
              </a:r>
              <a:endParaRPr lang="zh-CN" altLang="en-US" dirty="0">
                <a:latin typeface="+mn-lt"/>
                <a:ea typeface="+mn-ea"/>
              </a:endParaRPr>
            </a:p>
          </p:txBody>
        </p:sp>
        <p:sp>
          <p:nvSpPr>
            <p:cNvPr id="52" name="矩形 51"/>
            <p:cNvSpPr/>
            <p:nvPr/>
          </p:nvSpPr>
          <p:spPr bwMode="auto">
            <a:xfrm>
              <a:off x="4574654" y="4714656"/>
              <a:ext cx="397719" cy="432811"/>
            </a:xfrm>
            <a:prstGeom prst="rect">
              <a:avLst/>
            </a:prstGeom>
            <a:pattFill prst="pct90">
              <a:fgClr>
                <a:srgbClr val="92D050"/>
              </a:fgClr>
              <a:bgClr>
                <a:schemeClr val="bg1"/>
              </a:bgClr>
            </a:pattFill>
            <a:ln w="9525" cap="flat" cmpd="sng" algn="ctr">
              <a:solidFill>
                <a:schemeClr val="tx1"/>
              </a:solidFill>
              <a:prstDash val="solid"/>
              <a:round/>
              <a:headEnd type="none" w="med" len="med"/>
              <a:tailEnd type="none" w="med" len="med"/>
            </a:ln>
            <a:effectLst/>
            <a:extLst/>
          </p:spPr>
          <p:txBody>
            <a:bodyPr anchor="ctr"/>
            <a:lstStyle/>
            <a:p>
              <a:pPr>
                <a:buClr>
                  <a:srgbClr val="CC9900"/>
                </a:buClr>
                <a:defRPr/>
              </a:pPr>
              <a:r>
                <a:rPr lang="en-US" altLang="zh-CN" dirty="0">
                  <a:latin typeface="+mn-lt"/>
                  <a:ea typeface="+mn-ea"/>
                </a:rPr>
                <a:t>VM</a:t>
              </a:r>
              <a:endParaRPr lang="zh-CN" altLang="en-US" dirty="0">
                <a:latin typeface="+mn-lt"/>
                <a:ea typeface="+mn-ea"/>
              </a:endParaRPr>
            </a:p>
          </p:txBody>
        </p:sp>
        <p:sp>
          <p:nvSpPr>
            <p:cNvPr id="53" name="矩形 52"/>
            <p:cNvSpPr/>
            <p:nvPr/>
          </p:nvSpPr>
          <p:spPr bwMode="auto">
            <a:xfrm>
              <a:off x="5254675" y="4714656"/>
              <a:ext cx="394600" cy="432811"/>
            </a:xfrm>
            <a:prstGeom prst="rect">
              <a:avLst/>
            </a:prstGeom>
            <a:pattFill prst="pct90">
              <a:fgClr>
                <a:srgbClr val="92D050"/>
              </a:fgClr>
              <a:bgClr>
                <a:schemeClr val="bg1"/>
              </a:bgClr>
            </a:pattFill>
            <a:ln w="9525" cap="flat" cmpd="sng" algn="ctr">
              <a:solidFill>
                <a:schemeClr val="tx1"/>
              </a:solidFill>
              <a:prstDash val="solid"/>
              <a:round/>
              <a:headEnd type="none" w="med" len="med"/>
              <a:tailEnd type="none" w="med" len="med"/>
            </a:ln>
            <a:effectLst/>
            <a:extLst/>
          </p:spPr>
          <p:txBody>
            <a:bodyPr anchor="ctr"/>
            <a:lstStyle/>
            <a:p>
              <a:pPr>
                <a:buClr>
                  <a:srgbClr val="CC9900"/>
                </a:buClr>
                <a:defRPr/>
              </a:pPr>
              <a:r>
                <a:rPr lang="en-US" altLang="zh-CN" dirty="0">
                  <a:latin typeface="+mn-lt"/>
                  <a:ea typeface="+mn-ea"/>
                </a:rPr>
                <a:t>VM</a:t>
              </a:r>
              <a:endParaRPr lang="zh-CN" altLang="en-US" dirty="0">
                <a:latin typeface="+mn-lt"/>
                <a:ea typeface="+mn-ea"/>
              </a:endParaRPr>
            </a:p>
          </p:txBody>
        </p:sp>
        <p:sp>
          <p:nvSpPr>
            <p:cNvPr id="54" name="矩形 53"/>
            <p:cNvSpPr/>
            <p:nvPr/>
          </p:nvSpPr>
          <p:spPr bwMode="auto">
            <a:xfrm>
              <a:off x="5931576" y="4714656"/>
              <a:ext cx="394600" cy="432811"/>
            </a:xfrm>
            <a:prstGeom prst="rect">
              <a:avLst/>
            </a:prstGeom>
            <a:pattFill prst="pct90">
              <a:fgClr>
                <a:srgbClr val="92D050"/>
              </a:fgClr>
              <a:bgClr>
                <a:schemeClr val="bg1"/>
              </a:bgClr>
            </a:pattFill>
            <a:ln w="9525" cap="flat" cmpd="sng" algn="ctr">
              <a:solidFill>
                <a:schemeClr val="tx1"/>
              </a:solidFill>
              <a:prstDash val="solid"/>
              <a:round/>
              <a:headEnd type="none" w="med" len="med"/>
              <a:tailEnd type="none" w="med" len="med"/>
            </a:ln>
            <a:effectLst/>
            <a:extLst/>
          </p:spPr>
          <p:txBody>
            <a:bodyPr anchor="ctr"/>
            <a:lstStyle/>
            <a:p>
              <a:pPr>
                <a:buClr>
                  <a:srgbClr val="CC9900"/>
                </a:buClr>
                <a:defRPr/>
              </a:pPr>
              <a:r>
                <a:rPr lang="en-US" altLang="zh-CN" dirty="0">
                  <a:latin typeface="+mn-lt"/>
                  <a:ea typeface="+mn-ea"/>
                </a:rPr>
                <a:t>VM</a:t>
              </a:r>
              <a:endParaRPr lang="zh-CN" altLang="en-US" dirty="0">
                <a:latin typeface="+mn-lt"/>
                <a:ea typeface="+mn-ea"/>
              </a:endParaRPr>
            </a:p>
          </p:txBody>
        </p:sp>
        <p:sp>
          <p:nvSpPr>
            <p:cNvPr id="55" name="矩形 54"/>
            <p:cNvSpPr/>
            <p:nvPr/>
          </p:nvSpPr>
          <p:spPr bwMode="auto">
            <a:xfrm>
              <a:off x="6552329" y="4714656"/>
              <a:ext cx="396159" cy="432811"/>
            </a:xfrm>
            <a:prstGeom prst="rect">
              <a:avLst/>
            </a:prstGeom>
            <a:pattFill prst="pct90">
              <a:fgClr>
                <a:srgbClr val="92D050"/>
              </a:fgClr>
              <a:bgClr>
                <a:schemeClr val="bg1"/>
              </a:bgClr>
            </a:pattFill>
            <a:ln w="9525" cap="flat" cmpd="sng" algn="ctr">
              <a:solidFill>
                <a:schemeClr val="tx1"/>
              </a:solidFill>
              <a:prstDash val="solid"/>
              <a:round/>
              <a:headEnd type="none" w="med" len="med"/>
              <a:tailEnd type="none" w="med" len="med"/>
            </a:ln>
            <a:effectLst/>
            <a:extLst/>
          </p:spPr>
          <p:txBody>
            <a:bodyPr anchor="ctr"/>
            <a:lstStyle/>
            <a:p>
              <a:pPr>
                <a:buClr>
                  <a:srgbClr val="CC9900"/>
                </a:buClr>
                <a:defRPr/>
              </a:pPr>
              <a:r>
                <a:rPr lang="en-US" altLang="zh-CN" dirty="0">
                  <a:latin typeface="+mn-lt"/>
                  <a:ea typeface="+mn-ea"/>
                </a:rPr>
                <a:t>VM</a:t>
              </a:r>
              <a:endParaRPr lang="zh-CN" altLang="en-US" dirty="0">
                <a:latin typeface="+mn-lt"/>
                <a:ea typeface="+mn-ea"/>
              </a:endParaRPr>
            </a:p>
          </p:txBody>
        </p:sp>
        <p:sp>
          <p:nvSpPr>
            <p:cNvPr id="56" name="右箭头 55"/>
            <p:cNvSpPr/>
            <p:nvPr/>
          </p:nvSpPr>
          <p:spPr bwMode="auto">
            <a:xfrm rot="16200000">
              <a:off x="4040427" y="3381426"/>
              <a:ext cx="458620" cy="210556"/>
            </a:xfrm>
            <a:prstGeom prst="rightArrow">
              <a:avLst/>
            </a:prstGeom>
            <a:solidFill>
              <a:schemeClr val="bg2">
                <a:lumMod val="60000"/>
                <a:lumOff val="40000"/>
              </a:schemeClr>
            </a:solidFill>
            <a:ln w="9525" cap="flat" cmpd="sng" algn="ctr">
              <a:solidFill>
                <a:schemeClr val="tx1"/>
              </a:solidFill>
              <a:prstDash val="solid"/>
              <a:round/>
              <a:headEnd type="none" w="med" len="med"/>
              <a:tailEnd type="none" w="med" len="med"/>
            </a:ln>
            <a:effectLst/>
            <a:extLst/>
          </p:spPr>
          <p:txBody>
            <a:bodyPr/>
            <a:lstStyle/>
            <a:p>
              <a:pPr>
                <a:buClr>
                  <a:srgbClr val="CC9900"/>
                </a:buClr>
                <a:buFont typeface="Wingdings" pitchFamily="2" charset="2"/>
                <a:buChar char="n"/>
                <a:defRPr/>
              </a:pPr>
              <a:endParaRPr lang="zh-CN" altLang="en-US" sz="1200">
                <a:latin typeface="+mn-lt"/>
                <a:ea typeface="+mn-ea"/>
              </a:endParaRPr>
            </a:p>
          </p:txBody>
        </p:sp>
        <p:sp>
          <p:nvSpPr>
            <p:cNvPr id="57" name="右箭头 56"/>
            <p:cNvSpPr/>
            <p:nvPr/>
          </p:nvSpPr>
          <p:spPr bwMode="auto">
            <a:xfrm rot="16200000">
              <a:off x="5812791" y="3394330"/>
              <a:ext cx="460606" cy="210557"/>
            </a:xfrm>
            <a:prstGeom prst="rightArrow">
              <a:avLst/>
            </a:prstGeom>
            <a:solidFill>
              <a:schemeClr val="bg2">
                <a:lumMod val="60000"/>
                <a:lumOff val="40000"/>
              </a:schemeClr>
            </a:solidFill>
            <a:ln w="9525" cap="flat" cmpd="sng" algn="ctr">
              <a:solidFill>
                <a:schemeClr val="tx1"/>
              </a:solidFill>
              <a:prstDash val="solid"/>
              <a:round/>
              <a:headEnd type="none" w="med" len="med"/>
              <a:tailEnd type="none" w="med" len="med"/>
            </a:ln>
            <a:effectLst/>
            <a:extLst/>
          </p:spPr>
          <p:txBody>
            <a:bodyPr/>
            <a:lstStyle/>
            <a:p>
              <a:pPr>
                <a:buClr>
                  <a:srgbClr val="CC9900"/>
                </a:buClr>
                <a:buFont typeface="Wingdings" pitchFamily="2" charset="2"/>
                <a:buChar char="n"/>
                <a:defRPr/>
              </a:pPr>
              <a:endParaRPr lang="zh-CN" altLang="en-US" sz="1200">
                <a:latin typeface="+mn-lt"/>
                <a:ea typeface="+mn-ea"/>
              </a:endParaRPr>
            </a:p>
          </p:txBody>
        </p:sp>
      </p:grpSp>
    </p:spTree>
    <p:extLst>
      <p:ext uri="{BB962C8B-B14F-4D97-AF65-F5344CB8AC3E}">
        <p14:creationId xmlns:p14="http://schemas.microsoft.com/office/powerpoint/2010/main" val="408214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dirty="0" smtClean="0"/>
              <a:t>FusionSphere SOI</a:t>
            </a:r>
            <a:r>
              <a:rPr lang="zh-CN" altLang="en-US" dirty="0" smtClean="0"/>
              <a:t>系统架构</a:t>
            </a:r>
          </a:p>
        </p:txBody>
      </p:sp>
      <p:sp>
        <p:nvSpPr>
          <p:cNvPr id="13315" name="内容占位符 2"/>
          <p:cNvSpPr>
            <a:spLocks noGrp="1"/>
          </p:cNvSpPr>
          <p:nvPr>
            <p:ph type="body" sz="quarter" idx="10"/>
          </p:nvPr>
        </p:nvSpPr>
        <p:spPr/>
        <p:txBody>
          <a:bodyPr/>
          <a:lstStyle/>
          <a:p>
            <a:pPr>
              <a:lnSpc>
                <a:spcPct val="120000"/>
              </a:lnSpc>
            </a:pPr>
            <a:r>
              <a:rPr lang="en-US" altLang="zh-CN" sz="1600" dirty="0" smtClean="0"/>
              <a:t>FusionSphere SOI</a:t>
            </a:r>
            <a:r>
              <a:rPr lang="zh-CN" altLang="en-US" sz="1600" dirty="0" smtClean="0"/>
              <a:t>作为</a:t>
            </a:r>
            <a:r>
              <a:rPr lang="en-US" altLang="zh-CN" sz="1600" dirty="0" smtClean="0"/>
              <a:t>FusionSphere</a:t>
            </a:r>
            <a:r>
              <a:rPr lang="zh-CN" altLang="en-US" sz="1600" dirty="0" smtClean="0"/>
              <a:t>性能监控和分析系统，定期对</a:t>
            </a:r>
            <a:r>
              <a:rPr lang="en-US" altLang="zh-CN" sz="1600" dirty="0" smtClean="0"/>
              <a:t>FusionSphere</a:t>
            </a:r>
            <a:r>
              <a:rPr lang="zh-CN" altLang="en-US" sz="1600" dirty="0" smtClean="0"/>
              <a:t>云计算基础设施（虚拟机、主机和集群等）采集数据，建立模型进行分析，根据历史和当前数据对未来性能变化进行预测，从而给出对管理员的系统性能管理建议。这些分析结果在</a:t>
            </a:r>
            <a:r>
              <a:rPr lang="en-US" altLang="zh-CN" sz="1600" dirty="0" smtClean="0"/>
              <a:t>UI</a:t>
            </a:r>
            <a:r>
              <a:rPr lang="zh-CN" altLang="en-US" sz="1600" dirty="0" smtClean="0"/>
              <a:t>页面可以详细查看，并支持报表导出。</a:t>
            </a:r>
          </a:p>
          <a:p>
            <a:pPr>
              <a:lnSpc>
                <a:spcPct val="120000"/>
              </a:lnSpc>
            </a:pPr>
            <a:endParaRPr lang="zh-CN" altLang="en-US" sz="1600" dirty="0" smtClean="0"/>
          </a:p>
        </p:txBody>
      </p:sp>
      <p:sp>
        <p:nvSpPr>
          <p:cNvPr id="4" name="圆角矩形 76"/>
          <p:cNvSpPr>
            <a:spLocks noChangeArrowheads="1"/>
          </p:cNvSpPr>
          <p:nvPr/>
        </p:nvSpPr>
        <p:spPr bwMode="auto">
          <a:xfrm>
            <a:off x="5408613" y="3732213"/>
            <a:ext cx="3159125" cy="1065212"/>
          </a:xfrm>
          <a:prstGeom prst="roundRect">
            <a:avLst>
              <a:gd name="adj" fmla="val 16667"/>
            </a:avLst>
          </a:prstGeom>
          <a:noFill/>
          <a:ln w="9525" algn="ctr">
            <a:solidFill>
              <a:srgbClr val="000000"/>
            </a:solidFill>
            <a:round/>
            <a:headEnd/>
            <a:tailEnd/>
          </a:ln>
        </p:spPr>
        <p:txBody>
          <a:bodyPr lIns="79200" tIns="39600" rIns="79200" bIns="39600"/>
          <a:lstStyle/>
          <a:p>
            <a:pPr defTabSz="801688" fontAlgn="auto">
              <a:spcBef>
                <a:spcPts val="0"/>
              </a:spcBef>
              <a:spcAft>
                <a:spcPts val="0"/>
              </a:spcAft>
              <a:defRPr/>
            </a:pPr>
            <a:endParaRPr lang="en-US" altLang="zh-CN" kern="0">
              <a:solidFill>
                <a:sysClr val="windowText" lastClr="000000"/>
              </a:solidFill>
              <a:latin typeface="+mn-lt"/>
              <a:ea typeface="+mn-ea"/>
            </a:endParaRPr>
          </a:p>
          <a:p>
            <a:pPr defTabSz="801688" fontAlgn="auto">
              <a:spcBef>
                <a:spcPts val="0"/>
              </a:spcBef>
              <a:spcAft>
                <a:spcPts val="0"/>
              </a:spcAft>
              <a:defRPr/>
            </a:pPr>
            <a:endParaRPr lang="en-US" altLang="zh-CN" kern="0">
              <a:solidFill>
                <a:sysClr val="windowText" lastClr="000000"/>
              </a:solidFill>
              <a:latin typeface="+mn-lt"/>
              <a:ea typeface="+mn-ea"/>
            </a:endParaRPr>
          </a:p>
          <a:p>
            <a:pPr defTabSz="801688" fontAlgn="auto">
              <a:spcBef>
                <a:spcPts val="0"/>
              </a:spcBef>
              <a:spcAft>
                <a:spcPts val="0"/>
              </a:spcAft>
              <a:defRPr/>
            </a:pPr>
            <a:r>
              <a:rPr lang="en-US" altLang="zh-CN" kern="0">
                <a:solidFill>
                  <a:sysClr val="windowText" lastClr="000000"/>
                </a:solidFill>
                <a:latin typeface="+mn-lt"/>
                <a:ea typeface="+mn-ea"/>
              </a:rPr>
              <a:t>           </a:t>
            </a:r>
          </a:p>
          <a:p>
            <a:pPr marL="0" lvl="1" defTabSz="801688" fontAlgn="auto">
              <a:spcBef>
                <a:spcPts val="0"/>
              </a:spcBef>
              <a:spcAft>
                <a:spcPts val="0"/>
              </a:spcAft>
              <a:defRPr/>
            </a:pPr>
            <a:endParaRPr lang="en-US" altLang="zh-CN" kern="0">
              <a:solidFill>
                <a:sysClr val="windowText" lastClr="000000"/>
              </a:solidFill>
              <a:latin typeface="+mn-lt"/>
              <a:ea typeface="+mn-ea"/>
            </a:endParaRPr>
          </a:p>
        </p:txBody>
      </p:sp>
      <p:sp>
        <p:nvSpPr>
          <p:cNvPr id="5" name="圆角矩形 106"/>
          <p:cNvSpPr>
            <a:spLocks noChangeArrowheads="1"/>
          </p:cNvSpPr>
          <p:nvPr/>
        </p:nvSpPr>
        <p:spPr bwMode="auto">
          <a:xfrm>
            <a:off x="1584325" y="4113213"/>
            <a:ext cx="3109913" cy="2124075"/>
          </a:xfrm>
          <a:prstGeom prst="roundRect">
            <a:avLst>
              <a:gd name="adj" fmla="val 16667"/>
            </a:avLst>
          </a:prstGeom>
          <a:noFill/>
          <a:ln w="9525" algn="ctr">
            <a:solidFill>
              <a:srgbClr val="000000"/>
            </a:solidFill>
            <a:round/>
            <a:headEnd/>
            <a:tailEnd/>
          </a:ln>
        </p:spPr>
        <p:txBody>
          <a:bodyPr lIns="79200" tIns="39600" rIns="79200" bIns="39600"/>
          <a:lstStyle/>
          <a:p>
            <a:pPr defTabSz="801688" fontAlgn="auto">
              <a:spcBef>
                <a:spcPts val="0"/>
              </a:spcBef>
              <a:spcAft>
                <a:spcPts val="0"/>
              </a:spcAft>
              <a:defRPr/>
            </a:pPr>
            <a:endParaRPr lang="zh-CN" altLang="en-US" kern="0" dirty="0">
              <a:solidFill>
                <a:sysClr val="windowText" lastClr="000000"/>
              </a:solidFill>
              <a:latin typeface="+mn-lt"/>
              <a:ea typeface="+mn-ea"/>
            </a:endParaRPr>
          </a:p>
        </p:txBody>
      </p:sp>
      <p:sp>
        <p:nvSpPr>
          <p:cNvPr id="6" name="圆角矩形 114"/>
          <p:cNvSpPr>
            <a:spLocks noChangeArrowheads="1"/>
          </p:cNvSpPr>
          <p:nvPr/>
        </p:nvSpPr>
        <p:spPr bwMode="auto">
          <a:xfrm>
            <a:off x="4787900" y="5013325"/>
            <a:ext cx="1001713" cy="431800"/>
          </a:xfrm>
          <a:prstGeom prst="roundRect">
            <a:avLst>
              <a:gd name="adj" fmla="val 16667"/>
            </a:avLst>
          </a:prstGeom>
          <a:noFill/>
          <a:ln w="9525" algn="ctr">
            <a:solidFill>
              <a:srgbClr val="000000"/>
            </a:solidFill>
            <a:round/>
            <a:headEnd/>
            <a:tailEnd/>
          </a:ln>
        </p:spPr>
        <p:txBody>
          <a:bodyPr lIns="79200" tIns="39600" rIns="79200" bIns="39600" anchor="ctr"/>
          <a:lstStyle/>
          <a:p>
            <a:pPr algn="ctr" defTabSz="801688" fontAlgn="auto">
              <a:spcBef>
                <a:spcPts val="0"/>
              </a:spcBef>
              <a:spcAft>
                <a:spcPts val="0"/>
              </a:spcAft>
              <a:defRPr/>
            </a:pPr>
            <a:r>
              <a:rPr lang="zh-CN" altLang="en-US" sz="1200" kern="0" dirty="0">
                <a:solidFill>
                  <a:srgbClr val="000000"/>
                </a:solidFill>
                <a:latin typeface="+mn-lt"/>
                <a:ea typeface="+mn-ea"/>
              </a:rPr>
              <a:t>其他数据源 </a:t>
            </a:r>
          </a:p>
        </p:txBody>
      </p:sp>
      <p:sp>
        <p:nvSpPr>
          <p:cNvPr id="7" name="Rectangle 5"/>
          <p:cNvSpPr/>
          <p:nvPr/>
        </p:nvSpPr>
        <p:spPr bwMode="auto">
          <a:xfrm>
            <a:off x="5470525" y="3817938"/>
            <a:ext cx="839788" cy="495300"/>
          </a:xfrm>
          <a:prstGeom prst="rect">
            <a:avLst/>
          </a:prstGeom>
          <a:solidFill>
            <a:srgbClr val="AED6EA"/>
          </a:solidFill>
          <a:ln w="9525" cap="flat" cmpd="sng" algn="ctr">
            <a:solidFill>
              <a:schemeClr val="tx1"/>
            </a:solidFill>
            <a:prstDash val="solid"/>
          </a:ln>
          <a:effectLst/>
        </p:spPr>
        <p:txBody>
          <a:bodyPr anchor="ctr"/>
          <a:lstStyle/>
          <a:p>
            <a:pPr algn="ctr" fontAlgn="auto">
              <a:spcBef>
                <a:spcPts val="0"/>
              </a:spcBef>
              <a:spcAft>
                <a:spcPts val="0"/>
              </a:spcAft>
              <a:buSzPct val="100000"/>
              <a:defRPr/>
            </a:pPr>
            <a:r>
              <a:rPr lang="en-US" altLang="zh-CN" sz="1200" kern="0" dirty="0">
                <a:solidFill>
                  <a:srgbClr val="005E92"/>
                </a:solidFill>
                <a:latin typeface="+mn-lt"/>
                <a:ea typeface="+mn-ea"/>
                <a:cs typeface="Arial" pitchFamily="34" charset="0"/>
                <a:sym typeface="FrutigerNext LT Regular" pitchFamily="34" charset="0"/>
              </a:rPr>
              <a:t>Fusion Compute</a:t>
            </a:r>
          </a:p>
        </p:txBody>
      </p:sp>
      <p:sp>
        <p:nvSpPr>
          <p:cNvPr id="8" name="TextBox 46"/>
          <p:cNvSpPr txBox="1">
            <a:spLocks noChangeArrowheads="1"/>
          </p:cNvSpPr>
          <p:nvPr/>
        </p:nvSpPr>
        <p:spPr bwMode="auto">
          <a:xfrm>
            <a:off x="5491010" y="4353867"/>
            <a:ext cx="1660524" cy="461665"/>
          </a:xfrm>
          <a:prstGeom prst="rect">
            <a:avLst/>
          </a:prstGeom>
          <a:noFill/>
          <a:ln w="9525">
            <a:noFill/>
            <a:miter lim="800000"/>
            <a:headEnd/>
            <a:tailEnd/>
          </a:ln>
        </p:spPr>
        <p:txBody>
          <a:bodyPr wrap="square">
            <a:spAutoFit/>
          </a:bodyPr>
          <a:lstStyle/>
          <a:p>
            <a:pPr fontAlgn="auto">
              <a:spcBef>
                <a:spcPts val="0"/>
              </a:spcBef>
              <a:spcAft>
                <a:spcPts val="0"/>
              </a:spcAft>
              <a:defRPr/>
            </a:pPr>
            <a:r>
              <a:rPr lang="zh-CN" altLang="en-US" sz="1200" kern="0" dirty="0">
                <a:solidFill>
                  <a:srgbClr val="000000"/>
                </a:solidFill>
                <a:latin typeface="+mn-lt"/>
                <a:ea typeface="+mn-ea"/>
              </a:rPr>
              <a:t>采集和传输系统环境指标和产品运行信息</a:t>
            </a:r>
          </a:p>
        </p:txBody>
      </p:sp>
      <p:cxnSp>
        <p:nvCxnSpPr>
          <p:cNvPr id="13321" name="肘形连接符 52"/>
          <p:cNvCxnSpPr>
            <a:cxnSpLocks noChangeShapeType="1"/>
            <a:endCxn id="6" idx="0"/>
          </p:cNvCxnSpPr>
          <p:nvPr/>
        </p:nvCxnSpPr>
        <p:spPr bwMode="auto">
          <a:xfrm>
            <a:off x="5219700" y="4437063"/>
            <a:ext cx="0" cy="576262"/>
          </a:xfrm>
          <a:prstGeom prst="straightConnector1">
            <a:avLst/>
          </a:prstGeom>
          <a:noFill/>
          <a:ln w="9525" algn="ctr">
            <a:solidFill>
              <a:srgbClr val="000000"/>
            </a:solidFill>
            <a:round/>
            <a:headEnd type="arrow" w="med" len="med"/>
            <a:tailEnd/>
          </a:ln>
          <a:extLst>
            <a:ext uri="{909E8E84-426E-40DD-AFC4-6F175D3DCCD1}">
              <a14:hiddenFill xmlns:a14="http://schemas.microsoft.com/office/drawing/2010/main">
                <a:noFill/>
              </a14:hiddenFill>
            </a:ext>
          </a:extLst>
        </p:spPr>
      </p:cxnSp>
      <p:sp>
        <p:nvSpPr>
          <p:cNvPr id="10" name="圆角矩形 56"/>
          <p:cNvSpPr>
            <a:spLocks noChangeArrowheads="1"/>
          </p:cNvSpPr>
          <p:nvPr/>
        </p:nvSpPr>
        <p:spPr bwMode="auto">
          <a:xfrm>
            <a:off x="3419475" y="4689475"/>
            <a:ext cx="1092200" cy="565208"/>
          </a:xfrm>
          <a:prstGeom prst="roundRect">
            <a:avLst>
              <a:gd name="adj" fmla="val 16667"/>
            </a:avLst>
          </a:prstGeom>
          <a:solidFill>
            <a:srgbClr val="92D050"/>
          </a:solidFill>
          <a:ln w="9525" algn="ctr">
            <a:solidFill>
              <a:srgbClr val="000000"/>
            </a:solidFill>
            <a:round/>
            <a:headEnd/>
            <a:tailEnd/>
          </a:ln>
        </p:spPr>
        <p:txBody>
          <a:bodyPr lIns="79200" tIns="39600" rIns="79200" bIns="39600">
            <a:spAutoFit/>
          </a:bodyPr>
          <a:lstStyle/>
          <a:p>
            <a:pPr defTabSz="801688" fontAlgn="auto">
              <a:spcBef>
                <a:spcPts val="0"/>
              </a:spcBef>
              <a:spcAft>
                <a:spcPts val="0"/>
              </a:spcAft>
              <a:defRPr/>
            </a:pPr>
            <a:r>
              <a:rPr lang="zh-CN" altLang="en-US" sz="1400" kern="0" dirty="0">
                <a:solidFill>
                  <a:srgbClr val="000000"/>
                </a:solidFill>
                <a:latin typeface="+mn-lt"/>
                <a:ea typeface="+mn-ea"/>
              </a:rPr>
              <a:t>采集、解析和适配</a:t>
            </a:r>
          </a:p>
        </p:txBody>
      </p:sp>
      <p:sp>
        <p:nvSpPr>
          <p:cNvPr id="11" name="圆角矩形 77"/>
          <p:cNvSpPr>
            <a:spLocks noChangeArrowheads="1"/>
          </p:cNvSpPr>
          <p:nvPr/>
        </p:nvSpPr>
        <p:spPr bwMode="auto">
          <a:xfrm>
            <a:off x="1844676" y="4563341"/>
            <a:ext cx="1127125" cy="565208"/>
          </a:xfrm>
          <a:prstGeom prst="roundRect">
            <a:avLst>
              <a:gd name="adj" fmla="val 16667"/>
            </a:avLst>
          </a:prstGeom>
          <a:solidFill>
            <a:srgbClr val="92D050"/>
          </a:solidFill>
          <a:ln w="9525" algn="ctr">
            <a:solidFill>
              <a:srgbClr val="000000"/>
            </a:solidFill>
            <a:round/>
            <a:headEnd/>
            <a:tailEnd/>
          </a:ln>
        </p:spPr>
        <p:txBody>
          <a:bodyPr lIns="79200" tIns="39600" rIns="79200" bIns="39600">
            <a:spAutoFit/>
          </a:bodyPr>
          <a:lstStyle/>
          <a:p>
            <a:pPr defTabSz="801688" fontAlgn="auto">
              <a:spcBef>
                <a:spcPts val="0"/>
              </a:spcBef>
              <a:spcAft>
                <a:spcPts val="0"/>
              </a:spcAft>
              <a:defRPr/>
            </a:pPr>
            <a:r>
              <a:rPr lang="zh-CN" altLang="en-US" sz="1400" kern="0" dirty="0">
                <a:solidFill>
                  <a:srgbClr val="000000"/>
                </a:solidFill>
                <a:latin typeface="+mn-lt"/>
                <a:ea typeface="+mn-ea"/>
              </a:rPr>
              <a:t>用户</a:t>
            </a:r>
            <a:r>
              <a:rPr lang="en-US" altLang="zh-CN" sz="1400" kern="0" dirty="0">
                <a:solidFill>
                  <a:srgbClr val="000000"/>
                </a:solidFill>
                <a:latin typeface="+mn-lt"/>
                <a:ea typeface="+mn-ea"/>
              </a:rPr>
              <a:t>Web</a:t>
            </a:r>
            <a:r>
              <a:rPr lang="zh-CN" altLang="en-US" sz="1400" kern="0" dirty="0">
                <a:solidFill>
                  <a:srgbClr val="000000"/>
                </a:solidFill>
                <a:latin typeface="+mn-lt"/>
                <a:ea typeface="+mn-ea"/>
              </a:rPr>
              <a:t> </a:t>
            </a:r>
            <a:r>
              <a:rPr lang="en-US" altLang="zh-CN" sz="1400" kern="0" dirty="0">
                <a:solidFill>
                  <a:srgbClr val="000000"/>
                </a:solidFill>
                <a:latin typeface="+mn-lt"/>
                <a:ea typeface="+mn-ea"/>
              </a:rPr>
              <a:t>UI</a:t>
            </a:r>
            <a:r>
              <a:rPr lang="zh-CN" altLang="en-US" sz="1400" kern="0" dirty="0">
                <a:solidFill>
                  <a:srgbClr val="000000"/>
                </a:solidFill>
                <a:latin typeface="+mn-lt"/>
                <a:ea typeface="+mn-ea"/>
              </a:rPr>
              <a:t>（</a:t>
            </a:r>
            <a:r>
              <a:rPr lang="en-US" altLang="zh-CN" sz="1400" kern="0" dirty="0" err="1">
                <a:solidFill>
                  <a:srgbClr val="000000"/>
                </a:solidFill>
                <a:latin typeface="+mn-lt"/>
                <a:ea typeface="+mn-ea"/>
              </a:rPr>
              <a:t>eView</a:t>
            </a:r>
            <a:r>
              <a:rPr lang="zh-CN" altLang="en-US" sz="1400" kern="0" dirty="0">
                <a:solidFill>
                  <a:srgbClr val="000000"/>
                </a:solidFill>
                <a:latin typeface="+mn-lt"/>
                <a:ea typeface="+mn-ea"/>
              </a:rPr>
              <a:t>）</a:t>
            </a:r>
          </a:p>
        </p:txBody>
      </p:sp>
      <p:sp>
        <p:nvSpPr>
          <p:cNvPr id="12" name="TextBox 79"/>
          <p:cNvSpPr txBox="1">
            <a:spLocks noChangeArrowheads="1"/>
          </p:cNvSpPr>
          <p:nvPr/>
        </p:nvSpPr>
        <p:spPr bwMode="auto">
          <a:xfrm>
            <a:off x="7280275" y="4332288"/>
            <a:ext cx="1152525" cy="307975"/>
          </a:xfrm>
          <a:prstGeom prst="rect">
            <a:avLst/>
          </a:prstGeom>
          <a:noFill/>
          <a:ln w="9525">
            <a:noFill/>
            <a:miter lim="800000"/>
            <a:headEnd/>
            <a:tailEnd/>
          </a:ln>
        </p:spPr>
        <p:txBody>
          <a:bodyPr>
            <a:spAutoFit/>
          </a:bodyPr>
          <a:lstStyle/>
          <a:p>
            <a:pPr algn="ctr" fontAlgn="auto">
              <a:spcBef>
                <a:spcPts val="0"/>
              </a:spcBef>
              <a:spcAft>
                <a:spcPts val="0"/>
              </a:spcAft>
              <a:defRPr/>
            </a:pPr>
            <a:r>
              <a:rPr lang="zh-CN" altLang="en-US" sz="1400" b="1" kern="0" dirty="0">
                <a:solidFill>
                  <a:srgbClr val="000000"/>
                </a:solidFill>
                <a:latin typeface="+mn-lt"/>
                <a:ea typeface="+mn-ea"/>
              </a:rPr>
              <a:t>产品环境</a:t>
            </a:r>
          </a:p>
        </p:txBody>
      </p:sp>
      <p:sp>
        <p:nvSpPr>
          <p:cNvPr id="13" name="流程图: 磁盘 86"/>
          <p:cNvSpPr>
            <a:spLocks noChangeArrowheads="1"/>
          </p:cNvSpPr>
          <p:nvPr/>
        </p:nvSpPr>
        <p:spPr bwMode="auto">
          <a:xfrm>
            <a:off x="1800225" y="5373688"/>
            <a:ext cx="1187450" cy="576262"/>
          </a:xfrm>
          <a:prstGeom prst="flowChartMagneticDisk">
            <a:avLst/>
          </a:prstGeom>
          <a:solidFill>
            <a:schemeClr val="bg1">
              <a:lumMod val="75000"/>
            </a:schemeClr>
          </a:solidFill>
          <a:ln w="9525" algn="ctr">
            <a:solidFill>
              <a:srgbClr val="000000"/>
            </a:solidFill>
            <a:round/>
            <a:headEnd/>
            <a:tailEnd/>
          </a:ln>
        </p:spPr>
        <p:txBody>
          <a:bodyPr lIns="79200" tIns="39600" rIns="79200" bIns="39600"/>
          <a:lstStyle/>
          <a:p>
            <a:pPr algn="ctr" defTabSz="801688" fontAlgn="auto">
              <a:spcBef>
                <a:spcPts val="0"/>
              </a:spcBef>
              <a:spcAft>
                <a:spcPts val="0"/>
              </a:spcAft>
              <a:defRPr/>
            </a:pPr>
            <a:r>
              <a:rPr lang="en-US" altLang="zh-CN" sz="1100" kern="0" dirty="0">
                <a:solidFill>
                  <a:srgbClr val="000000"/>
                </a:solidFill>
                <a:latin typeface="+mn-lt"/>
                <a:ea typeface="+mn-ea"/>
              </a:rPr>
              <a:t>DB</a:t>
            </a:r>
            <a:r>
              <a:rPr lang="zh-CN" altLang="en-US" sz="1100" kern="0" dirty="0">
                <a:solidFill>
                  <a:srgbClr val="000000"/>
                </a:solidFill>
                <a:latin typeface="+mn-lt"/>
                <a:ea typeface="+mn-ea"/>
              </a:rPr>
              <a:t>（</a:t>
            </a:r>
            <a:r>
              <a:rPr lang="en-US" altLang="zh-CN" sz="1100" kern="0" dirty="0">
                <a:solidFill>
                  <a:srgbClr val="000000"/>
                </a:solidFill>
                <a:latin typeface="+mn-lt"/>
                <a:ea typeface="+mn-ea"/>
              </a:rPr>
              <a:t>Gauss</a:t>
            </a:r>
            <a:r>
              <a:rPr lang="zh-CN" altLang="en-US" sz="1100" kern="0" dirty="0">
                <a:solidFill>
                  <a:srgbClr val="000000"/>
                </a:solidFill>
                <a:latin typeface="+mn-lt"/>
                <a:ea typeface="+mn-ea"/>
              </a:rPr>
              <a:t>）</a:t>
            </a:r>
            <a:endParaRPr lang="en-US" altLang="zh-CN" sz="1100" kern="0" dirty="0">
              <a:solidFill>
                <a:srgbClr val="000000"/>
              </a:solidFill>
              <a:latin typeface="+mn-lt"/>
              <a:ea typeface="+mn-ea"/>
            </a:endParaRPr>
          </a:p>
          <a:p>
            <a:pPr algn="ctr" defTabSz="801688" fontAlgn="auto">
              <a:spcBef>
                <a:spcPts val="0"/>
              </a:spcBef>
              <a:spcAft>
                <a:spcPts val="0"/>
              </a:spcAft>
              <a:defRPr/>
            </a:pPr>
            <a:r>
              <a:rPr lang="zh-CN" altLang="en-US" sz="1100" kern="0" dirty="0">
                <a:solidFill>
                  <a:srgbClr val="000000"/>
                </a:solidFill>
                <a:latin typeface="+mn-lt"/>
                <a:ea typeface="+mn-ea"/>
              </a:rPr>
              <a:t>汇总的容量数据</a:t>
            </a:r>
          </a:p>
        </p:txBody>
      </p:sp>
      <p:sp>
        <p:nvSpPr>
          <p:cNvPr id="14" name="下弧形箭头 13"/>
          <p:cNvSpPr/>
          <p:nvPr/>
        </p:nvSpPr>
        <p:spPr bwMode="auto">
          <a:xfrm>
            <a:off x="2232025" y="5935663"/>
            <a:ext cx="392113" cy="233862"/>
          </a:xfrm>
          <a:prstGeom prst="curvedUpArrow">
            <a:avLst/>
          </a:prstGeom>
          <a:noFill/>
          <a:ln w="9525" cap="flat" cmpd="sng" algn="ctr">
            <a:solidFill>
              <a:srgbClr val="000000"/>
            </a:solidFill>
            <a:prstDash val="solid"/>
            <a:round/>
            <a:headEnd type="none" w="med" len="med"/>
            <a:tailEnd type="none" w="med" len="med"/>
          </a:ln>
          <a:effectLst/>
        </p:spPr>
        <p:txBody>
          <a:bodyPr lIns="79200" tIns="39600" rIns="79200" bIns="39600">
            <a:spAutoFit/>
          </a:bodyPr>
          <a:lstStyle/>
          <a:p>
            <a:pPr defTabSz="801688" fontAlgn="auto">
              <a:spcBef>
                <a:spcPts val="0"/>
              </a:spcBef>
              <a:spcAft>
                <a:spcPts val="0"/>
              </a:spcAft>
              <a:defRPr/>
            </a:pPr>
            <a:endParaRPr lang="zh-CN" altLang="en-US" kern="0">
              <a:solidFill>
                <a:sysClr val="windowText" lastClr="000000"/>
              </a:solidFill>
              <a:latin typeface="+mn-lt"/>
              <a:ea typeface="+mn-ea"/>
            </a:endParaRPr>
          </a:p>
        </p:txBody>
      </p:sp>
      <p:cxnSp>
        <p:nvCxnSpPr>
          <p:cNvPr id="13327" name="肘形连接符 130"/>
          <p:cNvCxnSpPr>
            <a:cxnSpLocks noChangeShapeType="1"/>
            <a:stCxn id="11" idx="1"/>
          </p:cNvCxnSpPr>
          <p:nvPr/>
        </p:nvCxnSpPr>
        <p:spPr bwMode="auto">
          <a:xfrm rot="10800000">
            <a:off x="1290640" y="3506069"/>
            <a:ext cx="554036" cy="1339877"/>
          </a:xfrm>
          <a:prstGeom prst="bentConnector2">
            <a:avLst/>
          </a:prstGeom>
          <a:noFill/>
          <a:ln w="9525" algn="ctr">
            <a:solidFill>
              <a:srgbClr val="000000"/>
            </a:solidFill>
            <a:round/>
            <a:headEnd type="arrow" w="med" len="med"/>
            <a:tailEnd type="arrow" w="med" len="med"/>
          </a:ln>
          <a:extLst>
            <a:ext uri="{909E8E84-426E-40DD-AFC4-6F175D3DCCD1}">
              <a14:hiddenFill xmlns:a14="http://schemas.microsoft.com/office/drawing/2010/main">
                <a:noFill/>
              </a14:hiddenFill>
            </a:ext>
          </a:extLst>
        </p:spPr>
      </p:cxnSp>
      <p:sp>
        <p:nvSpPr>
          <p:cNvPr id="16" name="Rectangle 5"/>
          <p:cNvSpPr/>
          <p:nvPr/>
        </p:nvSpPr>
        <p:spPr bwMode="auto">
          <a:xfrm>
            <a:off x="6523038" y="2876550"/>
            <a:ext cx="935037" cy="646113"/>
          </a:xfrm>
          <a:prstGeom prst="rect">
            <a:avLst/>
          </a:prstGeom>
          <a:noFill/>
          <a:ln w="9525" cap="flat" cmpd="sng" algn="ctr">
            <a:solidFill>
              <a:schemeClr val="tx1"/>
            </a:solidFill>
            <a:prstDash val="dash"/>
          </a:ln>
          <a:effectLst/>
        </p:spPr>
        <p:txBody>
          <a:bodyPr anchor="ctr"/>
          <a:lstStyle/>
          <a:p>
            <a:pPr algn="ctr" fontAlgn="auto">
              <a:spcBef>
                <a:spcPts val="0"/>
              </a:spcBef>
              <a:spcAft>
                <a:spcPts val="0"/>
              </a:spcAft>
              <a:buSzPct val="100000"/>
              <a:defRPr/>
            </a:pPr>
            <a:r>
              <a:rPr lang="en-US" altLang="zh-CN" sz="1600" kern="0" dirty="0">
                <a:solidFill>
                  <a:srgbClr val="005E92"/>
                </a:solidFill>
                <a:latin typeface="+mn-lt"/>
                <a:ea typeface="+mn-ea"/>
                <a:cs typeface="Arial" pitchFamily="34" charset="0"/>
                <a:sym typeface="FrutigerNext LT Regular" pitchFamily="34" charset="0"/>
              </a:rPr>
              <a:t>Fusion</a:t>
            </a:r>
            <a:r>
              <a:rPr lang="zh-CN" altLang="en-US" sz="1600" kern="0" dirty="0">
                <a:solidFill>
                  <a:srgbClr val="005E92"/>
                </a:solidFill>
                <a:latin typeface="+mn-lt"/>
                <a:ea typeface="+mn-ea"/>
                <a:cs typeface="Arial" pitchFamily="34" charset="0"/>
                <a:sym typeface="FrutigerNext LT Regular" pitchFamily="34" charset="0"/>
              </a:rPr>
              <a:t> </a:t>
            </a:r>
            <a:r>
              <a:rPr lang="en-US" altLang="zh-CN" sz="1600" kern="0" dirty="0">
                <a:solidFill>
                  <a:srgbClr val="005E92"/>
                </a:solidFill>
                <a:latin typeface="+mn-lt"/>
                <a:ea typeface="+mn-ea"/>
                <a:cs typeface="Arial" pitchFamily="34" charset="0"/>
                <a:sym typeface="FrutigerNext LT Regular" pitchFamily="34" charset="0"/>
              </a:rPr>
              <a:t>Cube</a:t>
            </a:r>
          </a:p>
        </p:txBody>
      </p:sp>
      <p:sp>
        <p:nvSpPr>
          <p:cNvPr id="17" name="矩形 53"/>
          <p:cNvSpPr>
            <a:spLocks noChangeArrowheads="1"/>
          </p:cNvSpPr>
          <p:nvPr/>
        </p:nvSpPr>
        <p:spPr bwMode="auto">
          <a:xfrm>
            <a:off x="2473698" y="5976243"/>
            <a:ext cx="1655514" cy="307777"/>
          </a:xfrm>
          <a:prstGeom prst="rect">
            <a:avLst/>
          </a:prstGeom>
          <a:noFill/>
          <a:ln w="9525">
            <a:noFill/>
            <a:miter lim="800000"/>
            <a:headEnd/>
            <a:tailEnd/>
          </a:ln>
        </p:spPr>
        <p:txBody>
          <a:bodyPr wrap="square">
            <a:spAutoFit/>
          </a:bodyPr>
          <a:lstStyle/>
          <a:p>
            <a:pPr fontAlgn="auto">
              <a:spcBef>
                <a:spcPts val="0"/>
              </a:spcBef>
              <a:spcAft>
                <a:spcPts val="0"/>
              </a:spcAft>
              <a:defRPr/>
            </a:pPr>
            <a:r>
              <a:rPr lang="zh-CN" altLang="en-US" sz="1400" kern="0" dirty="0">
                <a:solidFill>
                  <a:srgbClr val="000000"/>
                </a:solidFill>
                <a:latin typeface="+mn-lt"/>
                <a:ea typeface="+mn-ea"/>
              </a:rPr>
              <a:t>分表、汇聚、备份</a:t>
            </a:r>
          </a:p>
        </p:txBody>
      </p:sp>
      <p:cxnSp>
        <p:nvCxnSpPr>
          <p:cNvPr id="13330" name="直接箭头连接符 88"/>
          <p:cNvCxnSpPr>
            <a:cxnSpLocks noChangeShapeType="1"/>
            <a:stCxn id="11" idx="2"/>
            <a:endCxn id="13" idx="1"/>
          </p:cNvCxnSpPr>
          <p:nvPr/>
        </p:nvCxnSpPr>
        <p:spPr bwMode="auto">
          <a:xfrm flipH="1">
            <a:off x="2393950" y="5128549"/>
            <a:ext cx="14289" cy="245139"/>
          </a:xfrm>
          <a:prstGeom prst="straightConnector1">
            <a:avLst/>
          </a:prstGeom>
          <a:noFill/>
          <a:ln w="9525" algn="ctr">
            <a:solidFill>
              <a:srgbClr val="00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13331" name="直接箭头连接符 66"/>
          <p:cNvCxnSpPr>
            <a:cxnSpLocks noChangeShapeType="1"/>
          </p:cNvCxnSpPr>
          <p:nvPr/>
        </p:nvCxnSpPr>
        <p:spPr bwMode="auto">
          <a:xfrm flipH="1">
            <a:off x="2916238" y="4941888"/>
            <a:ext cx="523875" cy="395287"/>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20" name="Rectangle 5"/>
          <p:cNvSpPr/>
          <p:nvPr/>
        </p:nvSpPr>
        <p:spPr bwMode="auto">
          <a:xfrm>
            <a:off x="7531100" y="2876550"/>
            <a:ext cx="935038" cy="646113"/>
          </a:xfrm>
          <a:prstGeom prst="rect">
            <a:avLst/>
          </a:prstGeom>
          <a:noFill/>
          <a:ln w="9525" cap="flat" cmpd="sng" algn="ctr">
            <a:solidFill>
              <a:schemeClr val="tx1"/>
            </a:solidFill>
            <a:prstDash val="dash"/>
          </a:ln>
          <a:effectLst/>
        </p:spPr>
        <p:txBody>
          <a:bodyPr anchor="ctr"/>
          <a:lstStyle/>
          <a:p>
            <a:pPr algn="ctr" fontAlgn="auto">
              <a:spcBef>
                <a:spcPts val="0"/>
              </a:spcBef>
              <a:spcAft>
                <a:spcPts val="0"/>
              </a:spcAft>
              <a:buSzPct val="100000"/>
              <a:defRPr/>
            </a:pPr>
            <a:r>
              <a:rPr lang="en-US" altLang="zh-CN" sz="1600" kern="0" dirty="0">
                <a:solidFill>
                  <a:srgbClr val="005E92"/>
                </a:solidFill>
                <a:latin typeface="+mn-lt"/>
                <a:ea typeface="+mn-ea"/>
                <a:cs typeface="Arial" pitchFamily="34" charset="0"/>
                <a:sym typeface="FrutigerNext LT Regular" pitchFamily="34" charset="0"/>
              </a:rPr>
              <a:t>Fusion</a:t>
            </a:r>
            <a:r>
              <a:rPr lang="zh-CN" altLang="en-US" sz="1600" kern="0" dirty="0">
                <a:solidFill>
                  <a:srgbClr val="005E92"/>
                </a:solidFill>
                <a:latin typeface="+mn-lt"/>
                <a:ea typeface="+mn-ea"/>
                <a:cs typeface="Arial" pitchFamily="34" charset="0"/>
                <a:sym typeface="FrutigerNext LT Regular" pitchFamily="34" charset="0"/>
              </a:rPr>
              <a:t> </a:t>
            </a:r>
            <a:r>
              <a:rPr lang="en-US" altLang="zh-CN" sz="1600" kern="0" dirty="0">
                <a:solidFill>
                  <a:srgbClr val="005E92"/>
                </a:solidFill>
                <a:latin typeface="+mn-lt"/>
                <a:ea typeface="+mn-ea"/>
                <a:cs typeface="Arial" pitchFamily="34" charset="0"/>
                <a:sym typeface="FrutigerNext LT Regular" pitchFamily="34" charset="0"/>
              </a:rPr>
              <a:t>Access</a:t>
            </a:r>
          </a:p>
        </p:txBody>
      </p:sp>
      <p:sp>
        <p:nvSpPr>
          <p:cNvPr id="21" name="Rectangle 5"/>
          <p:cNvSpPr/>
          <p:nvPr/>
        </p:nvSpPr>
        <p:spPr bwMode="auto">
          <a:xfrm>
            <a:off x="5514975" y="2876550"/>
            <a:ext cx="935038" cy="646113"/>
          </a:xfrm>
          <a:prstGeom prst="rect">
            <a:avLst/>
          </a:prstGeom>
          <a:solidFill>
            <a:srgbClr val="AED6EA"/>
          </a:solidFill>
          <a:ln w="9525" cap="flat" cmpd="sng" algn="ctr">
            <a:solidFill>
              <a:schemeClr val="tx1"/>
            </a:solidFill>
            <a:prstDash val="solid"/>
          </a:ln>
          <a:effectLst/>
        </p:spPr>
        <p:txBody>
          <a:bodyPr anchor="ctr"/>
          <a:lstStyle/>
          <a:p>
            <a:pPr algn="ctr" fontAlgn="auto">
              <a:spcBef>
                <a:spcPts val="0"/>
              </a:spcBef>
              <a:spcAft>
                <a:spcPts val="0"/>
              </a:spcAft>
              <a:buSzPct val="100000"/>
              <a:defRPr/>
            </a:pPr>
            <a:r>
              <a:rPr lang="en-US" altLang="zh-CN" sz="1600" kern="0" dirty="0">
                <a:solidFill>
                  <a:srgbClr val="005E92"/>
                </a:solidFill>
                <a:latin typeface="+mn-lt"/>
                <a:ea typeface="+mn-ea"/>
                <a:cs typeface="Arial" pitchFamily="34" charset="0"/>
                <a:sym typeface="FrutigerNext LT Regular" pitchFamily="34" charset="0"/>
              </a:rPr>
              <a:t>Fusion Sphere</a:t>
            </a:r>
          </a:p>
        </p:txBody>
      </p:sp>
      <p:sp>
        <p:nvSpPr>
          <p:cNvPr id="22" name="Rectangle 5"/>
          <p:cNvSpPr/>
          <p:nvPr/>
        </p:nvSpPr>
        <p:spPr bwMode="auto">
          <a:xfrm>
            <a:off x="6350000" y="3819525"/>
            <a:ext cx="736600" cy="493713"/>
          </a:xfrm>
          <a:prstGeom prst="rect">
            <a:avLst/>
          </a:prstGeom>
          <a:noFill/>
          <a:ln w="9525" cap="flat" cmpd="sng" algn="ctr">
            <a:solidFill>
              <a:schemeClr val="tx1"/>
            </a:solidFill>
            <a:prstDash val="dash"/>
          </a:ln>
          <a:effectLst/>
        </p:spPr>
        <p:txBody>
          <a:bodyPr anchor="ctr"/>
          <a:lstStyle/>
          <a:p>
            <a:pPr algn="ctr" fontAlgn="auto">
              <a:spcBef>
                <a:spcPts val="0"/>
              </a:spcBef>
              <a:spcAft>
                <a:spcPts val="0"/>
              </a:spcAft>
              <a:buSzPct val="100000"/>
              <a:defRPr/>
            </a:pPr>
            <a:r>
              <a:rPr lang="en-US" altLang="zh-CN" sz="1200" kern="0" dirty="0">
                <a:solidFill>
                  <a:srgbClr val="005E92"/>
                </a:solidFill>
                <a:latin typeface="+mn-lt"/>
                <a:ea typeface="+mn-ea"/>
                <a:cs typeface="Arial" pitchFamily="34" charset="0"/>
                <a:sym typeface="FrutigerNext LT Regular" pitchFamily="34" charset="0"/>
              </a:rPr>
              <a:t>Fusion Storage</a:t>
            </a:r>
          </a:p>
        </p:txBody>
      </p:sp>
      <p:sp>
        <p:nvSpPr>
          <p:cNvPr id="23" name="矩形 22"/>
          <p:cNvSpPr/>
          <p:nvPr/>
        </p:nvSpPr>
        <p:spPr>
          <a:xfrm>
            <a:off x="1769666" y="4054266"/>
            <a:ext cx="3156744" cy="677108"/>
          </a:xfrm>
          <a:prstGeom prst="rect">
            <a:avLst/>
          </a:prstGeom>
        </p:spPr>
        <p:txBody>
          <a:bodyPr wrap="square">
            <a:spAutoFit/>
          </a:bodyPr>
          <a:lstStyle/>
          <a:p>
            <a:pPr algn="ctr" defTabSz="801688" fontAlgn="auto">
              <a:spcBef>
                <a:spcPts val="0"/>
              </a:spcBef>
              <a:spcAft>
                <a:spcPts val="0"/>
              </a:spcAft>
              <a:defRPr/>
            </a:pPr>
            <a:r>
              <a:rPr lang="en-US" altLang="zh-CN" sz="1400" b="1" kern="0" dirty="0">
                <a:latin typeface="+mn-lt"/>
                <a:ea typeface="+mn-ea"/>
              </a:rPr>
              <a:t>FusionSphere SOI</a:t>
            </a:r>
          </a:p>
          <a:p>
            <a:pPr algn="ctr" defTabSz="801688" fontAlgn="auto">
              <a:spcBef>
                <a:spcPts val="0"/>
              </a:spcBef>
              <a:spcAft>
                <a:spcPts val="0"/>
              </a:spcAft>
              <a:defRPr/>
            </a:pPr>
            <a:r>
              <a:rPr lang="zh-CN" altLang="en-US" sz="1200" kern="0" dirty="0" smtClean="0">
                <a:solidFill>
                  <a:srgbClr val="000000"/>
                </a:solidFill>
                <a:latin typeface="+mn-lt"/>
                <a:ea typeface="+mn-ea"/>
              </a:rPr>
              <a:t>（系统环境</a:t>
            </a:r>
            <a:r>
              <a:rPr lang="zh-CN" altLang="en-US" sz="1200" kern="0" dirty="0">
                <a:solidFill>
                  <a:srgbClr val="000000"/>
                </a:solidFill>
                <a:latin typeface="+mn-lt"/>
                <a:ea typeface="+mn-ea"/>
              </a:rPr>
              <a:t>与产品指标的监控、分析、规划和警示）</a:t>
            </a:r>
            <a:endParaRPr lang="en-US" altLang="zh-CN" sz="1200" kern="0" dirty="0">
              <a:solidFill>
                <a:srgbClr val="000000"/>
              </a:solidFill>
              <a:latin typeface="+mn-lt"/>
              <a:ea typeface="+mn-ea"/>
            </a:endParaRPr>
          </a:p>
        </p:txBody>
      </p:sp>
      <p:cxnSp>
        <p:nvCxnSpPr>
          <p:cNvPr id="13336" name="肘形连接符 52"/>
          <p:cNvCxnSpPr>
            <a:cxnSpLocks noChangeShapeType="1"/>
            <a:endCxn id="4" idx="1"/>
          </p:cNvCxnSpPr>
          <p:nvPr/>
        </p:nvCxnSpPr>
        <p:spPr bwMode="auto">
          <a:xfrm flipV="1">
            <a:off x="4572000" y="4264025"/>
            <a:ext cx="836613" cy="641350"/>
          </a:xfrm>
          <a:prstGeom prst="straightConnector1">
            <a:avLst/>
          </a:prstGeom>
          <a:noFill/>
          <a:ln w="9525" algn="ctr">
            <a:solidFill>
              <a:srgbClr val="000000"/>
            </a:solidFill>
            <a:round/>
            <a:headEnd type="arrow" w="med" len="med"/>
            <a:tailEnd/>
          </a:ln>
          <a:extLst>
            <a:ext uri="{909E8E84-426E-40DD-AFC4-6F175D3DCCD1}">
              <a14:hiddenFill xmlns:a14="http://schemas.microsoft.com/office/drawing/2010/main">
                <a:noFill/>
              </a14:hiddenFill>
            </a:ext>
          </a:extLst>
        </p:spPr>
      </p:cxnSp>
      <p:sp>
        <p:nvSpPr>
          <p:cNvPr id="25" name="圆角矩形 56"/>
          <p:cNvSpPr>
            <a:spLocks noChangeArrowheads="1"/>
          </p:cNvSpPr>
          <p:nvPr/>
        </p:nvSpPr>
        <p:spPr bwMode="auto">
          <a:xfrm>
            <a:off x="3419474" y="5414963"/>
            <a:ext cx="1152525" cy="497104"/>
          </a:xfrm>
          <a:prstGeom prst="roundRect">
            <a:avLst>
              <a:gd name="adj" fmla="val 16667"/>
            </a:avLst>
          </a:prstGeom>
          <a:solidFill>
            <a:srgbClr val="92D050"/>
          </a:solidFill>
          <a:ln w="9525" algn="ctr">
            <a:solidFill>
              <a:srgbClr val="000000"/>
            </a:solidFill>
            <a:round/>
            <a:headEnd/>
            <a:tailEnd/>
          </a:ln>
        </p:spPr>
        <p:txBody>
          <a:bodyPr wrap="square" lIns="79200" tIns="39600" rIns="79200" bIns="39600">
            <a:spAutoFit/>
          </a:bodyPr>
          <a:lstStyle/>
          <a:p>
            <a:pPr fontAlgn="auto">
              <a:spcBef>
                <a:spcPts val="0"/>
              </a:spcBef>
              <a:spcAft>
                <a:spcPts val="0"/>
              </a:spcAft>
              <a:defRPr/>
            </a:pPr>
            <a:r>
              <a:rPr lang="zh-CN" altLang="en-US" sz="1200" kern="0" dirty="0">
                <a:solidFill>
                  <a:srgbClr val="000000"/>
                </a:solidFill>
                <a:latin typeface="+mn-lt"/>
                <a:ea typeface="+mn-ea"/>
              </a:rPr>
              <a:t>性能和容量的分析和预测</a:t>
            </a:r>
            <a:endParaRPr lang="zh-CN" altLang="en-US" sz="2800" kern="0" dirty="0">
              <a:solidFill>
                <a:sysClr val="windowText" lastClr="000000"/>
              </a:solidFill>
              <a:latin typeface="+mn-lt"/>
              <a:ea typeface="+mn-ea"/>
            </a:endParaRPr>
          </a:p>
        </p:txBody>
      </p:sp>
      <p:cxnSp>
        <p:nvCxnSpPr>
          <p:cNvPr id="13338" name="直接箭头连接符 66"/>
          <p:cNvCxnSpPr>
            <a:cxnSpLocks noChangeShapeType="1"/>
            <a:stCxn id="10" idx="2"/>
            <a:endCxn id="25" idx="0"/>
          </p:cNvCxnSpPr>
          <p:nvPr/>
        </p:nvCxnSpPr>
        <p:spPr bwMode="auto">
          <a:xfrm>
            <a:off x="3965575" y="5254683"/>
            <a:ext cx="30162" cy="160280"/>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3339" name="直接箭头连接符 88"/>
          <p:cNvCxnSpPr>
            <a:cxnSpLocks noChangeShapeType="1"/>
            <a:stCxn id="13" idx="4"/>
            <a:endCxn id="25" idx="1"/>
          </p:cNvCxnSpPr>
          <p:nvPr/>
        </p:nvCxnSpPr>
        <p:spPr bwMode="auto">
          <a:xfrm>
            <a:off x="2987675" y="5661819"/>
            <a:ext cx="431799" cy="1696"/>
          </a:xfrm>
          <a:prstGeom prst="straightConnector1">
            <a:avLst/>
          </a:prstGeom>
          <a:noFill/>
          <a:ln w="9525" algn="ctr">
            <a:solidFill>
              <a:srgbClr val="000000"/>
            </a:solidFill>
            <a:round/>
            <a:headEnd type="arrow" w="med" len="med"/>
            <a:tailEnd type="arrow" w="med" len="med"/>
          </a:ln>
          <a:extLst>
            <a:ext uri="{909E8E84-426E-40DD-AFC4-6F175D3DCCD1}">
              <a14:hiddenFill xmlns:a14="http://schemas.microsoft.com/office/drawing/2010/main">
                <a:noFill/>
              </a14:hiddenFill>
            </a:ext>
          </a:extLst>
        </p:spPr>
      </p:cxnSp>
      <p:sp>
        <p:nvSpPr>
          <p:cNvPr id="28" name="Rectangle 5"/>
          <p:cNvSpPr/>
          <p:nvPr/>
        </p:nvSpPr>
        <p:spPr bwMode="auto">
          <a:xfrm>
            <a:off x="7127875" y="3817938"/>
            <a:ext cx="736600" cy="495300"/>
          </a:xfrm>
          <a:prstGeom prst="rect">
            <a:avLst/>
          </a:prstGeom>
          <a:noFill/>
          <a:ln w="9525" cap="flat" cmpd="sng" algn="ctr">
            <a:solidFill>
              <a:schemeClr val="tx1"/>
            </a:solidFill>
            <a:prstDash val="dash"/>
          </a:ln>
          <a:effectLst/>
        </p:spPr>
        <p:txBody>
          <a:bodyPr anchor="ctr"/>
          <a:lstStyle/>
          <a:p>
            <a:pPr algn="ctr" fontAlgn="auto">
              <a:spcBef>
                <a:spcPts val="0"/>
              </a:spcBef>
              <a:spcAft>
                <a:spcPts val="0"/>
              </a:spcAft>
              <a:buSzPct val="100000"/>
              <a:defRPr/>
            </a:pPr>
            <a:r>
              <a:rPr lang="en-US" altLang="zh-CN" sz="1200" kern="0" dirty="0">
                <a:solidFill>
                  <a:srgbClr val="005E92"/>
                </a:solidFill>
                <a:latin typeface="+mn-lt"/>
                <a:ea typeface="+mn-ea"/>
                <a:cs typeface="Arial" pitchFamily="34" charset="0"/>
                <a:sym typeface="FrutigerNext LT Regular" pitchFamily="34" charset="0"/>
              </a:rPr>
              <a:t>Fusion Network</a:t>
            </a:r>
          </a:p>
        </p:txBody>
      </p:sp>
      <p:sp>
        <p:nvSpPr>
          <p:cNvPr id="29" name="Rectangle 5"/>
          <p:cNvSpPr/>
          <p:nvPr/>
        </p:nvSpPr>
        <p:spPr bwMode="auto">
          <a:xfrm>
            <a:off x="7899400" y="3827463"/>
            <a:ext cx="604838" cy="485775"/>
          </a:xfrm>
          <a:prstGeom prst="rect">
            <a:avLst/>
          </a:prstGeom>
          <a:noFill/>
          <a:ln w="9525" cap="flat" cmpd="sng" algn="ctr">
            <a:solidFill>
              <a:schemeClr val="tx1"/>
            </a:solidFill>
            <a:prstDash val="dash"/>
          </a:ln>
          <a:effectLst/>
        </p:spPr>
        <p:txBody>
          <a:bodyPr anchor="ctr"/>
          <a:lstStyle/>
          <a:p>
            <a:pPr algn="ctr" fontAlgn="auto">
              <a:spcBef>
                <a:spcPts val="0"/>
              </a:spcBef>
              <a:spcAft>
                <a:spcPts val="0"/>
              </a:spcAft>
              <a:buSzPct val="100000"/>
              <a:defRPr/>
            </a:pPr>
            <a:r>
              <a:rPr lang="en-US" altLang="zh-CN" sz="1200" kern="0" dirty="0" err="1">
                <a:solidFill>
                  <a:srgbClr val="005E92"/>
                </a:solidFill>
                <a:latin typeface="+mn-lt"/>
                <a:ea typeface="+mn-ea"/>
                <a:cs typeface="Arial" pitchFamily="34" charset="0"/>
                <a:sym typeface="FrutigerNext LT Regular" pitchFamily="34" charset="0"/>
              </a:rPr>
              <a:t>OpenStack</a:t>
            </a:r>
            <a:endParaRPr lang="en-US" altLang="zh-CN" sz="1200" kern="0" dirty="0">
              <a:solidFill>
                <a:srgbClr val="005E92"/>
              </a:solidFill>
              <a:latin typeface="+mn-lt"/>
              <a:ea typeface="+mn-ea"/>
              <a:cs typeface="Arial" pitchFamily="34" charset="0"/>
              <a:sym typeface="FrutigerNext LT Regular" pitchFamily="34" charset="0"/>
            </a:endParaRPr>
          </a:p>
        </p:txBody>
      </p:sp>
      <p:sp>
        <p:nvSpPr>
          <p:cNvPr id="30" name="圆角矩形 76"/>
          <p:cNvSpPr>
            <a:spLocks noChangeArrowheads="1"/>
          </p:cNvSpPr>
          <p:nvPr/>
        </p:nvSpPr>
        <p:spPr bwMode="auto">
          <a:xfrm>
            <a:off x="5408613" y="2595563"/>
            <a:ext cx="3159125" cy="1065212"/>
          </a:xfrm>
          <a:prstGeom prst="roundRect">
            <a:avLst>
              <a:gd name="adj" fmla="val 16667"/>
            </a:avLst>
          </a:prstGeom>
          <a:noFill/>
          <a:ln w="9525" algn="ctr">
            <a:solidFill>
              <a:srgbClr val="000000"/>
            </a:solidFill>
            <a:round/>
            <a:headEnd/>
            <a:tailEnd/>
          </a:ln>
        </p:spPr>
        <p:txBody>
          <a:bodyPr lIns="79200" tIns="39600" rIns="79200" bIns="39600"/>
          <a:lstStyle/>
          <a:p>
            <a:pPr defTabSz="801688" fontAlgn="auto">
              <a:spcBef>
                <a:spcPts val="0"/>
              </a:spcBef>
              <a:spcAft>
                <a:spcPts val="0"/>
              </a:spcAft>
              <a:defRPr/>
            </a:pPr>
            <a:endParaRPr lang="en-US" altLang="zh-CN" sz="1100" kern="0">
              <a:solidFill>
                <a:sysClr val="windowText" lastClr="000000"/>
              </a:solidFill>
              <a:latin typeface="+mn-lt"/>
              <a:ea typeface="+mn-ea"/>
            </a:endParaRPr>
          </a:p>
          <a:p>
            <a:pPr defTabSz="801688" fontAlgn="auto">
              <a:spcBef>
                <a:spcPts val="0"/>
              </a:spcBef>
              <a:spcAft>
                <a:spcPts val="0"/>
              </a:spcAft>
              <a:defRPr/>
            </a:pPr>
            <a:endParaRPr lang="en-US" altLang="zh-CN" sz="1100" kern="0">
              <a:solidFill>
                <a:sysClr val="windowText" lastClr="000000"/>
              </a:solidFill>
              <a:latin typeface="+mn-lt"/>
              <a:ea typeface="+mn-ea"/>
            </a:endParaRPr>
          </a:p>
          <a:p>
            <a:pPr defTabSz="801688" fontAlgn="auto">
              <a:spcBef>
                <a:spcPts val="0"/>
              </a:spcBef>
              <a:spcAft>
                <a:spcPts val="0"/>
              </a:spcAft>
              <a:defRPr/>
            </a:pPr>
            <a:r>
              <a:rPr lang="en-US" altLang="zh-CN" sz="1100" kern="0">
                <a:solidFill>
                  <a:sysClr val="windowText" lastClr="000000"/>
                </a:solidFill>
                <a:latin typeface="+mn-lt"/>
                <a:ea typeface="+mn-ea"/>
              </a:rPr>
              <a:t>           </a:t>
            </a:r>
          </a:p>
          <a:p>
            <a:pPr marL="0" lvl="1" defTabSz="801688" fontAlgn="auto">
              <a:spcBef>
                <a:spcPts val="0"/>
              </a:spcBef>
              <a:spcAft>
                <a:spcPts val="0"/>
              </a:spcAft>
              <a:defRPr/>
            </a:pPr>
            <a:endParaRPr lang="en-US" altLang="zh-CN" sz="1100" kern="0">
              <a:solidFill>
                <a:sysClr val="windowText" lastClr="000000"/>
              </a:solidFill>
              <a:latin typeface="+mn-lt"/>
              <a:ea typeface="+mn-ea"/>
            </a:endParaRPr>
          </a:p>
        </p:txBody>
      </p:sp>
      <p:sp>
        <p:nvSpPr>
          <p:cNvPr id="31" name="TextBox 79"/>
          <p:cNvSpPr txBox="1">
            <a:spLocks noChangeArrowheads="1"/>
          </p:cNvSpPr>
          <p:nvPr/>
        </p:nvSpPr>
        <p:spPr bwMode="auto">
          <a:xfrm>
            <a:off x="7305675" y="2565400"/>
            <a:ext cx="1152525" cy="307975"/>
          </a:xfrm>
          <a:prstGeom prst="rect">
            <a:avLst/>
          </a:prstGeom>
          <a:noFill/>
          <a:ln w="9525">
            <a:noFill/>
            <a:miter lim="800000"/>
            <a:headEnd/>
            <a:tailEnd/>
          </a:ln>
        </p:spPr>
        <p:txBody>
          <a:bodyPr>
            <a:spAutoFit/>
          </a:bodyPr>
          <a:lstStyle/>
          <a:p>
            <a:pPr algn="ctr" fontAlgn="auto">
              <a:spcBef>
                <a:spcPts val="0"/>
              </a:spcBef>
              <a:spcAft>
                <a:spcPts val="0"/>
              </a:spcAft>
              <a:defRPr/>
            </a:pPr>
            <a:r>
              <a:rPr lang="zh-CN" altLang="en-US" sz="1400" b="1" kern="0" dirty="0">
                <a:solidFill>
                  <a:srgbClr val="000000"/>
                </a:solidFill>
                <a:latin typeface="+mn-lt"/>
                <a:ea typeface="+mn-ea"/>
              </a:rPr>
              <a:t>解决方案</a:t>
            </a:r>
          </a:p>
        </p:txBody>
      </p:sp>
      <p:pic>
        <p:nvPicPr>
          <p:cNvPr id="13344" name="图片 3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975" y="2600325"/>
            <a:ext cx="4394200" cy="144780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094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zh-CN" dirty="0" smtClean="0"/>
              <a:t>FusionSphere SOI</a:t>
            </a:r>
            <a:r>
              <a:rPr lang="zh-CN" altLang="en-US" dirty="0" smtClean="0"/>
              <a:t>安装部署</a:t>
            </a:r>
          </a:p>
        </p:txBody>
      </p:sp>
      <p:sp>
        <p:nvSpPr>
          <p:cNvPr id="1028" name="日期占位符 3"/>
          <p:cNvSpPr>
            <a:spLocks noGrp="1"/>
          </p:cNvSpPr>
          <p:nvPr>
            <p:ph type="dt" sz="quarter" idx="4294967295"/>
          </p:nvPr>
        </p:nvSpPr>
        <p:spPr bwMode="auto">
          <a:xfrm>
            <a:off x="7624763" y="6524625"/>
            <a:ext cx="1519237"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01688"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defTabSz="801688"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defTabSz="801688"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defTabSz="8016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defTabSz="8016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defTabSz="8016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defTabSz="801688"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lnSpc>
                <a:spcPct val="85000"/>
              </a:lnSpc>
            </a:pPr>
            <a:r>
              <a:rPr lang="de-DE" altLang="zh-CN" sz="1200">
                <a:solidFill>
                  <a:srgbClr val="000000"/>
                </a:solidFill>
                <a:latin typeface="+mn-lt"/>
                <a:ea typeface="+mn-ea"/>
              </a:rPr>
              <a:t>Page </a:t>
            </a:r>
            <a:fld id="{72F82124-458D-4573-8487-0B2694605FB4}" type="slidenum">
              <a:rPr lang="de-DE" altLang="zh-CN" sz="1200">
                <a:solidFill>
                  <a:srgbClr val="000000"/>
                </a:solidFill>
                <a:latin typeface="+mn-lt"/>
                <a:ea typeface="+mn-ea"/>
              </a:rPr>
              <a:pPr eaLnBrk="1" hangingPunct="1">
                <a:lnSpc>
                  <a:spcPct val="85000"/>
                </a:lnSpc>
              </a:pPr>
              <a:t>7</a:t>
            </a:fld>
            <a:endParaRPr lang="en-GB" altLang="zh-CN" sz="1200">
              <a:solidFill>
                <a:srgbClr val="000000"/>
              </a:solidFill>
              <a:latin typeface="+mn-lt"/>
              <a:ea typeface="+mn-ea"/>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1135652357"/>
              </p:ext>
            </p:extLst>
          </p:nvPr>
        </p:nvGraphicFramePr>
        <p:xfrm>
          <a:off x="407988" y="1520825"/>
          <a:ext cx="2927350" cy="4579938"/>
        </p:xfrm>
        <a:graphic>
          <a:graphicData uri="http://schemas.openxmlformats.org/presentationml/2006/ole">
            <mc:AlternateContent xmlns:mc="http://schemas.openxmlformats.org/markup-compatibility/2006">
              <mc:Choice xmlns:v="urn:schemas-microsoft-com:vml" Requires="v">
                <p:oleObj spid="_x0000_s1058" name="Visio" r:id="rId4" imgW="2926606" imgH="4579883" progId="Visio.Drawing.11">
                  <p:embed/>
                </p:oleObj>
              </mc:Choice>
              <mc:Fallback>
                <p:oleObj name="Visio" r:id="rId4" imgW="2926606" imgH="4579883" progId="Visio.Drawing.11">
                  <p:embed/>
                  <p:pic>
                    <p:nvPicPr>
                      <p:cNvPr id="0" name=""/>
                      <p:cNvPicPr>
                        <a:picLocks noChangeAspect="1" noChangeArrowheads="1"/>
                      </p:cNvPicPr>
                      <p:nvPr/>
                    </p:nvPicPr>
                    <p:blipFill>
                      <a:blip r:embed="rId5"/>
                      <a:srcRect/>
                      <a:stretch>
                        <a:fillRect/>
                      </a:stretch>
                    </p:blipFill>
                    <p:spPr bwMode="auto">
                      <a:xfrm>
                        <a:off x="407988" y="1520825"/>
                        <a:ext cx="2927350"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圆角矩形标注 10"/>
          <p:cNvSpPr/>
          <p:nvPr/>
        </p:nvSpPr>
        <p:spPr bwMode="auto">
          <a:xfrm>
            <a:off x="3406775" y="1903413"/>
            <a:ext cx="2527300" cy="923925"/>
          </a:xfrm>
          <a:prstGeom prst="wedgeRoundRectCallout">
            <a:avLst>
              <a:gd name="adj1" fmla="val -75757"/>
              <a:gd name="adj2" fmla="val 104325"/>
              <a:gd name="adj3" fmla="val 16667"/>
            </a:avLst>
          </a:prstGeom>
          <a:noFill/>
          <a:ln w="9525" cap="flat" cmpd="sng" algn="ctr">
            <a:solidFill>
              <a:schemeClr val="tx1"/>
            </a:solidFill>
            <a:prstDash val="solid"/>
            <a:round/>
            <a:headEnd type="none" w="med" len="med"/>
            <a:tailEnd type="none" w="med" len="med"/>
          </a:ln>
          <a:effectLst/>
        </p:spPr>
        <p:txBody>
          <a:bodyPr anchor="ctr"/>
          <a:lstStyle/>
          <a:p>
            <a:pPr>
              <a:defRPr/>
            </a:pPr>
            <a:r>
              <a:rPr lang="en-US" altLang="zh-CN" sz="1200" dirty="0">
                <a:latin typeface="+mn-lt"/>
                <a:ea typeface="+mn-ea"/>
              </a:rPr>
              <a:t>Step1</a:t>
            </a:r>
            <a:r>
              <a:rPr lang="zh-CN" altLang="en-US" sz="1200" dirty="0">
                <a:latin typeface="+mn-lt"/>
                <a:ea typeface="+mn-ea"/>
              </a:rPr>
              <a:t>：导入模板</a:t>
            </a:r>
            <a:endParaRPr lang="en-US" altLang="zh-CN" sz="1200" dirty="0">
              <a:latin typeface="+mn-lt"/>
              <a:ea typeface="+mn-ea"/>
            </a:endParaRPr>
          </a:p>
          <a:p>
            <a:pPr>
              <a:defRPr/>
            </a:pPr>
            <a:r>
              <a:rPr lang="zh-CN" altLang="en-US" sz="1200" dirty="0">
                <a:latin typeface="+mn-lt"/>
                <a:ea typeface="+mn-ea"/>
              </a:rPr>
              <a:t>在</a:t>
            </a:r>
            <a:r>
              <a:rPr lang="en-US" altLang="zh-CN" sz="1200" dirty="0" err="1">
                <a:latin typeface="+mn-lt"/>
                <a:ea typeface="+mn-ea"/>
              </a:rPr>
              <a:t>FusionCompute</a:t>
            </a:r>
            <a:r>
              <a:rPr lang="zh-CN" altLang="en-US" sz="1200" dirty="0">
                <a:latin typeface="+mn-lt"/>
                <a:ea typeface="+mn-ea"/>
              </a:rPr>
              <a:t>上通过导入虚拟机方式创建</a:t>
            </a:r>
            <a:r>
              <a:rPr lang="en-US" altLang="zh-CN" sz="1200" dirty="0">
                <a:latin typeface="+mn-lt"/>
                <a:ea typeface="+mn-ea"/>
              </a:rPr>
              <a:t>FusionSphere SOI</a:t>
            </a:r>
            <a:r>
              <a:rPr lang="zh-CN" altLang="en-US" sz="1200" dirty="0">
                <a:latin typeface="+mn-lt"/>
                <a:ea typeface="+mn-ea"/>
              </a:rPr>
              <a:t>虚拟机。 导入过程约</a:t>
            </a:r>
            <a:r>
              <a:rPr lang="en-US" altLang="zh-CN" sz="1200" dirty="0">
                <a:latin typeface="+mn-lt"/>
                <a:ea typeface="+mn-ea"/>
              </a:rPr>
              <a:t>30~60</a:t>
            </a:r>
            <a:r>
              <a:rPr lang="zh-CN" altLang="en-US" sz="1200" dirty="0">
                <a:latin typeface="+mn-lt"/>
                <a:ea typeface="+mn-ea"/>
              </a:rPr>
              <a:t>分钟。</a:t>
            </a:r>
          </a:p>
        </p:txBody>
      </p:sp>
      <p:sp>
        <p:nvSpPr>
          <p:cNvPr id="12" name="圆角矩形标注 11"/>
          <p:cNvSpPr/>
          <p:nvPr/>
        </p:nvSpPr>
        <p:spPr bwMode="auto">
          <a:xfrm>
            <a:off x="3402013" y="3122613"/>
            <a:ext cx="2522537" cy="796925"/>
          </a:xfrm>
          <a:prstGeom prst="wedgeRoundRectCallout">
            <a:avLst>
              <a:gd name="adj1" fmla="val -75356"/>
              <a:gd name="adj2" fmla="val 55164"/>
              <a:gd name="adj3" fmla="val 16667"/>
            </a:avLst>
          </a:prstGeom>
          <a:noFill/>
          <a:ln w="9525" cap="flat" cmpd="sng" algn="ctr">
            <a:solidFill>
              <a:schemeClr val="tx1"/>
            </a:solidFill>
            <a:prstDash val="solid"/>
            <a:round/>
            <a:headEnd type="none" w="med" len="med"/>
            <a:tailEnd type="none" w="med" len="med"/>
          </a:ln>
          <a:effectLst/>
        </p:spPr>
        <p:txBody>
          <a:bodyPr anchor="ctr"/>
          <a:lstStyle/>
          <a:p>
            <a:pPr>
              <a:defRPr/>
            </a:pPr>
            <a:r>
              <a:rPr lang="en-US" altLang="zh-CN" sz="1200" dirty="0">
                <a:latin typeface="+mn-lt"/>
                <a:ea typeface="+mn-ea"/>
              </a:rPr>
              <a:t>Step2</a:t>
            </a:r>
            <a:r>
              <a:rPr lang="zh-CN" altLang="en-US" sz="1200" dirty="0">
                <a:latin typeface="+mn-lt"/>
                <a:ea typeface="+mn-ea"/>
              </a:rPr>
              <a:t>：配置</a:t>
            </a:r>
            <a:r>
              <a:rPr lang="en-US" altLang="zh-CN" sz="1200" dirty="0">
                <a:latin typeface="+mn-lt"/>
                <a:ea typeface="+mn-ea"/>
              </a:rPr>
              <a:t>IP</a:t>
            </a:r>
          </a:p>
          <a:p>
            <a:pPr>
              <a:defRPr/>
            </a:pPr>
            <a:r>
              <a:rPr lang="en-US" altLang="zh-CN" sz="1200" dirty="0">
                <a:latin typeface="+mn-lt"/>
                <a:ea typeface="+mn-ea"/>
              </a:rPr>
              <a:t>VNC</a:t>
            </a:r>
            <a:r>
              <a:rPr lang="zh-CN" altLang="en-US" sz="1200" dirty="0">
                <a:latin typeface="+mn-lt"/>
                <a:ea typeface="+mn-ea"/>
              </a:rPr>
              <a:t>登录虚拟机，输入</a:t>
            </a:r>
            <a:r>
              <a:rPr lang="en-US" altLang="zh-CN" sz="1200" dirty="0">
                <a:latin typeface="+mn-lt"/>
                <a:ea typeface="+mn-ea"/>
              </a:rPr>
              <a:t>yast2</a:t>
            </a:r>
            <a:r>
              <a:rPr lang="zh-CN" altLang="en-US" sz="1200" dirty="0">
                <a:latin typeface="+mn-lt"/>
                <a:ea typeface="+mn-ea"/>
              </a:rPr>
              <a:t>命令设置虚拟机</a:t>
            </a:r>
            <a:r>
              <a:rPr lang="en-US" altLang="zh-CN" sz="1200" dirty="0">
                <a:latin typeface="+mn-lt"/>
                <a:ea typeface="+mn-ea"/>
              </a:rPr>
              <a:t>IP</a:t>
            </a:r>
            <a:r>
              <a:rPr lang="zh-CN" altLang="en-US" sz="1200" dirty="0">
                <a:latin typeface="+mn-lt"/>
                <a:ea typeface="+mn-ea"/>
              </a:rPr>
              <a:t>地址、子网掩码和网关。</a:t>
            </a:r>
          </a:p>
        </p:txBody>
      </p:sp>
      <p:sp>
        <p:nvSpPr>
          <p:cNvPr id="13" name="圆角矩形标注 12"/>
          <p:cNvSpPr/>
          <p:nvPr/>
        </p:nvSpPr>
        <p:spPr bwMode="auto">
          <a:xfrm>
            <a:off x="3402013" y="4062413"/>
            <a:ext cx="2522537" cy="990600"/>
          </a:xfrm>
          <a:prstGeom prst="wedgeRoundRectCallout">
            <a:avLst>
              <a:gd name="adj1" fmla="val -75120"/>
              <a:gd name="adj2" fmla="val 407"/>
              <a:gd name="adj3" fmla="val 16667"/>
            </a:avLst>
          </a:prstGeom>
          <a:noFill/>
          <a:ln w="9525" cap="flat" cmpd="sng" algn="ctr">
            <a:solidFill>
              <a:schemeClr val="tx1"/>
            </a:solidFill>
            <a:prstDash val="solid"/>
            <a:round/>
            <a:headEnd type="none" w="med" len="med"/>
            <a:tailEnd type="none" w="med" len="med"/>
          </a:ln>
          <a:effectLst/>
        </p:spPr>
        <p:txBody>
          <a:bodyPr anchor="ctr"/>
          <a:lstStyle/>
          <a:p>
            <a:pPr>
              <a:defRPr/>
            </a:pPr>
            <a:r>
              <a:rPr lang="en-US" altLang="zh-CN" sz="1200" dirty="0">
                <a:latin typeface="+mn-lt"/>
                <a:ea typeface="+mn-ea"/>
              </a:rPr>
              <a:t>Step3</a:t>
            </a:r>
            <a:r>
              <a:rPr lang="zh-CN" altLang="en-US" sz="1200" dirty="0">
                <a:latin typeface="+mn-lt"/>
                <a:ea typeface="+mn-ea"/>
              </a:rPr>
              <a:t>：登录系统</a:t>
            </a:r>
            <a:endParaRPr lang="en-US" altLang="zh-CN" sz="1200" dirty="0">
              <a:latin typeface="+mn-lt"/>
              <a:ea typeface="+mn-ea"/>
            </a:endParaRPr>
          </a:p>
          <a:p>
            <a:pPr>
              <a:defRPr/>
            </a:pPr>
            <a:r>
              <a:rPr lang="zh-CN" altLang="en-US" sz="1200" dirty="0">
                <a:latin typeface="+mn-lt"/>
                <a:ea typeface="+mn-ea"/>
              </a:rPr>
              <a:t>浏览器输入</a:t>
            </a:r>
            <a:r>
              <a:rPr lang="en-US" altLang="zh-CN" sz="1200" dirty="0">
                <a:latin typeface="+mn-lt"/>
                <a:ea typeface="+mn-ea"/>
              </a:rPr>
              <a:t>FusionSphere SOI</a:t>
            </a:r>
            <a:r>
              <a:rPr lang="zh-CN" altLang="en-US" sz="1200" dirty="0">
                <a:latin typeface="+mn-lt"/>
                <a:ea typeface="+mn-ea"/>
              </a:rPr>
              <a:t>节点的管理</a:t>
            </a:r>
            <a:r>
              <a:rPr lang="en-US" altLang="zh-CN" sz="1200" dirty="0">
                <a:latin typeface="+mn-lt"/>
                <a:ea typeface="+mn-ea"/>
              </a:rPr>
              <a:t>IP</a:t>
            </a:r>
            <a:r>
              <a:rPr lang="zh-CN" altLang="en-US" sz="1200" dirty="0">
                <a:latin typeface="+mn-lt"/>
                <a:ea typeface="+mn-ea"/>
              </a:rPr>
              <a:t>地址即可登录。首次登录需要修改用户名密码</a:t>
            </a:r>
          </a:p>
        </p:txBody>
      </p:sp>
      <p:sp>
        <p:nvSpPr>
          <p:cNvPr id="14" name="圆角矩形标注 13"/>
          <p:cNvSpPr/>
          <p:nvPr/>
        </p:nvSpPr>
        <p:spPr bwMode="auto">
          <a:xfrm>
            <a:off x="3384550" y="5210175"/>
            <a:ext cx="2540000" cy="1027113"/>
          </a:xfrm>
          <a:prstGeom prst="wedgeRoundRectCallout">
            <a:avLst>
              <a:gd name="adj1" fmla="val -74079"/>
              <a:gd name="adj2" fmla="val -52457"/>
              <a:gd name="adj3" fmla="val 16667"/>
            </a:avLst>
          </a:prstGeom>
          <a:noFill/>
          <a:ln w="9525" cap="flat" cmpd="sng" algn="ctr">
            <a:solidFill>
              <a:schemeClr val="tx1"/>
            </a:solidFill>
            <a:prstDash val="solid"/>
            <a:round/>
            <a:headEnd type="none" w="med" len="med"/>
            <a:tailEnd type="none" w="med" len="med"/>
          </a:ln>
          <a:effectLst/>
        </p:spPr>
        <p:txBody>
          <a:bodyPr anchor="ctr"/>
          <a:lstStyle/>
          <a:p>
            <a:pPr>
              <a:defRPr/>
            </a:pPr>
            <a:r>
              <a:rPr lang="en-US" altLang="zh-CN" sz="1200" dirty="0">
                <a:latin typeface="+mn-lt"/>
                <a:ea typeface="+mn-ea"/>
              </a:rPr>
              <a:t>Step4</a:t>
            </a:r>
            <a:r>
              <a:rPr lang="zh-CN" altLang="en-US" sz="1200" dirty="0">
                <a:latin typeface="+mn-lt"/>
                <a:ea typeface="+mn-ea"/>
              </a:rPr>
              <a:t>：注册</a:t>
            </a:r>
            <a:r>
              <a:rPr lang="en-US" altLang="zh-CN" sz="1200" dirty="0">
                <a:latin typeface="+mn-lt"/>
                <a:ea typeface="+mn-ea"/>
              </a:rPr>
              <a:t>FC</a:t>
            </a:r>
          </a:p>
          <a:p>
            <a:pPr>
              <a:defRPr/>
            </a:pPr>
            <a:r>
              <a:rPr lang="zh-CN" altLang="en-US" sz="1200" dirty="0">
                <a:latin typeface="+mn-lt"/>
                <a:ea typeface="+mn-ea"/>
              </a:rPr>
              <a:t>在系统管理</a:t>
            </a:r>
            <a:r>
              <a:rPr lang="en-US" altLang="zh-CN" sz="1200" dirty="0">
                <a:latin typeface="+mn-lt"/>
                <a:ea typeface="+mn-ea"/>
              </a:rPr>
              <a:t>-</a:t>
            </a:r>
            <a:r>
              <a:rPr lang="zh-CN" altLang="en-US" sz="1200" dirty="0">
                <a:latin typeface="+mn-lt"/>
                <a:ea typeface="+mn-ea"/>
              </a:rPr>
              <a:t>配置</a:t>
            </a:r>
            <a:r>
              <a:rPr lang="en-US" altLang="zh-CN" sz="1200" dirty="0" err="1">
                <a:latin typeface="+mn-lt"/>
                <a:ea typeface="+mn-ea"/>
              </a:rPr>
              <a:t>FusionCompute</a:t>
            </a:r>
            <a:r>
              <a:rPr lang="zh-CN" altLang="en-US" sz="1200" dirty="0">
                <a:latin typeface="+mn-lt"/>
                <a:ea typeface="+mn-ea"/>
              </a:rPr>
              <a:t>页面，输入</a:t>
            </a:r>
            <a:r>
              <a:rPr lang="en-US" altLang="zh-CN" sz="1200" dirty="0" err="1">
                <a:latin typeface="+mn-lt"/>
                <a:ea typeface="+mn-ea"/>
              </a:rPr>
              <a:t>FusionCompute</a:t>
            </a:r>
            <a:r>
              <a:rPr lang="zh-CN" altLang="en-US" sz="1200" dirty="0">
                <a:latin typeface="+mn-lt"/>
                <a:ea typeface="+mn-ea"/>
              </a:rPr>
              <a:t>的</a:t>
            </a:r>
            <a:r>
              <a:rPr lang="en-US" altLang="zh-CN" sz="1200" dirty="0">
                <a:latin typeface="+mn-lt"/>
                <a:ea typeface="+mn-ea"/>
              </a:rPr>
              <a:t>IP</a:t>
            </a:r>
            <a:r>
              <a:rPr lang="zh-CN" altLang="en-US" sz="1200" dirty="0">
                <a:latin typeface="+mn-lt"/>
                <a:ea typeface="+mn-ea"/>
              </a:rPr>
              <a:t>地址、端口号、接口对接用户名和密码注册</a:t>
            </a:r>
          </a:p>
        </p:txBody>
      </p:sp>
      <p:pic>
        <p:nvPicPr>
          <p:cNvPr id="1033"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7576" y="1422184"/>
            <a:ext cx="2622686" cy="148590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034"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7576" y="2993810"/>
            <a:ext cx="2631341" cy="1272019"/>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035" name="图片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997576" y="4401108"/>
            <a:ext cx="2628456" cy="1767233"/>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1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dirty="0" smtClean="0"/>
              <a:t>FusionSphere SOI</a:t>
            </a:r>
            <a:r>
              <a:rPr lang="zh-CN" altLang="en-US" dirty="0" smtClean="0"/>
              <a:t>监控规模和规格</a:t>
            </a:r>
          </a:p>
        </p:txBody>
      </p:sp>
      <p:sp>
        <p:nvSpPr>
          <p:cNvPr id="13" name="文本占位符 12"/>
          <p:cNvSpPr>
            <a:spLocks noGrp="1"/>
          </p:cNvSpPr>
          <p:nvPr>
            <p:ph type="body" sz="quarter" idx="10"/>
          </p:nvPr>
        </p:nvSpPr>
        <p:spPr/>
        <p:txBody>
          <a:bodyPr/>
          <a:lstStyle/>
          <a:p>
            <a:r>
              <a:rPr lang="en-US" altLang="zh-CN" sz="2000" b="1" dirty="0">
                <a:latin typeface="FrutigerNext LT Regular" panose="020B0503040504020204" pitchFamily="34" charset="0"/>
                <a:ea typeface="华文细黑" panose="02010600040101010101" pitchFamily="2" charset="-122"/>
              </a:rPr>
              <a:t>SOI</a:t>
            </a:r>
            <a:r>
              <a:rPr lang="zh-CN" altLang="en-US" sz="2000" b="1" dirty="0">
                <a:latin typeface="FrutigerNext LT Regular" panose="020B0503040504020204" pitchFamily="34" charset="0"/>
                <a:ea typeface="华文细黑" panose="02010600040101010101" pitchFamily="2" charset="-122"/>
              </a:rPr>
              <a:t>监控规模和资源</a:t>
            </a:r>
            <a:r>
              <a:rPr lang="zh-CN" altLang="en-US" sz="2000" b="1" dirty="0" smtClean="0">
                <a:latin typeface="FrutigerNext LT Regular" panose="020B0503040504020204" pitchFamily="34" charset="0"/>
                <a:ea typeface="华文细黑" panose="02010600040101010101" pitchFamily="2" charset="-122"/>
              </a:rPr>
              <a:t>需求</a:t>
            </a:r>
            <a:endParaRPr lang="en-US" altLang="zh-CN" sz="2000" b="1" dirty="0" smtClean="0">
              <a:latin typeface="FrutigerNext LT Regular" panose="020B0503040504020204" pitchFamily="34" charset="0"/>
              <a:ea typeface="华文细黑" panose="02010600040101010101" pitchFamily="2" charset="-122"/>
            </a:endParaRPr>
          </a:p>
          <a:p>
            <a:endParaRPr lang="en-US" altLang="zh-CN" sz="2000" b="1" dirty="0" smtClean="0">
              <a:latin typeface="FrutigerNext LT Regular" panose="020B0503040504020204" pitchFamily="34" charset="0"/>
              <a:ea typeface="华文细黑" panose="02010600040101010101" pitchFamily="2" charset="-122"/>
            </a:endParaRPr>
          </a:p>
          <a:p>
            <a:endParaRPr lang="en-US" sz="2000" b="1" dirty="0">
              <a:latin typeface="FrutigerNext LT Regular" panose="020B0503040504020204" pitchFamily="34" charset="0"/>
              <a:ea typeface="华文细黑" panose="02010600040101010101" pitchFamily="2" charset="-122"/>
            </a:endParaRPr>
          </a:p>
          <a:p>
            <a:endParaRPr lang="en-US" sz="2000" b="1" dirty="0" smtClean="0">
              <a:latin typeface="FrutigerNext LT Regular" panose="020B0503040504020204" pitchFamily="34" charset="0"/>
              <a:ea typeface="华文细黑" panose="02010600040101010101" pitchFamily="2" charset="-122"/>
            </a:endParaRPr>
          </a:p>
          <a:p>
            <a:pPr marL="0" indent="0">
              <a:buNone/>
            </a:pPr>
            <a:endParaRPr lang="en-US" sz="1800" dirty="0">
              <a:latin typeface="FrutigerNext LT Regular" panose="020B0503040504020204" pitchFamily="34" charset="0"/>
              <a:ea typeface="华文细黑" panose="02010600040101010101" pitchFamily="2" charset="-122"/>
            </a:endParaRPr>
          </a:p>
          <a:p>
            <a:r>
              <a:rPr lang="zh-CN" altLang="en-US" sz="1600" b="1" dirty="0">
                <a:latin typeface="FrutigerNext LT Regular" panose="020B0503040504020204" pitchFamily="34" charset="0"/>
                <a:ea typeface="华文细黑" panose="02010600040101010101" pitchFamily="2" charset="-122"/>
              </a:rPr>
              <a:t>注：</a:t>
            </a:r>
            <a:r>
              <a:rPr lang="zh-CN" altLang="en-US" sz="1600" dirty="0">
                <a:latin typeface="FrutigerNext LT Regular" panose="020B0503040504020204" pitchFamily="34" charset="0"/>
                <a:ea typeface="华文细黑" panose="02010600040101010101" pitchFamily="2" charset="-122"/>
              </a:rPr>
              <a:t>主机</a:t>
            </a:r>
            <a:r>
              <a:rPr lang="en-US" altLang="zh-CN" sz="1600" dirty="0">
                <a:latin typeface="FrutigerNext LT Regular" panose="020B0503040504020204" pitchFamily="34" charset="0"/>
                <a:ea typeface="华文细黑" panose="02010600040101010101" pitchFamily="2" charset="-122"/>
              </a:rPr>
              <a:t>CPU</a:t>
            </a:r>
            <a:r>
              <a:rPr lang="zh-CN" altLang="en-US" sz="1600" dirty="0">
                <a:latin typeface="FrutigerNext LT Regular" panose="020B0503040504020204" pitchFamily="34" charset="0"/>
                <a:ea typeface="华文细黑" panose="02010600040101010101" pitchFamily="2" charset="-122"/>
              </a:rPr>
              <a:t>为</a:t>
            </a:r>
            <a:r>
              <a:rPr lang="en-US" altLang="zh-CN" sz="1600" dirty="0">
                <a:latin typeface="FrutigerNext LT Regular" panose="020B0503040504020204" pitchFamily="34" charset="0"/>
                <a:ea typeface="华文细黑" panose="02010600040101010101" pitchFamily="2" charset="-122"/>
              </a:rPr>
              <a:t>2.4GHz</a:t>
            </a:r>
            <a:r>
              <a:rPr lang="zh-CN" altLang="en-US" sz="1600" dirty="0">
                <a:latin typeface="FrutigerNext LT Regular" panose="020B0503040504020204" pitchFamily="34" charset="0"/>
                <a:ea typeface="华文细黑" panose="02010600040101010101" pitchFamily="2" charset="-122"/>
              </a:rPr>
              <a:t>以上</a:t>
            </a:r>
          </a:p>
          <a:p>
            <a:pPr lvl="1">
              <a:lnSpc>
                <a:spcPct val="150000"/>
              </a:lnSpc>
              <a:defRPr/>
            </a:pPr>
            <a:r>
              <a:rPr lang="en-US" altLang="zh-CN" sz="1400" dirty="0">
                <a:latin typeface="FrutigerNext LT Regular" panose="020B0503040504020204" pitchFamily="34" charset="0"/>
                <a:ea typeface="华文细黑" panose="02010600040101010101" pitchFamily="2" charset="-122"/>
              </a:rPr>
              <a:t>SOI</a:t>
            </a:r>
            <a:r>
              <a:rPr lang="zh-CN" altLang="en-US" sz="1400" dirty="0">
                <a:latin typeface="FrutigerNext LT Regular" panose="020B0503040504020204" pitchFamily="34" charset="0"/>
                <a:ea typeface="华文细黑" panose="02010600040101010101" pitchFamily="2" charset="-122"/>
              </a:rPr>
              <a:t>以虚拟机方式，单机部署，提供单独的</a:t>
            </a:r>
            <a:r>
              <a:rPr lang="en-US" altLang="zh-CN" sz="1400" dirty="0">
                <a:latin typeface="FrutigerNext LT Regular" panose="020B0503040504020204" pitchFamily="34" charset="0"/>
                <a:ea typeface="华文细黑" panose="02010600040101010101" pitchFamily="2" charset="-122"/>
              </a:rPr>
              <a:t>Portal</a:t>
            </a:r>
            <a:r>
              <a:rPr lang="zh-CN" altLang="en-US" sz="1400" dirty="0">
                <a:latin typeface="FrutigerNext LT Regular" panose="020B0503040504020204" pitchFamily="34" charset="0"/>
                <a:ea typeface="华文细黑" panose="02010600040101010101" pitchFamily="2" charset="-122"/>
              </a:rPr>
              <a:t>。</a:t>
            </a:r>
            <a:endParaRPr lang="en-US" altLang="zh-CN" sz="1400" dirty="0">
              <a:latin typeface="FrutigerNext LT Regular" panose="020B0503040504020204" pitchFamily="34" charset="0"/>
              <a:ea typeface="华文细黑" panose="02010600040101010101" pitchFamily="2" charset="-122"/>
            </a:endParaRPr>
          </a:p>
          <a:p>
            <a:pPr lvl="1">
              <a:lnSpc>
                <a:spcPct val="150000"/>
              </a:lnSpc>
              <a:defRPr/>
            </a:pPr>
            <a:r>
              <a:rPr lang="zh-CN" altLang="en-US" sz="1400" dirty="0">
                <a:latin typeface="FrutigerNext LT Regular" panose="020B0503040504020204" pitchFamily="34" charset="0"/>
                <a:ea typeface="华文细黑" panose="02010600040101010101" pitchFamily="2" charset="-122"/>
              </a:rPr>
              <a:t>一套</a:t>
            </a:r>
            <a:r>
              <a:rPr lang="en-US" altLang="zh-CN" sz="1400" dirty="0">
                <a:latin typeface="FrutigerNext LT Regular" panose="020B0503040504020204" pitchFamily="34" charset="0"/>
                <a:ea typeface="华文细黑" panose="02010600040101010101" pitchFamily="2" charset="-122"/>
              </a:rPr>
              <a:t>VRM</a:t>
            </a:r>
            <a:r>
              <a:rPr lang="zh-CN" altLang="en-US" sz="1400" dirty="0">
                <a:latin typeface="FrutigerNext LT Regular" panose="020B0503040504020204" pitchFamily="34" charset="0"/>
                <a:ea typeface="华文细黑" panose="02010600040101010101" pitchFamily="2" charset="-122"/>
              </a:rPr>
              <a:t>对应一套</a:t>
            </a:r>
            <a:r>
              <a:rPr lang="en-US" altLang="zh-CN" sz="1400" dirty="0">
                <a:latin typeface="FrutigerNext LT Regular" panose="020B0503040504020204" pitchFamily="34" charset="0"/>
                <a:ea typeface="华文细黑" panose="02010600040101010101" pitchFamily="2" charset="-122"/>
              </a:rPr>
              <a:t>SOI</a:t>
            </a:r>
            <a:r>
              <a:rPr lang="zh-CN" altLang="en-US" sz="1400" dirty="0">
                <a:latin typeface="FrutigerNext LT Regular" panose="020B0503040504020204" pitchFamily="34" charset="0"/>
                <a:ea typeface="华文细黑" panose="02010600040101010101" pitchFamily="2" charset="-122"/>
              </a:rPr>
              <a:t>。部署在管理平面。</a:t>
            </a:r>
          </a:p>
          <a:p>
            <a:endParaRPr lang="en-US" sz="2000" dirty="0">
              <a:latin typeface="FrutigerNext LT Regular" panose="020B0503040504020204" pitchFamily="34" charset="0"/>
              <a:ea typeface="华文细黑" panose="02010600040101010101" pitchFamily="2" charset="-122"/>
            </a:endParaRPr>
          </a:p>
        </p:txBody>
      </p:sp>
      <p:sp>
        <p:nvSpPr>
          <p:cNvPr id="14339" name="灯片编号占位符 3"/>
          <p:cNvSpPr>
            <a:spLocks noGrp="1"/>
          </p:cNvSpPr>
          <p:nvPr>
            <p:ph type="sldNum" sz="quarter" idx="4294967295"/>
          </p:nvPr>
        </p:nvSpPr>
        <p:spPr bwMode="auto">
          <a:xfrm>
            <a:off x="7624763" y="6524625"/>
            <a:ext cx="1519237"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sz="10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sz="10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sz="10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sz="1000">
                <a:solidFill>
                  <a:schemeClr val="tx1"/>
                </a:solidFill>
                <a:latin typeface="FrutigerNext LT Regular" panose="020B0503040504020204"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anose="020B0503040504020204" pitchFamily="34" charset="0"/>
                <a:ea typeface="宋体" panose="02010600030101010101" pitchFamily="2" charset="-122"/>
              </a:defRPr>
            </a:lvl9pPr>
          </a:lstStyle>
          <a:p>
            <a:pPr eaLnBrk="1" hangingPunct="1"/>
            <a:r>
              <a:rPr lang="en-US" altLang="zh-CN"/>
              <a:t>Page</a:t>
            </a:r>
            <a:fld id="{F5CFEB8B-E12A-44C1-8A98-DCC5D6649CDA}" type="slidenum">
              <a:rPr lang="en-US" altLang="zh-CN"/>
              <a:pPr eaLnBrk="1" hangingPunct="1"/>
              <a:t>8</a:t>
            </a:fld>
            <a:endParaRPr lang="en-US" altLang="zh-CN"/>
          </a:p>
        </p:txBody>
      </p:sp>
      <p:graphicFrame>
        <p:nvGraphicFramePr>
          <p:cNvPr id="11" name="表格 10"/>
          <p:cNvGraphicFramePr>
            <a:graphicFrameLocks noGrp="1"/>
          </p:cNvGraphicFramePr>
          <p:nvPr>
            <p:extLst>
              <p:ext uri="{D42A27DB-BD31-4B8C-83A1-F6EECF244321}">
                <p14:modId xmlns:p14="http://schemas.microsoft.com/office/powerpoint/2010/main" val="3335161122"/>
              </p:ext>
            </p:extLst>
          </p:nvPr>
        </p:nvGraphicFramePr>
        <p:xfrm>
          <a:off x="755650" y="1908176"/>
          <a:ext cx="7884000" cy="2016000"/>
        </p:xfrm>
        <a:graphic>
          <a:graphicData uri="http://schemas.openxmlformats.org/drawingml/2006/table">
            <a:tbl>
              <a:tblPr firstRow="1" bandRow="1"/>
              <a:tblGrid>
                <a:gridCol w="1440000"/>
                <a:gridCol w="1476000"/>
                <a:gridCol w="900000"/>
                <a:gridCol w="900000"/>
                <a:gridCol w="1080000"/>
                <a:gridCol w="2088000"/>
              </a:tblGrid>
              <a:tr h="504000">
                <a:tc>
                  <a:txBody>
                    <a:bodyPr/>
                    <a:lstStyle>
                      <a:lvl1pPr marL="0" algn="l" defTabSz="914400" rtl="0" eaLnBrk="1" latinLnBrk="0" hangingPunct="1">
                        <a:defRPr sz="1800" b="1" kern="1200">
                          <a:solidFill>
                            <a:schemeClr val="lt1"/>
                          </a:solidFill>
                          <a:latin typeface="FrutigerNext LT Regular"/>
                          <a:ea typeface="宋体"/>
                          <a:cs typeface=""/>
                        </a:defRPr>
                      </a:lvl1pPr>
                      <a:lvl2pPr marL="457200" algn="l" defTabSz="914400" rtl="0" eaLnBrk="1" latinLnBrk="0" hangingPunct="1">
                        <a:defRPr sz="1800" b="1" kern="1200">
                          <a:solidFill>
                            <a:schemeClr val="lt1"/>
                          </a:solidFill>
                          <a:latin typeface="FrutigerNext LT Regular"/>
                          <a:ea typeface="宋体"/>
                          <a:cs typeface=""/>
                        </a:defRPr>
                      </a:lvl2pPr>
                      <a:lvl3pPr marL="914400" algn="l" defTabSz="914400" rtl="0" eaLnBrk="1" latinLnBrk="0" hangingPunct="1">
                        <a:defRPr sz="1800" b="1" kern="1200">
                          <a:solidFill>
                            <a:schemeClr val="lt1"/>
                          </a:solidFill>
                          <a:latin typeface="FrutigerNext LT Regular"/>
                          <a:ea typeface="宋体"/>
                          <a:cs typeface=""/>
                        </a:defRPr>
                      </a:lvl3pPr>
                      <a:lvl4pPr marL="1371600" algn="l" defTabSz="914400" rtl="0" eaLnBrk="1" latinLnBrk="0" hangingPunct="1">
                        <a:defRPr sz="1800" b="1" kern="1200">
                          <a:solidFill>
                            <a:schemeClr val="lt1"/>
                          </a:solidFill>
                          <a:latin typeface="FrutigerNext LT Regular"/>
                          <a:ea typeface="宋体"/>
                          <a:cs typeface=""/>
                        </a:defRPr>
                      </a:lvl4pPr>
                      <a:lvl5pPr marL="1828800" algn="l" defTabSz="914400" rtl="0" eaLnBrk="1" latinLnBrk="0" hangingPunct="1">
                        <a:defRPr sz="1800" b="1" kern="1200">
                          <a:solidFill>
                            <a:schemeClr val="lt1"/>
                          </a:solidFill>
                          <a:latin typeface="FrutigerNext LT Regular"/>
                          <a:ea typeface="宋体"/>
                          <a:cs typeface=""/>
                        </a:defRPr>
                      </a:lvl5pPr>
                      <a:lvl6pPr marL="2286000" algn="l" defTabSz="914400" rtl="0" eaLnBrk="1" latinLnBrk="0" hangingPunct="1">
                        <a:defRPr sz="1800" b="1" kern="1200">
                          <a:solidFill>
                            <a:schemeClr val="lt1"/>
                          </a:solidFill>
                          <a:latin typeface="FrutigerNext LT Regular"/>
                          <a:ea typeface="宋体"/>
                          <a:cs typeface=""/>
                        </a:defRPr>
                      </a:lvl6pPr>
                      <a:lvl7pPr marL="2743200" algn="l" defTabSz="914400" rtl="0" eaLnBrk="1" latinLnBrk="0" hangingPunct="1">
                        <a:defRPr sz="1800" b="1" kern="1200">
                          <a:solidFill>
                            <a:schemeClr val="lt1"/>
                          </a:solidFill>
                          <a:latin typeface="FrutigerNext LT Regular"/>
                          <a:ea typeface="宋体"/>
                          <a:cs typeface=""/>
                        </a:defRPr>
                      </a:lvl7pPr>
                      <a:lvl8pPr marL="3200400" algn="l" defTabSz="914400" rtl="0" eaLnBrk="1" latinLnBrk="0" hangingPunct="1">
                        <a:defRPr sz="1800" b="1" kern="1200">
                          <a:solidFill>
                            <a:schemeClr val="lt1"/>
                          </a:solidFill>
                          <a:latin typeface="FrutigerNext LT Regular"/>
                          <a:ea typeface="宋体"/>
                          <a:cs typeface=""/>
                        </a:defRPr>
                      </a:lvl8pPr>
                      <a:lvl9pPr marL="3657600" algn="l" defTabSz="914400" rtl="0" eaLnBrk="1" latinLnBrk="0" hangingPunct="1">
                        <a:defRPr sz="1800" b="1" kern="1200">
                          <a:solidFill>
                            <a:schemeClr val="lt1"/>
                          </a:solidFill>
                          <a:latin typeface="FrutigerNext LT Regular"/>
                          <a:ea typeface="宋体"/>
                          <a:cs typeface=""/>
                        </a:defRPr>
                      </a:lvl9pPr>
                    </a:lstStyle>
                    <a:p>
                      <a:pPr algn="ctr"/>
                      <a:r>
                        <a:rPr lang="zh-CN" altLang="en-US" sz="1600" b="1" baseline="0" dirty="0" smtClean="0">
                          <a:solidFill>
                            <a:schemeClr val="tx1"/>
                          </a:solidFill>
                          <a:ea typeface="华文细黑" panose="02010600040101010101" pitchFamily="2" charset="-122"/>
                        </a:rPr>
                        <a:t>节点类型</a:t>
                      </a:r>
                      <a:endParaRPr lang="zh-CN" altLang="en-US" sz="1600" b="1" baseline="0" dirty="0">
                        <a:solidFill>
                          <a:schemeClr val="tx1"/>
                        </a:solidFill>
                        <a:latin typeface="华文细黑" pitchFamily="2" charset="-122"/>
                        <a:ea typeface="华文细黑" pitchFamily="2" charset="-122"/>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marL="0" algn="l" defTabSz="914400" rtl="0" eaLnBrk="1" latinLnBrk="0" hangingPunct="1">
                        <a:defRPr sz="1800" b="1" kern="1200">
                          <a:solidFill>
                            <a:schemeClr val="lt1"/>
                          </a:solidFill>
                          <a:latin typeface="FrutigerNext LT Regular"/>
                          <a:ea typeface="宋体"/>
                          <a:cs typeface=""/>
                        </a:defRPr>
                      </a:lvl1pPr>
                      <a:lvl2pPr marL="457200" algn="l" defTabSz="914400" rtl="0" eaLnBrk="1" latinLnBrk="0" hangingPunct="1">
                        <a:defRPr sz="1800" b="1" kern="1200">
                          <a:solidFill>
                            <a:schemeClr val="lt1"/>
                          </a:solidFill>
                          <a:latin typeface="FrutigerNext LT Regular"/>
                          <a:ea typeface="宋体"/>
                          <a:cs typeface=""/>
                        </a:defRPr>
                      </a:lvl2pPr>
                      <a:lvl3pPr marL="914400" algn="l" defTabSz="914400" rtl="0" eaLnBrk="1" latinLnBrk="0" hangingPunct="1">
                        <a:defRPr sz="1800" b="1" kern="1200">
                          <a:solidFill>
                            <a:schemeClr val="lt1"/>
                          </a:solidFill>
                          <a:latin typeface="FrutigerNext LT Regular"/>
                          <a:ea typeface="宋体"/>
                          <a:cs typeface=""/>
                        </a:defRPr>
                      </a:lvl3pPr>
                      <a:lvl4pPr marL="1371600" algn="l" defTabSz="914400" rtl="0" eaLnBrk="1" latinLnBrk="0" hangingPunct="1">
                        <a:defRPr sz="1800" b="1" kern="1200">
                          <a:solidFill>
                            <a:schemeClr val="lt1"/>
                          </a:solidFill>
                          <a:latin typeface="FrutigerNext LT Regular"/>
                          <a:ea typeface="宋体"/>
                          <a:cs typeface=""/>
                        </a:defRPr>
                      </a:lvl4pPr>
                      <a:lvl5pPr marL="1828800" algn="l" defTabSz="914400" rtl="0" eaLnBrk="1" latinLnBrk="0" hangingPunct="1">
                        <a:defRPr sz="1800" b="1" kern="1200">
                          <a:solidFill>
                            <a:schemeClr val="lt1"/>
                          </a:solidFill>
                          <a:latin typeface="FrutigerNext LT Regular"/>
                          <a:ea typeface="宋体"/>
                          <a:cs typeface=""/>
                        </a:defRPr>
                      </a:lvl5pPr>
                      <a:lvl6pPr marL="2286000" algn="l" defTabSz="914400" rtl="0" eaLnBrk="1" latinLnBrk="0" hangingPunct="1">
                        <a:defRPr sz="1800" b="1" kern="1200">
                          <a:solidFill>
                            <a:schemeClr val="lt1"/>
                          </a:solidFill>
                          <a:latin typeface="FrutigerNext LT Regular"/>
                          <a:ea typeface="宋体"/>
                          <a:cs typeface=""/>
                        </a:defRPr>
                      </a:lvl6pPr>
                      <a:lvl7pPr marL="2743200" algn="l" defTabSz="914400" rtl="0" eaLnBrk="1" latinLnBrk="0" hangingPunct="1">
                        <a:defRPr sz="1800" b="1" kern="1200">
                          <a:solidFill>
                            <a:schemeClr val="lt1"/>
                          </a:solidFill>
                          <a:latin typeface="FrutigerNext LT Regular"/>
                          <a:ea typeface="宋体"/>
                          <a:cs typeface=""/>
                        </a:defRPr>
                      </a:lvl7pPr>
                      <a:lvl8pPr marL="3200400" algn="l" defTabSz="914400" rtl="0" eaLnBrk="1" latinLnBrk="0" hangingPunct="1">
                        <a:defRPr sz="1800" b="1" kern="1200">
                          <a:solidFill>
                            <a:schemeClr val="lt1"/>
                          </a:solidFill>
                          <a:latin typeface="FrutigerNext LT Regular"/>
                          <a:ea typeface="宋体"/>
                          <a:cs typeface=""/>
                        </a:defRPr>
                      </a:lvl8pPr>
                      <a:lvl9pPr marL="3657600" algn="l" defTabSz="914400" rtl="0" eaLnBrk="1" latinLnBrk="0" hangingPunct="1">
                        <a:defRPr sz="1800" b="1" kern="1200">
                          <a:solidFill>
                            <a:schemeClr val="lt1"/>
                          </a:solidFill>
                          <a:latin typeface="FrutigerNext LT Regular"/>
                          <a:ea typeface="宋体"/>
                          <a:cs typeface=""/>
                        </a:defRPr>
                      </a:lvl9pPr>
                    </a:lstStyle>
                    <a:p>
                      <a:pPr algn="ctr"/>
                      <a:r>
                        <a:rPr lang="zh-CN" altLang="en-US" sz="1600" b="1" baseline="0" dirty="0" smtClean="0">
                          <a:solidFill>
                            <a:schemeClr val="tx1"/>
                          </a:solidFill>
                          <a:ea typeface="华文细黑" panose="02010600040101010101" pitchFamily="2" charset="-122"/>
                        </a:rPr>
                        <a:t>规划模式</a:t>
                      </a:r>
                      <a:endParaRPr lang="zh-CN" altLang="en-US" sz="1600" b="1" baseline="0" dirty="0">
                        <a:solidFill>
                          <a:schemeClr val="tx1"/>
                        </a:solidFill>
                        <a:latin typeface="华文细黑" pitchFamily="2" charset="-122"/>
                        <a:ea typeface="华文细黑" pitchFamily="2" charset="-122"/>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marL="0" algn="l" defTabSz="914400" rtl="0" eaLnBrk="1" latinLnBrk="0" hangingPunct="1">
                        <a:defRPr sz="1800" b="1" kern="1200">
                          <a:solidFill>
                            <a:schemeClr val="lt1"/>
                          </a:solidFill>
                          <a:latin typeface="FrutigerNext LT Regular"/>
                          <a:ea typeface="宋体"/>
                          <a:cs typeface=""/>
                        </a:defRPr>
                      </a:lvl1pPr>
                      <a:lvl2pPr marL="457200" algn="l" defTabSz="914400" rtl="0" eaLnBrk="1" latinLnBrk="0" hangingPunct="1">
                        <a:defRPr sz="1800" b="1" kern="1200">
                          <a:solidFill>
                            <a:schemeClr val="lt1"/>
                          </a:solidFill>
                          <a:latin typeface="FrutigerNext LT Regular"/>
                          <a:ea typeface="宋体"/>
                          <a:cs typeface=""/>
                        </a:defRPr>
                      </a:lvl2pPr>
                      <a:lvl3pPr marL="914400" algn="l" defTabSz="914400" rtl="0" eaLnBrk="1" latinLnBrk="0" hangingPunct="1">
                        <a:defRPr sz="1800" b="1" kern="1200">
                          <a:solidFill>
                            <a:schemeClr val="lt1"/>
                          </a:solidFill>
                          <a:latin typeface="FrutigerNext LT Regular"/>
                          <a:ea typeface="宋体"/>
                          <a:cs typeface=""/>
                        </a:defRPr>
                      </a:lvl3pPr>
                      <a:lvl4pPr marL="1371600" algn="l" defTabSz="914400" rtl="0" eaLnBrk="1" latinLnBrk="0" hangingPunct="1">
                        <a:defRPr sz="1800" b="1" kern="1200">
                          <a:solidFill>
                            <a:schemeClr val="lt1"/>
                          </a:solidFill>
                          <a:latin typeface="FrutigerNext LT Regular"/>
                          <a:ea typeface="宋体"/>
                          <a:cs typeface=""/>
                        </a:defRPr>
                      </a:lvl4pPr>
                      <a:lvl5pPr marL="1828800" algn="l" defTabSz="914400" rtl="0" eaLnBrk="1" latinLnBrk="0" hangingPunct="1">
                        <a:defRPr sz="1800" b="1" kern="1200">
                          <a:solidFill>
                            <a:schemeClr val="lt1"/>
                          </a:solidFill>
                          <a:latin typeface="FrutigerNext LT Regular"/>
                          <a:ea typeface="宋体"/>
                          <a:cs typeface=""/>
                        </a:defRPr>
                      </a:lvl5pPr>
                      <a:lvl6pPr marL="2286000" algn="l" defTabSz="914400" rtl="0" eaLnBrk="1" latinLnBrk="0" hangingPunct="1">
                        <a:defRPr sz="1800" b="1" kern="1200">
                          <a:solidFill>
                            <a:schemeClr val="lt1"/>
                          </a:solidFill>
                          <a:latin typeface="FrutigerNext LT Regular"/>
                          <a:ea typeface="宋体"/>
                          <a:cs typeface=""/>
                        </a:defRPr>
                      </a:lvl6pPr>
                      <a:lvl7pPr marL="2743200" algn="l" defTabSz="914400" rtl="0" eaLnBrk="1" latinLnBrk="0" hangingPunct="1">
                        <a:defRPr sz="1800" b="1" kern="1200">
                          <a:solidFill>
                            <a:schemeClr val="lt1"/>
                          </a:solidFill>
                          <a:latin typeface="FrutigerNext LT Regular"/>
                          <a:ea typeface="宋体"/>
                          <a:cs typeface=""/>
                        </a:defRPr>
                      </a:lvl7pPr>
                      <a:lvl8pPr marL="3200400" algn="l" defTabSz="914400" rtl="0" eaLnBrk="1" latinLnBrk="0" hangingPunct="1">
                        <a:defRPr sz="1800" b="1" kern="1200">
                          <a:solidFill>
                            <a:schemeClr val="lt1"/>
                          </a:solidFill>
                          <a:latin typeface="FrutigerNext LT Regular"/>
                          <a:ea typeface="宋体"/>
                          <a:cs typeface=""/>
                        </a:defRPr>
                      </a:lvl8pPr>
                      <a:lvl9pPr marL="3657600" algn="l" defTabSz="914400" rtl="0" eaLnBrk="1" latinLnBrk="0" hangingPunct="1">
                        <a:defRPr sz="1800" b="1" kern="1200">
                          <a:solidFill>
                            <a:schemeClr val="lt1"/>
                          </a:solidFill>
                          <a:latin typeface="FrutigerNext LT Regular"/>
                          <a:ea typeface="宋体"/>
                          <a:cs typeface=""/>
                        </a:defRPr>
                      </a:lvl9pPr>
                    </a:lstStyle>
                    <a:p>
                      <a:pPr algn="ctr"/>
                      <a:r>
                        <a:rPr lang="en-US" altLang="zh-CN" sz="1600" b="1" baseline="0" dirty="0" smtClean="0">
                          <a:solidFill>
                            <a:schemeClr val="tx1"/>
                          </a:solidFill>
                          <a:ea typeface="华文细黑" panose="02010600040101010101" pitchFamily="2" charset="-122"/>
                        </a:rPr>
                        <a:t>CPU</a:t>
                      </a:r>
                      <a:endParaRPr lang="zh-CN" altLang="en-US" sz="1600" b="1" baseline="0" dirty="0">
                        <a:solidFill>
                          <a:schemeClr val="tx1"/>
                        </a:solidFill>
                        <a:latin typeface="华文细黑" pitchFamily="2" charset="-122"/>
                        <a:ea typeface="华文细黑" pitchFamily="2" charset="-122"/>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marL="0" algn="l" defTabSz="914400" rtl="0" eaLnBrk="1" latinLnBrk="0" hangingPunct="1">
                        <a:defRPr sz="1800" b="1" kern="1200">
                          <a:solidFill>
                            <a:schemeClr val="lt1"/>
                          </a:solidFill>
                          <a:latin typeface="FrutigerNext LT Regular"/>
                          <a:ea typeface="宋体"/>
                          <a:cs typeface=""/>
                        </a:defRPr>
                      </a:lvl1pPr>
                      <a:lvl2pPr marL="457200" algn="l" defTabSz="914400" rtl="0" eaLnBrk="1" latinLnBrk="0" hangingPunct="1">
                        <a:defRPr sz="1800" b="1" kern="1200">
                          <a:solidFill>
                            <a:schemeClr val="lt1"/>
                          </a:solidFill>
                          <a:latin typeface="FrutigerNext LT Regular"/>
                          <a:ea typeface="宋体"/>
                          <a:cs typeface=""/>
                        </a:defRPr>
                      </a:lvl2pPr>
                      <a:lvl3pPr marL="914400" algn="l" defTabSz="914400" rtl="0" eaLnBrk="1" latinLnBrk="0" hangingPunct="1">
                        <a:defRPr sz="1800" b="1" kern="1200">
                          <a:solidFill>
                            <a:schemeClr val="lt1"/>
                          </a:solidFill>
                          <a:latin typeface="FrutigerNext LT Regular"/>
                          <a:ea typeface="宋体"/>
                          <a:cs typeface=""/>
                        </a:defRPr>
                      </a:lvl3pPr>
                      <a:lvl4pPr marL="1371600" algn="l" defTabSz="914400" rtl="0" eaLnBrk="1" latinLnBrk="0" hangingPunct="1">
                        <a:defRPr sz="1800" b="1" kern="1200">
                          <a:solidFill>
                            <a:schemeClr val="lt1"/>
                          </a:solidFill>
                          <a:latin typeface="FrutigerNext LT Regular"/>
                          <a:ea typeface="宋体"/>
                          <a:cs typeface=""/>
                        </a:defRPr>
                      </a:lvl4pPr>
                      <a:lvl5pPr marL="1828800" algn="l" defTabSz="914400" rtl="0" eaLnBrk="1" latinLnBrk="0" hangingPunct="1">
                        <a:defRPr sz="1800" b="1" kern="1200">
                          <a:solidFill>
                            <a:schemeClr val="lt1"/>
                          </a:solidFill>
                          <a:latin typeface="FrutigerNext LT Regular"/>
                          <a:ea typeface="宋体"/>
                          <a:cs typeface=""/>
                        </a:defRPr>
                      </a:lvl5pPr>
                      <a:lvl6pPr marL="2286000" algn="l" defTabSz="914400" rtl="0" eaLnBrk="1" latinLnBrk="0" hangingPunct="1">
                        <a:defRPr sz="1800" b="1" kern="1200">
                          <a:solidFill>
                            <a:schemeClr val="lt1"/>
                          </a:solidFill>
                          <a:latin typeface="FrutigerNext LT Regular"/>
                          <a:ea typeface="宋体"/>
                          <a:cs typeface=""/>
                        </a:defRPr>
                      </a:lvl6pPr>
                      <a:lvl7pPr marL="2743200" algn="l" defTabSz="914400" rtl="0" eaLnBrk="1" latinLnBrk="0" hangingPunct="1">
                        <a:defRPr sz="1800" b="1" kern="1200">
                          <a:solidFill>
                            <a:schemeClr val="lt1"/>
                          </a:solidFill>
                          <a:latin typeface="FrutigerNext LT Regular"/>
                          <a:ea typeface="宋体"/>
                          <a:cs typeface=""/>
                        </a:defRPr>
                      </a:lvl7pPr>
                      <a:lvl8pPr marL="3200400" algn="l" defTabSz="914400" rtl="0" eaLnBrk="1" latinLnBrk="0" hangingPunct="1">
                        <a:defRPr sz="1800" b="1" kern="1200">
                          <a:solidFill>
                            <a:schemeClr val="lt1"/>
                          </a:solidFill>
                          <a:latin typeface="FrutigerNext LT Regular"/>
                          <a:ea typeface="宋体"/>
                          <a:cs typeface=""/>
                        </a:defRPr>
                      </a:lvl8pPr>
                      <a:lvl9pPr marL="3657600" algn="l" defTabSz="914400" rtl="0" eaLnBrk="1" latinLnBrk="0" hangingPunct="1">
                        <a:defRPr sz="1800" b="1" kern="1200">
                          <a:solidFill>
                            <a:schemeClr val="lt1"/>
                          </a:solidFill>
                          <a:latin typeface="FrutigerNext LT Regular"/>
                          <a:ea typeface="宋体"/>
                          <a:cs typeface=""/>
                        </a:defRPr>
                      </a:lvl9pPr>
                    </a:lstStyle>
                    <a:p>
                      <a:pPr algn="ctr"/>
                      <a:r>
                        <a:rPr lang="zh-CN" altLang="en-US" sz="1600" b="1" baseline="0" dirty="0" smtClean="0">
                          <a:solidFill>
                            <a:schemeClr val="tx1"/>
                          </a:solidFill>
                          <a:ea typeface="华文细黑" panose="02010600040101010101" pitchFamily="2" charset="-122"/>
                        </a:rPr>
                        <a:t>内存</a:t>
                      </a:r>
                      <a:endParaRPr lang="zh-CN" altLang="en-US" sz="1600" b="1" baseline="0" dirty="0">
                        <a:solidFill>
                          <a:schemeClr val="tx1"/>
                        </a:solidFill>
                        <a:latin typeface="华文细黑" pitchFamily="2" charset="-122"/>
                        <a:ea typeface="华文细黑" pitchFamily="2" charset="-122"/>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marL="0" algn="l" defTabSz="914400" rtl="0" eaLnBrk="1" latinLnBrk="0" hangingPunct="1">
                        <a:defRPr sz="1800" b="1" kern="1200">
                          <a:solidFill>
                            <a:schemeClr val="lt1"/>
                          </a:solidFill>
                          <a:latin typeface="FrutigerNext LT Regular"/>
                          <a:ea typeface="宋体"/>
                          <a:cs typeface=""/>
                        </a:defRPr>
                      </a:lvl1pPr>
                      <a:lvl2pPr marL="457200" algn="l" defTabSz="914400" rtl="0" eaLnBrk="1" latinLnBrk="0" hangingPunct="1">
                        <a:defRPr sz="1800" b="1" kern="1200">
                          <a:solidFill>
                            <a:schemeClr val="lt1"/>
                          </a:solidFill>
                          <a:latin typeface="FrutigerNext LT Regular"/>
                          <a:ea typeface="宋体"/>
                          <a:cs typeface=""/>
                        </a:defRPr>
                      </a:lvl2pPr>
                      <a:lvl3pPr marL="914400" algn="l" defTabSz="914400" rtl="0" eaLnBrk="1" latinLnBrk="0" hangingPunct="1">
                        <a:defRPr sz="1800" b="1" kern="1200">
                          <a:solidFill>
                            <a:schemeClr val="lt1"/>
                          </a:solidFill>
                          <a:latin typeface="FrutigerNext LT Regular"/>
                          <a:ea typeface="宋体"/>
                          <a:cs typeface=""/>
                        </a:defRPr>
                      </a:lvl3pPr>
                      <a:lvl4pPr marL="1371600" algn="l" defTabSz="914400" rtl="0" eaLnBrk="1" latinLnBrk="0" hangingPunct="1">
                        <a:defRPr sz="1800" b="1" kern="1200">
                          <a:solidFill>
                            <a:schemeClr val="lt1"/>
                          </a:solidFill>
                          <a:latin typeface="FrutigerNext LT Regular"/>
                          <a:ea typeface="宋体"/>
                          <a:cs typeface=""/>
                        </a:defRPr>
                      </a:lvl4pPr>
                      <a:lvl5pPr marL="1828800" algn="l" defTabSz="914400" rtl="0" eaLnBrk="1" latinLnBrk="0" hangingPunct="1">
                        <a:defRPr sz="1800" b="1" kern="1200">
                          <a:solidFill>
                            <a:schemeClr val="lt1"/>
                          </a:solidFill>
                          <a:latin typeface="FrutigerNext LT Regular"/>
                          <a:ea typeface="宋体"/>
                          <a:cs typeface=""/>
                        </a:defRPr>
                      </a:lvl5pPr>
                      <a:lvl6pPr marL="2286000" algn="l" defTabSz="914400" rtl="0" eaLnBrk="1" latinLnBrk="0" hangingPunct="1">
                        <a:defRPr sz="1800" b="1" kern="1200">
                          <a:solidFill>
                            <a:schemeClr val="lt1"/>
                          </a:solidFill>
                          <a:latin typeface="FrutigerNext LT Regular"/>
                          <a:ea typeface="宋体"/>
                          <a:cs typeface=""/>
                        </a:defRPr>
                      </a:lvl6pPr>
                      <a:lvl7pPr marL="2743200" algn="l" defTabSz="914400" rtl="0" eaLnBrk="1" latinLnBrk="0" hangingPunct="1">
                        <a:defRPr sz="1800" b="1" kern="1200">
                          <a:solidFill>
                            <a:schemeClr val="lt1"/>
                          </a:solidFill>
                          <a:latin typeface="FrutigerNext LT Regular"/>
                          <a:ea typeface="宋体"/>
                          <a:cs typeface=""/>
                        </a:defRPr>
                      </a:lvl7pPr>
                      <a:lvl8pPr marL="3200400" algn="l" defTabSz="914400" rtl="0" eaLnBrk="1" latinLnBrk="0" hangingPunct="1">
                        <a:defRPr sz="1800" b="1" kern="1200">
                          <a:solidFill>
                            <a:schemeClr val="lt1"/>
                          </a:solidFill>
                          <a:latin typeface="FrutigerNext LT Regular"/>
                          <a:ea typeface="宋体"/>
                          <a:cs typeface=""/>
                        </a:defRPr>
                      </a:lvl8pPr>
                      <a:lvl9pPr marL="3657600" algn="l" defTabSz="914400" rtl="0" eaLnBrk="1" latinLnBrk="0" hangingPunct="1">
                        <a:defRPr sz="1800" b="1" kern="1200">
                          <a:solidFill>
                            <a:schemeClr val="lt1"/>
                          </a:solidFill>
                          <a:latin typeface="FrutigerNext LT Regular"/>
                          <a:ea typeface="宋体"/>
                          <a:cs typeface=""/>
                        </a:defRPr>
                      </a:lvl9pPr>
                    </a:lstStyle>
                    <a:p>
                      <a:pPr algn="ctr"/>
                      <a:r>
                        <a:rPr lang="zh-CN" altLang="en-US" sz="1600" b="1" baseline="0" dirty="0" smtClean="0">
                          <a:solidFill>
                            <a:schemeClr val="tx1"/>
                          </a:solidFill>
                          <a:ea typeface="华文细黑" panose="02010600040101010101" pitchFamily="2" charset="-122"/>
                        </a:rPr>
                        <a:t>硬盘</a:t>
                      </a:r>
                      <a:endParaRPr lang="zh-CN" altLang="en-US" sz="1600" b="1" baseline="0" dirty="0">
                        <a:solidFill>
                          <a:schemeClr val="tx1"/>
                        </a:solidFill>
                        <a:latin typeface="华文细黑" pitchFamily="2" charset="-122"/>
                        <a:ea typeface="华文细黑" pitchFamily="2" charset="-122"/>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lvl1pPr marL="0" algn="l" defTabSz="914400" rtl="0" eaLnBrk="1" latinLnBrk="0" hangingPunct="1">
                        <a:defRPr sz="1800" b="1" kern="1200">
                          <a:solidFill>
                            <a:schemeClr val="lt1"/>
                          </a:solidFill>
                          <a:latin typeface="FrutigerNext LT Regular"/>
                          <a:ea typeface="宋体"/>
                          <a:cs typeface=""/>
                        </a:defRPr>
                      </a:lvl1pPr>
                      <a:lvl2pPr marL="457200" algn="l" defTabSz="914400" rtl="0" eaLnBrk="1" latinLnBrk="0" hangingPunct="1">
                        <a:defRPr sz="1800" b="1" kern="1200">
                          <a:solidFill>
                            <a:schemeClr val="lt1"/>
                          </a:solidFill>
                          <a:latin typeface="FrutigerNext LT Regular"/>
                          <a:ea typeface="宋体"/>
                          <a:cs typeface=""/>
                        </a:defRPr>
                      </a:lvl2pPr>
                      <a:lvl3pPr marL="914400" algn="l" defTabSz="914400" rtl="0" eaLnBrk="1" latinLnBrk="0" hangingPunct="1">
                        <a:defRPr sz="1800" b="1" kern="1200">
                          <a:solidFill>
                            <a:schemeClr val="lt1"/>
                          </a:solidFill>
                          <a:latin typeface="FrutigerNext LT Regular"/>
                          <a:ea typeface="宋体"/>
                          <a:cs typeface=""/>
                        </a:defRPr>
                      </a:lvl3pPr>
                      <a:lvl4pPr marL="1371600" algn="l" defTabSz="914400" rtl="0" eaLnBrk="1" latinLnBrk="0" hangingPunct="1">
                        <a:defRPr sz="1800" b="1" kern="1200">
                          <a:solidFill>
                            <a:schemeClr val="lt1"/>
                          </a:solidFill>
                          <a:latin typeface="FrutigerNext LT Regular"/>
                          <a:ea typeface="宋体"/>
                          <a:cs typeface=""/>
                        </a:defRPr>
                      </a:lvl4pPr>
                      <a:lvl5pPr marL="1828800" algn="l" defTabSz="914400" rtl="0" eaLnBrk="1" latinLnBrk="0" hangingPunct="1">
                        <a:defRPr sz="1800" b="1" kern="1200">
                          <a:solidFill>
                            <a:schemeClr val="lt1"/>
                          </a:solidFill>
                          <a:latin typeface="FrutigerNext LT Regular"/>
                          <a:ea typeface="宋体"/>
                          <a:cs typeface=""/>
                        </a:defRPr>
                      </a:lvl5pPr>
                      <a:lvl6pPr marL="2286000" algn="l" defTabSz="914400" rtl="0" eaLnBrk="1" latinLnBrk="0" hangingPunct="1">
                        <a:defRPr sz="1800" b="1" kern="1200">
                          <a:solidFill>
                            <a:schemeClr val="lt1"/>
                          </a:solidFill>
                          <a:latin typeface="FrutigerNext LT Regular"/>
                          <a:ea typeface="宋体"/>
                          <a:cs typeface=""/>
                        </a:defRPr>
                      </a:lvl6pPr>
                      <a:lvl7pPr marL="2743200" algn="l" defTabSz="914400" rtl="0" eaLnBrk="1" latinLnBrk="0" hangingPunct="1">
                        <a:defRPr sz="1800" b="1" kern="1200">
                          <a:solidFill>
                            <a:schemeClr val="lt1"/>
                          </a:solidFill>
                          <a:latin typeface="FrutigerNext LT Regular"/>
                          <a:ea typeface="宋体"/>
                          <a:cs typeface=""/>
                        </a:defRPr>
                      </a:lvl7pPr>
                      <a:lvl8pPr marL="3200400" algn="l" defTabSz="914400" rtl="0" eaLnBrk="1" latinLnBrk="0" hangingPunct="1">
                        <a:defRPr sz="1800" b="1" kern="1200">
                          <a:solidFill>
                            <a:schemeClr val="lt1"/>
                          </a:solidFill>
                          <a:latin typeface="FrutigerNext LT Regular"/>
                          <a:ea typeface="宋体"/>
                          <a:cs typeface=""/>
                        </a:defRPr>
                      </a:lvl8pPr>
                      <a:lvl9pPr marL="3657600" algn="l" defTabSz="914400" rtl="0" eaLnBrk="1" latinLnBrk="0" hangingPunct="1">
                        <a:defRPr sz="1800" b="1" kern="1200">
                          <a:solidFill>
                            <a:schemeClr val="lt1"/>
                          </a:solidFill>
                          <a:latin typeface="FrutigerNext LT Regular"/>
                          <a:ea typeface="宋体"/>
                          <a:cs typeface=""/>
                        </a:defRPr>
                      </a:lvl9pPr>
                    </a:lstStyle>
                    <a:p>
                      <a:pPr algn="ctr"/>
                      <a:r>
                        <a:rPr lang="zh-CN" altLang="en-US" sz="1600" b="1" baseline="0" dirty="0" smtClean="0">
                          <a:solidFill>
                            <a:schemeClr val="tx1"/>
                          </a:solidFill>
                          <a:ea typeface="华文细黑" panose="02010600040101010101" pitchFamily="2" charset="-122"/>
                        </a:rPr>
                        <a:t>最大用户规模</a:t>
                      </a:r>
                      <a:endParaRPr lang="zh-CN" altLang="en-US" sz="1600" b="1" baseline="0" dirty="0">
                        <a:solidFill>
                          <a:schemeClr val="tx1"/>
                        </a:solidFill>
                        <a:latin typeface="华文细黑" pitchFamily="2" charset="-122"/>
                        <a:ea typeface="华文细黑" pitchFamily="2" charset="-122"/>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04000">
                <a:tc rowSpan="3">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FusionSphere SOI</a:t>
                      </a:r>
                      <a:endParaRPr lang="zh-CN" altLang="en-US" sz="1400" b="0" baseline="0" dirty="0">
                        <a:latin typeface="华文细黑" panose="02010600040101010101" pitchFamily="2" charset="-122"/>
                        <a:ea typeface="华文细黑" panose="02010600040101010101" pitchFamily="2" charset="-122"/>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rowSpan="3">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zh-CN" altLang="en-US" sz="1400" baseline="0" dirty="0" smtClean="0">
                          <a:ea typeface="华文细黑" panose="02010600040101010101" pitchFamily="2" charset="-122"/>
                        </a:rPr>
                        <a:t>单点（虚拟机）</a:t>
                      </a:r>
                      <a:endParaRPr lang="zh-CN" altLang="en-US" sz="1400" b="0" baseline="0" dirty="0">
                        <a:latin typeface="华文细黑" panose="02010600040101010101" pitchFamily="2" charset="-122"/>
                        <a:ea typeface="华文细黑" panose="02010600040101010101" pitchFamily="2" charset="-122"/>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4U</a:t>
                      </a:r>
                      <a:endParaRPr lang="zh-CN" altLang="en-US" sz="1400" b="0" baseline="0" dirty="0">
                        <a:latin typeface="+mn-lt"/>
                        <a:ea typeface="华文细黑" panose="02010600040101010101" pitchFamily="2" charset="-122"/>
                      </a:endParaRPr>
                    </a:p>
                  </a:txBody>
                  <a:tcPr marL="72000" marR="72000" marT="0" marB="0" anchor="ct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8G</a:t>
                      </a:r>
                      <a:endParaRPr lang="zh-CN" altLang="en-US" sz="1400" b="0" baseline="0" dirty="0">
                        <a:latin typeface="+mn-lt"/>
                        <a:ea typeface="华文细黑" panose="02010600040101010101" pitchFamily="2" charset="-122"/>
                      </a:endParaRPr>
                    </a:p>
                  </a:txBody>
                  <a:tcPr marL="72000" marR="72000" marT="0" marB="0" anchor="ct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300G</a:t>
                      </a:r>
                      <a:endParaRPr lang="zh-CN" altLang="en-US" sz="1400" b="0" baseline="0" dirty="0">
                        <a:latin typeface="+mn-lt"/>
                        <a:ea typeface="华文细黑" panose="02010600040101010101" pitchFamily="2" charset="-122"/>
                      </a:endParaRPr>
                    </a:p>
                  </a:txBody>
                  <a:tcPr marL="72000" marR="72000" marT="0" marB="0" anchor="ct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3000 VM</a:t>
                      </a:r>
                      <a:r>
                        <a:rPr lang="zh-CN" altLang="en-US" sz="1400" baseline="0" dirty="0" smtClean="0">
                          <a:ea typeface="华文细黑" panose="02010600040101010101" pitchFamily="2" charset="-122"/>
                        </a:rPr>
                        <a:t>以内</a:t>
                      </a:r>
                      <a:endParaRPr lang="zh-CN" altLang="en-US" sz="1400" b="0" baseline="0" dirty="0">
                        <a:latin typeface="+mn-lt"/>
                        <a:ea typeface="华文细黑" panose="02010600040101010101" pitchFamily="2" charset="-122"/>
                      </a:endParaRPr>
                    </a:p>
                  </a:txBody>
                  <a:tcPr marL="72000" marR="72000" marT="0" marB="0" anchor="ctr">
                    <a:lnR w="28575" cap="flat" cmpd="sng" algn="ctr">
                      <a:solidFill>
                        <a:schemeClr val="tx1"/>
                      </a:solidFill>
                      <a:prstDash val="solid"/>
                      <a:round/>
                      <a:headEnd type="none" w="med" len="med"/>
                      <a:tailEnd type="none" w="med" len="med"/>
                    </a:lnR>
                  </a:tcPr>
                </a:tc>
              </a:tr>
              <a:tr h="504000">
                <a:tc vMerge="1">
                  <a:txBody>
                    <a:bodyPr/>
                    <a:lstStyle/>
                    <a:p>
                      <a:endParaRPr lang="zh-CN" altLang="en-US" sz="1200" b="0" dirty="0">
                        <a:latin typeface="华文细黑" panose="02010600040101010101" pitchFamily="2" charset="-122"/>
                        <a:ea typeface="华文细黑" panose="02010600040101010101" pitchFamily="2" charset="-122"/>
                      </a:endParaRPr>
                    </a:p>
                  </a:txBody>
                  <a:tcPr/>
                </a:tc>
                <a:tc vMerge="1">
                  <a:txBody>
                    <a:bodyPr/>
                    <a:lstStyle/>
                    <a:p>
                      <a:endParaRPr lang="zh-CN" altLang="en-US" sz="1200" b="0" dirty="0">
                        <a:latin typeface="华文细黑" panose="02010600040101010101" pitchFamily="2" charset="-122"/>
                        <a:ea typeface="华文细黑" panose="02010600040101010101" pitchFamily="2" charset="-122"/>
                      </a:endParaRPr>
                    </a:p>
                  </a:txBody>
                  <a:tcP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8U</a:t>
                      </a:r>
                      <a:endParaRPr lang="zh-CN" altLang="en-US" sz="1400" b="0" baseline="0" dirty="0">
                        <a:latin typeface="+mn-lt"/>
                        <a:ea typeface="华文细黑" panose="02010600040101010101" pitchFamily="2" charset="-122"/>
                      </a:endParaRPr>
                    </a:p>
                  </a:txBody>
                  <a:tcPr marL="72000" marR="72000" marT="0" marB="0" anchor="ct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12G</a:t>
                      </a:r>
                      <a:endParaRPr lang="zh-CN" altLang="en-US" sz="1400" b="0" baseline="0" dirty="0">
                        <a:latin typeface="+mn-lt"/>
                        <a:ea typeface="华文细黑" panose="02010600040101010101" pitchFamily="2" charset="-122"/>
                      </a:endParaRPr>
                    </a:p>
                  </a:txBody>
                  <a:tcPr marL="72000" marR="72000" marT="0" marB="0" anchor="ct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300G</a:t>
                      </a:r>
                      <a:endParaRPr lang="zh-CN" altLang="en-US" sz="1400" b="0" baseline="0" dirty="0">
                        <a:latin typeface="+mn-lt"/>
                        <a:ea typeface="华文细黑" panose="02010600040101010101" pitchFamily="2" charset="-122"/>
                      </a:endParaRPr>
                    </a:p>
                  </a:txBody>
                  <a:tcPr marL="72000" marR="72000" marT="0" marB="0" anchor="ct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3000</a:t>
                      </a:r>
                      <a:r>
                        <a:rPr lang="zh-CN" altLang="en-US" sz="1400" baseline="0" dirty="0" smtClean="0">
                          <a:ea typeface="华文细黑" panose="02010600040101010101" pitchFamily="2" charset="-122"/>
                        </a:rPr>
                        <a:t>～</a:t>
                      </a:r>
                      <a:r>
                        <a:rPr lang="en-US" altLang="zh-CN" sz="1400" baseline="0" dirty="0" smtClean="0">
                          <a:ea typeface="华文细黑" panose="02010600040101010101" pitchFamily="2" charset="-122"/>
                        </a:rPr>
                        <a:t>5000VM</a:t>
                      </a:r>
                      <a:endParaRPr lang="zh-CN" altLang="en-US" sz="1400" b="0" baseline="0" dirty="0">
                        <a:latin typeface="+mn-lt"/>
                        <a:ea typeface="华文细黑" panose="02010600040101010101" pitchFamily="2" charset="-122"/>
                      </a:endParaRPr>
                    </a:p>
                  </a:txBody>
                  <a:tcPr marL="72000" marR="72000" marT="0" marB="0" anchor="ctr">
                    <a:lnR w="28575" cap="flat" cmpd="sng" algn="ctr">
                      <a:solidFill>
                        <a:schemeClr val="tx1"/>
                      </a:solidFill>
                      <a:prstDash val="solid"/>
                      <a:round/>
                      <a:headEnd type="none" w="med" len="med"/>
                      <a:tailEnd type="none" w="med" len="med"/>
                    </a:lnR>
                  </a:tcPr>
                </a:tc>
              </a:tr>
              <a:tr h="504000">
                <a:tc vMerge="1">
                  <a:txBody>
                    <a:bodyPr/>
                    <a:lstStyle/>
                    <a:p>
                      <a:endParaRPr lang="zh-CN" altLang="en-US" sz="1200" b="0" dirty="0">
                        <a:latin typeface="华文细黑" panose="02010600040101010101" pitchFamily="2" charset="-122"/>
                        <a:ea typeface="华文细黑" panose="02010600040101010101" pitchFamily="2" charset="-122"/>
                      </a:endParaRPr>
                    </a:p>
                  </a:txBody>
                  <a:tcPr/>
                </a:tc>
                <a:tc vMerge="1">
                  <a:txBody>
                    <a:bodyPr/>
                    <a:lstStyle/>
                    <a:p>
                      <a:endParaRPr lang="zh-CN" altLang="en-US" sz="1200" b="0" dirty="0">
                        <a:latin typeface="华文细黑" panose="02010600040101010101" pitchFamily="2" charset="-122"/>
                        <a:ea typeface="华文细黑" panose="02010600040101010101" pitchFamily="2" charset="-122"/>
                      </a:endParaRPr>
                    </a:p>
                  </a:txBody>
                  <a:tcP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16U</a:t>
                      </a:r>
                      <a:endParaRPr lang="zh-CN" altLang="en-US" sz="1400" b="0" baseline="0" dirty="0">
                        <a:latin typeface="+mn-lt"/>
                        <a:ea typeface="华文细黑" panose="02010600040101010101" pitchFamily="2" charset="-122"/>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16G</a:t>
                      </a:r>
                      <a:endParaRPr lang="zh-CN" altLang="en-US" sz="1400" b="0" baseline="0" dirty="0">
                        <a:latin typeface="+mn-lt"/>
                        <a:ea typeface="华文细黑" panose="02010600040101010101" pitchFamily="2" charset="-122"/>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300G</a:t>
                      </a:r>
                      <a:endParaRPr lang="zh-CN" altLang="en-US" sz="1400" b="0" baseline="0" dirty="0">
                        <a:latin typeface="+mn-lt"/>
                        <a:ea typeface="华文细黑" panose="02010600040101010101" pitchFamily="2" charset="-122"/>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FrutigerNext LT Regular"/>
                          <a:ea typeface="宋体"/>
                          <a:cs typeface=""/>
                        </a:defRPr>
                      </a:lvl1pPr>
                      <a:lvl2pPr marL="457200" algn="l" defTabSz="914400" rtl="0" eaLnBrk="1" latinLnBrk="0" hangingPunct="1">
                        <a:defRPr sz="1800" kern="1200">
                          <a:solidFill>
                            <a:schemeClr val="dk1"/>
                          </a:solidFill>
                          <a:latin typeface="FrutigerNext LT Regular"/>
                          <a:ea typeface="宋体"/>
                          <a:cs typeface=""/>
                        </a:defRPr>
                      </a:lvl2pPr>
                      <a:lvl3pPr marL="914400" algn="l" defTabSz="914400" rtl="0" eaLnBrk="1" latinLnBrk="0" hangingPunct="1">
                        <a:defRPr sz="1800" kern="1200">
                          <a:solidFill>
                            <a:schemeClr val="dk1"/>
                          </a:solidFill>
                          <a:latin typeface="FrutigerNext LT Regular"/>
                          <a:ea typeface="宋体"/>
                          <a:cs typeface=""/>
                        </a:defRPr>
                      </a:lvl3pPr>
                      <a:lvl4pPr marL="1371600" algn="l" defTabSz="914400" rtl="0" eaLnBrk="1" latinLnBrk="0" hangingPunct="1">
                        <a:defRPr sz="1800" kern="1200">
                          <a:solidFill>
                            <a:schemeClr val="dk1"/>
                          </a:solidFill>
                          <a:latin typeface="FrutigerNext LT Regular"/>
                          <a:ea typeface="宋体"/>
                          <a:cs typeface=""/>
                        </a:defRPr>
                      </a:lvl4pPr>
                      <a:lvl5pPr marL="1828800" algn="l" defTabSz="914400" rtl="0" eaLnBrk="1" latinLnBrk="0" hangingPunct="1">
                        <a:defRPr sz="1800" kern="1200">
                          <a:solidFill>
                            <a:schemeClr val="dk1"/>
                          </a:solidFill>
                          <a:latin typeface="FrutigerNext LT Regular"/>
                          <a:ea typeface="宋体"/>
                          <a:cs typeface=""/>
                        </a:defRPr>
                      </a:lvl5pPr>
                      <a:lvl6pPr marL="2286000" algn="l" defTabSz="914400" rtl="0" eaLnBrk="1" latinLnBrk="0" hangingPunct="1">
                        <a:defRPr sz="1800" kern="1200">
                          <a:solidFill>
                            <a:schemeClr val="dk1"/>
                          </a:solidFill>
                          <a:latin typeface="FrutigerNext LT Regular"/>
                          <a:ea typeface="宋体"/>
                          <a:cs typeface=""/>
                        </a:defRPr>
                      </a:lvl6pPr>
                      <a:lvl7pPr marL="2743200" algn="l" defTabSz="914400" rtl="0" eaLnBrk="1" latinLnBrk="0" hangingPunct="1">
                        <a:defRPr sz="1800" kern="1200">
                          <a:solidFill>
                            <a:schemeClr val="dk1"/>
                          </a:solidFill>
                          <a:latin typeface="FrutigerNext LT Regular"/>
                          <a:ea typeface="宋体"/>
                          <a:cs typeface=""/>
                        </a:defRPr>
                      </a:lvl7pPr>
                      <a:lvl8pPr marL="3200400" algn="l" defTabSz="914400" rtl="0" eaLnBrk="1" latinLnBrk="0" hangingPunct="1">
                        <a:defRPr sz="1800" kern="1200">
                          <a:solidFill>
                            <a:schemeClr val="dk1"/>
                          </a:solidFill>
                          <a:latin typeface="FrutigerNext LT Regular"/>
                          <a:ea typeface="宋体"/>
                          <a:cs typeface=""/>
                        </a:defRPr>
                      </a:lvl8pPr>
                      <a:lvl9pPr marL="3657600" algn="l" defTabSz="914400" rtl="0" eaLnBrk="1" latinLnBrk="0" hangingPunct="1">
                        <a:defRPr sz="1800" kern="1200">
                          <a:solidFill>
                            <a:schemeClr val="dk1"/>
                          </a:solidFill>
                          <a:latin typeface="FrutigerNext LT Regular"/>
                          <a:ea typeface="宋体"/>
                          <a:cs typeface=""/>
                        </a:defRPr>
                      </a:lvl9pPr>
                    </a:lstStyle>
                    <a:p>
                      <a:r>
                        <a:rPr lang="en-US" altLang="zh-CN" sz="1400" baseline="0" dirty="0" smtClean="0">
                          <a:ea typeface="华文细黑" panose="02010600040101010101" pitchFamily="2" charset="-122"/>
                        </a:rPr>
                        <a:t>5000~10000VM</a:t>
                      </a:r>
                      <a:endParaRPr lang="zh-CN" altLang="en-US" sz="1400" b="0" baseline="0" dirty="0">
                        <a:latin typeface="+mn-lt"/>
                        <a:ea typeface="华文细黑" panose="02010600040101010101" pitchFamily="2" charset="-122"/>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4071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AD37DD0-C094-4455-ADB9-79F6652A1A09}"/>
</file>

<file path=customXml/itemProps2.xml><?xml version="1.0" encoding="utf-8"?>
<ds:datastoreItem xmlns:ds="http://schemas.openxmlformats.org/officeDocument/2006/customXml" ds:itemID="{723E6701-3943-4A44-84F3-F772B5088830}"/>
</file>

<file path=customXml/itemProps3.xml><?xml version="1.0" encoding="utf-8"?>
<ds:datastoreItem xmlns:ds="http://schemas.openxmlformats.org/officeDocument/2006/customXml" ds:itemID="{EAE3093B-232B-4C15-AB25-7F1FBE134870}"/>
</file>

<file path=docProps/app.xml><?xml version="1.0" encoding="utf-8"?>
<Properties xmlns="http://schemas.openxmlformats.org/officeDocument/2006/extended-properties" xmlns:vt="http://schemas.openxmlformats.org/officeDocument/2006/docPropsVTypes">
  <Template/>
  <TotalTime>63016</TotalTime>
  <Words>3768</Words>
  <Application>Microsoft Office PowerPoint</Application>
  <PresentationFormat>全屏显示(4:3)</PresentationFormat>
  <Paragraphs>536</Paragraphs>
  <Slides>57</Slides>
  <Notes>56</Notes>
  <HiddenSlides>1</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57</vt:i4>
      </vt:variant>
    </vt:vector>
  </HeadingPairs>
  <TitlesOfParts>
    <vt:vector size="72" baseType="lpstr">
      <vt:lpstr>MS PGothic</vt:lpstr>
      <vt:lpstr>黑体</vt:lpstr>
      <vt:lpstr>华文细黑</vt:lpstr>
      <vt:lpstr>宋体</vt:lpstr>
      <vt:lpstr>微软雅黑</vt:lpstr>
      <vt:lpstr>Arial</vt:lpstr>
      <vt:lpstr>FrutigerNext LT Light</vt:lpstr>
      <vt:lpstr>FrutigerNext LT Medium</vt:lpstr>
      <vt:lpstr>FrutigerNext LT Regular</vt:lpstr>
      <vt:lpstr>Segoe UI</vt:lpstr>
      <vt:lpstr>Times New Roman</vt:lpstr>
      <vt:lpstr>Wingdings</vt:lpstr>
      <vt:lpstr>1#UC&amp;C母版初稿</vt:lpstr>
      <vt:lpstr>End</vt:lpstr>
      <vt:lpstr>Visio</vt:lpstr>
      <vt:lpstr>PowerPoint 演示文稿</vt:lpstr>
      <vt:lpstr>华为云数据中心运维工具</vt:lpstr>
      <vt:lpstr>PowerPoint 演示文稿</vt:lpstr>
      <vt:lpstr>PowerPoint 演示文稿</vt:lpstr>
      <vt:lpstr>PowerPoint 演示文稿</vt:lpstr>
      <vt:lpstr>FusionSphere SOI简介</vt:lpstr>
      <vt:lpstr>FusionSphere SOI系统架构</vt:lpstr>
      <vt:lpstr>FusionSphere SOI安装部署</vt:lpstr>
      <vt:lpstr>FusionSphere SOI监控规模和规格</vt:lpstr>
      <vt:lpstr>FusionSphere SOI功能特性</vt:lpstr>
      <vt:lpstr>日常性能监控</vt:lpstr>
      <vt:lpstr>查看分析结果 (1/2)</vt:lpstr>
      <vt:lpstr>查看分析结果 (2/2)</vt:lpstr>
      <vt:lpstr>查看详情</vt:lpstr>
      <vt:lpstr>查看趋势预测</vt:lpstr>
      <vt:lpstr>查看资源合规</vt:lpstr>
      <vt:lpstr>查看热点统计</vt:lpstr>
      <vt:lpstr>性能根因分析</vt:lpstr>
      <vt:lpstr>导出批量数据</vt:lpstr>
      <vt:lpstr>输出容量报表</vt:lpstr>
      <vt:lpstr>设置分析阈值</vt:lpstr>
      <vt:lpstr>PowerPoint 演示文稿</vt:lpstr>
      <vt:lpstr>FusionCare简介</vt:lpstr>
      <vt:lpstr>健康检查简介 (1/2)</vt:lpstr>
      <vt:lpstr>健康检查简介 (2/2)</vt:lpstr>
      <vt:lpstr>创建日常巡检任务 (1/3) </vt:lpstr>
      <vt:lpstr>创建日常巡检任务 (2/3)</vt:lpstr>
      <vt:lpstr>创建日常巡检任务 (3/3)</vt:lpstr>
      <vt:lpstr>创建深度巡检任务</vt:lpstr>
      <vt:lpstr>信息收集简介 (1/2)</vt:lpstr>
      <vt:lpstr>信息收集简介 (2/2)</vt:lpstr>
      <vt:lpstr>创建任务</vt:lpstr>
      <vt:lpstr>选择节点</vt:lpstr>
      <vt:lpstr>节点详情</vt:lpstr>
      <vt:lpstr>选择收集项</vt:lpstr>
      <vt:lpstr>查看收集结果</vt:lpstr>
      <vt:lpstr>导出工具日志信息</vt:lpstr>
      <vt:lpstr>FusionCare安装</vt:lpstr>
      <vt:lpstr>PowerPoint 演示文稿</vt:lpstr>
      <vt:lpstr>eSight产品定位</vt:lpstr>
      <vt:lpstr>eSight总体解决方案</vt:lpstr>
      <vt:lpstr>eSight技术架构</vt:lpstr>
      <vt:lpstr>私有云/数据中心管理</vt:lpstr>
      <vt:lpstr>私有云/数据中心典型应用场景</vt:lpstr>
      <vt:lpstr>公有云管理</vt:lpstr>
      <vt:lpstr>存储管理</vt:lpstr>
      <vt:lpstr>eSight服务器管理</vt:lpstr>
      <vt:lpstr>eSight部署模式</vt:lpstr>
      <vt:lpstr>单服务器部署</vt:lpstr>
      <vt:lpstr>本地高可用系统部署</vt:lpstr>
      <vt:lpstr>异地高可用系统部署</vt:lpstr>
      <vt:lpstr>分布式部署</vt:lpstr>
      <vt:lpstr>eSight组网方式 - 被集成</vt:lpstr>
      <vt:lpstr>eSight组网方式 - 分级</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2346</cp:revision>
  <dcterms:created xsi:type="dcterms:W3CDTF">2003-08-21T06:48:56Z</dcterms:created>
  <dcterms:modified xsi:type="dcterms:W3CDTF">2017-12-22T03:28:12Z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(3)ISuGhMc/UqFxckOWGYeFACbnpHQDFrGQRb9uPKrfK4Sr8Gy1EgXjAkcUP7c2ESF7cDycZ0FT
5qk82Tn7VjXOfq+9DLJ/9eV/GY4/E++0XlDWpkRypOt4gx8aOFORsftt87jrblB964bs/4fU
PCR8xFNkQnwTZYg77TGrLmvMHPbvmwimTzBPUpIkKF47le6lgXqHIJ0WxEtMRKtRYTof7EP6
x087LLJR4zshGMpdCR</vt:lpwstr>
  </property>
  <property fmtid="{D5CDD505-2E9C-101B-9397-08002B2CF9AE}" pid="18" name="_2015_ms_pID_7253431">
    <vt:lpwstr>HDNB7DylGfjttKKfo2YgqETKmnQgSbCZJLKIfYI8r1HSG1iU20h0Eo
txhU770LMNe5AXIpzP7U0Kh0vz4PqXTqq0K7Lx7CBc+A0GfHdJHHRaDUz1EJunndjYfBtwxI
sukFxDoyVaZSDN8OO4WTydydOzLqaFJmoJEe/H6iPFs/sk/XqPX2lcVUcO28s07ZiG1gEuSJ
C9iO+7eMB8D/JuJKk7ux186NfxWFGzA4Ia81</vt:lpwstr>
  </property>
  <property fmtid="{D5CDD505-2E9C-101B-9397-08002B2CF9AE}" pid="19" name="_2015_ms_pID_7253432">
    <vt:lpwstr>D41wmxgCyNTNMMXupkcHFotPzEHtPYG2b2re
zXB+ZzThZg5YP0LA+UMSCxUGq1Kj8Q==</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1513911872</vt:lpwstr>
  </property>
</Properties>
</file>