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32"/>
  </p:notesMasterIdLst>
  <p:handoutMasterIdLst>
    <p:handoutMasterId r:id="rId33"/>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45" autoAdjust="0"/>
    <p:restoredTop sz="94370" autoAdjust="0"/>
  </p:normalViewPr>
  <p:slideViewPr>
    <p:cSldViewPr showGuides="1">
      <p:cViewPr varScale="1">
        <p:scale>
          <a:sx n="92" d="100"/>
          <a:sy n="92" d="100"/>
        </p:scale>
        <p:origin x="1374" y="78"/>
      </p:cViewPr>
      <p:guideLst>
        <p:guide orient="horz" pos="2341"/>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65" d="100"/>
          <a:sy n="65" d="100"/>
        </p:scale>
        <p:origin x="2268" y="96"/>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openstack.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github.org/openstack"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85564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en-US" altLang="zh-CN" smtClean="0"/>
              <a:t>OpenStack</a:t>
            </a:r>
            <a:r>
              <a:rPr lang="zh-CN" altLang="en-US" smtClean="0"/>
              <a:t>主页：</a:t>
            </a:r>
            <a:r>
              <a:rPr lang="en-US" altLang="zh-CN" smtClean="0"/>
              <a:t> </a:t>
            </a:r>
            <a:r>
              <a:rPr lang="en-US" altLang="zh-CN" smtClean="0">
                <a:hlinkClick r:id="rId3"/>
              </a:rPr>
              <a:t>http://www.openstack.org/</a:t>
            </a:r>
            <a:endParaRPr lang="en-US" altLang="zh-CN" smtClean="0"/>
          </a:p>
          <a:p>
            <a:r>
              <a:rPr lang="en-US" altLang="zh-CN" smtClean="0"/>
              <a:t>OpenStack</a:t>
            </a:r>
            <a:r>
              <a:rPr lang="zh-CN" altLang="en-US" smtClean="0"/>
              <a:t>代码下载：</a:t>
            </a:r>
            <a:r>
              <a:rPr lang="en-US" altLang="zh-CN" smtClean="0"/>
              <a:t> </a:t>
            </a:r>
            <a:r>
              <a:rPr lang="en-US" altLang="zh-CN" smtClean="0">
                <a:hlinkClick r:id="rId4"/>
              </a:rPr>
              <a:t>www.github.org/openstack</a:t>
            </a:r>
            <a:endParaRPr lang="en-US" altLang="zh-CN" smtClean="0"/>
          </a:p>
          <a:p>
            <a:r>
              <a:rPr lang="en-US" altLang="zh-CN" smtClean="0"/>
              <a:t>openstack</a:t>
            </a:r>
            <a:r>
              <a:rPr lang="zh-CN" altLang="en-US" smtClean="0"/>
              <a:t>和虚拟基础设施都属于云</a:t>
            </a:r>
            <a:r>
              <a:rPr lang="en-US" altLang="zh-CN" smtClean="0"/>
              <a:t>OS</a:t>
            </a:r>
            <a:r>
              <a:rPr lang="zh-CN" altLang="en-US" smtClean="0"/>
              <a:t>，</a:t>
            </a:r>
            <a:r>
              <a:rPr lang="en-US" altLang="zh-CN" smtClean="0"/>
              <a:t>Openstack</a:t>
            </a:r>
            <a:r>
              <a:rPr lang="zh-CN" altLang="en-US" smtClean="0"/>
              <a:t>类似与云</a:t>
            </a:r>
            <a:r>
              <a:rPr lang="en-US" altLang="zh-CN" smtClean="0"/>
              <a:t>OS</a:t>
            </a:r>
            <a:r>
              <a:rPr lang="zh-CN" altLang="en-US" smtClean="0"/>
              <a:t>的内核，虚拟基础设施类似于云</a:t>
            </a:r>
            <a:r>
              <a:rPr lang="en-US" altLang="zh-CN" smtClean="0"/>
              <a:t>OS</a:t>
            </a:r>
            <a:r>
              <a:rPr lang="zh-CN" altLang="en-US" smtClean="0"/>
              <a:t>的硬件驱动。</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03346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05932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左侧为虚拟化场景，中间</a:t>
            </a:r>
            <a:r>
              <a:rPr lang="zh-CN" altLang="en-US" smtClean="0"/>
              <a:t>为云</a:t>
            </a:r>
            <a:r>
              <a:rPr lang="en-US" altLang="zh-CN" smtClean="0"/>
              <a:t>DC</a:t>
            </a:r>
            <a:r>
              <a:rPr lang="zh-CN" altLang="en-US" smtClean="0"/>
              <a:t>场景</a:t>
            </a:r>
            <a:r>
              <a:rPr lang="zh-CN" altLang="en-US" dirty="0" smtClean="0"/>
              <a:t>，右侧为</a:t>
            </a:r>
            <a:r>
              <a:rPr lang="en-US" altLang="zh-CN" dirty="0" smtClean="0"/>
              <a:t>NFV</a:t>
            </a:r>
            <a:r>
              <a:rPr lang="zh-CN" altLang="en-US" dirty="0" smtClean="0"/>
              <a:t>场景。</a:t>
            </a:r>
            <a:endParaRPr lang="zh-CN" altLang="en-US" dirty="0"/>
          </a:p>
        </p:txBody>
      </p:sp>
    </p:spTree>
    <p:extLst>
      <p:ext uri="{BB962C8B-B14F-4D97-AF65-F5344CB8AC3E}">
        <p14:creationId xmlns:p14="http://schemas.microsoft.com/office/powerpoint/2010/main" val="3189724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18200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155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通常我们所说的虚拟化指具备创建一个抽象的虚拟机的平台。虚拟机可以像一台物理计算机一样运行操作系统和业务。</a:t>
            </a:r>
            <a:endParaRPr lang="en-US" altLang="zh-CN" smtClean="0"/>
          </a:p>
          <a:p>
            <a:r>
              <a:rPr lang="zh-CN" altLang="en-US" smtClean="0"/>
              <a:t>随着云计算的发展，我们将云计算需求的资源分成技术、存储和网络三部分。虚拟化主要功能总结为软硬件的解耦。</a:t>
            </a:r>
            <a:endParaRPr lang="en-US" altLang="zh-CN" smtClean="0"/>
          </a:p>
          <a:p>
            <a:r>
              <a:rPr lang="zh-CN" altLang="en-US" smtClean="0"/>
              <a:t>计算虚拟化的主要实现方式是：运行在服务器上，实现软硬件解耦，并且可以在其上运行服务器的虚拟化软件，如</a:t>
            </a:r>
            <a:r>
              <a:rPr lang="en-US" altLang="zh-CN" smtClean="0"/>
              <a:t>FusionCompute</a:t>
            </a:r>
            <a:r>
              <a:rPr lang="zh-CN" altLang="en-US" smtClean="0"/>
              <a:t>。</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07550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对于虚拟机使用者而言，需要关注的底层技术越来越少。</a:t>
            </a:r>
            <a:endParaRPr lang="en-US" altLang="zh-CN" dirty="0" smtClean="0"/>
          </a:p>
          <a:p>
            <a:pPr lvl="1"/>
            <a:r>
              <a:rPr lang="zh-CN" altLang="en-US" dirty="0" smtClean="0"/>
              <a:t>虚拟化让我们不再操心底层硬件，可以使用差异化的硬件。</a:t>
            </a:r>
            <a:endParaRPr lang="en-US" altLang="zh-CN" dirty="0" smtClean="0"/>
          </a:p>
          <a:p>
            <a:pPr lvl="1"/>
            <a:r>
              <a:rPr lang="zh-CN" altLang="en-US" dirty="0" smtClean="0"/>
              <a:t>容器让我们运行代码不再为了繁多的操作系统发布版本而感到棘手。</a:t>
            </a:r>
            <a:endParaRPr lang="en-US" altLang="zh-CN" dirty="0" smtClean="0"/>
          </a:p>
          <a:p>
            <a:pPr lvl="0"/>
            <a:r>
              <a:rPr lang="zh-CN" altLang="en-US" dirty="0" smtClean="0"/>
              <a:t>越来越少的调度层资源消耗，更高的利用率和灵活性。</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98806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7340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存储虚拟化是指使用虚拟化技术让存储更加贴合云计算的需求进行了一系列的软硬件解耦，管理增强和性能提升。</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105536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一个操作系统内有数万文件，一套虚拟化环境内可能有成千上万个虚拟机，总共需要管理的文件在‘亿’数量级，如果需要虚拟化软件一一处理这些海量文件会出现速度慢、延迟高等情况。</a:t>
            </a:r>
            <a:endParaRPr lang="en-US" altLang="zh-CN" dirty="0" smtClean="0"/>
          </a:p>
          <a:p>
            <a:r>
              <a:rPr lang="zh-CN" altLang="en-US" dirty="0" smtClean="0"/>
              <a:t>解决方案通常是虚拟机的一个磁盘打包为一个文件存储在虚拟化系统中。</a:t>
            </a:r>
            <a:endParaRPr lang="en-US" altLang="zh-CN" dirty="0" smtClean="0"/>
          </a:p>
          <a:p>
            <a:r>
              <a:rPr lang="en-US" altLang="zh-CN" dirty="0" err="1" smtClean="0"/>
              <a:t>FusionCompute</a:t>
            </a:r>
            <a:r>
              <a:rPr lang="zh-CN" altLang="en-US" dirty="0" smtClean="0"/>
              <a:t>采用的是一个虚拟磁盘封装为一个</a:t>
            </a:r>
            <a:r>
              <a:rPr lang="en-US" altLang="zh-CN" dirty="0" smtClean="0"/>
              <a:t>VHD</a:t>
            </a:r>
            <a:r>
              <a:rPr lang="zh-CN" altLang="en-US" dirty="0" smtClean="0"/>
              <a:t>文件。</a:t>
            </a:r>
            <a:endParaRPr lang="en-US" altLang="zh-CN" dirty="0" smtClean="0"/>
          </a:p>
          <a:p>
            <a:r>
              <a:rPr lang="zh-CN" altLang="en-US" dirty="0" smtClean="0"/>
              <a:t>数据迁移，快照等功能直接对</a:t>
            </a:r>
            <a:r>
              <a:rPr lang="en-US" altLang="zh-CN" dirty="0" smtClean="0"/>
              <a:t>VHD</a:t>
            </a:r>
            <a:r>
              <a:rPr lang="zh-CN" altLang="en-US" dirty="0" smtClean="0"/>
              <a:t>文件进行操作。</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53651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82196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10690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r>
              <a:rPr lang="en-US" altLang="zh-CN" dirty="0" err="1"/>
              <a:t>OceanStor</a:t>
            </a:r>
            <a:r>
              <a:rPr lang="en-US" altLang="zh-CN" dirty="0"/>
              <a:t> DJ</a:t>
            </a:r>
            <a:r>
              <a:rPr lang="zh-CN" altLang="en-US" dirty="0"/>
              <a:t>让存储管理员随心提供客户所需的服务。</a:t>
            </a:r>
            <a:endParaRPr lang="en-US" altLang="zh-CN" dirty="0"/>
          </a:p>
          <a:p>
            <a:pPr>
              <a:defRPr/>
            </a:pPr>
            <a:r>
              <a:rPr lang="zh-CN" altLang="en-US" dirty="0"/>
              <a:t>定位：</a:t>
            </a:r>
            <a:r>
              <a:rPr lang="zh-CN" altLang="zh-CN" dirty="0"/>
              <a:t>云数据中心的存储服务平台</a:t>
            </a:r>
            <a:r>
              <a:rPr lang="zh-CN" altLang="en-US" dirty="0"/>
              <a:t>，</a:t>
            </a:r>
            <a:r>
              <a:rPr lang="zh-CN" altLang="zh-CN" dirty="0"/>
              <a:t>通过存储资源的统一管理，提供按需供给、弹性伸缩的存储服务，提升数据中心运营效率</a:t>
            </a:r>
            <a:r>
              <a:rPr lang="zh-CN" altLang="en-US" dirty="0"/>
              <a:t>。</a:t>
            </a:r>
          </a:p>
          <a:p>
            <a:pPr marR="0" defTabSz="914400" latinLnBrk="0">
              <a:buClrTx/>
              <a:tabLst/>
              <a:defRPr/>
            </a:pPr>
            <a:r>
              <a:rPr lang="zh-CN" altLang="en-US" dirty="0"/>
              <a:t>简单智能</a:t>
            </a:r>
            <a:endParaRPr lang="en-US" altLang="zh-CN" dirty="0"/>
          </a:p>
          <a:p>
            <a:pPr lvl="1">
              <a:tabLst>
                <a:tab pos="85725" algn="l"/>
              </a:tabLst>
              <a:defRPr/>
            </a:pPr>
            <a:r>
              <a:rPr lang="zh-CN" altLang="en-US" dirty="0"/>
              <a:t>存储资源按需供给，提升资源利用率</a:t>
            </a:r>
            <a:r>
              <a:rPr lang="en-US" altLang="zh-CN" dirty="0"/>
              <a:t>1.5</a:t>
            </a:r>
            <a:r>
              <a:rPr lang="zh-CN" altLang="en-US" dirty="0"/>
              <a:t>倍，</a:t>
            </a:r>
            <a:r>
              <a:rPr lang="en-US" altLang="zh-CN" dirty="0"/>
              <a:t>OPEX</a:t>
            </a:r>
            <a:r>
              <a:rPr lang="zh-CN" altLang="en-US" dirty="0"/>
              <a:t>降低</a:t>
            </a:r>
            <a:r>
              <a:rPr lang="en-US" altLang="zh-CN" dirty="0"/>
              <a:t>30%</a:t>
            </a:r>
            <a:r>
              <a:rPr lang="zh-CN" altLang="en-US" dirty="0"/>
              <a:t>。</a:t>
            </a:r>
            <a:endParaRPr lang="en-US" altLang="zh-CN" dirty="0"/>
          </a:p>
          <a:p>
            <a:pPr lvl="1">
              <a:tabLst>
                <a:tab pos="85725" algn="l"/>
              </a:tabLst>
              <a:defRPr/>
            </a:pPr>
            <a:r>
              <a:rPr lang="zh-CN" altLang="en-US" dirty="0"/>
              <a:t>带外管理，业务永续。</a:t>
            </a:r>
            <a:endParaRPr lang="en-US" altLang="zh-CN" dirty="0"/>
          </a:p>
          <a:p>
            <a:pPr>
              <a:defRPr/>
            </a:pPr>
            <a:r>
              <a:rPr lang="zh-CN" altLang="en-US" dirty="0"/>
              <a:t>提升运营效率</a:t>
            </a:r>
          </a:p>
          <a:p>
            <a:pPr lvl="1">
              <a:tabLst>
                <a:tab pos="85725" algn="l"/>
              </a:tabLst>
              <a:defRPr/>
            </a:pPr>
            <a:r>
              <a:rPr lang="zh-CN" altLang="en-US" dirty="0"/>
              <a:t>用户无需专业存储知识，以业务</a:t>
            </a:r>
            <a:r>
              <a:rPr lang="en-US" altLang="zh-CN" dirty="0"/>
              <a:t>Workload</a:t>
            </a:r>
            <a:r>
              <a:rPr lang="zh-CN" altLang="en-US" dirty="0"/>
              <a:t>为中心，按需获取资源。</a:t>
            </a:r>
            <a:endParaRPr lang="en-US" altLang="zh-CN" dirty="0"/>
          </a:p>
          <a:p>
            <a:pPr lvl="1">
              <a:tabLst>
                <a:tab pos="85725" algn="l"/>
              </a:tabLst>
              <a:defRPr/>
            </a:pPr>
            <a:r>
              <a:rPr lang="zh-CN" altLang="en-US" dirty="0"/>
              <a:t>业务上线自动化，缩短存储资源部署时间</a:t>
            </a:r>
            <a:r>
              <a:rPr lang="en-US" altLang="zh-CN" dirty="0"/>
              <a:t>90%</a:t>
            </a:r>
            <a:r>
              <a:rPr lang="zh-CN" altLang="en-US" dirty="0"/>
              <a:t>。</a:t>
            </a:r>
            <a:endParaRPr lang="en-US" altLang="zh-CN" dirty="0"/>
          </a:p>
          <a:p>
            <a:pPr marR="0" lvl="0" defTabSz="914400" latinLnBrk="0">
              <a:buClrTx/>
              <a:tabLst/>
              <a:defRPr/>
            </a:pPr>
            <a:r>
              <a:rPr lang="zh-CN" altLang="en-US" dirty="0"/>
              <a:t>面向未来</a:t>
            </a:r>
            <a:endParaRPr lang="en-US" altLang="zh-CN" dirty="0"/>
          </a:p>
          <a:p>
            <a:pPr lvl="1">
              <a:tabLst>
                <a:tab pos="85725" algn="l"/>
              </a:tabLst>
              <a:defRPr/>
            </a:pPr>
            <a:r>
              <a:rPr lang="zh-CN" altLang="en-US" dirty="0"/>
              <a:t>平滑演进，保护客户既有投资。</a:t>
            </a:r>
            <a:endParaRPr lang="en-US" altLang="zh-CN" dirty="0"/>
          </a:p>
          <a:p>
            <a:pPr lvl="1">
              <a:tabLst>
                <a:tab pos="85725" algn="l"/>
              </a:tabLst>
              <a:defRPr/>
            </a:pPr>
            <a:r>
              <a:rPr lang="zh-CN" altLang="en-US" dirty="0"/>
              <a:t>开放架构，自由选择存储功能和应用。</a:t>
            </a:r>
            <a:endParaRPr lang="en-US" altLang="zh-CN" dirty="0"/>
          </a:p>
          <a:p>
            <a:pPr marL="0" algn="l" defTabSz="914400">
              <a:buNone/>
            </a:pPr>
            <a:endParaRPr lang="zh-CN" altLang="en-US" sz="1200" b="0" i="0" dirty="0">
              <a:solidFill>
                <a:schemeClr val="tx1"/>
              </a:solidFill>
              <a:effectLst/>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2598081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摘自</a:t>
            </a:r>
            <a:r>
              <a:rPr lang="en-US" altLang="zh-CN" smtClean="0"/>
              <a:t>Nicira</a:t>
            </a:r>
            <a:r>
              <a:rPr lang="zh-CN" altLang="en-US" smtClean="0"/>
              <a:t>的白皮书</a:t>
            </a:r>
            <a:r>
              <a:rPr lang="en-US" altLang="zh-CN" smtClean="0"/>
              <a:t>《</a:t>
            </a:r>
            <a:r>
              <a:rPr lang="zh-CN" altLang="en-US" smtClean="0"/>
              <a:t>网络虚拟化的七大特征</a:t>
            </a:r>
            <a:r>
              <a:rPr lang="en-US" altLang="zh-CN" smtClean="0"/>
              <a:t>》</a:t>
            </a:r>
          </a:p>
          <a:p>
            <a:r>
              <a:rPr lang="zh-CN" altLang="en-US" smtClean="0"/>
              <a:t>华为网络虚拟化组件为</a:t>
            </a:r>
            <a:r>
              <a:rPr lang="en-US" altLang="zh-CN" smtClean="0"/>
              <a:t>FusionNetwork</a:t>
            </a:r>
          </a:p>
          <a:p>
            <a:r>
              <a:rPr lang="en-US" altLang="zh-CN" smtClean="0"/>
              <a:t>FusionNetwork</a:t>
            </a:r>
            <a:r>
              <a:rPr lang="zh-CN" altLang="en-US" smtClean="0"/>
              <a:t>提供传统虚拟交换向未来的软件定义网络演进方案，通过</a:t>
            </a:r>
            <a:r>
              <a:rPr lang="en-US" altLang="zh-CN" smtClean="0"/>
              <a:t>VXLAN</a:t>
            </a:r>
            <a:r>
              <a:rPr lang="zh-CN" altLang="en-US" smtClean="0"/>
              <a:t>的二层隧道封装协议的支持，配合由华为</a:t>
            </a:r>
            <a:r>
              <a:rPr lang="en-US" altLang="zh-CN" smtClean="0"/>
              <a:t>SDN Controller</a:t>
            </a:r>
            <a:r>
              <a:rPr lang="zh-CN" altLang="en-US" smtClean="0"/>
              <a:t>完成</a:t>
            </a:r>
            <a:r>
              <a:rPr lang="en-US" altLang="zh-CN" smtClean="0"/>
              <a:t>SDN</a:t>
            </a:r>
            <a:r>
              <a:rPr lang="zh-CN" altLang="en-US" smtClean="0"/>
              <a:t>网络的自动化配置部署，</a:t>
            </a:r>
            <a:r>
              <a:rPr lang="en-US" altLang="zh-CN" smtClean="0"/>
              <a:t>SLA</a:t>
            </a:r>
            <a:r>
              <a:rPr lang="zh-CN" altLang="en-US" smtClean="0"/>
              <a:t>服务质量控制，多租户隔离和分层。 </a:t>
            </a:r>
          </a:p>
          <a:p>
            <a:r>
              <a:rPr lang="zh-CN" altLang="en-US" smtClean="0"/>
              <a:t>目前</a:t>
            </a:r>
            <a:r>
              <a:rPr lang="en-US" altLang="zh-CN" smtClean="0"/>
              <a:t>FusionNetwork</a:t>
            </a:r>
            <a:r>
              <a:rPr lang="zh-CN" altLang="en-US" smtClean="0"/>
              <a:t>的功能，由</a:t>
            </a:r>
            <a:r>
              <a:rPr lang="en-US" altLang="zh-CN" smtClean="0"/>
              <a:t>FusionSphere OpenStack</a:t>
            </a:r>
            <a:r>
              <a:rPr lang="zh-CN" altLang="en-US" smtClean="0"/>
              <a:t>中的</a:t>
            </a:r>
            <a:r>
              <a:rPr lang="en-US" altLang="zh-CN" smtClean="0"/>
              <a:t>Neutron</a:t>
            </a:r>
            <a:r>
              <a:rPr lang="zh-CN" altLang="en-US" smtClean="0"/>
              <a:t>服务来提供和实现。</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74384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D</a:t>
            </a:r>
          </a:p>
          <a:p>
            <a:pPr lvl="1"/>
            <a:r>
              <a:rPr lang="en-US" altLang="zh-CN" dirty="0" smtClean="0"/>
              <a:t>F</a:t>
            </a:r>
          </a:p>
          <a:p>
            <a:pPr lvl="1"/>
            <a:endParaRPr lang="en-US" altLang="zh-CN" dirty="0" smtClean="0"/>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26493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53350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829168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45843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7137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294879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27287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说明：</a:t>
            </a:r>
            <a:endParaRPr lang="en-US" altLang="zh-CN" dirty="0" smtClean="0"/>
          </a:p>
          <a:p>
            <a:pPr lvl="1"/>
            <a:r>
              <a:rPr lang="zh-CN" altLang="en-US" dirty="0" smtClean="0"/>
              <a:t>基于</a:t>
            </a:r>
            <a:r>
              <a:rPr lang="en-US" altLang="zh-CN" dirty="0" err="1" smtClean="0"/>
              <a:t>OpenStack</a:t>
            </a:r>
            <a:r>
              <a:rPr lang="zh-CN" altLang="en-US" dirty="0" smtClean="0"/>
              <a:t>的</a:t>
            </a:r>
            <a:r>
              <a:rPr lang="en-US" altLang="zh-CN" dirty="0" err="1" smtClean="0"/>
              <a:t>FusionSphere</a:t>
            </a:r>
            <a:r>
              <a:rPr lang="zh-CN" altLang="en-US" dirty="0" smtClean="0"/>
              <a:t>基础设施云平台，从功能上可以分为</a:t>
            </a:r>
            <a:r>
              <a:rPr lang="en-US" altLang="zh-CN" dirty="0" err="1" smtClean="0"/>
              <a:t>OpenStack</a:t>
            </a:r>
            <a:r>
              <a:rPr lang="zh-CN" altLang="en-US" dirty="0" smtClean="0"/>
              <a:t>、</a:t>
            </a:r>
            <a:r>
              <a:rPr lang="en-US" altLang="zh-CN" dirty="0" err="1" smtClean="0"/>
              <a:t>FusionCompute</a:t>
            </a:r>
            <a:r>
              <a:rPr lang="zh-CN" altLang="en-US" dirty="0" smtClean="0"/>
              <a:t>、</a:t>
            </a:r>
            <a:r>
              <a:rPr lang="en-US" altLang="zh-CN" dirty="0" err="1" smtClean="0"/>
              <a:t>FusionStorage</a:t>
            </a:r>
            <a:r>
              <a:rPr lang="zh-CN" altLang="en-US" dirty="0" smtClean="0"/>
              <a:t>、</a:t>
            </a:r>
            <a:r>
              <a:rPr lang="en-US" altLang="zh-CN" dirty="0" err="1" smtClean="0"/>
              <a:t>FusionNetwork</a:t>
            </a:r>
            <a:r>
              <a:rPr lang="zh-CN" altLang="en-US" dirty="0" smtClean="0"/>
              <a:t>、</a:t>
            </a:r>
            <a:r>
              <a:rPr lang="en-US" altLang="zh-CN" dirty="0" err="1" smtClean="0"/>
              <a:t>OpenStack</a:t>
            </a:r>
            <a:r>
              <a:rPr lang="en-US" altLang="zh-CN" dirty="0" smtClean="0"/>
              <a:t> OM</a:t>
            </a:r>
            <a:r>
              <a:rPr lang="zh-CN" altLang="en-US" dirty="0" smtClean="0"/>
              <a:t>几大部分；</a:t>
            </a:r>
            <a:endParaRPr lang="zh-CN" altLang="en-US" dirty="0"/>
          </a:p>
        </p:txBody>
      </p:sp>
    </p:spTree>
    <p:extLst>
      <p:ext uri="{BB962C8B-B14F-4D97-AF65-F5344CB8AC3E}">
        <p14:creationId xmlns:p14="http://schemas.microsoft.com/office/powerpoint/2010/main" val="367562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根据云计算应用对</a:t>
            </a:r>
            <a:r>
              <a:rPr lang="en-US" altLang="zh-CN" smtClean="0"/>
              <a:t>CPU</a:t>
            </a:r>
            <a:r>
              <a:rPr lang="zh-CN" altLang="en-US" smtClean="0"/>
              <a:t>、内存、存储空间、存储</a:t>
            </a:r>
            <a:r>
              <a:rPr lang="en-US" altLang="zh-CN" smtClean="0"/>
              <a:t>IOPS</a:t>
            </a:r>
            <a:r>
              <a:rPr lang="zh-CN" altLang="en-US" smtClean="0"/>
              <a:t>、网络带宽等的需求，华为选择了最适合的硬件来匹配，有效消除性能瓶颈，同时避免硬件资源浪费。</a:t>
            </a:r>
          </a:p>
          <a:p>
            <a:r>
              <a:rPr lang="zh-CN" altLang="en-US" smtClean="0"/>
              <a:t>华为具备提供端到端桌面云硬件设备的能力，但也兼容业界主流硬件，比如</a:t>
            </a:r>
            <a:r>
              <a:rPr lang="en-US" altLang="zh-CN" smtClean="0"/>
              <a:t>IBM</a:t>
            </a:r>
            <a:r>
              <a:rPr lang="zh-CN" altLang="en-US" smtClean="0"/>
              <a:t>、</a:t>
            </a:r>
            <a:r>
              <a:rPr lang="en-US" altLang="zh-CN" smtClean="0"/>
              <a:t>HP</a:t>
            </a:r>
            <a:r>
              <a:rPr lang="zh-CN" altLang="en-US" smtClean="0"/>
              <a:t>、</a:t>
            </a:r>
            <a:r>
              <a:rPr lang="en-US" altLang="zh-CN" smtClean="0"/>
              <a:t>DELL</a:t>
            </a:r>
            <a:r>
              <a:rPr lang="zh-CN" altLang="en-US" smtClean="0"/>
              <a:t>的服务器、存储设备。</a:t>
            </a:r>
          </a:p>
          <a:p>
            <a:endParaRPr lang="zh-CN" altLang="en-US"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4057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14921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82309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9.png"/><Relationship Id="rId7" Type="http://schemas.openxmlformats.org/officeDocument/2006/relationships/hyperlink" Target="http://www.huawei.com/cn/" TargetMode="External"/><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21.xml"/><Relationship Id="rId16" Type="http://schemas.openxmlformats.org/officeDocument/2006/relationships/image" Target="../media/image31.png"/><Relationship Id="rId1" Type="http://schemas.openxmlformats.org/officeDocument/2006/relationships/slideLayout" Target="../slideLayouts/slideLayout8.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24.jpeg"/><Relationship Id="rId1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dirty="0" smtClean="0"/>
              <a:t>HC12081</a:t>
            </a:r>
            <a:endParaRPr lang="en-US" dirty="0"/>
          </a:p>
        </p:txBody>
      </p:sp>
      <p:sp>
        <p:nvSpPr>
          <p:cNvPr id="10" name="文本占位符 9"/>
          <p:cNvSpPr>
            <a:spLocks noGrp="1"/>
          </p:cNvSpPr>
          <p:nvPr>
            <p:ph type="body" sz="quarter" idx="18"/>
          </p:nvPr>
        </p:nvSpPr>
        <p:spPr/>
        <p:txBody>
          <a:bodyPr/>
          <a:lstStyle/>
          <a:p>
            <a:r>
              <a:rPr lang="en-US" altLang="zh-CN" dirty="0" smtClean="0"/>
              <a:t>FusionSphere</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400511581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1" y="1124744"/>
            <a:ext cx="8186737"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标题 1"/>
          <p:cNvSpPr>
            <a:spLocks noGrp="1"/>
          </p:cNvSpPr>
          <p:nvPr>
            <p:ph type="title"/>
          </p:nvPr>
        </p:nvSpPr>
        <p:spPr/>
        <p:txBody>
          <a:bodyPr/>
          <a:lstStyle/>
          <a:p>
            <a:r>
              <a:rPr lang="en-US" altLang="zh-CN" smtClean="0"/>
              <a:t>Openstack </a:t>
            </a:r>
            <a:r>
              <a:rPr lang="zh-CN" altLang="en-US" smtClean="0"/>
              <a:t>在云计算中的位置</a:t>
            </a:r>
            <a:endParaRPr lang="zh-CN" altLang="en-US" dirty="0" smtClean="0"/>
          </a:p>
        </p:txBody>
      </p:sp>
      <p:sp>
        <p:nvSpPr>
          <p:cNvPr id="6" name="Content Placeholder 32"/>
          <p:cNvSpPr>
            <a:spLocks noGrp="1"/>
          </p:cNvSpPr>
          <p:nvPr>
            <p:ph idx="4294967295"/>
          </p:nvPr>
        </p:nvSpPr>
        <p:spPr>
          <a:xfrm>
            <a:off x="756602" y="5232400"/>
            <a:ext cx="5400675" cy="1004888"/>
          </a:xfrm>
        </p:spPr>
        <p:txBody>
          <a:bodyPr/>
          <a:lstStyle/>
          <a:p>
            <a:pPr>
              <a:lnSpc>
                <a:spcPct val="150000"/>
              </a:lnSpc>
              <a:defRPr/>
            </a:pPr>
            <a:r>
              <a:rPr lang="zh-CN" altLang="en-US" sz="1800" dirty="0" smtClean="0">
                <a:latin typeface="+mn-ea"/>
              </a:rPr>
              <a:t>开放、开源云管理平台</a:t>
            </a:r>
            <a:r>
              <a:rPr lang="zh-CN" altLang="en-US" sz="1800" dirty="0">
                <a:latin typeface="+mn-ea"/>
              </a:rPr>
              <a:t>。</a:t>
            </a:r>
            <a:endParaRPr lang="en-US" altLang="zh-CN" sz="1800" dirty="0" smtClean="0">
              <a:latin typeface="+mn-ea"/>
            </a:endParaRPr>
          </a:p>
          <a:p>
            <a:pPr>
              <a:lnSpc>
                <a:spcPct val="150000"/>
              </a:lnSpc>
              <a:defRPr/>
            </a:pPr>
            <a:r>
              <a:rPr lang="zh-CN" altLang="en-US" sz="1800" dirty="0" smtClean="0">
                <a:latin typeface="+mn-ea"/>
              </a:rPr>
              <a:t>今天</a:t>
            </a:r>
            <a:r>
              <a:rPr lang="en-US" altLang="zh-CN" sz="1800" dirty="0" smtClean="0">
                <a:latin typeface="+mn-ea"/>
              </a:rPr>
              <a:t>600+</a:t>
            </a:r>
            <a:r>
              <a:rPr lang="zh-CN" altLang="en-US" sz="1800" dirty="0" smtClean="0">
                <a:latin typeface="+mn-ea"/>
              </a:rPr>
              <a:t>公司，</a:t>
            </a:r>
            <a:r>
              <a:rPr lang="en-US" altLang="zh-CN" sz="1800" dirty="0" smtClean="0">
                <a:latin typeface="+mn-ea"/>
              </a:rPr>
              <a:t>60000+</a:t>
            </a:r>
            <a:r>
              <a:rPr lang="zh-CN" altLang="en-US" sz="1800" dirty="0" smtClean="0">
                <a:latin typeface="+mn-ea"/>
              </a:rPr>
              <a:t>开发者。</a:t>
            </a:r>
            <a:endParaRPr lang="en-US" sz="1800" dirty="0">
              <a:latin typeface="+mn-ea"/>
            </a:endParaRPr>
          </a:p>
        </p:txBody>
      </p:sp>
    </p:spTree>
    <p:extLst>
      <p:ext uri="{BB962C8B-B14F-4D97-AF65-F5344CB8AC3E}">
        <p14:creationId xmlns:p14="http://schemas.microsoft.com/office/powerpoint/2010/main" val="319222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smtClean="0"/>
              <a:t>FusionSphere</a:t>
            </a:r>
            <a:r>
              <a:rPr lang="zh-CN" altLang="en-US" smtClean="0"/>
              <a:t> </a:t>
            </a:r>
            <a:r>
              <a:rPr lang="en-US" altLang="zh-CN" smtClean="0"/>
              <a:t>6.0</a:t>
            </a:r>
            <a:r>
              <a:rPr lang="zh-CN" altLang="en-US" smtClean="0"/>
              <a:t>解决方案的定位</a:t>
            </a:r>
            <a:endParaRPr lang="zh-CN" altLang="en-US" dirty="0"/>
          </a:p>
        </p:txBody>
      </p:sp>
      <p:grpSp>
        <p:nvGrpSpPr>
          <p:cNvPr id="29" name="组合 28"/>
          <p:cNvGrpSpPr/>
          <p:nvPr/>
        </p:nvGrpSpPr>
        <p:grpSpPr>
          <a:xfrm>
            <a:off x="760427" y="1382618"/>
            <a:ext cx="7848600" cy="4860926"/>
            <a:chOff x="283144" y="1104333"/>
            <a:chExt cx="8560819" cy="4916958"/>
          </a:xfrm>
        </p:grpSpPr>
        <p:sp>
          <p:nvSpPr>
            <p:cNvPr id="4" name="矩形 3"/>
            <p:cNvSpPr/>
            <p:nvPr/>
          </p:nvSpPr>
          <p:spPr bwMode="auto">
            <a:xfrm>
              <a:off x="4598130" y="3948542"/>
              <a:ext cx="4239487" cy="2072747"/>
            </a:xfrm>
            <a:prstGeom prst="rect">
              <a:avLst/>
            </a:prstGeom>
            <a:solidFill>
              <a:schemeClr val="bg1"/>
            </a:solidFill>
            <a:ln>
              <a:solidFill>
                <a:schemeClr val="tx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a:buClr>
                  <a:srgbClr val="CC9900"/>
                </a:buClr>
              </a:pPr>
              <a:r>
                <a:rPr lang="zh-CN" altLang="en-US" sz="1600" b="1" dirty="0">
                  <a:solidFill>
                    <a:srgbClr val="000000"/>
                  </a:solidFill>
                  <a:latin typeface="+mn-lt"/>
                  <a:ea typeface="+mn-ea"/>
                </a:rPr>
                <a:t>服务器虚拟化场景</a:t>
              </a:r>
              <a:endParaRPr lang="en-US" altLang="zh-CN" sz="1600" b="1" dirty="0">
                <a:solidFill>
                  <a:srgbClr val="000000"/>
                </a:solidFill>
                <a:latin typeface="+mn-lt"/>
                <a:ea typeface="+mn-ea"/>
              </a:endParaRPr>
            </a:p>
            <a:p>
              <a:pPr>
                <a:buClr>
                  <a:srgbClr val="CC9900"/>
                </a:buClr>
              </a:pPr>
              <a:r>
                <a:rPr lang="zh-CN" altLang="en-US" sz="1600" dirty="0">
                  <a:solidFill>
                    <a:srgbClr val="000000"/>
                  </a:solidFill>
                  <a:latin typeface="+mn-lt"/>
                  <a:ea typeface="+mn-ea"/>
                </a:rPr>
                <a:t>市场聚焦</a:t>
              </a:r>
              <a:r>
                <a:rPr lang="zh-CN" altLang="en-US" sz="1600" b="1" dirty="0">
                  <a:solidFill>
                    <a:srgbClr val="C00000"/>
                  </a:solidFill>
                  <a:latin typeface="+mn-lt"/>
                  <a:ea typeface="+mn-ea"/>
                </a:rPr>
                <a:t>国内</a:t>
              </a:r>
              <a:r>
                <a:rPr lang="en-US" altLang="zh-CN" sz="1600" b="1" dirty="0">
                  <a:solidFill>
                    <a:srgbClr val="C00000"/>
                  </a:solidFill>
                  <a:latin typeface="+mn-lt"/>
                  <a:ea typeface="+mn-ea"/>
                </a:rPr>
                <a:t>NA</a:t>
              </a:r>
              <a:r>
                <a:rPr lang="zh-CN" altLang="en-US" sz="1600" b="1" dirty="0">
                  <a:solidFill>
                    <a:srgbClr val="C00000"/>
                  </a:solidFill>
                  <a:latin typeface="+mn-lt"/>
                  <a:ea typeface="+mn-ea"/>
                </a:rPr>
                <a:t>客户，包括政府，公共事业，金融，教育，媒体</a:t>
              </a:r>
              <a:r>
                <a:rPr lang="zh-CN" altLang="en-US" sz="1600" b="1" dirty="0" smtClean="0">
                  <a:solidFill>
                    <a:srgbClr val="C00000"/>
                  </a:solidFill>
                  <a:latin typeface="+mn-lt"/>
                  <a:ea typeface="+mn-ea"/>
                </a:rPr>
                <a:t>资源。</a:t>
              </a:r>
              <a:endParaRPr lang="zh-CN" altLang="en-US" sz="1600" b="1" dirty="0">
                <a:solidFill>
                  <a:srgbClr val="C00000"/>
                </a:solidFill>
                <a:latin typeface="+mn-lt"/>
                <a:ea typeface="+mn-ea"/>
              </a:endParaRPr>
            </a:p>
            <a:p>
              <a:pPr>
                <a:buClr>
                  <a:srgbClr val="CC9900"/>
                </a:buClr>
              </a:pPr>
              <a:endParaRPr lang="en-US" altLang="zh-CN" sz="1600" dirty="0">
                <a:solidFill>
                  <a:srgbClr val="000000"/>
                </a:solidFill>
                <a:latin typeface="+mn-lt"/>
                <a:ea typeface="+mn-ea"/>
              </a:endParaRPr>
            </a:p>
            <a:p>
              <a:pPr>
                <a:buClr>
                  <a:srgbClr val="CC9900"/>
                </a:buClr>
              </a:pPr>
              <a:r>
                <a:rPr lang="zh-CN" altLang="en-US" sz="1600" b="1" dirty="0">
                  <a:solidFill>
                    <a:srgbClr val="000000"/>
                  </a:solidFill>
                  <a:latin typeface="+mn-lt"/>
                  <a:ea typeface="+mn-ea"/>
                </a:rPr>
                <a:t>交付形态：</a:t>
              </a:r>
              <a:endParaRPr lang="en-US" altLang="zh-CN" sz="1600" b="1" dirty="0">
                <a:solidFill>
                  <a:srgbClr val="000000"/>
                </a:solidFill>
                <a:latin typeface="+mn-lt"/>
                <a:ea typeface="+mn-ea"/>
              </a:endParaRPr>
            </a:p>
            <a:p>
              <a:pPr>
                <a:buClr>
                  <a:srgbClr val="CC9900"/>
                </a:buClr>
              </a:pPr>
              <a:r>
                <a:rPr lang="zh-CN" altLang="en-US" sz="1600" dirty="0">
                  <a:solidFill>
                    <a:srgbClr val="000000"/>
                  </a:solidFill>
                  <a:latin typeface="+mn-lt"/>
                  <a:ea typeface="+mn-ea"/>
                </a:rPr>
                <a:t>基于</a:t>
              </a:r>
              <a:r>
                <a:rPr lang="en-US" altLang="zh-CN" sz="1600" dirty="0">
                  <a:solidFill>
                    <a:srgbClr val="000000"/>
                  </a:solidFill>
                  <a:latin typeface="+mn-lt"/>
                  <a:ea typeface="+mn-ea"/>
                </a:rPr>
                <a:t>FM+FC</a:t>
              </a:r>
              <a:r>
                <a:rPr lang="zh-CN" altLang="en-US" sz="1600" dirty="0">
                  <a:solidFill>
                    <a:srgbClr val="000000"/>
                  </a:solidFill>
                  <a:latin typeface="+mn-lt"/>
                  <a:ea typeface="+mn-ea"/>
                </a:rPr>
                <a:t>的方式交付虚拟化平台。</a:t>
              </a:r>
            </a:p>
          </p:txBody>
        </p:sp>
        <p:sp>
          <p:nvSpPr>
            <p:cNvPr id="5" name="矩形 4"/>
            <p:cNvSpPr/>
            <p:nvPr/>
          </p:nvSpPr>
          <p:spPr bwMode="auto">
            <a:xfrm>
              <a:off x="4499992" y="1117742"/>
              <a:ext cx="4343971" cy="2455274"/>
            </a:xfrm>
            <a:prstGeom prst="rect">
              <a:avLst/>
            </a:prstGeom>
            <a:solidFill>
              <a:schemeClr val="bg1"/>
            </a:solidFill>
            <a:ln>
              <a:solidFill>
                <a:schemeClr val="tx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a:buClr>
                  <a:srgbClr val="CC9900"/>
                </a:buClr>
              </a:pPr>
              <a:r>
                <a:rPr lang="zh-CN" altLang="en-US" sz="1600" b="1" dirty="0">
                  <a:solidFill>
                    <a:srgbClr val="000000"/>
                  </a:solidFill>
                  <a:latin typeface="+mn-lt"/>
                  <a:ea typeface="+mn-ea"/>
                </a:rPr>
                <a:t>云数据中心场景</a:t>
              </a:r>
              <a:endParaRPr lang="en-US" altLang="zh-CN" sz="1600" b="1" dirty="0">
                <a:solidFill>
                  <a:srgbClr val="000000"/>
                </a:solidFill>
                <a:latin typeface="+mn-lt"/>
                <a:ea typeface="+mn-ea"/>
              </a:endParaRPr>
            </a:p>
            <a:p>
              <a:pPr>
                <a:buClr>
                  <a:srgbClr val="000000"/>
                </a:buClr>
              </a:pPr>
              <a:r>
                <a:rPr lang="zh-CN" altLang="en-US" sz="1600" dirty="0">
                  <a:solidFill>
                    <a:srgbClr val="000000"/>
                  </a:solidFill>
                  <a:latin typeface="+mn-lt"/>
                  <a:ea typeface="+mn-ea"/>
                </a:rPr>
                <a:t>市场聚焦</a:t>
              </a:r>
              <a:r>
                <a:rPr lang="zh-CN" altLang="en-US" sz="1600" b="1" dirty="0">
                  <a:solidFill>
                    <a:srgbClr val="C00000"/>
                  </a:solidFill>
                  <a:latin typeface="+mn-lt"/>
                  <a:ea typeface="+mn-ea"/>
                </a:rPr>
                <a:t>全球运营商数据中心，大型企业数据</a:t>
              </a:r>
              <a:r>
                <a:rPr lang="zh-CN" altLang="en-US" sz="1600" b="1" dirty="0" smtClean="0">
                  <a:solidFill>
                    <a:srgbClr val="C00000"/>
                  </a:solidFill>
                  <a:latin typeface="+mn-lt"/>
                  <a:ea typeface="+mn-ea"/>
                </a:rPr>
                <a:t>中心。</a:t>
              </a:r>
              <a:endParaRPr lang="en-US" altLang="zh-CN" sz="1600" b="1" dirty="0">
                <a:solidFill>
                  <a:srgbClr val="C00000"/>
                </a:solidFill>
                <a:latin typeface="+mn-lt"/>
                <a:ea typeface="+mn-ea"/>
              </a:endParaRPr>
            </a:p>
            <a:p>
              <a:pPr>
                <a:buClr>
                  <a:srgbClr val="CC9900"/>
                </a:buClr>
              </a:pPr>
              <a:endParaRPr lang="en-US" altLang="zh-CN" sz="1600" b="1" dirty="0">
                <a:solidFill>
                  <a:srgbClr val="000000"/>
                </a:solidFill>
                <a:latin typeface="+mn-lt"/>
                <a:ea typeface="+mn-ea"/>
              </a:endParaRPr>
            </a:p>
            <a:p>
              <a:pPr>
                <a:buClr>
                  <a:srgbClr val="CC9900"/>
                </a:buClr>
              </a:pPr>
              <a:r>
                <a:rPr lang="zh-CN" altLang="en-US" sz="1600" b="1" dirty="0">
                  <a:solidFill>
                    <a:srgbClr val="000000"/>
                  </a:solidFill>
                  <a:latin typeface="+mn-lt"/>
                  <a:ea typeface="+mn-ea"/>
                </a:rPr>
                <a:t>交付形态：</a:t>
              </a:r>
              <a:endParaRPr lang="en-US" altLang="zh-CN" sz="1600" b="1" dirty="0">
                <a:solidFill>
                  <a:srgbClr val="000000"/>
                </a:solidFill>
                <a:latin typeface="+mn-lt"/>
                <a:ea typeface="+mn-ea"/>
              </a:endParaRPr>
            </a:p>
            <a:p>
              <a:pPr>
                <a:buClr>
                  <a:srgbClr val="CC9900"/>
                </a:buClr>
              </a:pPr>
              <a:r>
                <a:rPr lang="en-US" altLang="zh-CN" sz="1600" dirty="0" err="1">
                  <a:solidFill>
                    <a:srgbClr val="000000"/>
                  </a:solidFill>
                  <a:latin typeface="+mn-lt"/>
                  <a:ea typeface="+mn-ea"/>
                </a:rPr>
                <a:t>OpenStack+FC</a:t>
              </a:r>
              <a:r>
                <a:rPr lang="zh-CN" altLang="en-US" sz="1600" dirty="0">
                  <a:solidFill>
                    <a:srgbClr val="000000"/>
                  </a:solidFill>
                  <a:latin typeface="+mn-lt"/>
                  <a:ea typeface="+mn-ea"/>
                </a:rPr>
                <a:t>作为独立产品直接面向客户交付。</a:t>
              </a:r>
            </a:p>
          </p:txBody>
        </p:sp>
        <p:sp>
          <p:nvSpPr>
            <p:cNvPr id="6" name="矩形 5"/>
            <p:cNvSpPr/>
            <p:nvPr/>
          </p:nvSpPr>
          <p:spPr bwMode="auto">
            <a:xfrm>
              <a:off x="311150" y="3969388"/>
              <a:ext cx="4093210" cy="2051903"/>
            </a:xfrm>
            <a:prstGeom prst="rect">
              <a:avLst/>
            </a:prstGeom>
            <a:solidFill>
              <a:schemeClr val="bg1"/>
            </a:solidFill>
            <a:ln>
              <a:solidFill>
                <a:schemeClr val="tx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a:buClr>
                  <a:srgbClr val="CC9900"/>
                </a:buClr>
              </a:pPr>
              <a:r>
                <a:rPr lang="en-US" altLang="zh-CN" sz="1600" b="1" dirty="0">
                  <a:solidFill>
                    <a:srgbClr val="000000"/>
                  </a:solidFill>
                  <a:latin typeface="+mn-lt"/>
                  <a:ea typeface="+mn-ea"/>
                </a:rPr>
                <a:t>NFVI</a:t>
              </a:r>
              <a:r>
                <a:rPr lang="zh-CN" altLang="en-US" sz="1600" b="1" dirty="0">
                  <a:solidFill>
                    <a:srgbClr val="000000"/>
                  </a:solidFill>
                  <a:latin typeface="+mn-lt"/>
                  <a:ea typeface="+mn-ea"/>
                </a:rPr>
                <a:t>电信云化场景</a:t>
              </a:r>
              <a:endParaRPr lang="en-US" altLang="zh-CN" sz="1600" b="1" dirty="0">
                <a:solidFill>
                  <a:srgbClr val="000000"/>
                </a:solidFill>
                <a:latin typeface="+mn-lt"/>
                <a:ea typeface="+mn-ea"/>
              </a:endParaRPr>
            </a:p>
            <a:p>
              <a:pPr>
                <a:buClr>
                  <a:srgbClr val="CC9900"/>
                </a:buClr>
              </a:pPr>
              <a:r>
                <a:rPr lang="zh-CN" altLang="en-US" sz="1600" dirty="0">
                  <a:solidFill>
                    <a:srgbClr val="000000"/>
                  </a:solidFill>
                  <a:latin typeface="+mn-lt"/>
                  <a:ea typeface="+mn-ea"/>
                </a:rPr>
                <a:t>市场聚焦</a:t>
              </a:r>
              <a:r>
                <a:rPr lang="zh-CN" altLang="en-US" sz="1600" b="1" dirty="0">
                  <a:solidFill>
                    <a:srgbClr val="C00000"/>
                  </a:solidFill>
                  <a:latin typeface="+mn-lt"/>
                  <a:ea typeface="+mn-ea"/>
                </a:rPr>
                <a:t>全球运营商，支持各大产品</a:t>
              </a:r>
              <a:r>
                <a:rPr lang="zh-CN" altLang="en-US" sz="1600" b="1" dirty="0" smtClean="0">
                  <a:solidFill>
                    <a:srgbClr val="C00000"/>
                  </a:solidFill>
                  <a:latin typeface="+mn-lt"/>
                  <a:ea typeface="+mn-ea"/>
                </a:rPr>
                <a:t>线。</a:t>
              </a:r>
              <a:endParaRPr lang="en-US" altLang="zh-CN" sz="1600" b="1" dirty="0">
                <a:solidFill>
                  <a:srgbClr val="C00000"/>
                </a:solidFill>
                <a:latin typeface="+mn-lt"/>
                <a:ea typeface="+mn-ea"/>
              </a:endParaRPr>
            </a:p>
            <a:p>
              <a:pPr>
                <a:buClr>
                  <a:srgbClr val="CC9900"/>
                </a:buClr>
              </a:pPr>
              <a:r>
                <a:rPr lang="zh-CN" altLang="en-US" sz="1600" dirty="0">
                  <a:solidFill>
                    <a:srgbClr val="000000"/>
                  </a:solidFill>
                  <a:latin typeface="+mn-lt"/>
                  <a:ea typeface="+mn-ea"/>
                </a:rPr>
                <a:t>商用节奏：</a:t>
              </a:r>
              <a:r>
                <a:rPr lang="en-US" altLang="zh-CN" sz="1600" dirty="0">
                  <a:solidFill>
                    <a:srgbClr val="000000"/>
                  </a:solidFill>
                  <a:latin typeface="+mn-lt"/>
                  <a:ea typeface="+mn-ea"/>
                </a:rPr>
                <a:t>2016</a:t>
              </a:r>
              <a:r>
                <a:rPr lang="zh-CN" altLang="en-US" sz="1600" dirty="0">
                  <a:solidFill>
                    <a:srgbClr val="000000"/>
                  </a:solidFill>
                  <a:latin typeface="+mn-lt"/>
                  <a:ea typeface="+mn-ea"/>
                </a:rPr>
                <a:t>年中规模</a:t>
              </a:r>
              <a:r>
                <a:rPr lang="zh-CN" altLang="en-US" sz="1600" dirty="0" smtClean="0">
                  <a:solidFill>
                    <a:srgbClr val="000000"/>
                  </a:solidFill>
                  <a:latin typeface="+mn-lt"/>
                  <a:ea typeface="+mn-ea"/>
                </a:rPr>
                <a:t>商用。</a:t>
              </a:r>
              <a:endParaRPr lang="en-US" altLang="zh-CN" sz="1600" dirty="0" smtClean="0">
                <a:solidFill>
                  <a:srgbClr val="000000"/>
                </a:solidFill>
                <a:latin typeface="+mn-lt"/>
                <a:ea typeface="+mn-ea"/>
              </a:endParaRPr>
            </a:p>
            <a:p>
              <a:pPr>
                <a:buClr>
                  <a:srgbClr val="CC9900"/>
                </a:buClr>
              </a:pPr>
              <a:endParaRPr lang="en-US" altLang="zh-CN" sz="1600" dirty="0">
                <a:solidFill>
                  <a:srgbClr val="000000"/>
                </a:solidFill>
                <a:latin typeface="+mn-lt"/>
                <a:ea typeface="+mn-ea"/>
              </a:endParaRPr>
            </a:p>
            <a:p>
              <a:pPr>
                <a:buClr>
                  <a:srgbClr val="CC9900"/>
                </a:buClr>
              </a:pPr>
              <a:r>
                <a:rPr lang="zh-CN" altLang="en-US" sz="1600" b="1" dirty="0">
                  <a:solidFill>
                    <a:srgbClr val="000000"/>
                  </a:solidFill>
                  <a:latin typeface="+mn-lt"/>
                  <a:ea typeface="+mn-ea"/>
                </a:rPr>
                <a:t>交付形态：</a:t>
              </a:r>
              <a:endParaRPr lang="en-US" altLang="zh-CN" sz="1600" b="1" dirty="0">
                <a:solidFill>
                  <a:srgbClr val="000000"/>
                </a:solidFill>
                <a:latin typeface="+mn-lt"/>
                <a:ea typeface="+mn-ea"/>
              </a:endParaRPr>
            </a:p>
            <a:p>
              <a:pPr>
                <a:buClr>
                  <a:srgbClr val="CC9900"/>
                </a:buClr>
              </a:pPr>
              <a:r>
                <a:rPr lang="zh-CN" altLang="en-US" sz="1600" dirty="0">
                  <a:solidFill>
                    <a:srgbClr val="000000"/>
                  </a:solidFill>
                  <a:latin typeface="+mn-lt"/>
                  <a:ea typeface="+mn-ea"/>
                </a:rPr>
                <a:t>被华为电信网元集成后面向客户交付，基于</a:t>
              </a:r>
              <a:r>
                <a:rPr lang="en-US" altLang="zh-CN" sz="1600" dirty="0" err="1">
                  <a:solidFill>
                    <a:srgbClr val="000000"/>
                  </a:solidFill>
                  <a:latin typeface="+mn-lt"/>
                  <a:ea typeface="+mn-ea"/>
                </a:rPr>
                <a:t>OpenStack+KVM</a:t>
              </a:r>
              <a:r>
                <a:rPr lang="zh-CN" altLang="en-US" sz="1600" dirty="0">
                  <a:solidFill>
                    <a:srgbClr val="000000"/>
                  </a:solidFill>
                  <a:latin typeface="+mn-lt"/>
                  <a:ea typeface="+mn-ea"/>
                </a:rPr>
                <a:t>。</a:t>
              </a:r>
            </a:p>
            <a:p>
              <a:pPr>
                <a:buClr>
                  <a:srgbClr val="CC9900"/>
                </a:buClr>
              </a:pPr>
              <a:endParaRPr lang="zh-CN" altLang="en-US" sz="1600" dirty="0">
                <a:solidFill>
                  <a:srgbClr val="000000"/>
                </a:solidFill>
                <a:latin typeface="+mn-lt"/>
                <a:ea typeface="+mn-ea"/>
              </a:endParaRPr>
            </a:p>
            <a:p>
              <a:pPr>
                <a:buClr>
                  <a:srgbClr val="CC9900"/>
                </a:buClr>
              </a:pPr>
              <a:endParaRPr lang="en-US" altLang="zh-CN" sz="1600" dirty="0">
                <a:solidFill>
                  <a:srgbClr val="000000"/>
                </a:solidFill>
                <a:latin typeface="+mn-lt"/>
                <a:ea typeface="+mn-ea"/>
              </a:endParaRPr>
            </a:p>
          </p:txBody>
        </p:sp>
        <p:grpSp>
          <p:nvGrpSpPr>
            <p:cNvPr id="7" name="组合 31"/>
            <p:cNvGrpSpPr/>
            <p:nvPr/>
          </p:nvGrpSpPr>
          <p:grpSpPr>
            <a:xfrm>
              <a:off x="283144" y="1104333"/>
              <a:ext cx="3870216" cy="2458190"/>
              <a:chOff x="2233129" y="788076"/>
              <a:chExt cx="4474605" cy="2048492"/>
            </a:xfrm>
          </p:grpSpPr>
          <p:sp>
            <p:nvSpPr>
              <p:cNvPr id="8" name="圆角矩形 7"/>
              <p:cNvSpPr/>
              <p:nvPr/>
            </p:nvSpPr>
            <p:spPr bwMode="auto">
              <a:xfrm>
                <a:off x="2561110" y="1087657"/>
                <a:ext cx="1335355" cy="323873"/>
              </a:xfrm>
              <a:prstGeom prst="roundRect">
                <a:avLst/>
              </a:prstGeom>
              <a:solidFill>
                <a:srgbClr val="990000"/>
              </a:solidFill>
              <a:ln w="9525" cap="flat" cmpd="sng" algn="ctr">
                <a:noFill/>
                <a:prstDash val="solid"/>
                <a:round/>
                <a:headEnd type="none" w="med" len="med"/>
                <a:tailEnd type="none" w="med" len="med"/>
              </a:ln>
              <a:effectLst/>
            </p:spPr>
            <p:txBody>
              <a:bodyPr vert="horz" wrap="square" lIns="68562" tIns="0" rIns="68562" bIns="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600869">
                  <a:defRPr/>
                </a:pPr>
                <a:endParaRPr lang="zh-CN" altLang="en-US" sz="800" dirty="0">
                  <a:solidFill>
                    <a:srgbClr val="000000"/>
                  </a:solidFill>
                  <a:latin typeface="+mn-lt"/>
                  <a:ea typeface="+mn-ea"/>
                </a:endParaRPr>
              </a:p>
            </p:txBody>
          </p:sp>
          <p:sp>
            <p:nvSpPr>
              <p:cNvPr id="9" name="圆角矩形 8"/>
              <p:cNvSpPr/>
              <p:nvPr/>
            </p:nvSpPr>
            <p:spPr bwMode="auto">
              <a:xfrm>
                <a:off x="2521259" y="2346462"/>
                <a:ext cx="3816000" cy="450388"/>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68562" tIns="0" rIns="68562" bIns="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600869">
                  <a:defRPr/>
                </a:pPr>
                <a:endParaRPr lang="zh-CN" altLang="en-US" sz="750" dirty="0">
                  <a:solidFill>
                    <a:srgbClr val="000000"/>
                  </a:solidFill>
                  <a:latin typeface="+mn-lt"/>
                  <a:ea typeface="+mn-ea"/>
                </a:endParaRPr>
              </a:p>
            </p:txBody>
          </p:sp>
          <p:sp>
            <p:nvSpPr>
              <p:cNvPr id="10" name="圆角矩形 9"/>
              <p:cNvSpPr/>
              <p:nvPr/>
            </p:nvSpPr>
            <p:spPr bwMode="auto">
              <a:xfrm>
                <a:off x="2605633" y="2446384"/>
                <a:ext cx="1372825" cy="27071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62" tIns="0" rIns="68562" bIns="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00869"/>
                <a:r>
                  <a:rPr lang="en-US" altLang="zh-CN" sz="1100" dirty="0">
                    <a:solidFill>
                      <a:srgbClr val="000000"/>
                    </a:solidFill>
                  </a:rPr>
                  <a:t>COTS/</a:t>
                </a:r>
                <a:r>
                  <a:rPr lang="zh-CN" altLang="en-US" sz="1100" dirty="0">
                    <a:solidFill>
                      <a:srgbClr val="000000"/>
                    </a:solidFill>
                  </a:rPr>
                  <a:t>电信平台</a:t>
                </a:r>
              </a:p>
            </p:txBody>
          </p:sp>
          <p:sp>
            <p:nvSpPr>
              <p:cNvPr id="11" name="圆角矩形 10"/>
              <p:cNvSpPr/>
              <p:nvPr/>
            </p:nvSpPr>
            <p:spPr bwMode="auto">
              <a:xfrm>
                <a:off x="4140216" y="2439999"/>
                <a:ext cx="910044" cy="27071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62" tIns="0" rIns="68562" bIns="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00869"/>
                <a:r>
                  <a:rPr lang="zh-CN" altLang="en-US" sz="1100" dirty="0">
                    <a:solidFill>
                      <a:srgbClr val="000000"/>
                    </a:solidFill>
                  </a:rPr>
                  <a:t>存储</a:t>
                </a:r>
              </a:p>
            </p:txBody>
          </p:sp>
          <p:sp>
            <p:nvSpPr>
              <p:cNvPr id="12" name="圆角矩形 11"/>
              <p:cNvSpPr/>
              <p:nvPr/>
            </p:nvSpPr>
            <p:spPr bwMode="auto">
              <a:xfrm>
                <a:off x="5212019" y="2439567"/>
                <a:ext cx="946491" cy="25839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62" tIns="0" rIns="68562" bIns="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00869"/>
                <a:r>
                  <a:rPr lang="zh-CN" altLang="en-US" sz="1100" dirty="0">
                    <a:solidFill>
                      <a:srgbClr val="000000"/>
                    </a:solidFill>
                  </a:rPr>
                  <a:t>网络</a:t>
                </a:r>
              </a:p>
            </p:txBody>
          </p:sp>
          <p:sp>
            <p:nvSpPr>
              <p:cNvPr id="13" name="L 形 12"/>
              <p:cNvSpPr/>
              <p:nvPr/>
            </p:nvSpPr>
            <p:spPr bwMode="auto">
              <a:xfrm>
                <a:off x="2233129" y="788076"/>
                <a:ext cx="4474605" cy="2048492"/>
              </a:xfrm>
              <a:prstGeom prst="corner">
                <a:avLst>
                  <a:gd name="adj1" fmla="val 178157"/>
                  <a:gd name="adj2" fmla="val 42637"/>
                </a:avLst>
              </a:prstGeom>
              <a:noFill/>
              <a:ln w="9525" cap="flat" cmpd="sng" algn="ctr">
                <a:solidFill>
                  <a:schemeClr val="tx1"/>
                </a:solidFill>
                <a:prstDash val="lgDash"/>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threePt" dir="t"/>
              </a:scene3d>
            </p:spPr>
            <p:txBody>
              <a:bodyPr vert="horz" wrap="square" lIns="59385" tIns="29692" rIns="59385" bIns="29692" numCol="1" rtlCol="0" anchor="t" anchorCtr="0" compatLnSpc="1">
                <a:prstTxWarp prst="textNoShape">
                  <a:avLst/>
                </a:prstTxWarp>
                <a:noAutofit/>
              </a:bodyPr>
              <a:lstStyle/>
              <a:p>
                <a:pPr algn="ctr" defTabSz="601106"/>
                <a:endParaRPr lang="zh-CN" altLang="en-US" sz="750" dirty="0">
                  <a:solidFill>
                    <a:srgbClr val="000000"/>
                  </a:solidFill>
                  <a:latin typeface="+mn-lt"/>
                  <a:ea typeface="+mn-ea"/>
                </a:endParaRPr>
              </a:p>
            </p:txBody>
          </p:sp>
          <p:sp>
            <p:nvSpPr>
              <p:cNvPr id="14" name="圆角矩形 13"/>
              <p:cNvSpPr/>
              <p:nvPr/>
            </p:nvSpPr>
            <p:spPr bwMode="auto">
              <a:xfrm>
                <a:off x="3978458" y="1087658"/>
                <a:ext cx="1311927" cy="340066"/>
              </a:xfrm>
              <a:prstGeom prst="roundRect">
                <a:avLst/>
              </a:prstGeom>
              <a:solidFill>
                <a:srgbClr val="990000"/>
              </a:solidFill>
              <a:ln w="9525" cap="flat" cmpd="sng" algn="ctr">
                <a:noFill/>
                <a:prstDash val="solid"/>
                <a:round/>
                <a:headEnd type="none" w="med" len="med"/>
                <a:tailEnd type="none" w="med" len="med"/>
              </a:ln>
              <a:effectLst/>
            </p:spPr>
            <p:txBody>
              <a:bodyPr vert="horz" wrap="square" lIns="68562" tIns="0" rIns="68562" bIns="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600869">
                  <a:defRPr/>
                </a:pPr>
                <a:endParaRPr lang="zh-CN" altLang="en-US" sz="750" dirty="0">
                  <a:solidFill>
                    <a:srgbClr val="000000"/>
                  </a:solidFill>
                  <a:latin typeface="+mn-lt"/>
                  <a:ea typeface="+mn-ea"/>
                </a:endParaRPr>
              </a:p>
            </p:txBody>
          </p:sp>
          <p:sp>
            <p:nvSpPr>
              <p:cNvPr id="15" name="圆角矩形 14"/>
              <p:cNvSpPr/>
              <p:nvPr/>
            </p:nvSpPr>
            <p:spPr bwMode="auto">
              <a:xfrm>
                <a:off x="5360666" y="1087657"/>
                <a:ext cx="972232" cy="331970"/>
              </a:xfrm>
              <a:prstGeom prst="roundRect">
                <a:avLst/>
              </a:prstGeom>
              <a:solidFill>
                <a:srgbClr val="990000"/>
              </a:solidFill>
              <a:ln w="9525" cap="flat" cmpd="sng" algn="ctr">
                <a:noFill/>
                <a:prstDash val="solid"/>
                <a:round/>
                <a:headEnd type="none" w="med" len="med"/>
                <a:tailEnd type="none" w="med" len="med"/>
              </a:ln>
              <a:effectLst/>
            </p:spPr>
            <p:txBody>
              <a:bodyPr vert="horz" wrap="square" lIns="68562" tIns="0" rIns="68562" bIns="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600869">
                  <a:defRPr/>
                </a:pPr>
                <a:endParaRPr lang="zh-CN" altLang="en-US" sz="750" dirty="0">
                  <a:solidFill>
                    <a:srgbClr val="000000"/>
                  </a:solidFill>
                  <a:latin typeface="+mn-lt"/>
                  <a:ea typeface="+mn-ea"/>
                </a:endParaRPr>
              </a:p>
            </p:txBody>
          </p:sp>
          <p:grpSp>
            <p:nvGrpSpPr>
              <p:cNvPr id="16" name="组合 91"/>
              <p:cNvGrpSpPr/>
              <p:nvPr/>
            </p:nvGrpSpPr>
            <p:grpSpPr>
              <a:xfrm>
                <a:off x="2381254" y="1476928"/>
                <a:ext cx="3956007" cy="817155"/>
                <a:chOff x="3929117" y="1796597"/>
                <a:chExt cx="3720691" cy="1111856"/>
              </a:xfrm>
            </p:grpSpPr>
            <p:sp>
              <p:nvSpPr>
                <p:cNvPr id="21" name="圆角矩形 20"/>
                <p:cNvSpPr/>
                <p:nvPr/>
              </p:nvSpPr>
              <p:spPr bwMode="auto">
                <a:xfrm>
                  <a:off x="4060794" y="1796597"/>
                  <a:ext cx="3589014" cy="1111856"/>
                </a:xfrm>
                <a:prstGeom prst="roundRect">
                  <a:avLst/>
                </a:prstGeom>
                <a:solidFill>
                  <a:srgbClr val="990000"/>
                </a:solidFill>
                <a:ln w="9525" cap="flat" cmpd="sng" algn="ctr">
                  <a:noFill/>
                  <a:prstDash val="solid"/>
                  <a:round/>
                  <a:headEnd type="none" w="med" len="med"/>
                  <a:tailEnd type="none" w="med" len="med"/>
                </a:ln>
                <a:effectLst/>
              </p:spPr>
              <p:txBody>
                <a:bodyPr vert="horz" wrap="square" lIns="68562" tIns="0" rIns="68562" bIns="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00869" fontAlgn="auto">
                    <a:spcBef>
                      <a:spcPts val="0"/>
                    </a:spcBef>
                    <a:spcAft>
                      <a:spcPts val="0"/>
                    </a:spcAft>
                    <a:defRPr/>
                  </a:pPr>
                  <a:endParaRPr lang="en-US" altLang="zh-CN" sz="750" kern="0" dirty="0">
                    <a:solidFill>
                      <a:srgbClr val="000000"/>
                    </a:solidFill>
                  </a:endParaRPr>
                </a:p>
              </p:txBody>
            </p:sp>
            <p:sp>
              <p:nvSpPr>
                <p:cNvPr id="22" name="矩形 21"/>
                <p:cNvSpPr/>
                <p:nvPr/>
              </p:nvSpPr>
              <p:spPr>
                <a:xfrm>
                  <a:off x="3929117" y="1899615"/>
                  <a:ext cx="1464278" cy="529502"/>
                </a:xfrm>
                <a:prstGeom prst="rect">
                  <a:avLst/>
                </a:prstGeom>
              </p:spPr>
              <p:txBody>
                <a:bodyPr wrap="square">
                  <a:spAutoFit/>
                </a:bodyPr>
                <a:lstStyle/>
                <a:p>
                  <a:pPr algn="ctr" defTabSz="600869">
                    <a:defRPr/>
                  </a:pPr>
                  <a:r>
                    <a:rPr lang="zh-CN" altLang="en-US" sz="1200" b="1" dirty="0">
                      <a:solidFill>
                        <a:srgbClr val="FFFFFF"/>
                      </a:solidFill>
                      <a:latin typeface="+mn-lt"/>
                      <a:ea typeface="+mn-ea"/>
                    </a:rPr>
                    <a:t>数据中心虚拟化</a:t>
                  </a:r>
                </a:p>
              </p:txBody>
            </p:sp>
            <p:sp>
              <p:nvSpPr>
                <p:cNvPr id="23" name="圆角矩形 22"/>
                <p:cNvSpPr/>
                <p:nvPr/>
              </p:nvSpPr>
              <p:spPr bwMode="auto">
                <a:xfrm>
                  <a:off x="4141076" y="2200291"/>
                  <a:ext cx="1176810" cy="525202"/>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62" tIns="0" rIns="68562" bIns="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00869">
                    <a:defRPr/>
                  </a:pPr>
                  <a:r>
                    <a:rPr lang="zh-CN" altLang="en-US" sz="1100" dirty="0">
                      <a:solidFill>
                        <a:srgbClr val="000000"/>
                      </a:solidFill>
                    </a:rPr>
                    <a:t>计算虚拟化</a:t>
                  </a:r>
                </a:p>
              </p:txBody>
            </p:sp>
            <p:sp>
              <p:nvSpPr>
                <p:cNvPr id="24" name="圆角矩形 23"/>
                <p:cNvSpPr/>
                <p:nvPr/>
              </p:nvSpPr>
              <p:spPr bwMode="auto">
                <a:xfrm>
                  <a:off x="5382664" y="2199196"/>
                  <a:ext cx="1100856" cy="513886"/>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62" tIns="0" rIns="68562" bIns="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00869">
                    <a:defRPr/>
                  </a:pPr>
                  <a:r>
                    <a:rPr lang="zh-CN" altLang="en-US" sz="1100" dirty="0">
                      <a:solidFill>
                        <a:srgbClr val="000000"/>
                      </a:solidFill>
                    </a:rPr>
                    <a:t>存储虚拟化</a:t>
                  </a:r>
                  <a:r>
                    <a:rPr lang="en-US" altLang="zh-CN" sz="1100" dirty="0">
                      <a:solidFill>
                        <a:srgbClr val="000000"/>
                      </a:solidFill>
                    </a:rPr>
                    <a:t>SDS </a:t>
                  </a:r>
                  <a:endParaRPr lang="zh-CN" altLang="en-US" sz="1100" dirty="0">
                    <a:solidFill>
                      <a:srgbClr val="000000"/>
                    </a:solidFill>
                  </a:endParaRPr>
                </a:p>
              </p:txBody>
            </p:sp>
            <p:sp>
              <p:nvSpPr>
                <p:cNvPr id="25" name="圆角矩形 24"/>
                <p:cNvSpPr/>
                <p:nvPr/>
              </p:nvSpPr>
              <p:spPr bwMode="auto">
                <a:xfrm>
                  <a:off x="6536985" y="2207448"/>
                  <a:ext cx="1082912" cy="518045"/>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62" tIns="0" rIns="68562" bIns="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00869">
                    <a:defRPr/>
                  </a:pPr>
                  <a:r>
                    <a:rPr lang="zh-CN" altLang="en-US" sz="1100" dirty="0">
                      <a:solidFill>
                        <a:srgbClr val="000000"/>
                      </a:solidFill>
                    </a:rPr>
                    <a:t>网络虚拟化</a:t>
                  </a:r>
                  <a:endParaRPr lang="en-US" altLang="zh-CN" sz="1100" dirty="0">
                    <a:solidFill>
                      <a:srgbClr val="000000"/>
                    </a:solidFill>
                  </a:endParaRPr>
                </a:p>
                <a:p>
                  <a:pPr algn="ctr" defTabSz="600869">
                    <a:defRPr/>
                  </a:pPr>
                  <a:r>
                    <a:rPr lang="en-US" altLang="zh-CN" sz="1100" dirty="0">
                      <a:solidFill>
                        <a:srgbClr val="000000"/>
                      </a:solidFill>
                    </a:rPr>
                    <a:t>SDN </a:t>
                  </a:r>
                  <a:endParaRPr lang="zh-CN" altLang="en-US" sz="1100" dirty="0">
                    <a:solidFill>
                      <a:srgbClr val="000000"/>
                    </a:solidFill>
                  </a:endParaRPr>
                </a:p>
              </p:txBody>
            </p:sp>
          </p:grpSp>
          <p:sp>
            <p:nvSpPr>
              <p:cNvPr id="17" name="矩形 16"/>
              <p:cNvSpPr/>
              <p:nvPr/>
            </p:nvSpPr>
            <p:spPr>
              <a:xfrm>
                <a:off x="3936848" y="1143791"/>
                <a:ext cx="1410160" cy="220521"/>
              </a:xfrm>
              <a:prstGeom prst="rect">
                <a:avLst/>
              </a:prstGeom>
            </p:spPr>
            <p:txBody>
              <a:bodyPr wrap="square">
                <a:spAutoFit/>
              </a:bodyPr>
              <a:lstStyle/>
              <a:p>
                <a:pPr algn="ctr" defTabSz="600869">
                  <a:defRPr/>
                </a:pPr>
                <a:r>
                  <a:rPr lang="zh-CN" altLang="en-US" sz="1100" b="1" dirty="0">
                    <a:solidFill>
                      <a:srgbClr val="FFFFFF"/>
                    </a:solidFill>
                    <a:latin typeface="+mn-lt"/>
                    <a:ea typeface="+mn-ea"/>
                  </a:rPr>
                  <a:t>云数据中心</a:t>
                </a:r>
              </a:p>
            </p:txBody>
          </p:sp>
          <p:sp>
            <p:nvSpPr>
              <p:cNvPr id="18" name="矩形 17"/>
              <p:cNvSpPr/>
              <p:nvPr/>
            </p:nvSpPr>
            <p:spPr>
              <a:xfrm>
                <a:off x="5174065" y="1142776"/>
                <a:ext cx="1410160" cy="220521"/>
              </a:xfrm>
              <a:prstGeom prst="rect">
                <a:avLst/>
              </a:prstGeom>
            </p:spPr>
            <p:txBody>
              <a:bodyPr wrap="square">
                <a:spAutoFit/>
              </a:bodyPr>
              <a:lstStyle/>
              <a:p>
                <a:pPr algn="ctr" defTabSz="600869">
                  <a:defRPr/>
                </a:pPr>
                <a:r>
                  <a:rPr lang="zh-CN" altLang="en-US" sz="1100" b="1" dirty="0">
                    <a:solidFill>
                      <a:srgbClr val="FFFFFF"/>
                    </a:solidFill>
                    <a:latin typeface="+mn-lt"/>
                    <a:ea typeface="+mn-ea"/>
                  </a:rPr>
                  <a:t>企业应用</a:t>
                </a:r>
              </a:p>
            </p:txBody>
          </p:sp>
          <p:sp>
            <p:nvSpPr>
              <p:cNvPr id="19" name="矩形 18"/>
              <p:cNvSpPr/>
              <p:nvPr/>
            </p:nvSpPr>
            <p:spPr>
              <a:xfrm>
                <a:off x="2519859" y="1154069"/>
                <a:ext cx="1410160" cy="220521"/>
              </a:xfrm>
              <a:prstGeom prst="rect">
                <a:avLst/>
              </a:prstGeom>
            </p:spPr>
            <p:txBody>
              <a:bodyPr wrap="square">
                <a:spAutoFit/>
              </a:bodyPr>
              <a:lstStyle/>
              <a:p>
                <a:pPr algn="ctr" defTabSz="600869">
                  <a:defRPr/>
                </a:pPr>
                <a:r>
                  <a:rPr lang="en-US" altLang="zh-CN" sz="1100" b="1" dirty="0">
                    <a:solidFill>
                      <a:srgbClr val="FFFFFF"/>
                    </a:solidFill>
                    <a:latin typeface="+mn-lt"/>
                    <a:ea typeface="+mn-ea"/>
                  </a:rPr>
                  <a:t>NFV</a:t>
                </a:r>
                <a:r>
                  <a:rPr lang="zh-CN" altLang="en-US" sz="1100" b="1" dirty="0">
                    <a:solidFill>
                      <a:srgbClr val="FFFFFF"/>
                    </a:solidFill>
                    <a:latin typeface="+mn-lt"/>
                    <a:ea typeface="+mn-ea"/>
                  </a:rPr>
                  <a:t>电信云</a:t>
                </a:r>
                <a:r>
                  <a:rPr lang="en-US" altLang="zh-CN" sz="1100" b="1" dirty="0">
                    <a:solidFill>
                      <a:srgbClr val="FFFFFF"/>
                    </a:solidFill>
                    <a:latin typeface="+mn-lt"/>
                    <a:ea typeface="+mn-ea"/>
                  </a:rPr>
                  <a:t> </a:t>
                </a:r>
                <a:endParaRPr lang="zh-CN" altLang="en-US" sz="1100" b="1" dirty="0">
                  <a:solidFill>
                    <a:srgbClr val="FFFFFF"/>
                  </a:solidFill>
                  <a:latin typeface="+mn-lt"/>
                  <a:ea typeface="+mn-ea"/>
                </a:endParaRPr>
              </a:p>
            </p:txBody>
          </p:sp>
          <p:sp>
            <p:nvSpPr>
              <p:cNvPr id="20" name="矩形 19"/>
              <p:cNvSpPr/>
              <p:nvPr/>
            </p:nvSpPr>
            <p:spPr>
              <a:xfrm>
                <a:off x="2386887" y="812004"/>
                <a:ext cx="1410160" cy="259437"/>
              </a:xfrm>
              <a:prstGeom prst="rect">
                <a:avLst/>
              </a:prstGeom>
            </p:spPr>
            <p:txBody>
              <a:bodyPr wrap="square">
                <a:spAutoFit/>
              </a:bodyPr>
              <a:lstStyle/>
              <a:p>
                <a:pPr algn="ctr" defTabSz="600869">
                  <a:defRPr/>
                </a:pPr>
                <a:r>
                  <a:rPr lang="zh-CN" altLang="en-US" sz="1400" b="1" dirty="0">
                    <a:solidFill>
                      <a:srgbClr val="000000"/>
                    </a:solidFill>
                    <a:latin typeface="+mn-lt"/>
                    <a:ea typeface="+mn-ea"/>
                  </a:rPr>
                  <a:t>云数据中心</a:t>
                </a:r>
              </a:p>
            </p:txBody>
          </p:sp>
        </p:grpSp>
        <p:sp>
          <p:nvSpPr>
            <p:cNvPr id="26" name="Line 9"/>
            <p:cNvSpPr>
              <a:spLocks noChangeShapeType="1"/>
            </p:cNvSpPr>
            <p:nvPr/>
          </p:nvSpPr>
          <p:spPr bwMode="auto">
            <a:xfrm flipV="1">
              <a:off x="2772484" y="1279971"/>
              <a:ext cx="1727507" cy="244118"/>
            </a:xfrm>
            <a:prstGeom prst="line">
              <a:avLst/>
            </a:prstGeom>
            <a:noFill/>
            <a:ln w="19050">
              <a:solidFill>
                <a:srgbClr val="FF0000"/>
              </a:solidFill>
              <a:round/>
              <a:headEnd type="oval" w="lg" len="lg"/>
              <a:tailEnd/>
            </a:ln>
          </p:spPr>
          <p:txBody>
            <a:bodyPr wrap="none" anchor="ctr"/>
            <a:lstStyle/>
            <a:p>
              <a:endParaRPr lang="zh-CN" altLang="en-US" sz="1350">
                <a:solidFill>
                  <a:srgbClr val="000000"/>
                </a:solidFill>
                <a:latin typeface="+mn-lt"/>
                <a:ea typeface="+mn-ea"/>
              </a:endParaRPr>
            </a:p>
          </p:txBody>
        </p:sp>
        <p:sp>
          <p:nvSpPr>
            <p:cNvPr id="27" name="Line 7"/>
            <p:cNvSpPr>
              <a:spLocks noChangeShapeType="1"/>
            </p:cNvSpPr>
            <p:nvPr/>
          </p:nvSpPr>
          <p:spPr bwMode="auto">
            <a:xfrm flipH="1">
              <a:off x="819476" y="1803868"/>
              <a:ext cx="125986" cy="2165520"/>
            </a:xfrm>
            <a:prstGeom prst="line">
              <a:avLst/>
            </a:prstGeom>
            <a:noFill/>
            <a:ln w="19050">
              <a:solidFill>
                <a:srgbClr val="FF0000"/>
              </a:solidFill>
              <a:round/>
              <a:headEnd type="oval" w="lg" len="lg"/>
              <a:tailEnd/>
            </a:ln>
          </p:spPr>
          <p:txBody>
            <a:bodyPr wrap="none" anchor="ctr"/>
            <a:lstStyle/>
            <a:p>
              <a:endParaRPr lang="zh-CN" altLang="en-US" sz="1350">
                <a:solidFill>
                  <a:srgbClr val="000000"/>
                </a:solidFill>
                <a:latin typeface="+mn-lt"/>
                <a:ea typeface="+mn-ea"/>
              </a:endParaRPr>
            </a:p>
          </p:txBody>
        </p:sp>
        <p:sp>
          <p:nvSpPr>
            <p:cNvPr id="28" name="Line 8"/>
            <p:cNvSpPr>
              <a:spLocks noChangeShapeType="1"/>
            </p:cNvSpPr>
            <p:nvPr/>
          </p:nvSpPr>
          <p:spPr bwMode="auto">
            <a:xfrm>
              <a:off x="1565324" y="2650823"/>
              <a:ext cx="3347362" cy="1297718"/>
            </a:xfrm>
            <a:prstGeom prst="line">
              <a:avLst/>
            </a:prstGeom>
            <a:noFill/>
            <a:ln w="19050">
              <a:solidFill>
                <a:srgbClr val="FF0000"/>
              </a:solidFill>
              <a:round/>
              <a:headEnd type="oval" w="lg" len="lg"/>
              <a:tailEnd/>
            </a:ln>
          </p:spPr>
          <p:txBody>
            <a:bodyPr wrap="none" anchor="ctr"/>
            <a:lstStyle/>
            <a:p>
              <a:endParaRPr lang="zh-CN" altLang="en-US" sz="1350">
                <a:solidFill>
                  <a:srgbClr val="000000"/>
                </a:solidFill>
                <a:latin typeface="+mn-lt"/>
                <a:ea typeface="+mn-ea"/>
              </a:endParaRPr>
            </a:p>
          </p:txBody>
        </p:sp>
      </p:grpSp>
    </p:spTree>
    <p:extLst>
      <p:ext uri="{BB962C8B-B14F-4D97-AF65-F5344CB8AC3E}">
        <p14:creationId xmlns:p14="http://schemas.microsoft.com/office/powerpoint/2010/main" val="3866847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z="3200" dirty="0" err="1" smtClean="0"/>
              <a:t>FusionSphere</a:t>
            </a:r>
            <a:r>
              <a:rPr lang="en-US" altLang="zh-CN" sz="3200" dirty="0" smtClean="0"/>
              <a:t> </a:t>
            </a:r>
            <a:r>
              <a:rPr lang="zh-CN" altLang="en-US" sz="3200" dirty="0" smtClean="0"/>
              <a:t>灵活部署，满足不同应用场景</a:t>
            </a:r>
            <a:endParaRPr lang="zh-CN" altLang="en-US" sz="3200" dirty="0"/>
          </a:p>
        </p:txBody>
      </p:sp>
      <p:grpSp>
        <p:nvGrpSpPr>
          <p:cNvPr id="2" name="组合 1"/>
          <p:cNvGrpSpPr/>
          <p:nvPr/>
        </p:nvGrpSpPr>
        <p:grpSpPr>
          <a:xfrm>
            <a:off x="755650" y="1668792"/>
            <a:ext cx="7848600" cy="4331289"/>
            <a:chOff x="90467" y="1668792"/>
            <a:chExt cx="9016859" cy="4331289"/>
          </a:xfrm>
        </p:grpSpPr>
        <p:sp>
          <p:nvSpPr>
            <p:cNvPr id="95" name="梯形 94"/>
            <p:cNvSpPr/>
            <p:nvPr/>
          </p:nvSpPr>
          <p:spPr bwMode="auto">
            <a:xfrm>
              <a:off x="90467" y="1698814"/>
              <a:ext cx="9016859" cy="1190267"/>
            </a:xfrm>
            <a:prstGeom prst="trapezoid">
              <a:avLst>
                <a:gd name="adj" fmla="val 0"/>
              </a:avLst>
            </a:prstGeom>
            <a:solidFill>
              <a:schemeClr val="bg1">
                <a:lumMod val="75000"/>
              </a:schemeClr>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6561" tIns="28280" rIns="56561" bIns="28280" numCol="1" rtlCol="0" anchor="t" anchorCtr="0" compatLnSpc="1">
              <a:prstTxWarp prst="textNoShape">
                <a:avLst/>
              </a:prstTxWarp>
            </a:bodyPr>
            <a:lstStyle/>
            <a:p>
              <a:pPr defTabSz="950329">
                <a:defRPr/>
              </a:pPr>
              <a:endParaRPr lang="zh-CN" altLang="en-US" sz="750" dirty="0">
                <a:noFill/>
                <a:latin typeface="+mn-lt"/>
                <a:ea typeface="+mn-ea"/>
              </a:endParaRPr>
            </a:p>
          </p:txBody>
        </p:sp>
        <p:sp>
          <p:nvSpPr>
            <p:cNvPr id="49" name="梯形 48"/>
            <p:cNvSpPr/>
            <p:nvPr/>
          </p:nvSpPr>
          <p:spPr bwMode="auto">
            <a:xfrm>
              <a:off x="90467" y="3033595"/>
              <a:ext cx="9016859" cy="2609075"/>
            </a:xfrm>
            <a:prstGeom prst="trapezoid">
              <a:avLst>
                <a:gd name="adj" fmla="val 0"/>
              </a:avLst>
            </a:prstGeom>
            <a:solidFill>
              <a:schemeClr val="bg1">
                <a:lumMod val="75000"/>
              </a:schemeClr>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6561" tIns="28280" rIns="56561" bIns="28280" numCol="1" rtlCol="0" anchor="t" anchorCtr="0" compatLnSpc="1">
              <a:prstTxWarp prst="textNoShape">
                <a:avLst/>
              </a:prstTxWarp>
            </a:bodyPr>
            <a:lstStyle/>
            <a:p>
              <a:pPr defTabSz="950329">
                <a:defRPr/>
              </a:pPr>
              <a:endParaRPr lang="zh-CN" altLang="en-US" sz="750" dirty="0">
                <a:noFill/>
                <a:latin typeface="+mn-lt"/>
                <a:ea typeface="+mn-ea"/>
              </a:endParaRPr>
            </a:p>
          </p:txBody>
        </p:sp>
        <p:grpSp>
          <p:nvGrpSpPr>
            <p:cNvPr id="78" name="组合 77"/>
            <p:cNvGrpSpPr/>
            <p:nvPr/>
          </p:nvGrpSpPr>
          <p:grpSpPr>
            <a:xfrm>
              <a:off x="3330187" y="4782933"/>
              <a:ext cx="2823309" cy="698033"/>
              <a:chOff x="1404337" y="5068792"/>
              <a:chExt cx="4959889" cy="930953"/>
            </a:xfrm>
          </p:grpSpPr>
          <p:sp>
            <p:nvSpPr>
              <p:cNvPr id="54" name="圆角矩形 53"/>
              <p:cNvSpPr/>
              <p:nvPr/>
            </p:nvSpPr>
            <p:spPr bwMode="auto">
              <a:xfrm>
                <a:off x="4763628" y="5078977"/>
                <a:ext cx="1600598" cy="920768"/>
              </a:xfrm>
              <a:prstGeom prst="roundRect">
                <a:avLst>
                  <a:gd name="adj" fmla="val 6729"/>
                </a:avLst>
              </a:prstGeom>
              <a:solidFill>
                <a:srgbClr val="7030A0"/>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400" b="1" dirty="0" smtClean="0">
                    <a:latin typeface="+mn-lt"/>
                    <a:ea typeface="+mn-ea"/>
                    <a:cs typeface="Arial" pitchFamily="34" charset="0"/>
                  </a:rPr>
                  <a:t>Fusion</a:t>
                </a:r>
              </a:p>
              <a:p>
                <a:pPr algn="ctr" defTabSz="406982" eaLnBrk="0" hangingPunct="0">
                  <a:defRPr/>
                </a:pPr>
                <a:r>
                  <a:rPr lang="en-US" altLang="zh-CN" sz="1400" b="1" dirty="0" smtClean="0">
                    <a:latin typeface="+mn-lt"/>
                    <a:ea typeface="+mn-ea"/>
                    <a:cs typeface="Arial" pitchFamily="34" charset="0"/>
                  </a:rPr>
                  <a:t>Network</a:t>
                </a:r>
                <a:endParaRPr lang="zh-CN" altLang="en-US" sz="1400" b="1" dirty="0">
                  <a:latin typeface="+mn-lt"/>
                  <a:ea typeface="+mn-ea"/>
                  <a:cs typeface="Arial" pitchFamily="34" charset="0"/>
                </a:endParaRPr>
              </a:p>
            </p:txBody>
          </p:sp>
          <p:sp>
            <p:nvSpPr>
              <p:cNvPr id="62" name="圆角矩形 61"/>
              <p:cNvSpPr/>
              <p:nvPr/>
            </p:nvSpPr>
            <p:spPr bwMode="auto">
              <a:xfrm>
                <a:off x="3091298" y="5068792"/>
                <a:ext cx="1600598" cy="920768"/>
              </a:xfrm>
              <a:prstGeom prst="roundRect">
                <a:avLst>
                  <a:gd name="adj" fmla="val 6729"/>
                </a:avLst>
              </a:prstGeom>
              <a:solidFill>
                <a:srgbClr val="FFFF00"/>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400" b="1" dirty="0" smtClean="0">
                    <a:latin typeface="+mn-lt"/>
                    <a:ea typeface="+mn-ea"/>
                    <a:cs typeface="Arial" pitchFamily="34" charset="0"/>
                  </a:rPr>
                  <a:t>Fusion</a:t>
                </a:r>
              </a:p>
              <a:p>
                <a:pPr algn="ctr" defTabSz="406982" eaLnBrk="0" hangingPunct="0">
                  <a:defRPr/>
                </a:pPr>
                <a:r>
                  <a:rPr lang="en-US" altLang="zh-CN" sz="1400" b="1" dirty="0" smtClean="0">
                    <a:latin typeface="+mn-lt"/>
                    <a:ea typeface="+mn-ea"/>
                    <a:cs typeface="Arial" pitchFamily="34" charset="0"/>
                  </a:rPr>
                  <a:t>Storage</a:t>
                </a:r>
                <a:endParaRPr lang="zh-CN" altLang="en-US" sz="1400" b="1" dirty="0">
                  <a:latin typeface="+mn-lt"/>
                  <a:ea typeface="+mn-ea"/>
                  <a:cs typeface="Arial" pitchFamily="34" charset="0"/>
                </a:endParaRPr>
              </a:p>
            </p:txBody>
          </p:sp>
          <p:sp>
            <p:nvSpPr>
              <p:cNvPr id="63" name="圆角矩形 62"/>
              <p:cNvSpPr/>
              <p:nvPr/>
            </p:nvSpPr>
            <p:spPr bwMode="auto">
              <a:xfrm>
                <a:off x="1404337" y="5068792"/>
                <a:ext cx="1600598" cy="920768"/>
              </a:xfrm>
              <a:prstGeom prst="roundRect">
                <a:avLst>
                  <a:gd name="adj" fmla="val 6729"/>
                </a:avLst>
              </a:prstGeom>
              <a:solidFill>
                <a:srgbClr val="66CCFF"/>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400" b="1" dirty="0" smtClean="0">
                    <a:latin typeface="+mn-lt"/>
                    <a:ea typeface="+mn-ea"/>
                    <a:cs typeface="Arial" pitchFamily="34" charset="0"/>
                  </a:rPr>
                  <a:t>Fusion</a:t>
                </a:r>
              </a:p>
              <a:p>
                <a:pPr algn="ctr" defTabSz="406982" eaLnBrk="0" hangingPunct="0">
                  <a:defRPr/>
                </a:pPr>
                <a:r>
                  <a:rPr lang="en-US" altLang="zh-CN" sz="1400" b="1" dirty="0" smtClean="0">
                    <a:latin typeface="+mn-lt"/>
                    <a:ea typeface="+mn-ea"/>
                    <a:cs typeface="Arial" pitchFamily="34" charset="0"/>
                  </a:rPr>
                  <a:t>Compute</a:t>
                </a:r>
                <a:endParaRPr lang="zh-CN" altLang="en-US" sz="1400" b="1" dirty="0">
                  <a:latin typeface="+mn-lt"/>
                  <a:ea typeface="+mn-ea"/>
                  <a:cs typeface="Arial" pitchFamily="34" charset="0"/>
                </a:endParaRPr>
              </a:p>
            </p:txBody>
          </p:sp>
        </p:grpSp>
        <p:grpSp>
          <p:nvGrpSpPr>
            <p:cNvPr id="79" name="组合 78"/>
            <p:cNvGrpSpPr/>
            <p:nvPr/>
          </p:nvGrpSpPr>
          <p:grpSpPr>
            <a:xfrm>
              <a:off x="6425963" y="4782933"/>
              <a:ext cx="2589102" cy="706453"/>
              <a:chOff x="7085596" y="5036238"/>
              <a:chExt cx="4758061" cy="942183"/>
            </a:xfrm>
          </p:grpSpPr>
          <p:sp>
            <p:nvSpPr>
              <p:cNvPr id="72" name="圆角矩形 71"/>
              <p:cNvSpPr/>
              <p:nvPr/>
            </p:nvSpPr>
            <p:spPr bwMode="auto">
              <a:xfrm>
                <a:off x="7085596" y="5057653"/>
                <a:ext cx="1368150" cy="920768"/>
              </a:xfrm>
              <a:prstGeom prst="roundRect">
                <a:avLst>
                  <a:gd name="adj" fmla="val 6729"/>
                </a:avLst>
              </a:prstGeom>
              <a:solidFill>
                <a:srgbClr val="FFCC99"/>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400" b="1" dirty="0">
                    <a:latin typeface="+mn-lt"/>
                    <a:ea typeface="+mn-ea"/>
                    <a:cs typeface="Arial" pitchFamily="34" charset="0"/>
                  </a:rPr>
                  <a:t>KVM</a:t>
                </a:r>
                <a:endParaRPr lang="zh-CN" altLang="en-US" sz="1400" b="1" dirty="0">
                  <a:latin typeface="+mn-lt"/>
                  <a:ea typeface="+mn-ea"/>
                  <a:cs typeface="Arial" pitchFamily="34" charset="0"/>
                </a:endParaRPr>
              </a:p>
            </p:txBody>
          </p:sp>
          <p:sp>
            <p:nvSpPr>
              <p:cNvPr id="75" name="圆角矩形 74"/>
              <p:cNvSpPr/>
              <p:nvPr/>
            </p:nvSpPr>
            <p:spPr bwMode="auto">
              <a:xfrm>
                <a:off x="8546535" y="5036238"/>
                <a:ext cx="1600598" cy="920768"/>
              </a:xfrm>
              <a:prstGeom prst="roundRect">
                <a:avLst>
                  <a:gd name="adj" fmla="val 6729"/>
                </a:avLst>
              </a:prstGeom>
              <a:solidFill>
                <a:srgbClr val="FFFF00"/>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400" b="1" dirty="0" smtClean="0">
                    <a:latin typeface="+mn-lt"/>
                    <a:ea typeface="+mn-ea"/>
                    <a:cs typeface="Arial" pitchFamily="34" charset="0"/>
                  </a:rPr>
                  <a:t>Fusion</a:t>
                </a:r>
              </a:p>
              <a:p>
                <a:pPr algn="ctr" defTabSz="406982" eaLnBrk="0" hangingPunct="0">
                  <a:defRPr/>
                </a:pPr>
                <a:r>
                  <a:rPr lang="en-US" altLang="zh-CN" sz="1400" b="1" dirty="0" smtClean="0">
                    <a:latin typeface="+mn-lt"/>
                    <a:ea typeface="+mn-ea"/>
                    <a:cs typeface="Arial" pitchFamily="34" charset="0"/>
                  </a:rPr>
                  <a:t>Storage</a:t>
                </a:r>
                <a:endParaRPr lang="zh-CN" altLang="en-US" sz="1400" b="1" dirty="0">
                  <a:latin typeface="+mn-lt"/>
                  <a:ea typeface="+mn-ea"/>
                  <a:cs typeface="Arial" pitchFamily="34" charset="0"/>
                </a:endParaRPr>
              </a:p>
            </p:txBody>
          </p:sp>
          <p:sp>
            <p:nvSpPr>
              <p:cNvPr id="76" name="圆角矩形 75"/>
              <p:cNvSpPr/>
              <p:nvPr/>
            </p:nvSpPr>
            <p:spPr bwMode="auto">
              <a:xfrm>
                <a:off x="10243059" y="5046426"/>
                <a:ext cx="1600598" cy="920768"/>
              </a:xfrm>
              <a:prstGeom prst="roundRect">
                <a:avLst>
                  <a:gd name="adj" fmla="val 6729"/>
                </a:avLst>
              </a:prstGeom>
              <a:solidFill>
                <a:srgbClr val="7030A0"/>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400" b="1" dirty="0" smtClean="0">
                    <a:latin typeface="+mn-lt"/>
                    <a:ea typeface="+mn-ea"/>
                    <a:cs typeface="Arial" pitchFamily="34" charset="0"/>
                  </a:rPr>
                  <a:t>Fusion</a:t>
                </a:r>
              </a:p>
              <a:p>
                <a:pPr algn="ctr" defTabSz="406982" eaLnBrk="0" hangingPunct="0">
                  <a:defRPr/>
                </a:pPr>
                <a:r>
                  <a:rPr lang="en-US" altLang="zh-CN" sz="1400" b="1" dirty="0" smtClean="0">
                    <a:latin typeface="+mn-lt"/>
                    <a:ea typeface="+mn-ea"/>
                    <a:cs typeface="Arial" pitchFamily="34" charset="0"/>
                  </a:rPr>
                  <a:t>Network</a:t>
                </a:r>
                <a:endParaRPr lang="zh-CN" altLang="en-US" sz="1400" b="1" dirty="0">
                  <a:latin typeface="+mn-lt"/>
                  <a:ea typeface="+mn-ea"/>
                  <a:cs typeface="Arial" pitchFamily="34" charset="0"/>
                </a:endParaRPr>
              </a:p>
            </p:txBody>
          </p:sp>
        </p:grpSp>
        <p:grpSp>
          <p:nvGrpSpPr>
            <p:cNvPr id="84" name="组合 83"/>
            <p:cNvGrpSpPr/>
            <p:nvPr/>
          </p:nvGrpSpPr>
          <p:grpSpPr>
            <a:xfrm>
              <a:off x="306637" y="4782933"/>
              <a:ext cx="2823309" cy="698033"/>
              <a:chOff x="1404337" y="5068792"/>
              <a:chExt cx="4959889" cy="930953"/>
            </a:xfrm>
          </p:grpSpPr>
          <p:sp>
            <p:nvSpPr>
              <p:cNvPr id="85" name="圆角矩形 84"/>
              <p:cNvSpPr/>
              <p:nvPr/>
            </p:nvSpPr>
            <p:spPr bwMode="auto">
              <a:xfrm>
                <a:off x="4763628" y="5078977"/>
                <a:ext cx="1600598" cy="920768"/>
              </a:xfrm>
              <a:prstGeom prst="roundRect">
                <a:avLst>
                  <a:gd name="adj" fmla="val 6729"/>
                </a:avLst>
              </a:prstGeom>
              <a:solidFill>
                <a:srgbClr val="7030A0"/>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400" b="1" dirty="0" smtClean="0">
                    <a:latin typeface="+mn-lt"/>
                    <a:ea typeface="+mn-ea"/>
                    <a:cs typeface="Arial" pitchFamily="34" charset="0"/>
                  </a:rPr>
                  <a:t>Fusion</a:t>
                </a:r>
              </a:p>
              <a:p>
                <a:pPr algn="ctr" defTabSz="406982" eaLnBrk="0" hangingPunct="0">
                  <a:defRPr/>
                </a:pPr>
                <a:r>
                  <a:rPr lang="en-US" altLang="zh-CN" sz="1400" b="1" dirty="0" smtClean="0">
                    <a:latin typeface="+mn-lt"/>
                    <a:ea typeface="+mn-ea"/>
                    <a:cs typeface="Arial" pitchFamily="34" charset="0"/>
                  </a:rPr>
                  <a:t>Network</a:t>
                </a:r>
                <a:endParaRPr lang="zh-CN" altLang="en-US" sz="1400" b="1" dirty="0">
                  <a:latin typeface="+mn-lt"/>
                  <a:ea typeface="+mn-ea"/>
                  <a:cs typeface="Arial" pitchFamily="34" charset="0"/>
                </a:endParaRPr>
              </a:p>
            </p:txBody>
          </p:sp>
          <p:sp>
            <p:nvSpPr>
              <p:cNvPr id="86" name="圆角矩形 85"/>
              <p:cNvSpPr/>
              <p:nvPr/>
            </p:nvSpPr>
            <p:spPr bwMode="auto">
              <a:xfrm>
                <a:off x="3091298" y="5068792"/>
                <a:ext cx="1600598" cy="920768"/>
              </a:xfrm>
              <a:prstGeom prst="roundRect">
                <a:avLst>
                  <a:gd name="adj" fmla="val 6729"/>
                </a:avLst>
              </a:prstGeom>
              <a:solidFill>
                <a:srgbClr val="FFFF00"/>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400" b="1" dirty="0" smtClean="0">
                    <a:latin typeface="+mn-lt"/>
                    <a:ea typeface="+mn-ea"/>
                    <a:cs typeface="Arial" pitchFamily="34" charset="0"/>
                  </a:rPr>
                  <a:t>Fusion</a:t>
                </a:r>
              </a:p>
              <a:p>
                <a:pPr algn="ctr" defTabSz="406982" eaLnBrk="0" hangingPunct="0">
                  <a:defRPr/>
                </a:pPr>
                <a:r>
                  <a:rPr lang="en-US" altLang="zh-CN" sz="1400" b="1" dirty="0" smtClean="0">
                    <a:latin typeface="+mn-lt"/>
                    <a:ea typeface="+mn-ea"/>
                    <a:cs typeface="Arial" pitchFamily="34" charset="0"/>
                  </a:rPr>
                  <a:t>Storage</a:t>
                </a:r>
                <a:endParaRPr lang="zh-CN" altLang="en-US" sz="1400" b="1" dirty="0">
                  <a:latin typeface="+mn-lt"/>
                  <a:ea typeface="+mn-ea"/>
                  <a:cs typeface="Arial" pitchFamily="34" charset="0"/>
                </a:endParaRPr>
              </a:p>
            </p:txBody>
          </p:sp>
          <p:sp>
            <p:nvSpPr>
              <p:cNvPr id="87" name="圆角矩形 86"/>
              <p:cNvSpPr/>
              <p:nvPr/>
            </p:nvSpPr>
            <p:spPr bwMode="auto">
              <a:xfrm>
                <a:off x="1404337" y="5068792"/>
                <a:ext cx="1600598" cy="920768"/>
              </a:xfrm>
              <a:prstGeom prst="roundRect">
                <a:avLst>
                  <a:gd name="adj" fmla="val 6729"/>
                </a:avLst>
              </a:prstGeom>
              <a:solidFill>
                <a:srgbClr val="66CCFF"/>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400" b="1" dirty="0" smtClean="0">
                    <a:latin typeface="+mn-lt"/>
                    <a:ea typeface="+mn-ea"/>
                    <a:cs typeface="Arial" pitchFamily="34" charset="0"/>
                  </a:rPr>
                  <a:t>Fusion</a:t>
                </a:r>
              </a:p>
              <a:p>
                <a:pPr algn="ctr" defTabSz="406982" eaLnBrk="0" hangingPunct="0">
                  <a:defRPr/>
                </a:pPr>
                <a:r>
                  <a:rPr lang="en-US" altLang="zh-CN" sz="1400" b="1" dirty="0" smtClean="0">
                    <a:latin typeface="+mn-lt"/>
                    <a:ea typeface="+mn-ea"/>
                    <a:cs typeface="Arial" pitchFamily="34" charset="0"/>
                  </a:rPr>
                  <a:t>Compute</a:t>
                </a:r>
                <a:endParaRPr lang="zh-CN" altLang="en-US" sz="1400" b="1" dirty="0">
                  <a:latin typeface="+mn-lt"/>
                  <a:ea typeface="+mn-ea"/>
                  <a:cs typeface="Arial" pitchFamily="34" charset="0"/>
                </a:endParaRPr>
              </a:p>
            </p:txBody>
          </p:sp>
        </p:grpSp>
        <p:sp>
          <p:nvSpPr>
            <p:cNvPr id="88" name="圆角矩形 87"/>
            <p:cNvSpPr/>
            <p:nvPr/>
          </p:nvSpPr>
          <p:spPr bwMode="auto">
            <a:xfrm>
              <a:off x="6425963" y="3583007"/>
              <a:ext cx="2543743" cy="1016355"/>
            </a:xfrm>
            <a:prstGeom prst="roundRect">
              <a:avLst>
                <a:gd name="adj" fmla="val 6729"/>
              </a:avLst>
            </a:prstGeom>
            <a:solidFill>
              <a:srgbClr val="92D050"/>
            </a:solidFill>
            <a:ln w="9525" cap="flat" cmpd="sng" algn="ctr">
              <a:noFill/>
              <a:prstDash val="solid"/>
              <a:round/>
              <a:headEnd type="none" w="med" len="med"/>
              <a:tailEnd type="none" w="med" len="med"/>
            </a:ln>
            <a:effectLst/>
          </p:spPr>
          <p:txBody>
            <a:bodyPr vert="horz" wrap="square" lIns="56561" tIns="28280" rIns="56561" bIns="28280" numCol="1" rtlCol="0" anchor="ctr" anchorCtr="0" compatLnSpc="1">
              <a:prstTxWarp prst="textNoShape">
                <a:avLst/>
              </a:prstTxWarp>
            </a:bodyPr>
            <a:lstStyle/>
            <a:p>
              <a:pPr algn="ctr" defTabSz="406982" eaLnBrk="0" hangingPunct="0">
                <a:lnSpc>
                  <a:spcPts val="1580"/>
                </a:lnSpc>
                <a:defRPr/>
              </a:pPr>
              <a:r>
                <a:rPr lang="en-US" altLang="zh-CN" sz="1400" b="1" dirty="0" err="1" smtClean="0">
                  <a:latin typeface="+mn-lt"/>
                  <a:ea typeface="+mn-ea"/>
                  <a:cs typeface="Arial" pitchFamily="34" charset="0"/>
                </a:rPr>
                <a:t>FusionSphere</a:t>
              </a:r>
              <a:r>
                <a:rPr lang="en-US" altLang="zh-CN" sz="1400" b="1" dirty="0" smtClean="0">
                  <a:latin typeface="+mn-lt"/>
                  <a:ea typeface="+mn-ea"/>
                  <a:cs typeface="Arial" pitchFamily="34" charset="0"/>
                </a:rPr>
                <a:t> </a:t>
              </a:r>
              <a:r>
                <a:rPr lang="en-US" altLang="zh-CN" sz="1400" b="1" dirty="0">
                  <a:latin typeface="+mn-lt"/>
                  <a:ea typeface="+mn-ea"/>
                  <a:cs typeface="Arial" pitchFamily="34" charset="0"/>
                </a:rPr>
                <a:t>OpenStack</a:t>
              </a:r>
            </a:p>
            <a:p>
              <a:pPr algn="ctr" defTabSz="406982" eaLnBrk="0" hangingPunct="0">
                <a:defRPr/>
              </a:pPr>
              <a:endParaRPr lang="zh-CN" altLang="en-US" sz="800" b="1" dirty="0">
                <a:latin typeface="+mn-lt"/>
                <a:ea typeface="+mn-ea"/>
                <a:cs typeface="Arial" pitchFamily="34" charset="0"/>
              </a:endParaRPr>
            </a:p>
          </p:txBody>
        </p:sp>
        <p:sp>
          <p:nvSpPr>
            <p:cNvPr id="89" name="圆角矩形 88"/>
            <p:cNvSpPr/>
            <p:nvPr/>
          </p:nvSpPr>
          <p:spPr bwMode="auto">
            <a:xfrm>
              <a:off x="3492161" y="3573483"/>
              <a:ext cx="2532818" cy="1025880"/>
            </a:xfrm>
            <a:prstGeom prst="roundRect">
              <a:avLst>
                <a:gd name="adj" fmla="val 6729"/>
              </a:avLst>
            </a:prstGeom>
            <a:solidFill>
              <a:srgbClr val="92D050"/>
            </a:solidFill>
            <a:ln w="9525" cap="flat" cmpd="sng" algn="ctr">
              <a:noFill/>
              <a:prstDash val="solid"/>
              <a:round/>
              <a:headEnd type="none" w="med" len="med"/>
              <a:tailEnd type="none" w="med" len="med"/>
            </a:ln>
            <a:effectLst/>
          </p:spPr>
          <p:txBody>
            <a:bodyPr vert="horz" wrap="square" lIns="56561" tIns="28280" rIns="56561" bIns="28280" numCol="1" rtlCol="0" anchor="ctr" anchorCtr="0" compatLnSpc="1">
              <a:prstTxWarp prst="textNoShape">
                <a:avLst/>
              </a:prstTxWarp>
            </a:bodyPr>
            <a:lstStyle/>
            <a:p>
              <a:pPr algn="ctr" defTabSz="406982" eaLnBrk="0" hangingPunct="0">
                <a:defRPr/>
              </a:pPr>
              <a:r>
                <a:rPr lang="en-US" altLang="zh-CN" sz="1400" b="1" dirty="0">
                  <a:latin typeface="+mn-lt"/>
                  <a:ea typeface="+mn-ea"/>
                  <a:cs typeface="Arial" pitchFamily="34" charset="0"/>
                </a:rPr>
                <a:t>FusionSphere OpenStack</a:t>
              </a:r>
            </a:p>
            <a:p>
              <a:pPr algn="ctr" defTabSz="406982" eaLnBrk="0" hangingPunct="0">
                <a:defRPr/>
              </a:pPr>
              <a:endParaRPr lang="zh-CN" altLang="en-US" sz="800" b="1" dirty="0">
                <a:latin typeface="+mn-lt"/>
                <a:ea typeface="+mn-ea"/>
                <a:cs typeface="Arial" pitchFamily="34" charset="0"/>
              </a:endParaRPr>
            </a:p>
          </p:txBody>
        </p:sp>
        <p:sp>
          <p:nvSpPr>
            <p:cNvPr id="90" name="下箭头 89"/>
            <p:cNvSpPr/>
            <p:nvPr/>
          </p:nvSpPr>
          <p:spPr bwMode="auto">
            <a:xfrm>
              <a:off x="1008532" y="4072072"/>
              <a:ext cx="258371" cy="710864"/>
            </a:xfrm>
            <a:prstGeom prst="downArrow">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34" tIns="34266" rIns="68534" bIns="34266" numCol="1" rtlCol="0" anchor="t" anchorCtr="0" compatLnSpc="1">
              <a:prstTxWarp prst="textNoShape">
                <a:avLst/>
              </a:prstTxWarp>
            </a:bodyPr>
            <a:lstStyle/>
            <a:p>
              <a:pPr defTabSz="685328">
                <a:buClr>
                  <a:srgbClr val="CC9900"/>
                </a:buClr>
                <a:buFont typeface="Wingdings" pitchFamily="2" charset="2"/>
                <a:buChar char="n"/>
              </a:pPr>
              <a:endParaRPr lang="zh-CN" altLang="en-US" sz="750" dirty="0">
                <a:latin typeface="+mn-lt"/>
                <a:ea typeface="+mn-ea"/>
              </a:endParaRPr>
            </a:p>
          </p:txBody>
        </p:sp>
        <p:sp>
          <p:nvSpPr>
            <p:cNvPr id="93" name="圆角矩形 92"/>
            <p:cNvSpPr/>
            <p:nvPr/>
          </p:nvSpPr>
          <p:spPr bwMode="auto">
            <a:xfrm>
              <a:off x="306638" y="2079202"/>
              <a:ext cx="4265363" cy="701895"/>
            </a:xfrm>
            <a:prstGeom prst="roundRect">
              <a:avLst>
                <a:gd name="adj" fmla="val 6729"/>
              </a:avLst>
            </a:prstGeom>
            <a:solidFill>
              <a:schemeClr val="accent4">
                <a:lumMod val="75000"/>
              </a:schemeClr>
            </a:solidFill>
            <a:ln w="9525" cap="flat" cmpd="sng" algn="ctr">
              <a:noFill/>
              <a:prstDash val="solid"/>
              <a:round/>
              <a:headEnd type="none" w="med" len="med"/>
              <a:tailEnd type="none" w="med" len="med"/>
            </a:ln>
            <a:effectLst/>
          </p:spPr>
          <p:txBody>
            <a:bodyPr vert="horz" wrap="square" lIns="56561" tIns="28280" rIns="56561" bIns="28280" numCol="1" rtlCol="0" anchor="ctr" anchorCtr="0" compatLnSpc="1">
              <a:prstTxWarp prst="textNoShape">
                <a:avLst/>
              </a:prstTxWarp>
            </a:bodyPr>
            <a:lstStyle/>
            <a:p>
              <a:pPr algn="ctr" defTabSz="406982" eaLnBrk="0" hangingPunct="0">
                <a:defRPr/>
              </a:pPr>
              <a:r>
                <a:rPr lang="en-US" altLang="zh-CN" sz="1600" b="1" dirty="0">
                  <a:solidFill>
                    <a:schemeClr val="accent3"/>
                  </a:solidFill>
                  <a:latin typeface="+mn-lt"/>
                  <a:ea typeface="+mn-ea"/>
                  <a:cs typeface="Arial" pitchFamily="34" charset="0"/>
                </a:rPr>
                <a:t>Service Center</a:t>
              </a:r>
              <a:endParaRPr lang="zh-CN" altLang="en-US" sz="1600" b="1" dirty="0">
                <a:solidFill>
                  <a:schemeClr val="accent3"/>
                </a:solidFill>
                <a:latin typeface="+mn-lt"/>
                <a:ea typeface="+mn-ea"/>
                <a:cs typeface="Arial" pitchFamily="34" charset="0"/>
              </a:endParaRPr>
            </a:p>
          </p:txBody>
        </p:sp>
        <p:sp>
          <p:nvSpPr>
            <p:cNvPr id="94" name="圆角矩形 93"/>
            <p:cNvSpPr/>
            <p:nvPr/>
          </p:nvSpPr>
          <p:spPr bwMode="auto">
            <a:xfrm>
              <a:off x="4841960" y="2079202"/>
              <a:ext cx="3772833" cy="701895"/>
            </a:xfrm>
            <a:prstGeom prst="roundRect">
              <a:avLst>
                <a:gd name="adj" fmla="val 6729"/>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56561" tIns="28280" rIns="56561" bIns="28280" numCol="1" rtlCol="0" anchor="ctr" anchorCtr="0" compatLnSpc="1">
              <a:prstTxWarp prst="textNoShape">
                <a:avLst/>
              </a:prstTxWarp>
            </a:bodyPr>
            <a:lstStyle/>
            <a:p>
              <a:pPr algn="ctr" defTabSz="406982" eaLnBrk="0" hangingPunct="0">
                <a:defRPr/>
              </a:pPr>
              <a:r>
                <a:rPr lang="en-US" altLang="zh-CN" sz="1600" b="1" dirty="0">
                  <a:latin typeface="+mn-lt"/>
                  <a:ea typeface="+mn-ea"/>
                  <a:cs typeface="Arial" pitchFamily="34" charset="0"/>
                </a:rPr>
                <a:t>Operation Center</a:t>
              </a:r>
              <a:endParaRPr lang="zh-CN" altLang="en-US" sz="1600" b="1" dirty="0">
                <a:latin typeface="+mn-lt"/>
                <a:ea typeface="+mn-ea"/>
                <a:cs typeface="Arial" pitchFamily="34" charset="0"/>
              </a:endParaRPr>
            </a:p>
          </p:txBody>
        </p:sp>
        <p:sp>
          <p:nvSpPr>
            <p:cNvPr id="96" name="TextBox 95"/>
            <p:cNvSpPr txBox="1"/>
            <p:nvPr/>
          </p:nvSpPr>
          <p:spPr>
            <a:xfrm>
              <a:off x="3492009" y="1668792"/>
              <a:ext cx="2645605" cy="438405"/>
            </a:xfrm>
            <a:prstGeom prst="rect">
              <a:avLst/>
            </a:prstGeom>
            <a:noFill/>
          </p:spPr>
          <p:txBody>
            <a:bodyPr wrap="square" lIns="68534" tIns="34266" rIns="68534" bIns="34266" rtlCol="0">
              <a:spAutoFit/>
            </a:bodyPr>
            <a:lstStyle/>
            <a:p>
              <a:pPr algn="ctr"/>
              <a:r>
                <a:rPr lang="en-US" altLang="zh-CN" sz="2399" b="1" dirty="0">
                  <a:latin typeface="+mn-lt"/>
                  <a:ea typeface="+mn-ea"/>
                </a:rPr>
                <a:t>ManageOne</a:t>
              </a:r>
              <a:endParaRPr lang="zh-CN" altLang="en-US" sz="2399" b="1" dirty="0">
                <a:latin typeface="+mn-lt"/>
                <a:ea typeface="+mn-ea"/>
              </a:endParaRPr>
            </a:p>
          </p:txBody>
        </p:sp>
        <p:sp>
          <p:nvSpPr>
            <p:cNvPr id="97" name="TextBox 96"/>
            <p:cNvSpPr txBox="1"/>
            <p:nvPr/>
          </p:nvSpPr>
          <p:spPr>
            <a:xfrm>
              <a:off x="3459278" y="3025175"/>
              <a:ext cx="2645605" cy="438405"/>
            </a:xfrm>
            <a:prstGeom prst="rect">
              <a:avLst/>
            </a:prstGeom>
            <a:noFill/>
          </p:spPr>
          <p:txBody>
            <a:bodyPr wrap="square" lIns="68534" tIns="34266" rIns="68534" bIns="34266" rtlCol="0">
              <a:spAutoFit/>
            </a:bodyPr>
            <a:lstStyle/>
            <a:p>
              <a:pPr algn="ctr"/>
              <a:r>
                <a:rPr lang="en-US" altLang="zh-CN" sz="2399" b="1" dirty="0">
                  <a:latin typeface="+mn-lt"/>
                  <a:ea typeface="+mn-ea"/>
                </a:rPr>
                <a:t>FusionSphere</a:t>
              </a:r>
              <a:endParaRPr lang="zh-CN" altLang="en-US" sz="2399" b="1" dirty="0">
                <a:latin typeface="+mn-lt"/>
                <a:ea typeface="+mn-ea"/>
              </a:endParaRPr>
            </a:p>
          </p:txBody>
        </p:sp>
        <p:sp>
          <p:nvSpPr>
            <p:cNvPr id="98" name="圆角矩形 97"/>
            <p:cNvSpPr/>
            <p:nvPr/>
          </p:nvSpPr>
          <p:spPr bwMode="auto">
            <a:xfrm>
              <a:off x="306637" y="3428968"/>
              <a:ext cx="2861575" cy="2103189"/>
            </a:xfrm>
            <a:prstGeom prst="roundRect">
              <a:avLst/>
            </a:prstGeom>
            <a:noFill/>
            <a:ln>
              <a:solidFill>
                <a:schemeClr val="tx1"/>
              </a:solidFill>
              <a:prstDash val="lgDash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34" tIns="34266" rIns="68534" bIns="34266" numCol="1" rtlCol="0" anchor="t" anchorCtr="0" compatLnSpc="1">
              <a:prstTxWarp prst="textNoShape">
                <a:avLst/>
              </a:prstTxWarp>
            </a:bodyPr>
            <a:lstStyle/>
            <a:p>
              <a:pPr defTabSz="685328">
                <a:buClr>
                  <a:srgbClr val="CC9900"/>
                </a:buClr>
                <a:buFont typeface="Wingdings" pitchFamily="2" charset="2"/>
                <a:buChar char="n"/>
              </a:pPr>
              <a:endParaRPr lang="zh-CN" altLang="en-US" sz="750" dirty="0">
                <a:latin typeface="+mn-lt"/>
                <a:ea typeface="+mn-ea"/>
              </a:endParaRPr>
            </a:p>
          </p:txBody>
        </p:sp>
        <p:sp>
          <p:nvSpPr>
            <p:cNvPr id="99" name="圆角矩形 98"/>
            <p:cNvSpPr/>
            <p:nvPr/>
          </p:nvSpPr>
          <p:spPr bwMode="auto">
            <a:xfrm>
              <a:off x="3330187" y="3428968"/>
              <a:ext cx="2823309" cy="2110553"/>
            </a:xfrm>
            <a:prstGeom prst="roundRect">
              <a:avLst/>
            </a:prstGeom>
            <a:noFill/>
            <a:ln>
              <a:solidFill>
                <a:schemeClr val="tx1"/>
              </a:solidFill>
              <a:prstDash val="lgDash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34" tIns="34266" rIns="68534" bIns="34266" numCol="1" rtlCol="0" anchor="t" anchorCtr="0" compatLnSpc="1">
              <a:prstTxWarp prst="textNoShape">
                <a:avLst/>
              </a:prstTxWarp>
            </a:bodyPr>
            <a:lstStyle/>
            <a:p>
              <a:pPr defTabSz="685328">
                <a:buClr>
                  <a:srgbClr val="CC9900"/>
                </a:buClr>
                <a:buFont typeface="Wingdings" pitchFamily="2" charset="2"/>
                <a:buChar char="n"/>
              </a:pPr>
              <a:endParaRPr lang="zh-CN" altLang="en-US" sz="750" dirty="0">
                <a:latin typeface="+mn-lt"/>
                <a:ea typeface="+mn-ea"/>
              </a:endParaRPr>
            </a:p>
          </p:txBody>
        </p:sp>
        <p:sp>
          <p:nvSpPr>
            <p:cNvPr id="100" name="圆角矩形 99"/>
            <p:cNvSpPr/>
            <p:nvPr/>
          </p:nvSpPr>
          <p:spPr bwMode="auto">
            <a:xfrm>
              <a:off x="6353735" y="3428968"/>
              <a:ext cx="2661333" cy="2051998"/>
            </a:xfrm>
            <a:prstGeom prst="roundRect">
              <a:avLst/>
            </a:prstGeom>
            <a:noFill/>
            <a:ln>
              <a:solidFill>
                <a:schemeClr val="tx1"/>
              </a:solidFill>
              <a:prstDash val="lgDash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34" tIns="34266" rIns="68534" bIns="34266" numCol="1" rtlCol="0" anchor="t" anchorCtr="0" compatLnSpc="1">
              <a:prstTxWarp prst="textNoShape">
                <a:avLst/>
              </a:prstTxWarp>
            </a:bodyPr>
            <a:lstStyle/>
            <a:p>
              <a:pPr defTabSz="685328">
                <a:buClr>
                  <a:srgbClr val="CC9900"/>
                </a:buClr>
                <a:buFont typeface="Wingdings" pitchFamily="2" charset="2"/>
                <a:buChar char="n"/>
              </a:pPr>
              <a:endParaRPr lang="zh-CN" altLang="en-US" sz="750" dirty="0">
                <a:latin typeface="+mn-lt"/>
                <a:ea typeface="+mn-ea"/>
              </a:endParaRPr>
            </a:p>
          </p:txBody>
        </p:sp>
        <p:sp>
          <p:nvSpPr>
            <p:cNvPr id="29" name="圆角矩形 28"/>
            <p:cNvSpPr/>
            <p:nvPr/>
          </p:nvSpPr>
          <p:spPr bwMode="auto">
            <a:xfrm>
              <a:off x="3168209" y="2889081"/>
              <a:ext cx="3190328" cy="3111000"/>
            </a:xfrm>
            <a:prstGeom prst="roundRect">
              <a:avLst/>
            </a:prstGeom>
            <a:noFill/>
            <a:ln w="57150">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34" tIns="34266" rIns="68534" bIns="34266" numCol="1" rtlCol="0" anchor="t" anchorCtr="0" compatLnSpc="1">
              <a:prstTxWarp prst="textNoShape">
                <a:avLst/>
              </a:prstTxWarp>
            </a:bodyPr>
            <a:lstStyle/>
            <a:p>
              <a:pPr defTabSz="685328">
                <a:buClr>
                  <a:srgbClr val="CC9900"/>
                </a:buClr>
                <a:buFont typeface="Wingdings" pitchFamily="2" charset="2"/>
                <a:buChar char="n"/>
              </a:pPr>
              <a:endParaRPr lang="zh-CN" altLang="en-US" sz="750" dirty="0">
                <a:latin typeface="+mn-lt"/>
                <a:ea typeface="+mn-ea"/>
              </a:endParaRPr>
            </a:p>
          </p:txBody>
        </p:sp>
        <p:sp>
          <p:nvSpPr>
            <p:cNvPr id="30" name="TextBox 29"/>
            <p:cNvSpPr txBox="1"/>
            <p:nvPr/>
          </p:nvSpPr>
          <p:spPr>
            <a:xfrm>
              <a:off x="6487628" y="3099837"/>
              <a:ext cx="1172213" cy="315423"/>
            </a:xfrm>
            <a:prstGeom prst="rect">
              <a:avLst/>
            </a:prstGeom>
            <a:noFill/>
          </p:spPr>
          <p:txBody>
            <a:bodyPr wrap="square" lIns="68534" tIns="34266" rIns="68534" bIns="34266" rtlCol="0">
              <a:spAutoFit/>
            </a:bodyPr>
            <a:lstStyle/>
            <a:p>
              <a:r>
                <a:rPr lang="zh-CN" altLang="en-US" sz="1600" b="1" dirty="0">
                  <a:solidFill>
                    <a:srgbClr val="FF0000"/>
                  </a:solidFill>
                  <a:latin typeface="+mn-lt"/>
                  <a:ea typeface="+mn-ea"/>
                </a:rPr>
                <a:t>云</a:t>
              </a:r>
              <a:r>
                <a:rPr lang="en-US" altLang="zh-CN" sz="1600" b="1" dirty="0">
                  <a:solidFill>
                    <a:srgbClr val="FF0000"/>
                  </a:solidFill>
                  <a:latin typeface="+mn-lt"/>
                  <a:ea typeface="+mn-ea"/>
                </a:rPr>
                <a:t>DC</a:t>
              </a:r>
              <a:r>
                <a:rPr lang="zh-CN" altLang="en-US" sz="1600" b="1" dirty="0">
                  <a:solidFill>
                    <a:srgbClr val="FF0000"/>
                  </a:solidFill>
                  <a:latin typeface="+mn-lt"/>
                  <a:ea typeface="+mn-ea"/>
                </a:rPr>
                <a:t>场景</a:t>
              </a:r>
            </a:p>
          </p:txBody>
        </p:sp>
        <p:sp>
          <p:nvSpPr>
            <p:cNvPr id="31" name="圆角矩形 30"/>
            <p:cNvSpPr/>
            <p:nvPr/>
          </p:nvSpPr>
          <p:spPr bwMode="auto">
            <a:xfrm rot="16200000">
              <a:off x="4579887" y="3233130"/>
              <a:ext cx="404443" cy="2280990"/>
            </a:xfrm>
            <a:prstGeom prst="roundRect">
              <a:avLst>
                <a:gd name="adj" fmla="val 8053"/>
              </a:avLst>
            </a:prstGeom>
            <a:solidFill>
              <a:srgbClr val="66CCFF"/>
            </a:solidFill>
            <a:ln w="9525" cap="flat" cmpd="sng" algn="ctr">
              <a:noFill/>
              <a:prstDash val="solid"/>
              <a:round/>
              <a:headEnd type="none" w="med" len="med"/>
              <a:tailEnd type="none" w="med" len="med"/>
            </a:ln>
            <a:effectLst/>
          </p:spPr>
          <p:txBody>
            <a:bodyPr vert="eaVert" wrap="square" lIns="56561" tIns="28280" rIns="56561" bIns="28280" numCol="1" rtlCol="0" anchor="ctr" anchorCtr="0" compatLnSpc="1">
              <a:prstTxWarp prst="textNoShape">
                <a:avLst/>
              </a:prstTxWarp>
            </a:bodyPr>
            <a:lstStyle/>
            <a:p>
              <a:pPr algn="ctr" defTabSz="406982" eaLnBrk="0" hangingPunct="0">
                <a:defRPr/>
              </a:pPr>
              <a:r>
                <a:rPr lang="en-US" altLang="zh-CN" sz="1400" b="1" dirty="0" smtClean="0">
                  <a:latin typeface="+mn-lt"/>
                  <a:ea typeface="+mn-ea"/>
                  <a:cs typeface="Arial" pitchFamily="34" charset="0"/>
                </a:rPr>
                <a:t>FusionSphere</a:t>
              </a:r>
            </a:p>
            <a:p>
              <a:pPr algn="ctr" defTabSz="406982" eaLnBrk="0" hangingPunct="0">
                <a:defRPr/>
              </a:pPr>
              <a:r>
                <a:rPr lang="en-US" altLang="zh-CN" sz="1400" b="1" dirty="0" smtClean="0">
                  <a:latin typeface="+mn-lt"/>
                  <a:ea typeface="+mn-ea"/>
                  <a:cs typeface="Arial" pitchFamily="34" charset="0"/>
                </a:rPr>
                <a:t>OpenStack </a:t>
              </a:r>
              <a:r>
                <a:rPr lang="en-US" altLang="zh-CN" sz="1400" b="1" dirty="0">
                  <a:latin typeface="+mn-lt"/>
                  <a:ea typeface="+mn-ea"/>
                  <a:cs typeface="Arial" pitchFamily="34" charset="0"/>
                </a:rPr>
                <a:t>OM</a:t>
              </a:r>
              <a:endParaRPr lang="zh-CN" altLang="en-US" sz="1400" b="1" dirty="0">
                <a:latin typeface="+mn-lt"/>
                <a:ea typeface="+mn-ea"/>
                <a:cs typeface="Arial" pitchFamily="34" charset="0"/>
              </a:endParaRPr>
            </a:p>
          </p:txBody>
        </p:sp>
        <p:sp>
          <p:nvSpPr>
            <p:cNvPr id="32" name="圆角矩形 31"/>
            <p:cNvSpPr/>
            <p:nvPr/>
          </p:nvSpPr>
          <p:spPr bwMode="auto">
            <a:xfrm rot="16200000">
              <a:off x="7492080" y="3248078"/>
              <a:ext cx="407775" cy="2240453"/>
            </a:xfrm>
            <a:prstGeom prst="roundRect">
              <a:avLst>
                <a:gd name="adj" fmla="val 8053"/>
              </a:avLst>
            </a:prstGeom>
            <a:solidFill>
              <a:srgbClr val="66CCFF"/>
            </a:solidFill>
            <a:ln w="9525" cap="flat" cmpd="sng" algn="ctr">
              <a:noFill/>
              <a:prstDash val="solid"/>
              <a:round/>
              <a:headEnd type="none" w="med" len="med"/>
              <a:tailEnd type="none" w="med" len="med"/>
            </a:ln>
            <a:effectLst/>
          </p:spPr>
          <p:txBody>
            <a:bodyPr vert="eaVert" wrap="square" lIns="56561" tIns="28280" rIns="56561" bIns="28280" numCol="1" rtlCol="0" anchor="ctr" anchorCtr="0" compatLnSpc="1">
              <a:prstTxWarp prst="textNoShape">
                <a:avLst/>
              </a:prstTxWarp>
            </a:bodyPr>
            <a:lstStyle/>
            <a:p>
              <a:pPr algn="ctr" defTabSz="406982" eaLnBrk="0" hangingPunct="0">
                <a:defRPr/>
              </a:pPr>
              <a:r>
                <a:rPr lang="en-US" altLang="zh-CN" sz="1400" b="1" dirty="0">
                  <a:latin typeface="+mn-lt"/>
                  <a:ea typeface="+mn-ea"/>
                  <a:cs typeface="Arial" pitchFamily="34" charset="0"/>
                </a:rPr>
                <a:t>FusionSphere </a:t>
              </a:r>
              <a:endParaRPr lang="en-US" altLang="zh-CN" sz="1400" b="1" dirty="0" smtClean="0">
                <a:latin typeface="+mn-lt"/>
                <a:ea typeface="+mn-ea"/>
                <a:cs typeface="Arial" pitchFamily="34" charset="0"/>
              </a:endParaRPr>
            </a:p>
            <a:p>
              <a:pPr algn="ctr" defTabSz="406982" eaLnBrk="0" hangingPunct="0">
                <a:defRPr/>
              </a:pPr>
              <a:r>
                <a:rPr lang="en-US" altLang="zh-CN" sz="1400" b="1" dirty="0" smtClean="0">
                  <a:latin typeface="+mn-lt"/>
                  <a:ea typeface="+mn-ea"/>
                  <a:cs typeface="Arial" pitchFamily="34" charset="0"/>
                </a:rPr>
                <a:t>OpenStack </a:t>
              </a:r>
              <a:r>
                <a:rPr lang="en-US" altLang="zh-CN" sz="1400" b="1" dirty="0">
                  <a:latin typeface="+mn-lt"/>
                  <a:ea typeface="+mn-ea"/>
                  <a:cs typeface="Arial" pitchFamily="34" charset="0"/>
                </a:rPr>
                <a:t>OM</a:t>
              </a:r>
              <a:endParaRPr lang="zh-CN" altLang="en-US" sz="1400" b="1" dirty="0">
                <a:latin typeface="+mn-lt"/>
                <a:ea typeface="+mn-ea"/>
                <a:cs typeface="Arial" pitchFamily="34" charset="0"/>
              </a:endParaRPr>
            </a:p>
          </p:txBody>
        </p:sp>
        <p:sp>
          <p:nvSpPr>
            <p:cNvPr id="34" name="圆角矩形 33"/>
            <p:cNvSpPr/>
            <p:nvPr/>
          </p:nvSpPr>
          <p:spPr bwMode="auto">
            <a:xfrm rot="16200000">
              <a:off x="1250779" y="2732717"/>
              <a:ext cx="957947" cy="2692397"/>
            </a:xfrm>
            <a:prstGeom prst="roundRect">
              <a:avLst>
                <a:gd name="adj" fmla="val 8053"/>
              </a:avLst>
            </a:prstGeom>
            <a:solidFill>
              <a:srgbClr val="66CCFF"/>
            </a:solidFill>
            <a:ln w="9525" cap="flat" cmpd="sng" algn="ctr">
              <a:noFill/>
              <a:prstDash val="solid"/>
              <a:round/>
              <a:headEnd type="none" w="med" len="med"/>
              <a:tailEnd type="none" w="med" len="med"/>
            </a:ln>
            <a:effectLst/>
          </p:spPr>
          <p:txBody>
            <a:bodyPr vert="eaVert" wrap="square" lIns="56561" tIns="28280" rIns="56561" bIns="28280" numCol="1" rtlCol="0" anchor="ctr" anchorCtr="0" compatLnSpc="1">
              <a:prstTxWarp prst="textNoShape">
                <a:avLst/>
              </a:prstTxWarp>
            </a:bodyPr>
            <a:lstStyle/>
            <a:p>
              <a:pPr algn="ctr" defTabSz="406982" eaLnBrk="0" hangingPunct="0">
                <a:defRPr/>
              </a:pPr>
              <a:r>
                <a:rPr lang="en-US" altLang="zh-CN" sz="1400" b="1" dirty="0">
                  <a:latin typeface="+mn-lt"/>
                  <a:ea typeface="+mn-ea"/>
                  <a:cs typeface="Arial" pitchFamily="34" charset="0"/>
                </a:rPr>
                <a:t>FusionManager</a:t>
              </a:r>
              <a:endParaRPr lang="zh-CN" altLang="en-US" sz="1400" b="1" dirty="0">
                <a:latin typeface="+mn-lt"/>
                <a:ea typeface="+mn-ea"/>
                <a:cs typeface="Arial" pitchFamily="34" charset="0"/>
              </a:endParaRPr>
            </a:p>
          </p:txBody>
        </p:sp>
      </p:grpSp>
    </p:spTree>
    <p:extLst>
      <p:ext uri="{BB962C8B-B14F-4D97-AF65-F5344CB8AC3E}">
        <p14:creationId xmlns:p14="http://schemas.microsoft.com/office/powerpoint/2010/main" val="458704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err="1" smtClean="0"/>
              <a:t>FusionSphere</a:t>
            </a:r>
            <a:r>
              <a:rPr lang="en-US" altLang="zh-CN" dirty="0" smtClean="0"/>
              <a:t> </a:t>
            </a:r>
            <a:r>
              <a:rPr lang="zh-CN" altLang="en-US" dirty="0" smtClean="0"/>
              <a:t>云</a:t>
            </a:r>
            <a:r>
              <a:rPr lang="en-US" altLang="zh-CN" dirty="0" smtClean="0"/>
              <a:t>DC</a:t>
            </a:r>
            <a:r>
              <a:rPr lang="zh-CN" altLang="en-US" dirty="0" smtClean="0"/>
              <a:t>组合的应用价值</a:t>
            </a:r>
            <a:endParaRPr lang="zh-CN" altLang="en-US" dirty="0"/>
          </a:p>
        </p:txBody>
      </p:sp>
      <p:sp>
        <p:nvSpPr>
          <p:cNvPr id="49" name="梯形 48"/>
          <p:cNvSpPr/>
          <p:nvPr/>
        </p:nvSpPr>
        <p:spPr bwMode="auto">
          <a:xfrm>
            <a:off x="863588" y="2349160"/>
            <a:ext cx="3190328" cy="2609075"/>
          </a:xfrm>
          <a:prstGeom prst="trapezoid">
            <a:avLst>
              <a:gd name="adj" fmla="val 0"/>
            </a:avLst>
          </a:prstGeom>
          <a:solidFill>
            <a:schemeClr val="bg1">
              <a:lumMod val="75000"/>
            </a:schemeClr>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6561" tIns="28280" rIns="56561" bIns="28280" numCol="1" rtlCol="0" anchor="t" anchorCtr="0" compatLnSpc="1">
            <a:prstTxWarp prst="textNoShape">
              <a:avLst/>
            </a:prstTxWarp>
          </a:bodyPr>
          <a:lstStyle/>
          <a:p>
            <a:pPr defTabSz="950329">
              <a:defRPr/>
            </a:pPr>
            <a:endParaRPr lang="zh-CN" altLang="en-US" sz="750" dirty="0">
              <a:noFill/>
              <a:ea typeface="SimSun" pitchFamily="2" charset="-122"/>
            </a:endParaRPr>
          </a:p>
        </p:txBody>
      </p:sp>
      <p:grpSp>
        <p:nvGrpSpPr>
          <p:cNvPr id="2" name="组合 77"/>
          <p:cNvGrpSpPr/>
          <p:nvPr/>
        </p:nvGrpSpPr>
        <p:grpSpPr>
          <a:xfrm>
            <a:off x="901559" y="4122530"/>
            <a:ext cx="3114386" cy="698033"/>
            <a:chOff x="1404337" y="5068792"/>
            <a:chExt cx="4959889" cy="930953"/>
          </a:xfrm>
        </p:grpSpPr>
        <p:sp>
          <p:nvSpPr>
            <p:cNvPr id="54" name="圆角矩形 53"/>
            <p:cNvSpPr/>
            <p:nvPr/>
          </p:nvSpPr>
          <p:spPr bwMode="auto">
            <a:xfrm>
              <a:off x="4763628" y="5078977"/>
              <a:ext cx="1600598" cy="920768"/>
            </a:xfrm>
            <a:prstGeom prst="roundRect">
              <a:avLst>
                <a:gd name="adj" fmla="val 6729"/>
              </a:avLst>
            </a:prstGeom>
            <a:solidFill>
              <a:srgbClr val="7030A0"/>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050" b="1" dirty="0" err="1">
                  <a:latin typeface="+mn-lt"/>
                  <a:ea typeface="+mn-ea"/>
                  <a:cs typeface="Arial" pitchFamily="34" charset="0"/>
                </a:rPr>
                <a:t>FusionNetwork</a:t>
              </a:r>
              <a:endParaRPr lang="zh-CN" altLang="en-US" sz="1050" b="1" dirty="0">
                <a:latin typeface="+mn-lt"/>
                <a:ea typeface="+mn-ea"/>
                <a:cs typeface="Arial" pitchFamily="34" charset="0"/>
              </a:endParaRPr>
            </a:p>
          </p:txBody>
        </p:sp>
        <p:sp>
          <p:nvSpPr>
            <p:cNvPr id="62" name="圆角矩形 61"/>
            <p:cNvSpPr/>
            <p:nvPr/>
          </p:nvSpPr>
          <p:spPr bwMode="auto">
            <a:xfrm>
              <a:off x="3091298" y="5068792"/>
              <a:ext cx="1600598" cy="920768"/>
            </a:xfrm>
            <a:prstGeom prst="roundRect">
              <a:avLst>
                <a:gd name="adj" fmla="val 6729"/>
              </a:avLst>
            </a:prstGeom>
            <a:solidFill>
              <a:srgbClr val="FFFF00"/>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050" b="1" dirty="0" err="1">
                  <a:latin typeface="+mn-lt"/>
                  <a:ea typeface="+mn-ea"/>
                  <a:cs typeface="Arial" pitchFamily="34" charset="0"/>
                </a:rPr>
                <a:t>FusionStorage</a:t>
              </a:r>
              <a:endParaRPr lang="zh-CN" altLang="en-US" sz="1050" b="1" dirty="0">
                <a:latin typeface="+mn-lt"/>
                <a:ea typeface="+mn-ea"/>
                <a:cs typeface="Arial" pitchFamily="34" charset="0"/>
              </a:endParaRPr>
            </a:p>
          </p:txBody>
        </p:sp>
        <p:sp>
          <p:nvSpPr>
            <p:cNvPr id="63" name="圆角矩形 62"/>
            <p:cNvSpPr/>
            <p:nvPr/>
          </p:nvSpPr>
          <p:spPr bwMode="auto">
            <a:xfrm>
              <a:off x="1404337" y="5068792"/>
              <a:ext cx="1600598" cy="920768"/>
            </a:xfrm>
            <a:prstGeom prst="roundRect">
              <a:avLst>
                <a:gd name="adj" fmla="val 6729"/>
              </a:avLst>
            </a:prstGeom>
            <a:solidFill>
              <a:srgbClr val="66CCFF"/>
            </a:solidFill>
            <a:ln w="9525" cap="flat" cmpd="sng" algn="ctr">
              <a:noFill/>
              <a:prstDash val="solid"/>
              <a:round/>
              <a:headEnd type="none" w="med" len="med"/>
              <a:tailEnd type="none" w="med" len="med"/>
            </a:ln>
            <a:effectLst/>
          </p:spPr>
          <p:txBody>
            <a:bodyPr vert="horz" wrap="square" lIns="0" tIns="28292" rIns="0" bIns="28292" numCol="1" rtlCol="0" anchor="ctr" anchorCtr="0" compatLnSpc="1">
              <a:prstTxWarp prst="textNoShape">
                <a:avLst/>
              </a:prstTxWarp>
            </a:bodyPr>
            <a:lstStyle/>
            <a:p>
              <a:pPr algn="ctr" defTabSz="406982" eaLnBrk="0" hangingPunct="0">
                <a:defRPr/>
              </a:pPr>
              <a:r>
                <a:rPr lang="en-US" altLang="zh-CN" sz="1050" b="1" dirty="0" err="1">
                  <a:latin typeface="+mn-lt"/>
                  <a:ea typeface="+mn-ea"/>
                  <a:cs typeface="Arial" pitchFamily="34" charset="0"/>
                </a:rPr>
                <a:t>FusionCompute</a:t>
              </a:r>
              <a:endParaRPr lang="zh-CN" altLang="en-US" sz="1050" b="1" dirty="0">
                <a:latin typeface="+mn-lt"/>
                <a:ea typeface="+mn-ea"/>
                <a:cs typeface="Arial" pitchFamily="34" charset="0"/>
              </a:endParaRPr>
            </a:p>
          </p:txBody>
        </p:sp>
      </p:grpSp>
      <p:sp>
        <p:nvSpPr>
          <p:cNvPr id="89" name="圆角矩形 88"/>
          <p:cNvSpPr/>
          <p:nvPr/>
        </p:nvSpPr>
        <p:spPr bwMode="auto">
          <a:xfrm>
            <a:off x="1171812" y="3051053"/>
            <a:ext cx="2532818" cy="917865"/>
          </a:xfrm>
          <a:prstGeom prst="roundRect">
            <a:avLst>
              <a:gd name="adj" fmla="val 6729"/>
            </a:avLst>
          </a:prstGeom>
          <a:solidFill>
            <a:srgbClr val="92D050"/>
          </a:solidFill>
          <a:ln w="9525" cap="flat" cmpd="sng" algn="ctr">
            <a:noFill/>
            <a:prstDash val="solid"/>
            <a:round/>
            <a:headEnd type="none" w="med" len="med"/>
            <a:tailEnd type="none" w="med" len="med"/>
          </a:ln>
          <a:effectLst/>
        </p:spPr>
        <p:txBody>
          <a:bodyPr vert="horz" wrap="square" lIns="56561" tIns="28280" rIns="56561" bIns="28280" numCol="1" rtlCol="0" anchor="ctr" anchorCtr="0" compatLnSpc="1">
            <a:prstTxWarp prst="textNoShape">
              <a:avLst/>
            </a:prstTxWarp>
          </a:bodyPr>
          <a:lstStyle/>
          <a:p>
            <a:pPr algn="ctr" defTabSz="406982" eaLnBrk="0" hangingPunct="0">
              <a:defRPr/>
            </a:pPr>
            <a:r>
              <a:rPr lang="en-US" altLang="zh-CN" sz="1200" b="1" dirty="0">
                <a:latin typeface="+mn-lt"/>
                <a:ea typeface="+mn-ea"/>
                <a:cs typeface="Arial" pitchFamily="34" charset="0"/>
              </a:rPr>
              <a:t>FusionSphere OpenStack</a:t>
            </a:r>
          </a:p>
          <a:p>
            <a:pPr algn="ctr" defTabSz="406982" eaLnBrk="0" hangingPunct="0">
              <a:defRPr/>
            </a:pPr>
            <a:endParaRPr lang="zh-CN" altLang="en-US" sz="750" b="1" dirty="0">
              <a:latin typeface="+mn-lt"/>
              <a:ea typeface="+mn-ea"/>
              <a:cs typeface="Arial" pitchFamily="34" charset="0"/>
            </a:endParaRPr>
          </a:p>
        </p:txBody>
      </p:sp>
      <p:sp>
        <p:nvSpPr>
          <p:cNvPr id="97" name="TextBox 96"/>
          <p:cNvSpPr txBox="1"/>
          <p:nvPr/>
        </p:nvSpPr>
        <p:spPr>
          <a:xfrm>
            <a:off x="613869" y="2365011"/>
            <a:ext cx="2645605" cy="438405"/>
          </a:xfrm>
          <a:prstGeom prst="rect">
            <a:avLst/>
          </a:prstGeom>
          <a:noFill/>
        </p:spPr>
        <p:txBody>
          <a:bodyPr wrap="square" lIns="68534" tIns="34266" rIns="68534" bIns="34266" rtlCol="0">
            <a:spAutoFit/>
          </a:bodyPr>
          <a:lstStyle/>
          <a:p>
            <a:pPr algn="ctr"/>
            <a:r>
              <a:rPr lang="en-US" altLang="zh-CN" sz="2399" b="1" dirty="0">
                <a:latin typeface="+mn-lt"/>
                <a:ea typeface="+mn-ea"/>
              </a:rPr>
              <a:t>FusionSphere</a:t>
            </a:r>
            <a:endParaRPr lang="zh-CN" altLang="en-US" sz="2399" b="1" dirty="0">
              <a:latin typeface="+mn-lt"/>
              <a:ea typeface="+mn-ea"/>
            </a:endParaRPr>
          </a:p>
        </p:txBody>
      </p:sp>
      <p:sp>
        <p:nvSpPr>
          <p:cNvPr id="99" name="圆角矩形 98"/>
          <p:cNvSpPr/>
          <p:nvPr/>
        </p:nvSpPr>
        <p:spPr bwMode="auto">
          <a:xfrm>
            <a:off x="894155" y="2852942"/>
            <a:ext cx="3121790" cy="2207918"/>
          </a:xfrm>
          <a:prstGeom prst="roundRect">
            <a:avLst/>
          </a:prstGeom>
          <a:noFill/>
          <a:ln>
            <a:solidFill>
              <a:schemeClr val="tx1"/>
            </a:solidFill>
            <a:prstDash val="lgDash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34" tIns="34266" rIns="68534" bIns="34266" numCol="1" rtlCol="0" anchor="t" anchorCtr="0" compatLnSpc="1">
            <a:prstTxWarp prst="textNoShape">
              <a:avLst/>
            </a:prstTxWarp>
          </a:bodyPr>
          <a:lstStyle/>
          <a:p>
            <a:pPr defTabSz="685328">
              <a:buClr>
                <a:srgbClr val="CC9900"/>
              </a:buClr>
              <a:buFont typeface="Wingdings" pitchFamily="2" charset="2"/>
              <a:buChar char="n"/>
            </a:pPr>
            <a:endParaRPr lang="zh-CN" altLang="en-US" sz="750" dirty="0">
              <a:latin typeface="Arial" charset="0"/>
            </a:endParaRPr>
          </a:p>
        </p:txBody>
      </p:sp>
      <p:sp>
        <p:nvSpPr>
          <p:cNvPr id="29" name="圆角矩形 28"/>
          <p:cNvSpPr/>
          <p:nvPr/>
        </p:nvSpPr>
        <p:spPr bwMode="auto">
          <a:xfrm>
            <a:off x="863588" y="1988679"/>
            <a:ext cx="3190328" cy="3326968"/>
          </a:xfrm>
          <a:prstGeom prst="roundRect">
            <a:avLst/>
          </a:prstGeom>
          <a:noFill/>
          <a:ln w="57150">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34" tIns="34266" rIns="68534" bIns="34266" numCol="1" rtlCol="0" anchor="t" anchorCtr="0" compatLnSpc="1">
            <a:prstTxWarp prst="textNoShape">
              <a:avLst/>
            </a:prstTxWarp>
          </a:bodyPr>
          <a:lstStyle/>
          <a:p>
            <a:pPr defTabSz="685328">
              <a:buClr>
                <a:srgbClr val="CC9900"/>
              </a:buClr>
              <a:buFont typeface="Wingdings" pitchFamily="2" charset="2"/>
              <a:buChar char="n"/>
            </a:pPr>
            <a:endParaRPr lang="zh-CN" altLang="en-US" sz="750" dirty="0">
              <a:latin typeface="Arial" charset="0"/>
            </a:endParaRPr>
          </a:p>
        </p:txBody>
      </p:sp>
      <p:sp>
        <p:nvSpPr>
          <p:cNvPr id="30" name="TextBox 29"/>
          <p:cNvSpPr txBox="1"/>
          <p:nvPr/>
        </p:nvSpPr>
        <p:spPr>
          <a:xfrm>
            <a:off x="2937767" y="2467636"/>
            <a:ext cx="1346896" cy="315423"/>
          </a:xfrm>
          <a:prstGeom prst="rect">
            <a:avLst/>
          </a:prstGeom>
          <a:noFill/>
        </p:spPr>
        <p:txBody>
          <a:bodyPr wrap="square" lIns="68534" tIns="34266" rIns="68534" bIns="34266" rtlCol="0">
            <a:spAutoFit/>
          </a:bodyPr>
          <a:lstStyle/>
          <a:p>
            <a:r>
              <a:rPr lang="zh-CN" altLang="en-US" sz="1600" b="1" dirty="0">
                <a:solidFill>
                  <a:srgbClr val="FF0000"/>
                </a:solidFill>
                <a:latin typeface="+mn-lt"/>
                <a:ea typeface="+mn-ea"/>
              </a:rPr>
              <a:t>云</a:t>
            </a:r>
            <a:r>
              <a:rPr lang="en-US" altLang="zh-CN" sz="1600" b="1" dirty="0">
                <a:solidFill>
                  <a:srgbClr val="FF0000"/>
                </a:solidFill>
                <a:latin typeface="+mn-lt"/>
                <a:ea typeface="+mn-ea"/>
              </a:rPr>
              <a:t>DC</a:t>
            </a:r>
            <a:r>
              <a:rPr lang="zh-CN" altLang="en-US" sz="1600" b="1" dirty="0">
                <a:solidFill>
                  <a:srgbClr val="FF0000"/>
                </a:solidFill>
                <a:latin typeface="+mn-lt"/>
                <a:ea typeface="+mn-ea"/>
              </a:rPr>
              <a:t>场景</a:t>
            </a:r>
          </a:p>
        </p:txBody>
      </p:sp>
      <p:grpSp>
        <p:nvGrpSpPr>
          <p:cNvPr id="32" name="Group 35"/>
          <p:cNvGrpSpPr/>
          <p:nvPr/>
        </p:nvGrpSpPr>
        <p:grpSpPr>
          <a:xfrm>
            <a:off x="4687049" y="1912859"/>
            <a:ext cx="3917201" cy="1424976"/>
            <a:chOff x="735555" y="1069182"/>
            <a:chExt cx="3924000" cy="1220796"/>
          </a:xfrm>
        </p:grpSpPr>
        <p:sp>
          <p:nvSpPr>
            <p:cNvPr id="33" name="矩形 7"/>
            <p:cNvSpPr/>
            <p:nvPr/>
          </p:nvSpPr>
          <p:spPr>
            <a:xfrm>
              <a:off x="755650" y="1459149"/>
              <a:ext cx="3887788" cy="830829"/>
            </a:xfrm>
            <a:prstGeom prst="rect">
              <a:avLst/>
            </a:prstGeom>
            <a:solidFill>
              <a:srgbClr val="FFFFFF"/>
            </a:solidFill>
            <a:ln w="38100" cap="flat" cmpd="sng" algn="ctr">
              <a:solidFill>
                <a:srgbClr val="FFFFFF"/>
              </a:solidFill>
              <a:prstDash val="solid"/>
            </a:ln>
            <a:effectLst>
              <a:outerShdw blurRad="40000" dist="20000" dir="5400000" rotWithShape="0">
                <a:srgbClr val="000000">
                  <a:alpha val="38000"/>
                </a:srgbClr>
              </a:outerShdw>
            </a:effectLst>
          </p:spPr>
          <p:txBody>
            <a:bodyPr lIns="76737" tIns="38369" rIns="76737" bIns="38369"/>
            <a:lstStyle/>
            <a:p>
              <a:pPr marL="174403" indent="-174403" eaLnBrk="0" hangingPunct="0">
                <a:lnSpc>
                  <a:spcPct val="115000"/>
                </a:lnSpc>
                <a:spcBef>
                  <a:spcPct val="20000"/>
                </a:spcBef>
                <a:buClr>
                  <a:srgbClr val="808080"/>
                </a:buClr>
                <a:buSzPct val="60000"/>
                <a:buFont typeface="Wingdings" pitchFamily="2" charset="2"/>
                <a:buChar char="l"/>
              </a:pPr>
              <a:r>
                <a:rPr lang="zh-CN" altLang="en-US" sz="1200" dirty="0">
                  <a:solidFill>
                    <a:srgbClr val="000000"/>
                  </a:solidFill>
                  <a:latin typeface="+mn-lt"/>
                  <a:ea typeface="+mn-ea"/>
                  <a:cs typeface="Arial" pitchFamily="34" charset="0"/>
                </a:rPr>
                <a:t>基于成熟的</a:t>
              </a:r>
              <a:r>
                <a:rPr lang="en-US" altLang="zh-CN" sz="1200" dirty="0">
                  <a:solidFill>
                    <a:srgbClr val="000000"/>
                  </a:solidFill>
                  <a:latin typeface="+mn-lt"/>
                  <a:ea typeface="+mn-ea"/>
                  <a:cs typeface="Arial" pitchFamily="34" charset="0"/>
                </a:rPr>
                <a:t>FusionCompute</a:t>
              </a:r>
              <a:r>
                <a:rPr lang="zh-CN" altLang="en-US" sz="1200" dirty="0">
                  <a:solidFill>
                    <a:srgbClr val="000000"/>
                  </a:solidFill>
                  <a:latin typeface="+mn-lt"/>
                  <a:ea typeface="+mn-ea"/>
                  <a:cs typeface="Arial" pitchFamily="34" charset="0"/>
                </a:rPr>
                <a:t>计算计算</a:t>
              </a:r>
              <a:r>
                <a:rPr lang="zh-CN" altLang="en-US" sz="1200" dirty="0" smtClean="0">
                  <a:solidFill>
                    <a:srgbClr val="000000"/>
                  </a:solidFill>
                  <a:latin typeface="+mn-lt"/>
                  <a:ea typeface="+mn-ea"/>
                  <a:cs typeface="Arial" pitchFamily="34" charset="0"/>
                </a:rPr>
                <a:t>平台。</a:t>
              </a:r>
              <a:endParaRPr lang="en-US" altLang="zh-CN" sz="1200" dirty="0">
                <a:solidFill>
                  <a:srgbClr val="000000"/>
                </a:solidFill>
                <a:latin typeface="+mn-lt"/>
                <a:ea typeface="+mn-ea"/>
                <a:cs typeface="Arial" pitchFamily="34" charset="0"/>
              </a:endParaRPr>
            </a:p>
            <a:p>
              <a:pPr marL="174403" indent="-174403" eaLnBrk="0" hangingPunct="0">
                <a:lnSpc>
                  <a:spcPct val="115000"/>
                </a:lnSpc>
                <a:spcBef>
                  <a:spcPct val="20000"/>
                </a:spcBef>
                <a:buClr>
                  <a:srgbClr val="808080"/>
                </a:buClr>
                <a:buSzPct val="60000"/>
                <a:buFont typeface="Wingdings" pitchFamily="2" charset="2"/>
                <a:buChar char="l"/>
              </a:pPr>
              <a:r>
                <a:rPr lang="zh-CN" altLang="en-US" sz="1200" dirty="0">
                  <a:solidFill>
                    <a:srgbClr val="000000"/>
                  </a:solidFill>
                  <a:latin typeface="+mn-lt"/>
                  <a:ea typeface="+mn-ea"/>
                  <a:cs typeface="Arial" pitchFamily="34" charset="0"/>
                </a:rPr>
                <a:t>兼容</a:t>
              </a:r>
              <a:r>
                <a:rPr lang="en-US" altLang="zh-CN" sz="1200" dirty="0">
                  <a:solidFill>
                    <a:srgbClr val="000000"/>
                  </a:solidFill>
                  <a:latin typeface="+mn-lt"/>
                  <a:ea typeface="+mn-ea"/>
                  <a:cs typeface="Arial" pitchFamily="34" charset="0"/>
                </a:rPr>
                <a:t>FusionStorage</a:t>
              </a:r>
              <a:r>
                <a:rPr lang="zh-CN" altLang="en-US" sz="1200" dirty="0">
                  <a:solidFill>
                    <a:srgbClr val="000000"/>
                  </a:solidFill>
                  <a:latin typeface="+mn-lt"/>
                  <a:ea typeface="+mn-ea"/>
                  <a:cs typeface="Arial" pitchFamily="34" charset="0"/>
                </a:rPr>
                <a:t>、</a:t>
              </a:r>
              <a:r>
                <a:rPr lang="en-US" altLang="zh-CN" sz="1200" dirty="0" err="1">
                  <a:solidFill>
                    <a:srgbClr val="000000"/>
                  </a:solidFill>
                  <a:latin typeface="+mn-lt"/>
                  <a:ea typeface="+mn-ea"/>
                  <a:cs typeface="Arial" pitchFamily="34" charset="0"/>
                </a:rPr>
                <a:t>FusionNetwork</a:t>
              </a:r>
              <a:r>
                <a:rPr lang="zh-CN" altLang="en-US" sz="1200" dirty="0">
                  <a:solidFill>
                    <a:srgbClr val="000000"/>
                  </a:solidFill>
                  <a:latin typeface="+mn-lt"/>
                  <a:ea typeface="+mn-ea"/>
                  <a:cs typeface="Arial" pitchFamily="34" charset="0"/>
                </a:rPr>
                <a:t>（</a:t>
              </a:r>
              <a:r>
                <a:rPr lang="en-US" altLang="zh-CN" sz="1200" dirty="0">
                  <a:solidFill>
                    <a:srgbClr val="000000"/>
                  </a:solidFill>
                  <a:latin typeface="+mn-lt"/>
                  <a:ea typeface="+mn-ea"/>
                  <a:cs typeface="Arial" pitchFamily="34" charset="0"/>
                </a:rPr>
                <a:t>6.0</a:t>
              </a:r>
              <a:r>
                <a:rPr lang="zh-CN" altLang="en-US" sz="1200" dirty="0">
                  <a:solidFill>
                    <a:srgbClr val="000000"/>
                  </a:solidFill>
                  <a:latin typeface="+mn-lt"/>
                  <a:ea typeface="+mn-ea"/>
                  <a:cs typeface="Arial" pitchFamily="34" charset="0"/>
                </a:rPr>
                <a:t>版本由</a:t>
              </a:r>
              <a:r>
                <a:rPr lang="en-US" altLang="zh-CN" sz="1200" dirty="0">
                  <a:solidFill>
                    <a:srgbClr val="000000"/>
                  </a:solidFill>
                  <a:latin typeface="+mn-lt"/>
                  <a:ea typeface="+mn-ea"/>
                  <a:cs typeface="Arial" pitchFamily="34" charset="0"/>
                </a:rPr>
                <a:t>Neutron</a:t>
              </a:r>
              <a:r>
                <a:rPr lang="zh-CN" altLang="en-US" sz="1200" dirty="0">
                  <a:solidFill>
                    <a:srgbClr val="000000"/>
                  </a:solidFill>
                  <a:latin typeface="+mn-lt"/>
                  <a:ea typeface="+mn-ea"/>
                  <a:cs typeface="Arial" pitchFamily="34" charset="0"/>
                </a:rPr>
                <a:t>提供）</a:t>
              </a:r>
              <a:r>
                <a:rPr lang="zh-CN" altLang="en-US" sz="1200" dirty="0" smtClean="0">
                  <a:solidFill>
                    <a:srgbClr val="000000"/>
                  </a:solidFill>
                  <a:latin typeface="+mn-lt"/>
                  <a:ea typeface="+mn-ea"/>
                  <a:cs typeface="Arial" pitchFamily="34" charset="0"/>
                </a:rPr>
                <a:t>接入。</a:t>
              </a:r>
              <a:endParaRPr lang="zh-CN" altLang="en-US" sz="1200" dirty="0">
                <a:solidFill>
                  <a:srgbClr val="000000"/>
                </a:solidFill>
                <a:latin typeface="+mn-lt"/>
                <a:ea typeface="+mn-ea"/>
                <a:cs typeface="Arial" pitchFamily="34" charset="0"/>
              </a:endParaRPr>
            </a:p>
          </p:txBody>
        </p:sp>
        <p:sp>
          <p:nvSpPr>
            <p:cNvPr id="34" name="Text Box 14"/>
            <p:cNvSpPr txBox="1">
              <a:spLocks noChangeArrowheads="1"/>
            </p:cNvSpPr>
            <p:nvPr/>
          </p:nvSpPr>
          <p:spPr bwMode="auto">
            <a:xfrm>
              <a:off x="735555" y="1069182"/>
              <a:ext cx="3924000" cy="376728"/>
            </a:xfrm>
            <a:prstGeom prst="round2SameRect">
              <a:avLst/>
            </a:prstGeom>
            <a:solidFill>
              <a:srgbClr val="C00000"/>
            </a:solidFill>
            <a:ln w="12700" algn="ctr">
              <a:noFill/>
              <a:round/>
              <a:headEnd/>
              <a:tailEnd/>
            </a:ln>
            <a:effectLst>
              <a:outerShdw blurRad="63500" sx="101000" sy="101000" algn="ctr" rotWithShape="0">
                <a:prstClr val="black">
                  <a:alpha val="20000"/>
                </a:prstClr>
              </a:outerShdw>
            </a:effectLst>
          </p:spPr>
          <p:txBody>
            <a:bodyPr wrap="none" lIns="65906" tIns="32953" rIns="65906" bIns="32953" anchor="ctr"/>
            <a:lstStyle/>
            <a:p>
              <a:pPr algn="ctr" defTabSz="1119733" eaLnBrk="0" hangingPunct="0">
                <a:buClr>
                  <a:srgbClr val="990000"/>
                </a:buClr>
                <a:buSzPct val="60000"/>
                <a:defRPr/>
              </a:pPr>
              <a:r>
                <a:rPr lang="zh-CN" altLang="en-US" sz="1600" b="1" dirty="0">
                  <a:solidFill>
                    <a:srgbClr val="FFFFFF"/>
                  </a:solidFill>
                  <a:latin typeface="+mn-lt"/>
                  <a:ea typeface="+mn-ea"/>
                  <a:cs typeface="Arial" pitchFamily="34" charset="0"/>
                </a:rPr>
                <a:t>虚拟平台成熟可靠</a:t>
              </a:r>
              <a:endParaRPr lang="en-US" altLang="zh-CN" sz="1600" b="1" dirty="0">
                <a:solidFill>
                  <a:srgbClr val="FFFFFF"/>
                </a:solidFill>
                <a:latin typeface="+mn-lt"/>
                <a:ea typeface="+mn-ea"/>
                <a:cs typeface="Arial" pitchFamily="34" charset="0"/>
              </a:endParaRPr>
            </a:p>
          </p:txBody>
        </p:sp>
      </p:grpSp>
      <p:grpSp>
        <p:nvGrpSpPr>
          <p:cNvPr id="35" name="Group 149"/>
          <p:cNvGrpSpPr/>
          <p:nvPr/>
        </p:nvGrpSpPr>
        <p:grpSpPr>
          <a:xfrm>
            <a:off x="4687049" y="3781283"/>
            <a:ext cx="3917201" cy="1779165"/>
            <a:chOff x="4907505" y="2627516"/>
            <a:chExt cx="3924000" cy="1524234"/>
          </a:xfrm>
        </p:grpSpPr>
        <p:sp>
          <p:nvSpPr>
            <p:cNvPr id="36" name="Text Box 14"/>
            <p:cNvSpPr txBox="1">
              <a:spLocks noChangeArrowheads="1"/>
            </p:cNvSpPr>
            <p:nvPr/>
          </p:nvSpPr>
          <p:spPr bwMode="auto">
            <a:xfrm>
              <a:off x="4907505" y="2627516"/>
              <a:ext cx="3924000" cy="376728"/>
            </a:xfrm>
            <a:prstGeom prst="round2SameRect">
              <a:avLst/>
            </a:prstGeom>
            <a:solidFill>
              <a:srgbClr val="C00000"/>
            </a:solidFill>
            <a:ln w="12700" algn="ctr">
              <a:noFill/>
              <a:round/>
              <a:headEnd/>
              <a:tailEnd/>
            </a:ln>
            <a:effectLst>
              <a:outerShdw blurRad="63500" sx="101000" sy="101000" algn="ctr" rotWithShape="0">
                <a:prstClr val="black">
                  <a:alpha val="20000"/>
                </a:prstClr>
              </a:outerShdw>
            </a:effectLst>
          </p:spPr>
          <p:txBody>
            <a:bodyPr wrap="none" lIns="65906" tIns="32953" rIns="65906" bIns="32953" anchor="ctr"/>
            <a:lstStyle/>
            <a:p>
              <a:pPr algn="ctr" defTabSz="1119733" eaLnBrk="0" hangingPunct="0">
                <a:buClr>
                  <a:srgbClr val="990000"/>
                </a:buClr>
                <a:buSzPct val="60000"/>
                <a:defRPr/>
              </a:pPr>
              <a:r>
                <a:rPr lang="zh-CN" altLang="en-US" sz="1600" b="1" dirty="0">
                  <a:solidFill>
                    <a:srgbClr val="FFFFFF"/>
                  </a:solidFill>
                  <a:latin typeface="+mn-lt"/>
                  <a:ea typeface="+mn-ea"/>
                  <a:cs typeface="Arial" pitchFamily="34" charset="0"/>
                </a:rPr>
                <a:t>使用</a:t>
              </a:r>
              <a:r>
                <a:rPr lang="en-US" altLang="zh-CN" sz="1600" b="1" dirty="0">
                  <a:solidFill>
                    <a:srgbClr val="FFFFFF"/>
                  </a:solidFill>
                  <a:latin typeface="+mn-lt"/>
                  <a:ea typeface="+mn-ea"/>
                  <a:cs typeface="Arial" pitchFamily="34" charset="0"/>
                </a:rPr>
                <a:t>OpenStack</a:t>
              </a:r>
              <a:r>
                <a:rPr lang="zh-CN" altLang="en-US" sz="1600" b="1" dirty="0">
                  <a:solidFill>
                    <a:srgbClr val="FFFFFF"/>
                  </a:solidFill>
                  <a:latin typeface="+mn-lt"/>
                  <a:ea typeface="+mn-ea"/>
                  <a:cs typeface="Arial" pitchFamily="34" charset="0"/>
                </a:rPr>
                <a:t>标准接口</a:t>
              </a:r>
              <a:endParaRPr lang="en-US" altLang="zh-CN" sz="1600" b="1" dirty="0">
                <a:solidFill>
                  <a:srgbClr val="FFFFFF"/>
                </a:solidFill>
                <a:latin typeface="+mn-lt"/>
                <a:ea typeface="+mn-ea"/>
                <a:cs typeface="Arial" pitchFamily="34" charset="0"/>
              </a:endParaRPr>
            </a:p>
          </p:txBody>
        </p:sp>
        <p:sp>
          <p:nvSpPr>
            <p:cNvPr id="37" name="矩形 36"/>
            <p:cNvSpPr/>
            <p:nvPr/>
          </p:nvSpPr>
          <p:spPr>
            <a:xfrm>
              <a:off x="4927601" y="3028342"/>
              <a:ext cx="3887788" cy="1123408"/>
            </a:xfrm>
            <a:prstGeom prst="rect">
              <a:avLst/>
            </a:prstGeom>
            <a:solidFill>
              <a:srgbClr val="FFFFFF"/>
            </a:solidFill>
            <a:ln w="38100" cap="flat" cmpd="sng" algn="ctr">
              <a:solidFill>
                <a:srgbClr val="FFFFFF"/>
              </a:solidFill>
              <a:prstDash val="solid"/>
            </a:ln>
            <a:effectLst>
              <a:outerShdw blurRad="40000" dist="20000" dir="5400000" rotWithShape="0">
                <a:srgbClr val="000000">
                  <a:alpha val="38000"/>
                </a:srgbClr>
              </a:outerShdw>
            </a:effectLst>
          </p:spPr>
          <p:txBody>
            <a:bodyPr lIns="76737" tIns="38369" rIns="76737" bIns="38369"/>
            <a:lstStyle/>
            <a:p>
              <a:pPr marL="174403" indent="-174403" eaLnBrk="0" hangingPunct="0">
                <a:lnSpc>
                  <a:spcPct val="115000"/>
                </a:lnSpc>
                <a:spcBef>
                  <a:spcPct val="20000"/>
                </a:spcBef>
                <a:buClr>
                  <a:srgbClr val="808080"/>
                </a:buClr>
                <a:buSzPct val="60000"/>
                <a:buFont typeface="Wingdings" pitchFamily="2" charset="2"/>
                <a:buChar char="l"/>
                <a:defRPr/>
              </a:pPr>
              <a:r>
                <a:rPr lang="zh-CN" altLang="en-US" sz="1200" dirty="0" smtClean="0">
                  <a:solidFill>
                    <a:srgbClr val="000000"/>
                  </a:solidFill>
                  <a:latin typeface="+mn-lt"/>
                  <a:ea typeface="+mn-ea"/>
                  <a:cs typeface="Arial" pitchFamily="34" charset="0"/>
                </a:rPr>
                <a:t>向上</a:t>
              </a:r>
              <a:r>
                <a:rPr lang="zh-CN" altLang="en-US" sz="1200" dirty="0">
                  <a:solidFill>
                    <a:srgbClr val="000000"/>
                  </a:solidFill>
                  <a:latin typeface="+mn-lt"/>
                  <a:ea typeface="+mn-ea"/>
                  <a:cs typeface="Arial" pitchFamily="34" charset="0"/>
                </a:rPr>
                <a:t>提供</a:t>
              </a:r>
              <a:r>
                <a:rPr lang="en-US" altLang="zh-CN" sz="1200" dirty="0">
                  <a:solidFill>
                    <a:srgbClr val="000000"/>
                  </a:solidFill>
                  <a:latin typeface="+mn-lt"/>
                  <a:ea typeface="+mn-ea"/>
                  <a:cs typeface="Arial" pitchFamily="34" charset="0"/>
                </a:rPr>
                <a:t>OpenStack</a:t>
              </a:r>
              <a:r>
                <a:rPr lang="zh-CN" altLang="en-US" sz="1200" dirty="0">
                  <a:solidFill>
                    <a:srgbClr val="000000"/>
                  </a:solidFill>
                  <a:latin typeface="+mn-lt"/>
                  <a:ea typeface="+mn-ea"/>
                  <a:cs typeface="Arial" pitchFamily="34" charset="0"/>
                </a:rPr>
                <a:t>标准接口，上层应用系统可以将</a:t>
              </a:r>
              <a:r>
                <a:rPr lang="en-US" altLang="zh-CN" sz="1200" dirty="0">
                  <a:solidFill>
                    <a:srgbClr val="000000"/>
                  </a:solidFill>
                  <a:latin typeface="+mn-lt"/>
                  <a:ea typeface="+mn-ea"/>
                  <a:cs typeface="Arial" pitchFamily="34" charset="0"/>
                </a:rPr>
                <a:t>FusionSphere </a:t>
              </a:r>
              <a:r>
                <a:rPr lang="zh-CN" altLang="en-US" sz="1200" dirty="0">
                  <a:solidFill>
                    <a:srgbClr val="000000"/>
                  </a:solidFill>
                  <a:latin typeface="+mn-lt"/>
                  <a:ea typeface="+mn-ea"/>
                  <a:cs typeface="Arial" pitchFamily="34" charset="0"/>
                </a:rPr>
                <a:t>云</a:t>
              </a:r>
              <a:r>
                <a:rPr lang="en-US" altLang="zh-CN" sz="1200" dirty="0">
                  <a:solidFill>
                    <a:srgbClr val="000000"/>
                  </a:solidFill>
                  <a:latin typeface="+mn-lt"/>
                  <a:ea typeface="+mn-ea"/>
                  <a:cs typeface="Arial" pitchFamily="34" charset="0"/>
                </a:rPr>
                <a:t>DC</a:t>
              </a:r>
              <a:r>
                <a:rPr lang="zh-CN" altLang="en-US" sz="1200" dirty="0">
                  <a:solidFill>
                    <a:srgbClr val="000000"/>
                  </a:solidFill>
                  <a:latin typeface="+mn-lt"/>
                  <a:ea typeface="+mn-ea"/>
                  <a:cs typeface="Arial" pitchFamily="34" charset="0"/>
                </a:rPr>
                <a:t>组合，当成标准</a:t>
              </a:r>
              <a:r>
                <a:rPr lang="en-US" altLang="zh-CN" sz="1200" dirty="0">
                  <a:solidFill>
                    <a:srgbClr val="000000"/>
                  </a:solidFill>
                  <a:latin typeface="+mn-lt"/>
                  <a:ea typeface="+mn-ea"/>
                  <a:cs typeface="Arial" pitchFamily="34" charset="0"/>
                </a:rPr>
                <a:t>OpenStack</a:t>
              </a:r>
              <a:r>
                <a:rPr lang="zh-CN" altLang="en-US" sz="1200" dirty="0">
                  <a:solidFill>
                    <a:srgbClr val="000000"/>
                  </a:solidFill>
                  <a:latin typeface="+mn-lt"/>
                  <a:ea typeface="+mn-ea"/>
                  <a:cs typeface="Arial" pitchFamily="34" charset="0"/>
                </a:rPr>
                <a:t>云平台来看。</a:t>
              </a:r>
              <a:endParaRPr lang="en-US" altLang="zh-CN" sz="1200" dirty="0">
                <a:solidFill>
                  <a:srgbClr val="000000"/>
                </a:solidFill>
                <a:latin typeface="+mn-lt"/>
                <a:ea typeface="+mn-ea"/>
                <a:cs typeface="Arial" pitchFamily="34" charset="0"/>
              </a:endParaRPr>
            </a:p>
            <a:p>
              <a:pPr marL="174403" indent="-174403" eaLnBrk="0" hangingPunct="0">
                <a:lnSpc>
                  <a:spcPct val="115000"/>
                </a:lnSpc>
                <a:spcBef>
                  <a:spcPct val="20000"/>
                </a:spcBef>
                <a:buClr>
                  <a:srgbClr val="808080"/>
                </a:buClr>
                <a:buSzPct val="60000"/>
                <a:buFont typeface="Wingdings" pitchFamily="2" charset="2"/>
                <a:buChar char="l"/>
                <a:defRPr/>
              </a:pPr>
              <a:r>
                <a:rPr lang="zh-CN" altLang="en-US" sz="1200" dirty="0">
                  <a:solidFill>
                    <a:srgbClr val="000000"/>
                  </a:solidFill>
                  <a:latin typeface="+mn-lt"/>
                  <a:ea typeface="+mn-ea"/>
                  <a:cs typeface="Arial" pitchFamily="34" charset="0"/>
                </a:rPr>
                <a:t>配合</a:t>
              </a:r>
              <a:r>
                <a:rPr lang="en-US" altLang="zh-CN" sz="1200" dirty="0">
                  <a:solidFill>
                    <a:srgbClr val="000000"/>
                  </a:solidFill>
                  <a:latin typeface="+mn-lt"/>
                  <a:ea typeface="+mn-ea"/>
                  <a:cs typeface="Arial" pitchFamily="34" charset="0"/>
                </a:rPr>
                <a:t>ManageOne</a:t>
              </a:r>
              <a:r>
                <a:rPr lang="zh-CN" altLang="en-US" sz="1200" dirty="0">
                  <a:solidFill>
                    <a:srgbClr val="000000"/>
                  </a:solidFill>
                  <a:latin typeface="+mn-lt"/>
                  <a:ea typeface="+mn-ea"/>
                  <a:cs typeface="Arial" pitchFamily="34" charset="0"/>
                </a:rPr>
                <a:t>完成业务发放功能；或者第三方平台提供业务发放功能。</a:t>
              </a:r>
              <a:endParaRPr lang="en-US" altLang="zh-CN" sz="1200" dirty="0">
                <a:solidFill>
                  <a:srgbClr val="000000"/>
                </a:solidFill>
                <a:latin typeface="+mn-lt"/>
                <a:ea typeface="+mn-ea"/>
                <a:cs typeface="Arial" pitchFamily="34" charset="0"/>
              </a:endParaRPr>
            </a:p>
          </p:txBody>
        </p:sp>
      </p:grpSp>
      <p:sp>
        <p:nvSpPr>
          <p:cNvPr id="53" name="圆角矩形 52"/>
          <p:cNvSpPr/>
          <p:nvPr/>
        </p:nvSpPr>
        <p:spPr bwMode="auto">
          <a:xfrm rot="16200000">
            <a:off x="2243499" y="2648370"/>
            <a:ext cx="389444" cy="2213670"/>
          </a:xfrm>
          <a:prstGeom prst="roundRect">
            <a:avLst>
              <a:gd name="adj" fmla="val 8053"/>
            </a:avLst>
          </a:prstGeom>
          <a:solidFill>
            <a:srgbClr val="66CCFF"/>
          </a:solidFill>
          <a:ln w="9525" cap="flat" cmpd="sng" algn="ctr">
            <a:noFill/>
            <a:prstDash val="solid"/>
            <a:round/>
            <a:headEnd type="none" w="med" len="med"/>
            <a:tailEnd type="none" w="med" len="med"/>
          </a:ln>
          <a:effectLst/>
        </p:spPr>
        <p:txBody>
          <a:bodyPr vert="eaVert" wrap="square" lIns="56561" tIns="28280" rIns="56561" bIns="28280" numCol="1" rtlCol="0" anchor="ctr" anchorCtr="0" compatLnSpc="1">
            <a:prstTxWarp prst="textNoShape">
              <a:avLst/>
            </a:prstTxWarp>
          </a:bodyPr>
          <a:lstStyle/>
          <a:p>
            <a:pPr algn="ctr" defTabSz="406982" eaLnBrk="0" hangingPunct="0">
              <a:defRPr/>
            </a:pPr>
            <a:r>
              <a:rPr lang="en-US" altLang="zh-CN" sz="1200" b="1" dirty="0" smtClean="0">
                <a:latin typeface="+mn-lt"/>
                <a:ea typeface="SimSun" pitchFamily="2" charset="-122"/>
                <a:cs typeface="Arial" pitchFamily="34" charset="0"/>
              </a:rPr>
              <a:t>FusionSphere</a:t>
            </a:r>
          </a:p>
          <a:p>
            <a:pPr algn="ctr" defTabSz="406982" eaLnBrk="0" hangingPunct="0">
              <a:defRPr/>
            </a:pPr>
            <a:r>
              <a:rPr lang="en-US" altLang="zh-CN" sz="1200" b="1" dirty="0" smtClean="0">
                <a:latin typeface="+mn-lt"/>
                <a:ea typeface="SimSun" pitchFamily="2" charset="-122"/>
                <a:cs typeface="Arial" pitchFamily="34" charset="0"/>
              </a:rPr>
              <a:t> </a:t>
            </a:r>
            <a:r>
              <a:rPr lang="en-US" altLang="zh-CN" sz="1200" b="1" dirty="0">
                <a:latin typeface="+mn-lt"/>
                <a:ea typeface="SimSun" pitchFamily="2" charset="-122"/>
                <a:cs typeface="Arial" pitchFamily="34" charset="0"/>
              </a:rPr>
              <a:t>OpenStack OM</a:t>
            </a:r>
            <a:endParaRPr lang="zh-CN" altLang="en-US" sz="1200" b="1" dirty="0">
              <a:latin typeface="+mn-lt"/>
              <a:ea typeface="SimSun" pitchFamily="2" charset="-122"/>
              <a:cs typeface="Arial" pitchFamily="34" charset="0"/>
            </a:endParaRPr>
          </a:p>
        </p:txBody>
      </p:sp>
    </p:spTree>
    <p:extLst>
      <p:ext uri="{BB962C8B-B14F-4D97-AF65-F5344CB8AC3E}">
        <p14:creationId xmlns:p14="http://schemas.microsoft.com/office/powerpoint/2010/main" val="4099017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smtClean="0">
                <a:solidFill>
                  <a:schemeClr val="bg1">
                    <a:lumMod val="50000"/>
                  </a:schemeClr>
                </a:solidFill>
              </a:rPr>
              <a:t>华为云</a:t>
            </a:r>
            <a:r>
              <a:rPr lang="en-US" altLang="zh-CN" dirty="0" smtClean="0">
                <a:solidFill>
                  <a:schemeClr val="bg1">
                    <a:lumMod val="50000"/>
                  </a:schemeClr>
                </a:solidFill>
              </a:rPr>
              <a:t>DC</a:t>
            </a:r>
            <a:r>
              <a:rPr lang="zh-CN" altLang="en-US" dirty="0" smtClean="0">
                <a:solidFill>
                  <a:schemeClr val="bg1">
                    <a:lumMod val="50000"/>
                  </a:schemeClr>
                </a:solidFill>
              </a:rPr>
              <a:t>解决方案架构</a:t>
            </a:r>
          </a:p>
          <a:p>
            <a:r>
              <a:rPr lang="zh-CN" altLang="en-US" b="1" dirty="0" smtClean="0"/>
              <a:t>华为云计算虚拟化层</a:t>
            </a:r>
            <a:endParaRPr lang="en-US" altLang="zh-CN" b="1" dirty="0" smtClean="0"/>
          </a:p>
          <a:p>
            <a:pPr lvl="1"/>
            <a:r>
              <a:rPr lang="zh-CN" altLang="en-US" dirty="0" smtClean="0"/>
              <a:t>计算虚拟化</a:t>
            </a:r>
            <a:endParaRPr lang="en-US" altLang="zh-CN" dirty="0" smtClean="0"/>
          </a:p>
          <a:p>
            <a:pPr lvl="1"/>
            <a:r>
              <a:rPr lang="zh-CN" altLang="en-US" dirty="0"/>
              <a:t>存储虚拟化</a:t>
            </a:r>
            <a:endParaRPr lang="en-US" altLang="zh-CN" dirty="0"/>
          </a:p>
          <a:p>
            <a:pPr lvl="1"/>
            <a:r>
              <a:rPr lang="zh-CN" altLang="en-US" dirty="0"/>
              <a:t>网络虚拟化</a:t>
            </a:r>
            <a:endParaRPr lang="en-US" altLang="zh-CN" dirty="0"/>
          </a:p>
        </p:txBody>
      </p:sp>
    </p:spTree>
    <p:extLst>
      <p:ext uri="{BB962C8B-B14F-4D97-AF65-F5344CB8AC3E}">
        <p14:creationId xmlns:p14="http://schemas.microsoft.com/office/powerpoint/2010/main" val="3279369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计算虚拟化理论</a:t>
            </a:r>
            <a:endParaRPr lang="zh-CN" altLang="en-US" dirty="0"/>
          </a:p>
        </p:txBody>
      </p:sp>
      <p:sp>
        <p:nvSpPr>
          <p:cNvPr id="5" name="文本占位符 4"/>
          <p:cNvSpPr>
            <a:spLocks noGrp="1"/>
          </p:cNvSpPr>
          <p:nvPr>
            <p:ph type="body" sz="quarter" idx="10"/>
          </p:nvPr>
        </p:nvSpPr>
        <p:spPr/>
        <p:txBody>
          <a:bodyPr/>
          <a:lstStyle/>
          <a:p>
            <a:r>
              <a:rPr lang="zh-CN" altLang="zh-CN" smtClean="0"/>
              <a:t>虚拟化（</a:t>
            </a:r>
            <a:r>
              <a:rPr lang="en-US" altLang="zh-CN" smtClean="0"/>
              <a:t>Virtulization</a:t>
            </a:r>
            <a:r>
              <a:rPr lang="zh-CN" altLang="zh-CN" smtClean="0"/>
              <a:t>）是一个广义的术语，通常可以理解为一种对计算机资源的抽象方法。</a:t>
            </a:r>
            <a:endParaRPr lang="en-US" altLang="zh-CN" smtClean="0"/>
          </a:p>
          <a:p>
            <a:r>
              <a:rPr lang="zh-CN" altLang="zh-CN" smtClean="0"/>
              <a:t>系统虚拟化的目的通过使用虚拟化管理器（</a:t>
            </a:r>
            <a:r>
              <a:rPr lang="en-US" altLang="zh-CN" smtClean="0"/>
              <a:t>Virtual Machine Manager</a:t>
            </a:r>
            <a:r>
              <a:rPr lang="zh-CN" altLang="zh-CN" smtClean="0"/>
              <a:t>，简称</a:t>
            </a:r>
            <a:r>
              <a:rPr lang="en-US" altLang="zh-CN" smtClean="0"/>
              <a:t>VMM</a:t>
            </a:r>
            <a:r>
              <a:rPr lang="zh-CN" altLang="zh-CN" smtClean="0"/>
              <a:t>），在一台物理机上虚拟和运行一台或多台虚拟机</a:t>
            </a:r>
            <a:r>
              <a:rPr lang="zh-CN" altLang="en-US" smtClean="0"/>
              <a:t>。</a:t>
            </a:r>
            <a:endParaRPr lang="en-US" altLang="zh-CN" smtClean="0"/>
          </a:p>
          <a:p>
            <a:r>
              <a:rPr lang="zh-CN" altLang="en-US" smtClean="0"/>
              <a:t>计算虚拟化包括：</a:t>
            </a:r>
            <a:endParaRPr lang="zh-CN" altLang="zh-CN" smtClean="0"/>
          </a:p>
          <a:p>
            <a:pPr lvl="1"/>
            <a:r>
              <a:rPr lang="en-US" altLang="zh-CN" smtClean="0"/>
              <a:t>CPU</a:t>
            </a:r>
            <a:r>
              <a:rPr lang="zh-CN" altLang="en-US" smtClean="0"/>
              <a:t>虚拟化</a:t>
            </a:r>
            <a:endParaRPr lang="en-US" altLang="zh-CN" smtClean="0"/>
          </a:p>
          <a:p>
            <a:pPr lvl="1"/>
            <a:r>
              <a:rPr lang="zh-CN" altLang="en-US" smtClean="0"/>
              <a:t>内存虚拟化</a:t>
            </a:r>
            <a:endParaRPr lang="en-US" altLang="zh-CN" smtClean="0"/>
          </a:p>
          <a:p>
            <a:pPr lvl="1"/>
            <a:r>
              <a:rPr lang="en-US" altLang="zh-CN" smtClean="0"/>
              <a:t>IO</a:t>
            </a:r>
            <a:r>
              <a:rPr lang="zh-CN" altLang="en-US" smtClean="0"/>
              <a:t>虚拟化</a:t>
            </a:r>
            <a:endParaRPr lang="zh-CN" altLang="en-US" dirty="0"/>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1940" y="3710214"/>
            <a:ext cx="4153458" cy="2321488"/>
          </a:xfrm>
          <a:prstGeom prst="rect">
            <a:avLst/>
          </a:prstGeom>
          <a:noFill/>
          <a:ln>
            <a:noFill/>
          </a:ln>
        </p:spPr>
      </p:pic>
    </p:spTree>
    <p:extLst>
      <p:ext uri="{BB962C8B-B14F-4D97-AF65-F5344CB8AC3E}">
        <p14:creationId xmlns:p14="http://schemas.microsoft.com/office/powerpoint/2010/main" val="283669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计算虚拟化趋势</a:t>
            </a:r>
            <a:endParaRPr lang="zh-CN" altLang="en-US" dirty="0"/>
          </a:p>
        </p:txBody>
      </p:sp>
      <p:sp>
        <p:nvSpPr>
          <p:cNvPr id="34" name="文本占位符 33"/>
          <p:cNvSpPr>
            <a:spLocks noGrp="1"/>
          </p:cNvSpPr>
          <p:nvPr>
            <p:ph type="body" sz="quarter" idx="10"/>
          </p:nvPr>
        </p:nvSpPr>
        <p:spPr>
          <a:xfrm>
            <a:off x="779015" y="4012793"/>
            <a:ext cx="6248395" cy="1819399"/>
          </a:xfrm>
        </p:spPr>
        <p:txBody>
          <a:bodyPr/>
          <a:lstStyle/>
          <a:p>
            <a:r>
              <a:rPr lang="zh-CN" altLang="en-US" dirty="0" smtClean="0"/>
              <a:t>物理机：应用独享设备</a:t>
            </a:r>
            <a:endParaRPr lang="en-US" altLang="zh-CN" dirty="0" smtClean="0"/>
          </a:p>
          <a:p>
            <a:r>
              <a:rPr lang="zh-CN" altLang="en-US" dirty="0" smtClean="0"/>
              <a:t>虚拟化：不同应用共享设备</a:t>
            </a:r>
            <a:endParaRPr lang="en-US" altLang="zh-CN" dirty="0" smtClean="0"/>
          </a:p>
          <a:p>
            <a:r>
              <a:rPr lang="zh-CN" altLang="en-US" dirty="0" smtClean="0"/>
              <a:t>容器：不同应用共享</a:t>
            </a:r>
            <a:r>
              <a:rPr lang="en-US" altLang="zh-CN" dirty="0" smtClean="0"/>
              <a:t>OS</a:t>
            </a:r>
            <a:endParaRPr lang="zh-CN" altLang="en-US" dirty="0"/>
          </a:p>
        </p:txBody>
      </p:sp>
      <p:sp>
        <p:nvSpPr>
          <p:cNvPr id="4" name="矩形 3"/>
          <p:cNvSpPr/>
          <p:nvPr/>
        </p:nvSpPr>
        <p:spPr bwMode="auto">
          <a:xfrm>
            <a:off x="1254763" y="2959814"/>
            <a:ext cx="1188132" cy="396044"/>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Hardware</a:t>
            </a:r>
            <a:endParaRPr kumimoji="0" lang="zh-CN" altLang="en-US" sz="1600" b="1" i="0" u="none" strike="noStrike" cap="none" normalizeH="0" baseline="0" dirty="0" smtClean="0">
              <a:ln>
                <a:noFill/>
              </a:ln>
              <a:solidFill>
                <a:schemeClr val="tx1"/>
              </a:solidFill>
              <a:effectLst/>
              <a:latin typeface="+mn-lt"/>
              <a:ea typeface="+mn-ea"/>
            </a:endParaRPr>
          </a:p>
        </p:txBody>
      </p:sp>
      <p:sp>
        <p:nvSpPr>
          <p:cNvPr id="5" name="矩形 4"/>
          <p:cNvSpPr/>
          <p:nvPr/>
        </p:nvSpPr>
        <p:spPr bwMode="auto">
          <a:xfrm>
            <a:off x="1249894" y="2591538"/>
            <a:ext cx="1188132" cy="396044"/>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accent3"/>
                </a:solidFill>
                <a:effectLst/>
                <a:latin typeface="+mn-lt"/>
                <a:ea typeface="+mn-ea"/>
              </a:rPr>
              <a:t>OS</a:t>
            </a:r>
            <a:endParaRPr kumimoji="0" lang="zh-CN" altLang="en-US" sz="2000" b="1" i="0" u="none" strike="noStrike" cap="none" normalizeH="0" baseline="0" dirty="0" smtClean="0">
              <a:ln>
                <a:noFill/>
              </a:ln>
              <a:solidFill>
                <a:schemeClr val="accent3"/>
              </a:solidFill>
              <a:effectLst/>
              <a:latin typeface="+mn-lt"/>
              <a:ea typeface="+mn-ea"/>
            </a:endParaRPr>
          </a:p>
        </p:txBody>
      </p:sp>
      <p:sp>
        <p:nvSpPr>
          <p:cNvPr id="6" name="矩形 5"/>
          <p:cNvSpPr/>
          <p:nvPr/>
        </p:nvSpPr>
        <p:spPr bwMode="auto">
          <a:xfrm>
            <a:off x="1254763" y="2223262"/>
            <a:ext cx="1188132" cy="39604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accent4">
                    <a:lumMod val="85000"/>
                    <a:lumOff val="15000"/>
                  </a:schemeClr>
                </a:solidFill>
                <a:effectLst/>
                <a:latin typeface="+mn-lt"/>
                <a:ea typeface="+mn-ea"/>
              </a:rPr>
              <a:t>Runtime</a:t>
            </a:r>
            <a:r>
              <a:rPr lang="en-US" altLang="zh-CN" sz="1400" b="1" dirty="0" smtClean="0">
                <a:solidFill>
                  <a:schemeClr val="accent4">
                    <a:lumMod val="85000"/>
                    <a:lumOff val="15000"/>
                  </a:schemeClr>
                </a:solidFill>
                <a:latin typeface="+mn-lt"/>
                <a:ea typeface="+mn-ea"/>
              </a:rPr>
              <a:t>/</a:t>
            </a: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accent4">
                    <a:lumMod val="85000"/>
                    <a:lumOff val="15000"/>
                  </a:schemeClr>
                </a:solidFill>
                <a:effectLst/>
                <a:latin typeface="+mn-lt"/>
                <a:ea typeface="+mn-ea"/>
              </a:rPr>
              <a:t>Framework</a:t>
            </a:r>
            <a:endParaRPr kumimoji="0" lang="zh-CN" altLang="en-US" sz="1400" b="1" i="0" u="none" strike="noStrike" cap="none" normalizeH="0" baseline="0" dirty="0" smtClean="0">
              <a:ln>
                <a:noFill/>
              </a:ln>
              <a:solidFill>
                <a:schemeClr val="accent4">
                  <a:lumMod val="85000"/>
                  <a:lumOff val="15000"/>
                </a:schemeClr>
              </a:solidFill>
              <a:effectLst/>
              <a:latin typeface="+mn-lt"/>
              <a:ea typeface="+mn-ea"/>
            </a:endParaRPr>
          </a:p>
        </p:txBody>
      </p:sp>
      <p:sp>
        <p:nvSpPr>
          <p:cNvPr id="7" name="矩形 6"/>
          <p:cNvSpPr/>
          <p:nvPr/>
        </p:nvSpPr>
        <p:spPr bwMode="auto">
          <a:xfrm>
            <a:off x="1254763" y="1823093"/>
            <a:ext cx="1188132" cy="39604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APP1</a:t>
            </a:r>
            <a:endParaRPr kumimoji="0" lang="zh-CN" altLang="en-US" sz="1600" b="1" i="0" u="none" strike="noStrike" cap="none" normalizeH="0" baseline="0" dirty="0" smtClean="0">
              <a:ln>
                <a:noFill/>
              </a:ln>
              <a:solidFill>
                <a:schemeClr val="tx1"/>
              </a:solidFill>
              <a:effectLst/>
              <a:latin typeface="+mn-lt"/>
              <a:ea typeface="+mn-ea"/>
            </a:endParaRPr>
          </a:p>
        </p:txBody>
      </p:sp>
      <p:sp>
        <p:nvSpPr>
          <p:cNvPr id="8" name="矩形 7"/>
          <p:cNvSpPr/>
          <p:nvPr/>
        </p:nvSpPr>
        <p:spPr bwMode="auto">
          <a:xfrm>
            <a:off x="2627784" y="2960948"/>
            <a:ext cx="1188132" cy="396044"/>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Hardware</a:t>
            </a:r>
            <a:endParaRPr kumimoji="0" lang="zh-CN" altLang="en-US" sz="1600" b="1" i="0" u="none" strike="noStrike" cap="none" normalizeH="0" baseline="0" dirty="0" smtClean="0">
              <a:ln>
                <a:noFill/>
              </a:ln>
              <a:solidFill>
                <a:schemeClr val="tx1"/>
              </a:solidFill>
              <a:effectLst/>
              <a:latin typeface="+mn-lt"/>
              <a:ea typeface="+mn-ea"/>
            </a:endParaRPr>
          </a:p>
        </p:txBody>
      </p:sp>
      <p:sp>
        <p:nvSpPr>
          <p:cNvPr id="9" name="矩形 8"/>
          <p:cNvSpPr/>
          <p:nvPr/>
        </p:nvSpPr>
        <p:spPr bwMode="auto">
          <a:xfrm>
            <a:off x="2622915" y="2592672"/>
            <a:ext cx="1188132" cy="396044"/>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accent3"/>
                </a:solidFill>
                <a:effectLst/>
                <a:latin typeface="+mn-lt"/>
                <a:ea typeface="+mn-ea"/>
              </a:rPr>
              <a:t>OS</a:t>
            </a:r>
            <a:endParaRPr kumimoji="0" lang="zh-CN" altLang="en-US" sz="2000" b="1" i="0" u="none" strike="noStrike" cap="none" normalizeH="0" baseline="0" dirty="0" smtClean="0">
              <a:ln>
                <a:noFill/>
              </a:ln>
              <a:solidFill>
                <a:schemeClr val="accent3"/>
              </a:solidFill>
              <a:effectLst/>
              <a:latin typeface="+mn-lt"/>
              <a:ea typeface="+mn-ea"/>
            </a:endParaRPr>
          </a:p>
        </p:txBody>
      </p:sp>
      <p:sp>
        <p:nvSpPr>
          <p:cNvPr id="10" name="矩形 9"/>
          <p:cNvSpPr/>
          <p:nvPr/>
        </p:nvSpPr>
        <p:spPr bwMode="auto">
          <a:xfrm>
            <a:off x="2627784" y="2224396"/>
            <a:ext cx="1188132" cy="39604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accent4">
                    <a:lumMod val="85000"/>
                    <a:lumOff val="15000"/>
                  </a:schemeClr>
                </a:solidFill>
                <a:effectLst/>
                <a:latin typeface="+mn-lt"/>
                <a:ea typeface="+mn-ea"/>
              </a:rPr>
              <a:t>Runtime</a:t>
            </a:r>
            <a:r>
              <a:rPr lang="en-US" altLang="zh-CN" sz="1400" b="1" dirty="0" smtClean="0">
                <a:solidFill>
                  <a:schemeClr val="accent4">
                    <a:lumMod val="85000"/>
                    <a:lumOff val="15000"/>
                  </a:schemeClr>
                </a:solidFill>
                <a:latin typeface="+mn-lt"/>
                <a:ea typeface="+mn-ea"/>
              </a:rPr>
              <a:t>/</a:t>
            </a: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accent4">
                    <a:lumMod val="85000"/>
                    <a:lumOff val="15000"/>
                  </a:schemeClr>
                </a:solidFill>
                <a:effectLst/>
                <a:latin typeface="+mn-lt"/>
                <a:ea typeface="+mn-ea"/>
              </a:rPr>
              <a:t>Framework</a:t>
            </a:r>
            <a:endParaRPr kumimoji="0" lang="zh-CN" altLang="en-US" sz="1400" b="1" i="0" u="none" strike="noStrike" cap="none" normalizeH="0" baseline="0" dirty="0" smtClean="0">
              <a:ln>
                <a:noFill/>
              </a:ln>
              <a:solidFill>
                <a:schemeClr val="accent4">
                  <a:lumMod val="85000"/>
                  <a:lumOff val="15000"/>
                </a:schemeClr>
              </a:solidFill>
              <a:effectLst/>
              <a:latin typeface="+mn-lt"/>
              <a:ea typeface="+mn-ea"/>
            </a:endParaRPr>
          </a:p>
        </p:txBody>
      </p:sp>
      <p:sp>
        <p:nvSpPr>
          <p:cNvPr id="11" name="矩形 10"/>
          <p:cNvSpPr/>
          <p:nvPr/>
        </p:nvSpPr>
        <p:spPr bwMode="auto">
          <a:xfrm>
            <a:off x="2627784" y="1824227"/>
            <a:ext cx="1188132" cy="39604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APP2</a:t>
            </a:r>
            <a:endParaRPr kumimoji="0" lang="zh-CN" altLang="en-US" sz="1600" b="1" i="0" u="none" strike="noStrike" cap="none" normalizeH="0" baseline="0" dirty="0" smtClean="0">
              <a:ln>
                <a:noFill/>
              </a:ln>
              <a:solidFill>
                <a:schemeClr val="tx1"/>
              </a:solidFill>
              <a:effectLst/>
              <a:latin typeface="+mn-lt"/>
              <a:ea typeface="+mn-ea"/>
            </a:endParaRPr>
          </a:p>
        </p:txBody>
      </p:sp>
      <p:sp>
        <p:nvSpPr>
          <p:cNvPr id="12" name="矩形 11"/>
          <p:cNvSpPr/>
          <p:nvPr/>
        </p:nvSpPr>
        <p:spPr bwMode="auto">
          <a:xfrm>
            <a:off x="5400092" y="2760658"/>
            <a:ext cx="1188132" cy="30830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VM</a:t>
            </a:r>
          </a:p>
        </p:txBody>
      </p:sp>
      <p:sp>
        <p:nvSpPr>
          <p:cNvPr id="13" name="矩形 12"/>
          <p:cNvSpPr/>
          <p:nvPr/>
        </p:nvSpPr>
        <p:spPr bwMode="auto">
          <a:xfrm>
            <a:off x="5395223" y="2392382"/>
            <a:ext cx="1188132" cy="396044"/>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accent3"/>
                </a:solidFill>
                <a:effectLst/>
                <a:latin typeface="+mn-lt"/>
                <a:ea typeface="+mn-ea"/>
              </a:rPr>
              <a:t>OS</a:t>
            </a:r>
            <a:endParaRPr kumimoji="0" lang="zh-CN" altLang="en-US" sz="2000" b="1" i="0" u="none" strike="noStrike" cap="none" normalizeH="0" baseline="0" dirty="0" smtClean="0">
              <a:ln>
                <a:noFill/>
              </a:ln>
              <a:solidFill>
                <a:schemeClr val="accent3"/>
              </a:solidFill>
              <a:effectLst/>
              <a:latin typeface="+mn-lt"/>
              <a:ea typeface="+mn-ea"/>
            </a:endParaRPr>
          </a:p>
        </p:txBody>
      </p:sp>
      <p:sp>
        <p:nvSpPr>
          <p:cNvPr id="14" name="矩形 13"/>
          <p:cNvSpPr/>
          <p:nvPr/>
        </p:nvSpPr>
        <p:spPr bwMode="auto">
          <a:xfrm>
            <a:off x="5400092" y="2024106"/>
            <a:ext cx="1188132" cy="39604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accent4">
                    <a:lumMod val="85000"/>
                    <a:lumOff val="15000"/>
                  </a:schemeClr>
                </a:solidFill>
                <a:effectLst/>
                <a:latin typeface="+mn-lt"/>
                <a:ea typeface="+mn-ea"/>
              </a:rPr>
              <a:t>Runtime</a:t>
            </a:r>
            <a:r>
              <a:rPr lang="en-US" altLang="zh-CN" sz="1400" b="1" dirty="0" smtClean="0">
                <a:solidFill>
                  <a:schemeClr val="accent4">
                    <a:lumMod val="85000"/>
                    <a:lumOff val="15000"/>
                  </a:schemeClr>
                </a:solidFill>
                <a:latin typeface="+mn-lt"/>
                <a:ea typeface="+mn-ea"/>
              </a:rPr>
              <a:t>/</a:t>
            </a: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accent4">
                    <a:lumMod val="85000"/>
                    <a:lumOff val="15000"/>
                  </a:schemeClr>
                </a:solidFill>
                <a:effectLst/>
                <a:latin typeface="+mn-lt"/>
                <a:ea typeface="+mn-ea"/>
              </a:rPr>
              <a:t>Framework</a:t>
            </a:r>
            <a:endParaRPr kumimoji="0" lang="zh-CN" altLang="en-US" sz="1400" b="1" i="0" u="none" strike="noStrike" cap="none" normalizeH="0" baseline="0" dirty="0" smtClean="0">
              <a:ln>
                <a:noFill/>
              </a:ln>
              <a:solidFill>
                <a:schemeClr val="accent4">
                  <a:lumMod val="85000"/>
                  <a:lumOff val="15000"/>
                </a:schemeClr>
              </a:solidFill>
              <a:effectLst/>
              <a:latin typeface="+mn-lt"/>
              <a:ea typeface="+mn-ea"/>
            </a:endParaRPr>
          </a:p>
        </p:txBody>
      </p:sp>
      <p:sp>
        <p:nvSpPr>
          <p:cNvPr id="15" name="矩形 14"/>
          <p:cNvSpPr/>
          <p:nvPr/>
        </p:nvSpPr>
        <p:spPr bwMode="auto">
          <a:xfrm>
            <a:off x="5400092" y="1623937"/>
            <a:ext cx="1188132" cy="39604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APP1</a:t>
            </a:r>
            <a:endParaRPr kumimoji="0" lang="zh-CN" altLang="en-US" sz="1600" b="1" i="0" u="none" strike="noStrike" cap="none" normalizeH="0" baseline="0" dirty="0" smtClean="0">
              <a:ln>
                <a:noFill/>
              </a:ln>
              <a:solidFill>
                <a:schemeClr val="tx1"/>
              </a:solidFill>
              <a:effectLst/>
              <a:latin typeface="+mn-lt"/>
              <a:ea typeface="+mn-ea"/>
            </a:endParaRPr>
          </a:p>
        </p:txBody>
      </p:sp>
      <p:sp>
        <p:nvSpPr>
          <p:cNvPr id="16" name="矩形 15"/>
          <p:cNvSpPr/>
          <p:nvPr/>
        </p:nvSpPr>
        <p:spPr bwMode="auto">
          <a:xfrm>
            <a:off x="6773113" y="2761792"/>
            <a:ext cx="1188132" cy="307168"/>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VM</a:t>
            </a:r>
          </a:p>
        </p:txBody>
      </p:sp>
      <p:sp>
        <p:nvSpPr>
          <p:cNvPr id="17" name="矩形 16"/>
          <p:cNvSpPr/>
          <p:nvPr/>
        </p:nvSpPr>
        <p:spPr bwMode="auto">
          <a:xfrm>
            <a:off x="6768244" y="2393516"/>
            <a:ext cx="1188132" cy="396044"/>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accent3"/>
                </a:solidFill>
                <a:effectLst/>
                <a:latin typeface="+mn-lt"/>
                <a:ea typeface="+mn-ea"/>
              </a:rPr>
              <a:t>OS</a:t>
            </a:r>
            <a:endParaRPr kumimoji="0" lang="zh-CN" altLang="en-US" sz="2000" b="1" i="0" u="none" strike="noStrike" cap="none" normalizeH="0" baseline="0" dirty="0" smtClean="0">
              <a:ln>
                <a:noFill/>
              </a:ln>
              <a:solidFill>
                <a:schemeClr val="accent3"/>
              </a:solidFill>
              <a:effectLst/>
              <a:latin typeface="+mn-lt"/>
              <a:ea typeface="+mn-ea"/>
            </a:endParaRPr>
          </a:p>
        </p:txBody>
      </p:sp>
      <p:sp>
        <p:nvSpPr>
          <p:cNvPr id="18" name="矩形 17"/>
          <p:cNvSpPr/>
          <p:nvPr/>
        </p:nvSpPr>
        <p:spPr bwMode="auto">
          <a:xfrm>
            <a:off x="6773113" y="2025240"/>
            <a:ext cx="1188132" cy="39604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accent4">
                    <a:lumMod val="85000"/>
                    <a:lumOff val="15000"/>
                  </a:schemeClr>
                </a:solidFill>
                <a:effectLst/>
                <a:latin typeface="+mn-lt"/>
                <a:ea typeface="+mn-ea"/>
              </a:rPr>
              <a:t>Runtime</a:t>
            </a:r>
            <a:r>
              <a:rPr lang="en-US" altLang="zh-CN" sz="1400" b="1" dirty="0" smtClean="0">
                <a:solidFill>
                  <a:schemeClr val="accent4">
                    <a:lumMod val="85000"/>
                    <a:lumOff val="15000"/>
                  </a:schemeClr>
                </a:solidFill>
                <a:latin typeface="+mn-lt"/>
                <a:ea typeface="+mn-ea"/>
              </a:rPr>
              <a:t>/</a:t>
            </a: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accent4">
                    <a:lumMod val="85000"/>
                    <a:lumOff val="15000"/>
                  </a:schemeClr>
                </a:solidFill>
                <a:effectLst/>
                <a:latin typeface="+mn-lt"/>
                <a:ea typeface="+mn-ea"/>
              </a:rPr>
              <a:t>Framework</a:t>
            </a:r>
            <a:endParaRPr kumimoji="0" lang="zh-CN" altLang="en-US" sz="1400" b="1" i="0" u="none" strike="noStrike" cap="none" normalizeH="0" baseline="0" dirty="0" smtClean="0">
              <a:ln>
                <a:noFill/>
              </a:ln>
              <a:solidFill>
                <a:schemeClr val="accent4">
                  <a:lumMod val="85000"/>
                  <a:lumOff val="15000"/>
                </a:schemeClr>
              </a:solidFill>
              <a:effectLst/>
              <a:latin typeface="+mn-lt"/>
              <a:ea typeface="+mn-ea"/>
            </a:endParaRPr>
          </a:p>
        </p:txBody>
      </p:sp>
      <p:sp>
        <p:nvSpPr>
          <p:cNvPr id="19" name="矩形 18"/>
          <p:cNvSpPr/>
          <p:nvPr/>
        </p:nvSpPr>
        <p:spPr bwMode="auto">
          <a:xfrm>
            <a:off x="6773113" y="1625071"/>
            <a:ext cx="1188132" cy="39604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APP2</a:t>
            </a:r>
            <a:endParaRPr kumimoji="0" lang="zh-CN" altLang="en-US" sz="1600" b="1" i="0" u="none" strike="noStrike" cap="none" normalizeH="0" baseline="0" dirty="0" smtClean="0">
              <a:ln>
                <a:noFill/>
              </a:ln>
              <a:solidFill>
                <a:schemeClr val="tx1"/>
              </a:solidFill>
              <a:effectLst/>
              <a:latin typeface="+mn-lt"/>
              <a:ea typeface="+mn-ea"/>
            </a:endParaRPr>
          </a:p>
        </p:txBody>
      </p:sp>
      <p:sp>
        <p:nvSpPr>
          <p:cNvPr id="20" name="矩形 19"/>
          <p:cNvSpPr/>
          <p:nvPr/>
        </p:nvSpPr>
        <p:spPr bwMode="auto">
          <a:xfrm>
            <a:off x="5395223" y="3248980"/>
            <a:ext cx="2561153" cy="360040"/>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mn-ea"/>
              </a:rPr>
              <a:t>Hardware</a:t>
            </a:r>
            <a:endParaRPr kumimoji="0" lang="zh-CN" altLang="en-US" sz="2000" b="0" i="0" u="none" strike="noStrike" cap="none" normalizeH="0" baseline="0" dirty="0" smtClean="0">
              <a:ln>
                <a:noFill/>
              </a:ln>
              <a:solidFill>
                <a:schemeClr val="tx1"/>
              </a:solidFill>
              <a:effectLst/>
              <a:latin typeface="+mn-lt"/>
              <a:ea typeface="+mn-ea"/>
            </a:endParaRPr>
          </a:p>
        </p:txBody>
      </p:sp>
      <p:sp>
        <p:nvSpPr>
          <p:cNvPr id="23" name="矩形 22"/>
          <p:cNvSpPr/>
          <p:nvPr/>
        </p:nvSpPr>
        <p:spPr bwMode="auto">
          <a:xfrm>
            <a:off x="5419126" y="4760368"/>
            <a:ext cx="1188132" cy="39604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accent4">
                    <a:lumMod val="85000"/>
                    <a:lumOff val="15000"/>
                  </a:schemeClr>
                </a:solidFill>
                <a:effectLst/>
                <a:latin typeface="+mn-lt"/>
                <a:ea typeface="+mn-ea"/>
              </a:rPr>
              <a:t>Runtime</a:t>
            </a:r>
            <a:r>
              <a:rPr lang="en-US" altLang="zh-CN" sz="1400" b="1" dirty="0" smtClean="0">
                <a:solidFill>
                  <a:schemeClr val="accent4">
                    <a:lumMod val="85000"/>
                    <a:lumOff val="15000"/>
                  </a:schemeClr>
                </a:solidFill>
                <a:latin typeface="+mn-lt"/>
                <a:ea typeface="+mn-ea"/>
              </a:rPr>
              <a:t>/</a:t>
            </a: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accent4">
                    <a:lumMod val="85000"/>
                    <a:lumOff val="15000"/>
                  </a:schemeClr>
                </a:solidFill>
                <a:effectLst/>
                <a:latin typeface="+mn-lt"/>
                <a:ea typeface="+mn-ea"/>
              </a:rPr>
              <a:t>Framework</a:t>
            </a:r>
            <a:endParaRPr kumimoji="0" lang="zh-CN" altLang="en-US" sz="1400" b="1" i="0" u="none" strike="noStrike" cap="none" normalizeH="0" baseline="0" dirty="0" smtClean="0">
              <a:ln>
                <a:noFill/>
              </a:ln>
              <a:solidFill>
                <a:schemeClr val="accent4">
                  <a:lumMod val="85000"/>
                  <a:lumOff val="15000"/>
                </a:schemeClr>
              </a:solidFill>
              <a:effectLst/>
              <a:latin typeface="+mn-lt"/>
              <a:ea typeface="+mn-ea"/>
            </a:endParaRPr>
          </a:p>
        </p:txBody>
      </p:sp>
      <p:sp>
        <p:nvSpPr>
          <p:cNvPr id="24" name="矩形 23"/>
          <p:cNvSpPr/>
          <p:nvPr/>
        </p:nvSpPr>
        <p:spPr bwMode="auto">
          <a:xfrm>
            <a:off x="5419126" y="4360199"/>
            <a:ext cx="1188132" cy="39604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APP1</a:t>
            </a:r>
            <a:endParaRPr kumimoji="0" lang="zh-CN" altLang="en-US" sz="1600" b="1" i="0" u="none" strike="noStrike" cap="none" normalizeH="0" baseline="0" dirty="0" smtClean="0">
              <a:ln>
                <a:noFill/>
              </a:ln>
              <a:solidFill>
                <a:schemeClr val="tx1"/>
              </a:solidFill>
              <a:effectLst/>
              <a:latin typeface="+mn-lt"/>
              <a:ea typeface="+mn-ea"/>
            </a:endParaRPr>
          </a:p>
        </p:txBody>
      </p:sp>
      <p:sp>
        <p:nvSpPr>
          <p:cNvPr id="27" name="矩形 26"/>
          <p:cNvSpPr/>
          <p:nvPr/>
        </p:nvSpPr>
        <p:spPr bwMode="auto">
          <a:xfrm>
            <a:off x="6792147" y="4761502"/>
            <a:ext cx="1188132" cy="39604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accent4">
                    <a:lumMod val="85000"/>
                    <a:lumOff val="15000"/>
                  </a:schemeClr>
                </a:solidFill>
                <a:effectLst/>
                <a:latin typeface="+mn-lt"/>
                <a:ea typeface="+mn-ea"/>
              </a:rPr>
              <a:t>Runtime</a:t>
            </a:r>
            <a:r>
              <a:rPr lang="en-US" altLang="zh-CN" sz="1400" b="1" dirty="0" smtClean="0">
                <a:solidFill>
                  <a:schemeClr val="accent4">
                    <a:lumMod val="85000"/>
                    <a:lumOff val="15000"/>
                  </a:schemeClr>
                </a:solidFill>
                <a:latin typeface="+mn-lt"/>
                <a:ea typeface="+mn-ea"/>
              </a:rPr>
              <a:t>/</a:t>
            </a: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accent4">
                    <a:lumMod val="85000"/>
                    <a:lumOff val="15000"/>
                  </a:schemeClr>
                </a:solidFill>
                <a:effectLst/>
                <a:latin typeface="+mn-lt"/>
                <a:ea typeface="+mn-ea"/>
              </a:rPr>
              <a:t>Framework</a:t>
            </a:r>
            <a:endParaRPr kumimoji="0" lang="zh-CN" altLang="en-US" sz="1400" b="1" i="0" u="none" strike="noStrike" cap="none" normalizeH="0" baseline="0" dirty="0" smtClean="0">
              <a:ln>
                <a:noFill/>
              </a:ln>
              <a:solidFill>
                <a:schemeClr val="accent4">
                  <a:lumMod val="85000"/>
                  <a:lumOff val="15000"/>
                </a:schemeClr>
              </a:solidFill>
              <a:effectLst/>
              <a:latin typeface="+mn-lt"/>
              <a:ea typeface="+mn-ea"/>
            </a:endParaRPr>
          </a:p>
        </p:txBody>
      </p:sp>
      <p:sp>
        <p:nvSpPr>
          <p:cNvPr id="28" name="矩形 27"/>
          <p:cNvSpPr/>
          <p:nvPr/>
        </p:nvSpPr>
        <p:spPr bwMode="auto">
          <a:xfrm>
            <a:off x="6792147" y="4361333"/>
            <a:ext cx="1188132" cy="39604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mn-ea"/>
              </a:rPr>
              <a:t>APP1</a:t>
            </a:r>
            <a:endParaRPr kumimoji="0" lang="zh-CN" altLang="en-US" sz="1600" b="1" i="0" u="none" strike="noStrike" cap="none" normalizeH="0" baseline="0" dirty="0" smtClean="0">
              <a:ln>
                <a:noFill/>
              </a:ln>
              <a:solidFill>
                <a:schemeClr val="tx1"/>
              </a:solidFill>
              <a:effectLst/>
              <a:latin typeface="+mn-lt"/>
              <a:ea typeface="+mn-ea"/>
            </a:endParaRPr>
          </a:p>
        </p:txBody>
      </p:sp>
      <p:sp>
        <p:nvSpPr>
          <p:cNvPr id="29" name="矩形 28"/>
          <p:cNvSpPr/>
          <p:nvPr/>
        </p:nvSpPr>
        <p:spPr bwMode="auto">
          <a:xfrm>
            <a:off x="5414257" y="5677459"/>
            <a:ext cx="2561153" cy="360040"/>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mn-ea"/>
              </a:rPr>
              <a:t>Hardware</a:t>
            </a:r>
            <a:endParaRPr kumimoji="0" lang="zh-CN" altLang="en-US" sz="2000" b="0" i="0" u="none" strike="noStrike" cap="none" normalizeH="0" baseline="0" dirty="0" smtClean="0">
              <a:ln>
                <a:noFill/>
              </a:ln>
              <a:solidFill>
                <a:schemeClr val="tx1"/>
              </a:solidFill>
              <a:effectLst/>
              <a:latin typeface="+mn-lt"/>
              <a:ea typeface="+mn-ea"/>
            </a:endParaRPr>
          </a:p>
        </p:txBody>
      </p:sp>
      <p:sp>
        <p:nvSpPr>
          <p:cNvPr id="22" name="矩形 21"/>
          <p:cNvSpPr/>
          <p:nvPr/>
        </p:nvSpPr>
        <p:spPr bwMode="auto">
          <a:xfrm>
            <a:off x="5414257" y="5283668"/>
            <a:ext cx="2561153" cy="396044"/>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accent3"/>
                </a:solidFill>
                <a:effectLst/>
                <a:latin typeface="+mn-lt"/>
                <a:ea typeface="+mn-ea"/>
              </a:rPr>
              <a:t>OS</a:t>
            </a:r>
            <a:endParaRPr kumimoji="0" lang="zh-CN" altLang="en-US" sz="2000" b="1" i="0" u="none" strike="noStrike" cap="none" normalizeH="0" baseline="0" dirty="0" smtClean="0">
              <a:ln>
                <a:noFill/>
              </a:ln>
              <a:solidFill>
                <a:schemeClr val="accent3"/>
              </a:solidFill>
              <a:effectLst/>
              <a:latin typeface="+mn-lt"/>
              <a:ea typeface="+mn-ea"/>
            </a:endParaRPr>
          </a:p>
        </p:txBody>
      </p:sp>
      <p:sp>
        <p:nvSpPr>
          <p:cNvPr id="30" name="右箭头 29"/>
          <p:cNvSpPr/>
          <p:nvPr/>
        </p:nvSpPr>
        <p:spPr bwMode="auto">
          <a:xfrm>
            <a:off x="4204656" y="2352629"/>
            <a:ext cx="792088" cy="47555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31" name="右箭头 30"/>
          <p:cNvSpPr/>
          <p:nvPr/>
        </p:nvSpPr>
        <p:spPr bwMode="auto">
          <a:xfrm rot="5400000">
            <a:off x="6371156" y="3755543"/>
            <a:ext cx="647353" cy="47555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Tree>
    <p:extLst>
      <p:ext uri="{BB962C8B-B14F-4D97-AF65-F5344CB8AC3E}">
        <p14:creationId xmlns:p14="http://schemas.microsoft.com/office/powerpoint/2010/main" val="2141742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503488"/>
            <a:ext cx="67151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title"/>
          </p:nvPr>
        </p:nvSpPr>
        <p:spPr/>
        <p:txBody>
          <a:bodyPr/>
          <a:lstStyle/>
          <a:p>
            <a:r>
              <a:rPr lang="en-US" smtClean="0"/>
              <a:t>FusionCompute</a:t>
            </a:r>
            <a:endParaRPr lang="en-US" dirty="0"/>
          </a:p>
        </p:txBody>
      </p:sp>
      <p:sp>
        <p:nvSpPr>
          <p:cNvPr id="9" name="文本占位符 8"/>
          <p:cNvSpPr>
            <a:spLocks noGrp="1"/>
          </p:cNvSpPr>
          <p:nvPr>
            <p:ph type="body" sz="quarter" idx="10"/>
          </p:nvPr>
        </p:nvSpPr>
        <p:spPr/>
        <p:txBody>
          <a:bodyPr/>
          <a:lstStyle/>
          <a:p>
            <a:r>
              <a:rPr lang="en-US" smtClean="0"/>
              <a:t>FusionCompute </a:t>
            </a:r>
            <a:r>
              <a:rPr lang="zh-CN" altLang="en-US" smtClean="0"/>
              <a:t>是 </a:t>
            </a:r>
            <a:r>
              <a:rPr lang="en-US" smtClean="0"/>
              <a:t>FusionSphere </a:t>
            </a:r>
            <a:r>
              <a:rPr lang="zh-CN" altLang="en-US" smtClean="0"/>
              <a:t>的虚拟化部件，主要提供资源虚拟化和虚拟化资源池管理功能。</a:t>
            </a:r>
          </a:p>
          <a:p>
            <a:endParaRPr lang="en-US" dirty="0"/>
          </a:p>
        </p:txBody>
      </p:sp>
    </p:spTree>
    <p:extLst>
      <p:ext uri="{BB962C8B-B14F-4D97-AF65-F5344CB8AC3E}">
        <p14:creationId xmlns:p14="http://schemas.microsoft.com/office/powerpoint/2010/main" val="2648697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存储虚拟化理论</a:t>
            </a:r>
            <a:endParaRPr lang="zh-CN" altLang="en-US" dirty="0"/>
          </a:p>
        </p:txBody>
      </p:sp>
      <p:sp>
        <p:nvSpPr>
          <p:cNvPr id="3" name="文本占位符 2"/>
          <p:cNvSpPr>
            <a:spLocks noGrp="1"/>
          </p:cNvSpPr>
          <p:nvPr>
            <p:ph type="body" sz="quarter" idx="10"/>
          </p:nvPr>
        </p:nvSpPr>
        <p:spPr/>
        <p:txBody>
          <a:bodyPr/>
          <a:lstStyle/>
          <a:p>
            <a:r>
              <a:rPr lang="zh-CN" altLang="en-US" smtClean="0"/>
              <a:t>数据存储虚拟化</a:t>
            </a:r>
            <a:endParaRPr lang="en-US" altLang="zh-CN" smtClean="0"/>
          </a:p>
          <a:p>
            <a:pPr lvl="1"/>
            <a:r>
              <a:rPr lang="en-US" altLang="zh-CN" smtClean="0"/>
              <a:t>FusionCompute</a:t>
            </a:r>
            <a:r>
              <a:rPr lang="zh-CN" altLang="en-US" smtClean="0"/>
              <a:t>功能，让虚拟机可以更灵活的使用存储，并且实现精简部署、存储热迁移、快照等高级特性。</a:t>
            </a:r>
            <a:endParaRPr lang="en-US" altLang="zh-CN" smtClean="0"/>
          </a:p>
          <a:p>
            <a:r>
              <a:rPr lang="zh-CN" altLang="en-US" smtClean="0"/>
              <a:t>软件定义存储</a:t>
            </a:r>
            <a:endParaRPr lang="en-US" altLang="zh-CN" smtClean="0"/>
          </a:p>
          <a:p>
            <a:pPr lvl="1"/>
            <a:r>
              <a:rPr lang="zh-CN" altLang="en-US" smtClean="0"/>
              <a:t>存储不再是特殊硬件设备，使用纯软件的方式定义存储，底层硬件设备为通用的商用硬件。</a:t>
            </a:r>
            <a:endParaRPr lang="en-US" altLang="zh-CN" smtClean="0"/>
          </a:p>
          <a:p>
            <a:r>
              <a:rPr lang="zh-CN" altLang="en-US" smtClean="0"/>
              <a:t>存储服务平台</a:t>
            </a:r>
            <a:endParaRPr lang="en-US" altLang="zh-CN" smtClean="0"/>
          </a:p>
          <a:p>
            <a:pPr lvl="1"/>
            <a:r>
              <a:rPr lang="zh-CN" altLang="en-US" smtClean="0"/>
              <a:t>业务驱动，统一管理异构存储，提供模版化、自动化的数据服务，提升运营效率，为不同业务提供所需的存储服务。</a:t>
            </a:r>
            <a:r>
              <a:rPr lang="en-US" altLang="zh-CN" smtClean="0"/>
              <a:t/>
            </a:r>
            <a:br>
              <a:rPr lang="en-US" altLang="zh-CN" smtClean="0"/>
            </a:br>
            <a:endParaRPr lang="zh-CN" altLang="en-US" dirty="0"/>
          </a:p>
        </p:txBody>
      </p:sp>
    </p:spTree>
    <p:extLst>
      <p:ext uri="{BB962C8B-B14F-4D97-AF65-F5344CB8AC3E}">
        <p14:creationId xmlns:p14="http://schemas.microsoft.com/office/powerpoint/2010/main" val="2671549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矩形 440"/>
          <p:cNvSpPr/>
          <p:nvPr/>
        </p:nvSpPr>
        <p:spPr bwMode="auto">
          <a:xfrm>
            <a:off x="1763688" y="2718607"/>
            <a:ext cx="5406080" cy="1051400"/>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eaVert" wrap="square" lIns="91440" tIns="45720" rIns="91440" bIns="45720" numCol="1" rtlCol="0" anchor="b"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虚拟化</a:t>
            </a:r>
          </a:p>
        </p:txBody>
      </p:sp>
      <p:sp>
        <p:nvSpPr>
          <p:cNvPr id="440" name="矩形 439"/>
          <p:cNvSpPr/>
          <p:nvPr/>
        </p:nvSpPr>
        <p:spPr bwMode="auto">
          <a:xfrm>
            <a:off x="1763688" y="3807040"/>
            <a:ext cx="5406080" cy="119771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eaVert" wrap="square" lIns="91440" tIns="45720" rIns="91440" bIns="45720" numCol="1" rtlCol="0" anchor="b"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不同存储单元</a:t>
            </a:r>
          </a:p>
        </p:txBody>
      </p:sp>
      <p:sp>
        <p:nvSpPr>
          <p:cNvPr id="439" name="矩形 438"/>
          <p:cNvSpPr/>
          <p:nvPr/>
        </p:nvSpPr>
        <p:spPr bwMode="auto">
          <a:xfrm>
            <a:off x="1763688" y="5031736"/>
            <a:ext cx="5407127" cy="1197713"/>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eaVert" wrap="square" lIns="91440" tIns="45720" rIns="91440" bIns="45720" numCol="1" rtlCol="0" anchor="b"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异构存储产品</a:t>
            </a:r>
          </a:p>
        </p:txBody>
      </p:sp>
      <p:sp>
        <p:nvSpPr>
          <p:cNvPr id="2" name="标题 1"/>
          <p:cNvSpPr>
            <a:spLocks noGrp="1"/>
          </p:cNvSpPr>
          <p:nvPr>
            <p:ph type="title"/>
          </p:nvPr>
        </p:nvSpPr>
        <p:spPr/>
        <p:txBody>
          <a:bodyPr/>
          <a:lstStyle/>
          <a:p>
            <a:r>
              <a:rPr lang="zh-CN" altLang="en-US" smtClean="0"/>
              <a:t>数据存储虚拟化</a:t>
            </a:r>
            <a:endParaRPr lang="zh-CN" altLang="en-US" dirty="0"/>
          </a:p>
        </p:txBody>
      </p:sp>
      <p:sp>
        <p:nvSpPr>
          <p:cNvPr id="444" name="文本占位符 443"/>
          <p:cNvSpPr>
            <a:spLocks noGrp="1"/>
          </p:cNvSpPr>
          <p:nvPr>
            <p:ph type="body" sz="quarter" idx="10"/>
          </p:nvPr>
        </p:nvSpPr>
        <p:spPr>
          <a:xfrm>
            <a:off x="684213" y="1376363"/>
            <a:ext cx="7920037" cy="1272306"/>
          </a:xfrm>
        </p:spPr>
        <p:txBody>
          <a:bodyPr/>
          <a:lstStyle/>
          <a:p>
            <a:r>
              <a:rPr lang="zh-CN" altLang="en-US" sz="2000" dirty="0" smtClean="0"/>
              <a:t>虚拟化软件后端使用的存储可能有许多种类，不同厂商的硬件设备，不同类型的存储单元，不同的连接方式。但在虚拟化层中，我们希望屏蔽这些差异性，统一的使用这些存储。</a:t>
            </a:r>
          </a:p>
          <a:p>
            <a:endParaRPr lang="zh-CN" altLang="en-US" sz="2000" dirty="0"/>
          </a:p>
        </p:txBody>
      </p:sp>
      <p:grpSp>
        <p:nvGrpSpPr>
          <p:cNvPr id="5" name="组合 4"/>
          <p:cNvGrpSpPr/>
          <p:nvPr/>
        </p:nvGrpSpPr>
        <p:grpSpPr>
          <a:xfrm>
            <a:off x="2591780" y="5202883"/>
            <a:ext cx="332089" cy="903524"/>
            <a:chOff x="1309688" y="2159000"/>
            <a:chExt cx="279400" cy="758826"/>
          </a:xfrm>
          <a:solidFill>
            <a:srgbClr val="15B0E8"/>
          </a:solidFill>
        </p:grpSpPr>
        <p:sp>
          <p:nvSpPr>
            <p:cNvPr id="6" name="Freeform 274"/>
            <p:cNvSpPr>
              <a:spLocks noEditPoints="1"/>
            </p:cNvSpPr>
            <p:nvPr/>
          </p:nvSpPr>
          <p:spPr bwMode="auto">
            <a:xfrm>
              <a:off x="1352551" y="2238375"/>
              <a:ext cx="195263" cy="100013"/>
            </a:xfrm>
            <a:custGeom>
              <a:avLst/>
              <a:gdLst>
                <a:gd name="T0" fmla="*/ 198 w 204"/>
                <a:gd name="T1" fmla="*/ 98 h 104"/>
                <a:gd name="T2" fmla="*/ 198 w 204"/>
                <a:gd name="T3" fmla="*/ 98 h 104"/>
                <a:gd name="T4" fmla="*/ 5 w 204"/>
                <a:gd name="T5" fmla="*/ 98 h 104"/>
                <a:gd name="T6" fmla="*/ 5 w 204"/>
                <a:gd name="T7" fmla="*/ 6 h 104"/>
                <a:gd name="T8" fmla="*/ 198 w 204"/>
                <a:gd name="T9" fmla="*/ 6 h 104"/>
                <a:gd name="T10" fmla="*/ 198 w 204"/>
                <a:gd name="T11" fmla="*/ 98 h 104"/>
                <a:gd name="T12" fmla="*/ 0 w 204"/>
                <a:gd name="T13" fmla="*/ 104 h 104"/>
                <a:gd name="T14" fmla="*/ 0 w 204"/>
                <a:gd name="T15" fmla="*/ 104 h 104"/>
                <a:gd name="T16" fmla="*/ 204 w 204"/>
                <a:gd name="T17" fmla="*/ 104 h 104"/>
                <a:gd name="T18" fmla="*/ 204 w 204"/>
                <a:gd name="T19" fmla="*/ 0 h 104"/>
                <a:gd name="T20" fmla="*/ 0 w 204"/>
                <a:gd name="T21" fmla="*/ 0 h 104"/>
                <a:gd name="T22" fmla="*/ 0 w 204"/>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104">
                  <a:moveTo>
                    <a:pt x="198" y="98"/>
                  </a:moveTo>
                  <a:lnTo>
                    <a:pt x="198" y="98"/>
                  </a:lnTo>
                  <a:lnTo>
                    <a:pt x="5" y="98"/>
                  </a:lnTo>
                  <a:lnTo>
                    <a:pt x="5" y="6"/>
                  </a:lnTo>
                  <a:lnTo>
                    <a:pt x="198" y="6"/>
                  </a:lnTo>
                  <a:lnTo>
                    <a:pt x="198" y="98"/>
                  </a:lnTo>
                  <a:close/>
                  <a:moveTo>
                    <a:pt x="0" y="104"/>
                  </a:moveTo>
                  <a:lnTo>
                    <a:pt x="0" y="104"/>
                  </a:lnTo>
                  <a:lnTo>
                    <a:pt x="204" y="104"/>
                  </a:lnTo>
                  <a:lnTo>
                    <a:pt x="204" y="0"/>
                  </a:lnTo>
                  <a:lnTo>
                    <a:pt x="0" y="0"/>
                  </a:lnTo>
                  <a:lnTo>
                    <a:pt x="0" y="104"/>
                  </a:lnTo>
                  <a:close/>
                </a:path>
              </a:pathLst>
            </a:custGeom>
            <a:grpFill/>
            <a:ln w="0">
              <a:noFill/>
              <a:prstDash val="solid"/>
              <a:round/>
              <a:headEnd/>
              <a:tailEnd/>
            </a:ln>
          </p:spPr>
          <p:txBody>
            <a:bodyPr/>
            <a:lstStyle/>
            <a:p>
              <a:pPr defTabSz="543689">
                <a:defRPr/>
              </a:pPr>
              <a:endParaRPr lang="zh-CN" altLang="en-US" sz="3201"/>
            </a:p>
          </p:txBody>
        </p:sp>
        <p:sp>
          <p:nvSpPr>
            <p:cNvPr id="7" name="Freeform 275"/>
            <p:cNvSpPr>
              <a:spLocks noEditPoints="1"/>
            </p:cNvSpPr>
            <p:nvPr/>
          </p:nvSpPr>
          <p:spPr bwMode="auto">
            <a:xfrm>
              <a:off x="1309688" y="2192338"/>
              <a:ext cx="279400" cy="725488"/>
            </a:xfrm>
            <a:custGeom>
              <a:avLst/>
              <a:gdLst>
                <a:gd name="T0" fmla="*/ 20 w 293"/>
                <a:gd name="T1" fmla="*/ 724 h 759"/>
                <a:gd name="T2" fmla="*/ 268 w 293"/>
                <a:gd name="T3" fmla="*/ 20 h 759"/>
                <a:gd name="T4" fmla="*/ 248 w 293"/>
                <a:gd name="T5" fmla="*/ 171 h 759"/>
                <a:gd name="T6" fmla="*/ 45 w 293"/>
                <a:gd name="T7" fmla="*/ 173 h 759"/>
                <a:gd name="T8" fmla="*/ 258 w 293"/>
                <a:gd name="T9" fmla="*/ 683 h 759"/>
                <a:gd name="T10" fmla="*/ 57 w 293"/>
                <a:gd name="T11" fmla="*/ 683 h 759"/>
                <a:gd name="T12" fmla="*/ 237 w 293"/>
                <a:gd name="T13" fmla="*/ 248 h 759"/>
                <a:gd name="T14" fmla="*/ 237 w 293"/>
                <a:gd name="T15" fmla="*/ 612 h 759"/>
                <a:gd name="T16" fmla="*/ 62 w 293"/>
                <a:gd name="T17" fmla="*/ 649 h 759"/>
                <a:gd name="T18" fmla="*/ 62 w 293"/>
                <a:gd name="T19" fmla="*/ 649 h 759"/>
                <a:gd name="T20" fmla="*/ 50 w 293"/>
                <a:gd name="T21" fmla="*/ 631 h 759"/>
                <a:gd name="T22" fmla="*/ 57 w 293"/>
                <a:gd name="T23" fmla="*/ 607 h 759"/>
                <a:gd name="T24" fmla="*/ 57 w 293"/>
                <a:gd name="T25" fmla="*/ 534 h 759"/>
                <a:gd name="T26" fmla="*/ 50 w 293"/>
                <a:gd name="T27" fmla="*/ 474 h 759"/>
                <a:gd name="T28" fmla="*/ 50 w 293"/>
                <a:gd name="T29" fmla="*/ 455 h 759"/>
                <a:gd name="T30" fmla="*/ 50 w 293"/>
                <a:gd name="T31" fmla="*/ 455 h 759"/>
                <a:gd name="T32" fmla="*/ 50 w 293"/>
                <a:gd name="T33" fmla="*/ 450 h 759"/>
                <a:gd name="T34" fmla="*/ 57 w 293"/>
                <a:gd name="T35" fmla="*/ 389 h 759"/>
                <a:gd name="T36" fmla="*/ 57 w 293"/>
                <a:gd name="T37" fmla="*/ 333 h 759"/>
                <a:gd name="T38" fmla="*/ 50 w 293"/>
                <a:gd name="T39" fmla="*/ 277 h 759"/>
                <a:gd name="T40" fmla="*/ 50 w 293"/>
                <a:gd name="T41" fmla="*/ 253 h 759"/>
                <a:gd name="T42" fmla="*/ 50 w 293"/>
                <a:gd name="T43" fmla="*/ 253 h 759"/>
                <a:gd name="T44" fmla="*/ 237 w 293"/>
                <a:gd name="T45" fmla="*/ 253 h 759"/>
                <a:gd name="T46" fmla="*/ 237 w 293"/>
                <a:gd name="T47" fmla="*/ 372 h 759"/>
                <a:gd name="T48" fmla="*/ 243 w 293"/>
                <a:gd name="T49" fmla="*/ 372 h 759"/>
                <a:gd name="T50" fmla="*/ 243 w 293"/>
                <a:gd name="T51" fmla="*/ 377 h 759"/>
                <a:gd name="T52" fmla="*/ 237 w 293"/>
                <a:gd name="T53" fmla="*/ 455 h 759"/>
                <a:gd name="T54" fmla="*/ 232 w 293"/>
                <a:gd name="T55" fmla="*/ 612 h 759"/>
                <a:gd name="T56" fmla="*/ 62 w 293"/>
                <a:gd name="T57" fmla="*/ 211 h 759"/>
                <a:gd name="T58" fmla="*/ 232 w 293"/>
                <a:gd name="T59" fmla="*/ 210 h 759"/>
                <a:gd name="T60" fmla="*/ 232 w 293"/>
                <a:gd name="T61" fmla="*/ 210 h 759"/>
                <a:gd name="T62" fmla="*/ 62 w 293"/>
                <a:gd name="T63" fmla="*/ 350 h 759"/>
                <a:gd name="T64" fmla="*/ 62 w 293"/>
                <a:gd name="T65" fmla="*/ 355 h 759"/>
                <a:gd name="T66" fmla="*/ 62 w 293"/>
                <a:gd name="T67" fmla="*/ 529 h 759"/>
                <a:gd name="T68" fmla="*/ 232 w 293"/>
                <a:gd name="T69" fmla="*/ 492 h 759"/>
                <a:gd name="T70" fmla="*/ 232 w 293"/>
                <a:gd name="T71" fmla="*/ 450 h 759"/>
                <a:gd name="T72" fmla="*/ 232 w 293"/>
                <a:gd name="T73" fmla="*/ 450 h 759"/>
                <a:gd name="T74" fmla="*/ 232 w 293"/>
                <a:gd name="T75" fmla="*/ 377 h 759"/>
                <a:gd name="T76" fmla="*/ 232 w 293"/>
                <a:gd name="T77" fmla="*/ 570 h 759"/>
                <a:gd name="T78" fmla="*/ 232 w 293"/>
                <a:gd name="T79" fmla="*/ 571 h 759"/>
                <a:gd name="T80" fmla="*/ 62 w 293"/>
                <a:gd name="T81" fmla="*/ 291 h 759"/>
                <a:gd name="T82" fmla="*/ 232 w 293"/>
                <a:gd name="T83" fmla="*/ 290 h 759"/>
                <a:gd name="T84" fmla="*/ 232 w 293"/>
                <a:gd name="T85" fmla="*/ 290 h 759"/>
                <a:gd name="T86" fmla="*/ 62 w 293"/>
                <a:gd name="T87" fmla="*/ 328 h 759"/>
                <a:gd name="T88" fmla="*/ 232 w 293"/>
                <a:gd name="T89" fmla="*/ 248 h 759"/>
                <a:gd name="T90" fmla="*/ 237 w 293"/>
                <a:gd name="T91" fmla="*/ 607 h 759"/>
                <a:gd name="T92" fmla="*/ 50 w 293"/>
                <a:gd name="T93" fmla="*/ 201 h 759"/>
                <a:gd name="T94" fmla="*/ 57 w 293"/>
                <a:gd name="T95" fmla="*/ 196 h 759"/>
                <a:gd name="T96" fmla="*/ 57 w 293"/>
                <a:gd name="T97" fmla="*/ 196 h 759"/>
                <a:gd name="T98" fmla="*/ 258 w 293"/>
                <a:gd name="T99" fmla="*/ 20 h 759"/>
                <a:gd name="T100" fmla="*/ 136 w 293"/>
                <a:gd name="T101" fmla="*/ 759 h 759"/>
                <a:gd name="T102" fmla="*/ 36 w 293"/>
                <a:gd name="T103" fmla="*/ 693 h 759"/>
                <a:gd name="T104" fmla="*/ 189 w 293"/>
                <a:gd name="T105" fmla="*/ 734 h 759"/>
                <a:gd name="T106" fmla="*/ 0 w 293"/>
                <a:gd name="T10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759">
                  <a:moveTo>
                    <a:pt x="20" y="20"/>
                  </a:moveTo>
                  <a:lnTo>
                    <a:pt x="20" y="20"/>
                  </a:lnTo>
                  <a:lnTo>
                    <a:pt x="26" y="20"/>
                  </a:lnTo>
                  <a:lnTo>
                    <a:pt x="26" y="724"/>
                  </a:lnTo>
                  <a:lnTo>
                    <a:pt x="20" y="724"/>
                  </a:lnTo>
                  <a:lnTo>
                    <a:pt x="20" y="20"/>
                  </a:lnTo>
                  <a:close/>
                  <a:moveTo>
                    <a:pt x="274" y="724"/>
                  </a:moveTo>
                  <a:lnTo>
                    <a:pt x="274" y="724"/>
                  </a:lnTo>
                  <a:lnTo>
                    <a:pt x="268" y="724"/>
                  </a:lnTo>
                  <a:lnTo>
                    <a:pt x="268" y="20"/>
                  </a:lnTo>
                  <a:lnTo>
                    <a:pt x="274" y="20"/>
                  </a:lnTo>
                  <a:lnTo>
                    <a:pt x="274" y="724"/>
                  </a:lnTo>
                  <a:close/>
                  <a:moveTo>
                    <a:pt x="248" y="683"/>
                  </a:moveTo>
                  <a:lnTo>
                    <a:pt x="248" y="683"/>
                  </a:lnTo>
                  <a:lnTo>
                    <a:pt x="248" y="171"/>
                  </a:lnTo>
                  <a:lnTo>
                    <a:pt x="248" y="171"/>
                  </a:lnTo>
                  <a:lnTo>
                    <a:pt x="248" y="168"/>
                  </a:lnTo>
                  <a:lnTo>
                    <a:pt x="45" y="168"/>
                  </a:lnTo>
                  <a:lnTo>
                    <a:pt x="45" y="173"/>
                  </a:lnTo>
                  <a:lnTo>
                    <a:pt x="45" y="173"/>
                  </a:lnTo>
                  <a:lnTo>
                    <a:pt x="45" y="683"/>
                  </a:lnTo>
                  <a:lnTo>
                    <a:pt x="36" y="683"/>
                  </a:lnTo>
                  <a:lnTo>
                    <a:pt x="36" y="38"/>
                  </a:lnTo>
                  <a:lnTo>
                    <a:pt x="258" y="38"/>
                  </a:lnTo>
                  <a:lnTo>
                    <a:pt x="258" y="683"/>
                  </a:lnTo>
                  <a:lnTo>
                    <a:pt x="248" y="683"/>
                  </a:lnTo>
                  <a:close/>
                  <a:moveTo>
                    <a:pt x="50" y="636"/>
                  </a:moveTo>
                  <a:lnTo>
                    <a:pt x="50" y="636"/>
                  </a:lnTo>
                  <a:lnTo>
                    <a:pt x="57" y="636"/>
                  </a:lnTo>
                  <a:lnTo>
                    <a:pt x="57" y="683"/>
                  </a:lnTo>
                  <a:lnTo>
                    <a:pt x="50" y="683"/>
                  </a:lnTo>
                  <a:lnTo>
                    <a:pt x="50" y="636"/>
                  </a:lnTo>
                  <a:close/>
                  <a:moveTo>
                    <a:pt x="243" y="248"/>
                  </a:moveTo>
                  <a:lnTo>
                    <a:pt x="243" y="248"/>
                  </a:lnTo>
                  <a:lnTo>
                    <a:pt x="237" y="248"/>
                  </a:lnTo>
                  <a:lnTo>
                    <a:pt x="237" y="173"/>
                  </a:lnTo>
                  <a:lnTo>
                    <a:pt x="243" y="173"/>
                  </a:lnTo>
                  <a:lnTo>
                    <a:pt x="243" y="248"/>
                  </a:lnTo>
                  <a:close/>
                  <a:moveTo>
                    <a:pt x="237" y="612"/>
                  </a:moveTo>
                  <a:lnTo>
                    <a:pt x="237" y="612"/>
                  </a:lnTo>
                  <a:lnTo>
                    <a:pt x="243" y="612"/>
                  </a:lnTo>
                  <a:lnTo>
                    <a:pt x="243" y="683"/>
                  </a:lnTo>
                  <a:lnTo>
                    <a:pt x="237" y="683"/>
                  </a:lnTo>
                  <a:lnTo>
                    <a:pt x="237" y="612"/>
                  </a:lnTo>
                  <a:close/>
                  <a:moveTo>
                    <a:pt x="62" y="649"/>
                  </a:moveTo>
                  <a:lnTo>
                    <a:pt x="62" y="649"/>
                  </a:lnTo>
                  <a:lnTo>
                    <a:pt x="232" y="649"/>
                  </a:lnTo>
                  <a:lnTo>
                    <a:pt x="232" y="683"/>
                  </a:lnTo>
                  <a:lnTo>
                    <a:pt x="62" y="683"/>
                  </a:lnTo>
                  <a:lnTo>
                    <a:pt x="62" y="649"/>
                  </a:lnTo>
                  <a:close/>
                  <a:moveTo>
                    <a:pt x="50" y="612"/>
                  </a:moveTo>
                  <a:lnTo>
                    <a:pt x="50" y="612"/>
                  </a:lnTo>
                  <a:lnTo>
                    <a:pt x="57" y="612"/>
                  </a:lnTo>
                  <a:lnTo>
                    <a:pt x="57" y="631"/>
                  </a:lnTo>
                  <a:lnTo>
                    <a:pt x="50" y="631"/>
                  </a:lnTo>
                  <a:lnTo>
                    <a:pt x="50" y="612"/>
                  </a:lnTo>
                  <a:close/>
                  <a:moveTo>
                    <a:pt x="50" y="555"/>
                  </a:moveTo>
                  <a:lnTo>
                    <a:pt x="50" y="555"/>
                  </a:lnTo>
                  <a:lnTo>
                    <a:pt x="57" y="555"/>
                  </a:lnTo>
                  <a:lnTo>
                    <a:pt x="57" y="607"/>
                  </a:lnTo>
                  <a:lnTo>
                    <a:pt x="50" y="607"/>
                  </a:lnTo>
                  <a:lnTo>
                    <a:pt x="50" y="555"/>
                  </a:lnTo>
                  <a:close/>
                  <a:moveTo>
                    <a:pt x="50" y="534"/>
                  </a:moveTo>
                  <a:lnTo>
                    <a:pt x="50" y="534"/>
                  </a:lnTo>
                  <a:lnTo>
                    <a:pt x="57" y="534"/>
                  </a:lnTo>
                  <a:lnTo>
                    <a:pt x="57" y="550"/>
                  </a:lnTo>
                  <a:lnTo>
                    <a:pt x="50" y="550"/>
                  </a:lnTo>
                  <a:lnTo>
                    <a:pt x="50" y="534"/>
                  </a:lnTo>
                  <a:close/>
                  <a:moveTo>
                    <a:pt x="50" y="474"/>
                  </a:moveTo>
                  <a:lnTo>
                    <a:pt x="50" y="474"/>
                  </a:lnTo>
                  <a:lnTo>
                    <a:pt x="57" y="474"/>
                  </a:lnTo>
                  <a:lnTo>
                    <a:pt x="57" y="529"/>
                  </a:lnTo>
                  <a:lnTo>
                    <a:pt x="50" y="529"/>
                  </a:lnTo>
                  <a:lnTo>
                    <a:pt x="50" y="474"/>
                  </a:lnTo>
                  <a:close/>
                  <a:moveTo>
                    <a:pt x="50" y="455"/>
                  </a:moveTo>
                  <a:lnTo>
                    <a:pt x="50" y="455"/>
                  </a:lnTo>
                  <a:lnTo>
                    <a:pt x="57" y="455"/>
                  </a:lnTo>
                  <a:lnTo>
                    <a:pt x="57" y="469"/>
                  </a:lnTo>
                  <a:lnTo>
                    <a:pt x="50" y="469"/>
                  </a:lnTo>
                  <a:lnTo>
                    <a:pt x="50" y="455"/>
                  </a:lnTo>
                  <a:close/>
                  <a:moveTo>
                    <a:pt x="50" y="394"/>
                  </a:moveTo>
                  <a:lnTo>
                    <a:pt x="50" y="394"/>
                  </a:lnTo>
                  <a:lnTo>
                    <a:pt x="57" y="394"/>
                  </a:lnTo>
                  <a:lnTo>
                    <a:pt x="57" y="450"/>
                  </a:lnTo>
                  <a:lnTo>
                    <a:pt x="50" y="450"/>
                  </a:lnTo>
                  <a:lnTo>
                    <a:pt x="50" y="394"/>
                  </a:lnTo>
                  <a:close/>
                  <a:moveTo>
                    <a:pt x="50" y="377"/>
                  </a:moveTo>
                  <a:lnTo>
                    <a:pt x="50" y="377"/>
                  </a:lnTo>
                  <a:lnTo>
                    <a:pt x="57" y="377"/>
                  </a:lnTo>
                  <a:lnTo>
                    <a:pt x="57" y="389"/>
                  </a:lnTo>
                  <a:lnTo>
                    <a:pt x="50" y="389"/>
                  </a:lnTo>
                  <a:lnTo>
                    <a:pt x="50" y="377"/>
                  </a:lnTo>
                  <a:close/>
                  <a:moveTo>
                    <a:pt x="50" y="333"/>
                  </a:moveTo>
                  <a:lnTo>
                    <a:pt x="50" y="333"/>
                  </a:lnTo>
                  <a:lnTo>
                    <a:pt x="57" y="333"/>
                  </a:lnTo>
                  <a:lnTo>
                    <a:pt x="57" y="372"/>
                  </a:lnTo>
                  <a:lnTo>
                    <a:pt x="50" y="372"/>
                  </a:lnTo>
                  <a:lnTo>
                    <a:pt x="50" y="333"/>
                  </a:lnTo>
                  <a:close/>
                  <a:moveTo>
                    <a:pt x="50" y="277"/>
                  </a:moveTo>
                  <a:lnTo>
                    <a:pt x="50" y="277"/>
                  </a:lnTo>
                  <a:lnTo>
                    <a:pt x="57" y="277"/>
                  </a:lnTo>
                  <a:lnTo>
                    <a:pt x="57" y="328"/>
                  </a:lnTo>
                  <a:lnTo>
                    <a:pt x="50" y="328"/>
                  </a:lnTo>
                  <a:lnTo>
                    <a:pt x="50" y="277"/>
                  </a:lnTo>
                  <a:close/>
                  <a:moveTo>
                    <a:pt x="50" y="253"/>
                  </a:moveTo>
                  <a:lnTo>
                    <a:pt x="50" y="253"/>
                  </a:lnTo>
                  <a:lnTo>
                    <a:pt x="57" y="253"/>
                  </a:lnTo>
                  <a:lnTo>
                    <a:pt x="57" y="272"/>
                  </a:lnTo>
                  <a:lnTo>
                    <a:pt x="50" y="272"/>
                  </a:lnTo>
                  <a:lnTo>
                    <a:pt x="50" y="253"/>
                  </a:lnTo>
                  <a:close/>
                  <a:moveTo>
                    <a:pt x="243" y="328"/>
                  </a:moveTo>
                  <a:lnTo>
                    <a:pt x="243" y="328"/>
                  </a:lnTo>
                  <a:lnTo>
                    <a:pt x="237" y="328"/>
                  </a:lnTo>
                  <a:lnTo>
                    <a:pt x="237" y="328"/>
                  </a:lnTo>
                  <a:lnTo>
                    <a:pt x="237" y="253"/>
                  </a:lnTo>
                  <a:lnTo>
                    <a:pt x="243" y="253"/>
                  </a:lnTo>
                  <a:lnTo>
                    <a:pt x="243" y="328"/>
                  </a:lnTo>
                  <a:close/>
                  <a:moveTo>
                    <a:pt x="243" y="372"/>
                  </a:moveTo>
                  <a:lnTo>
                    <a:pt x="243" y="372"/>
                  </a:lnTo>
                  <a:lnTo>
                    <a:pt x="237" y="372"/>
                  </a:lnTo>
                  <a:lnTo>
                    <a:pt x="237" y="355"/>
                  </a:lnTo>
                  <a:lnTo>
                    <a:pt x="237" y="350"/>
                  </a:lnTo>
                  <a:lnTo>
                    <a:pt x="237" y="333"/>
                  </a:lnTo>
                  <a:lnTo>
                    <a:pt x="243" y="333"/>
                  </a:lnTo>
                  <a:lnTo>
                    <a:pt x="243" y="372"/>
                  </a:lnTo>
                  <a:close/>
                  <a:moveTo>
                    <a:pt x="243" y="450"/>
                  </a:moveTo>
                  <a:lnTo>
                    <a:pt x="243" y="450"/>
                  </a:lnTo>
                  <a:lnTo>
                    <a:pt x="237" y="450"/>
                  </a:lnTo>
                  <a:lnTo>
                    <a:pt x="237" y="377"/>
                  </a:lnTo>
                  <a:lnTo>
                    <a:pt x="243" y="377"/>
                  </a:lnTo>
                  <a:lnTo>
                    <a:pt x="243" y="450"/>
                  </a:lnTo>
                  <a:close/>
                  <a:moveTo>
                    <a:pt x="243" y="529"/>
                  </a:moveTo>
                  <a:lnTo>
                    <a:pt x="243" y="529"/>
                  </a:lnTo>
                  <a:lnTo>
                    <a:pt x="237" y="529"/>
                  </a:lnTo>
                  <a:lnTo>
                    <a:pt x="237" y="455"/>
                  </a:lnTo>
                  <a:lnTo>
                    <a:pt x="243" y="455"/>
                  </a:lnTo>
                  <a:lnTo>
                    <a:pt x="243" y="529"/>
                  </a:lnTo>
                  <a:close/>
                  <a:moveTo>
                    <a:pt x="62" y="612"/>
                  </a:moveTo>
                  <a:lnTo>
                    <a:pt x="62" y="612"/>
                  </a:lnTo>
                  <a:lnTo>
                    <a:pt x="232" y="612"/>
                  </a:lnTo>
                  <a:lnTo>
                    <a:pt x="232" y="648"/>
                  </a:lnTo>
                  <a:lnTo>
                    <a:pt x="62" y="648"/>
                  </a:lnTo>
                  <a:lnTo>
                    <a:pt x="62" y="612"/>
                  </a:lnTo>
                  <a:close/>
                  <a:moveTo>
                    <a:pt x="62" y="211"/>
                  </a:moveTo>
                  <a:lnTo>
                    <a:pt x="62" y="211"/>
                  </a:lnTo>
                  <a:lnTo>
                    <a:pt x="232" y="211"/>
                  </a:lnTo>
                  <a:lnTo>
                    <a:pt x="232" y="211"/>
                  </a:lnTo>
                  <a:lnTo>
                    <a:pt x="62" y="211"/>
                  </a:lnTo>
                  <a:lnTo>
                    <a:pt x="62" y="211"/>
                  </a:lnTo>
                  <a:close/>
                  <a:moveTo>
                    <a:pt x="232" y="210"/>
                  </a:moveTo>
                  <a:lnTo>
                    <a:pt x="232" y="210"/>
                  </a:lnTo>
                  <a:lnTo>
                    <a:pt x="62" y="210"/>
                  </a:lnTo>
                  <a:lnTo>
                    <a:pt x="62" y="173"/>
                  </a:lnTo>
                  <a:lnTo>
                    <a:pt x="232" y="173"/>
                  </a:lnTo>
                  <a:lnTo>
                    <a:pt x="232" y="210"/>
                  </a:lnTo>
                  <a:close/>
                  <a:moveTo>
                    <a:pt x="62" y="333"/>
                  </a:moveTo>
                  <a:lnTo>
                    <a:pt x="62" y="333"/>
                  </a:lnTo>
                  <a:lnTo>
                    <a:pt x="232" y="333"/>
                  </a:lnTo>
                  <a:lnTo>
                    <a:pt x="232" y="350"/>
                  </a:lnTo>
                  <a:lnTo>
                    <a:pt x="62" y="350"/>
                  </a:lnTo>
                  <a:lnTo>
                    <a:pt x="62" y="333"/>
                  </a:lnTo>
                  <a:close/>
                  <a:moveTo>
                    <a:pt x="232" y="372"/>
                  </a:moveTo>
                  <a:lnTo>
                    <a:pt x="232" y="372"/>
                  </a:lnTo>
                  <a:lnTo>
                    <a:pt x="62" y="372"/>
                  </a:lnTo>
                  <a:lnTo>
                    <a:pt x="62" y="355"/>
                  </a:lnTo>
                  <a:lnTo>
                    <a:pt x="232" y="355"/>
                  </a:lnTo>
                  <a:lnTo>
                    <a:pt x="232" y="372"/>
                  </a:lnTo>
                  <a:close/>
                  <a:moveTo>
                    <a:pt x="232" y="529"/>
                  </a:moveTo>
                  <a:lnTo>
                    <a:pt x="232" y="529"/>
                  </a:lnTo>
                  <a:lnTo>
                    <a:pt x="62" y="529"/>
                  </a:lnTo>
                  <a:lnTo>
                    <a:pt x="62" y="492"/>
                  </a:lnTo>
                  <a:lnTo>
                    <a:pt x="232" y="492"/>
                  </a:lnTo>
                  <a:lnTo>
                    <a:pt x="232" y="529"/>
                  </a:lnTo>
                  <a:close/>
                  <a:moveTo>
                    <a:pt x="232" y="492"/>
                  </a:moveTo>
                  <a:lnTo>
                    <a:pt x="232" y="492"/>
                  </a:lnTo>
                  <a:lnTo>
                    <a:pt x="62" y="492"/>
                  </a:lnTo>
                  <a:lnTo>
                    <a:pt x="62" y="455"/>
                  </a:lnTo>
                  <a:lnTo>
                    <a:pt x="232" y="455"/>
                  </a:lnTo>
                  <a:lnTo>
                    <a:pt x="232" y="492"/>
                  </a:lnTo>
                  <a:close/>
                  <a:moveTo>
                    <a:pt x="232" y="450"/>
                  </a:moveTo>
                  <a:lnTo>
                    <a:pt x="232" y="450"/>
                  </a:lnTo>
                  <a:lnTo>
                    <a:pt x="62" y="450"/>
                  </a:lnTo>
                  <a:lnTo>
                    <a:pt x="62" y="414"/>
                  </a:lnTo>
                  <a:lnTo>
                    <a:pt x="232" y="414"/>
                  </a:lnTo>
                  <a:lnTo>
                    <a:pt x="232" y="450"/>
                  </a:lnTo>
                  <a:close/>
                  <a:moveTo>
                    <a:pt x="232" y="413"/>
                  </a:moveTo>
                  <a:lnTo>
                    <a:pt x="232" y="413"/>
                  </a:lnTo>
                  <a:lnTo>
                    <a:pt x="62" y="413"/>
                  </a:lnTo>
                  <a:lnTo>
                    <a:pt x="62" y="377"/>
                  </a:lnTo>
                  <a:lnTo>
                    <a:pt x="232" y="377"/>
                  </a:lnTo>
                  <a:lnTo>
                    <a:pt x="232" y="413"/>
                  </a:lnTo>
                  <a:close/>
                  <a:moveTo>
                    <a:pt x="62" y="534"/>
                  </a:moveTo>
                  <a:lnTo>
                    <a:pt x="62" y="534"/>
                  </a:lnTo>
                  <a:lnTo>
                    <a:pt x="232" y="534"/>
                  </a:lnTo>
                  <a:lnTo>
                    <a:pt x="232" y="570"/>
                  </a:lnTo>
                  <a:lnTo>
                    <a:pt x="62" y="570"/>
                  </a:lnTo>
                  <a:lnTo>
                    <a:pt x="62" y="534"/>
                  </a:lnTo>
                  <a:close/>
                  <a:moveTo>
                    <a:pt x="62" y="571"/>
                  </a:moveTo>
                  <a:lnTo>
                    <a:pt x="62" y="571"/>
                  </a:lnTo>
                  <a:lnTo>
                    <a:pt x="232" y="571"/>
                  </a:lnTo>
                  <a:lnTo>
                    <a:pt x="232" y="607"/>
                  </a:lnTo>
                  <a:lnTo>
                    <a:pt x="62" y="607"/>
                  </a:lnTo>
                  <a:lnTo>
                    <a:pt x="62" y="571"/>
                  </a:lnTo>
                  <a:close/>
                  <a:moveTo>
                    <a:pt x="62" y="291"/>
                  </a:moveTo>
                  <a:lnTo>
                    <a:pt x="62" y="291"/>
                  </a:lnTo>
                  <a:lnTo>
                    <a:pt x="232" y="291"/>
                  </a:lnTo>
                  <a:lnTo>
                    <a:pt x="232" y="291"/>
                  </a:lnTo>
                  <a:lnTo>
                    <a:pt x="62" y="291"/>
                  </a:lnTo>
                  <a:lnTo>
                    <a:pt x="62" y="291"/>
                  </a:lnTo>
                  <a:close/>
                  <a:moveTo>
                    <a:pt x="232" y="290"/>
                  </a:moveTo>
                  <a:lnTo>
                    <a:pt x="232" y="290"/>
                  </a:lnTo>
                  <a:lnTo>
                    <a:pt x="62" y="290"/>
                  </a:lnTo>
                  <a:lnTo>
                    <a:pt x="62" y="253"/>
                  </a:lnTo>
                  <a:lnTo>
                    <a:pt x="232" y="253"/>
                  </a:lnTo>
                  <a:lnTo>
                    <a:pt x="232" y="290"/>
                  </a:lnTo>
                  <a:close/>
                  <a:moveTo>
                    <a:pt x="62" y="292"/>
                  </a:moveTo>
                  <a:lnTo>
                    <a:pt x="62" y="292"/>
                  </a:lnTo>
                  <a:lnTo>
                    <a:pt x="232" y="292"/>
                  </a:lnTo>
                  <a:lnTo>
                    <a:pt x="232" y="328"/>
                  </a:lnTo>
                  <a:lnTo>
                    <a:pt x="62" y="328"/>
                  </a:lnTo>
                  <a:lnTo>
                    <a:pt x="62" y="292"/>
                  </a:lnTo>
                  <a:close/>
                  <a:moveTo>
                    <a:pt x="62" y="212"/>
                  </a:moveTo>
                  <a:lnTo>
                    <a:pt x="62" y="212"/>
                  </a:lnTo>
                  <a:lnTo>
                    <a:pt x="232" y="212"/>
                  </a:lnTo>
                  <a:lnTo>
                    <a:pt x="232" y="248"/>
                  </a:lnTo>
                  <a:lnTo>
                    <a:pt x="62" y="248"/>
                  </a:lnTo>
                  <a:lnTo>
                    <a:pt x="62" y="212"/>
                  </a:lnTo>
                  <a:close/>
                  <a:moveTo>
                    <a:pt x="243" y="607"/>
                  </a:moveTo>
                  <a:lnTo>
                    <a:pt x="243" y="607"/>
                  </a:lnTo>
                  <a:lnTo>
                    <a:pt x="237" y="607"/>
                  </a:lnTo>
                  <a:lnTo>
                    <a:pt x="237" y="534"/>
                  </a:lnTo>
                  <a:lnTo>
                    <a:pt x="243" y="534"/>
                  </a:lnTo>
                  <a:lnTo>
                    <a:pt x="243" y="607"/>
                  </a:lnTo>
                  <a:close/>
                  <a:moveTo>
                    <a:pt x="50" y="201"/>
                  </a:moveTo>
                  <a:lnTo>
                    <a:pt x="50" y="201"/>
                  </a:lnTo>
                  <a:lnTo>
                    <a:pt x="57" y="201"/>
                  </a:lnTo>
                  <a:lnTo>
                    <a:pt x="57" y="248"/>
                  </a:lnTo>
                  <a:lnTo>
                    <a:pt x="50" y="248"/>
                  </a:lnTo>
                  <a:lnTo>
                    <a:pt x="50" y="201"/>
                  </a:lnTo>
                  <a:close/>
                  <a:moveTo>
                    <a:pt x="57" y="196"/>
                  </a:moveTo>
                  <a:lnTo>
                    <a:pt x="57" y="196"/>
                  </a:lnTo>
                  <a:lnTo>
                    <a:pt x="50" y="196"/>
                  </a:lnTo>
                  <a:lnTo>
                    <a:pt x="50" y="173"/>
                  </a:lnTo>
                  <a:lnTo>
                    <a:pt x="57" y="173"/>
                  </a:lnTo>
                  <a:lnTo>
                    <a:pt x="57" y="196"/>
                  </a:lnTo>
                  <a:close/>
                  <a:moveTo>
                    <a:pt x="258" y="28"/>
                  </a:moveTo>
                  <a:lnTo>
                    <a:pt x="258" y="28"/>
                  </a:lnTo>
                  <a:lnTo>
                    <a:pt x="36" y="28"/>
                  </a:lnTo>
                  <a:lnTo>
                    <a:pt x="36" y="20"/>
                  </a:lnTo>
                  <a:lnTo>
                    <a:pt x="258" y="20"/>
                  </a:lnTo>
                  <a:lnTo>
                    <a:pt x="258" y="28"/>
                  </a:lnTo>
                  <a:close/>
                  <a:moveTo>
                    <a:pt x="0" y="743"/>
                  </a:moveTo>
                  <a:lnTo>
                    <a:pt x="0" y="743"/>
                  </a:lnTo>
                  <a:lnTo>
                    <a:pt x="112" y="743"/>
                  </a:lnTo>
                  <a:cubicBezTo>
                    <a:pt x="116" y="753"/>
                    <a:pt x="125" y="759"/>
                    <a:pt x="136" y="759"/>
                  </a:cubicBezTo>
                  <a:cubicBezTo>
                    <a:pt x="150" y="759"/>
                    <a:pt x="161" y="748"/>
                    <a:pt x="161" y="734"/>
                  </a:cubicBezTo>
                  <a:cubicBezTo>
                    <a:pt x="161" y="719"/>
                    <a:pt x="150" y="708"/>
                    <a:pt x="136" y="708"/>
                  </a:cubicBezTo>
                  <a:cubicBezTo>
                    <a:pt x="125" y="708"/>
                    <a:pt x="116" y="714"/>
                    <a:pt x="112" y="724"/>
                  </a:cubicBezTo>
                  <a:lnTo>
                    <a:pt x="36" y="724"/>
                  </a:lnTo>
                  <a:lnTo>
                    <a:pt x="36" y="693"/>
                  </a:lnTo>
                  <a:lnTo>
                    <a:pt x="258" y="693"/>
                  </a:lnTo>
                  <a:lnTo>
                    <a:pt x="258" y="724"/>
                  </a:lnTo>
                  <a:lnTo>
                    <a:pt x="238" y="724"/>
                  </a:lnTo>
                  <a:cubicBezTo>
                    <a:pt x="234" y="714"/>
                    <a:pt x="225" y="708"/>
                    <a:pt x="215" y="708"/>
                  </a:cubicBezTo>
                  <a:cubicBezTo>
                    <a:pt x="200" y="708"/>
                    <a:pt x="189" y="719"/>
                    <a:pt x="189" y="734"/>
                  </a:cubicBezTo>
                  <a:cubicBezTo>
                    <a:pt x="189" y="748"/>
                    <a:pt x="200" y="759"/>
                    <a:pt x="215" y="759"/>
                  </a:cubicBezTo>
                  <a:cubicBezTo>
                    <a:pt x="225" y="759"/>
                    <a:pt x="234" y="753"/>
                    <a:pt x="238" y="743"/>
                  </a:cubicBezTo>
                  <a:lnTo>
                    <a:pt x="293" y="743"/>
                  </a:lnTo>
                  <a:lnTo>
                    <a:pt x="293" y="0"/>
                  </a:lnTo>
                  <a:lnTo>
                    <a:pt x="0" y="0"/>
                  </a:lnTo>
                  <a:lnTo>
                    <a:pt x="0" y="743"/>
                  </a:lnTo>
                  <a:close/>
                </a:path>
              </a:pathLst>
            </a:custGeom>
            <a:grpFill/>
            <a:ln w="0">
              <a:noFill/>
              <a:prstDash val="solid"/>
              <a:round/>
              <a:headEnd/>
              <a:tailEnd/>
            </a:ln>
          </p:spPr>
          <p:txBody>
            <a:bodyPr/>
            <a:lstStyle/>
            <a:p>
              <a:pPr defTabSz="543689">
                <a:defRPr/>
              </a:pPr>
              <a:endParaRPr lang="zh-CN" altLang="en-US" sz="3201"/>
            </a:p>
          </p:txBody>
        </p:sp>
        <p:sp>
          <p:nvSpPr>
            <p:cNvPr id="8" name="Freeform 276"/>
            <p:cNvSpPr>
              <a:spLocks/>
            </p:cNvSpPr>
            <p:nvPr/>
          </p:nvSpPr>
          <p:spPr bwMode="auto">
            <a:xfrm>
              <a:off x="1441451" y="2286000"/>
              <a:ext cx="6350" cy="7938"/>
            </a:xfrm>
            <a:custGeom>
              <a:avLst/>
              <a:gdLst>
                <a:gd name="T0" fmla="*/ 2 w 7"/>
                <a:gd name="T1" fmla="*/ 5 h 8"/>
                <a:gd name="T2" fmla="*/ 2 w 7"/>
                <a:gd name="T3" fmla="*/ 5 h 8"/>
                <a:gd name="T4" fmla="*/ 6 w 7"/>
                <a:gd name="T5" fmla="*/ 5 h 8"/>
                <a:gd name="T6" fmla="*/ 6 w 7"/>
                <a:gd name="T7" fmla="*/ 8 h 8"/>
                <a:gd name="T8" fmla="*/ 7 w 7"/>
                <a:gd name="T9" fmla="*/ 8 h 8"/>
                <a:gd name="T10" fmla="*/ 7 w 7"/>
                <a:gd name="T11" fmla="*/ 0 h 8"/>
                <a:gd name="T12" fmla="*/ 6 w 7"/>
                <a:gd name="T13" fmla="*/ 0 h 8"/>
                <a:gd name="T14" fmla="*/ 6 w 7"/>
                <a:gd name="T15" fmla="*/ 3 h 8"/>
                <a:gd name="T16" fmla="*/ 2 w 7"/>
                <a:gd name="T17" fmla="*/ 3 h 8"/>
                <a:gd name="T18" fmla="*/ 2 w 7"/>
                <a:gd name="T19" fmla="*/ 0 h 8"/>
                <a:gd name="T20" fmla="*/ 0 w 7"/>
                <a:gd name="T21" fmla="*/ 0 h 8"/>
                <a:gd name="T22" fmla="*/ 0 w 7"/>
                <a:gd name="T23" fmla="*/ 8 h 8"/>
                <a:gd name="T24" fmla="*/ 2 w 7"/>
                <a:gd name="T25" fmla="*/ 8 h 8"/>
                <a:gd name="T26" fmla="*/ 2 w 7"/>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2" y="5"/>
                  </a:moveTo>
                  <a:lnTo>
                    <a:pt x="2" y="5"/>
                  </a:lnTo>
                  <a:lnTo>
                    <a:pt x="6" y="5"/>
                  </a:lnTo>
                  <a:lnTo>
                    <a:pt x="6" y="8"/>
                  </a:lnTo>
                  <a:lnTo>
                    <a:pt x="7" y="8"/>
                  </a:lnTo>
                  <a:lnTo>
                    <a:pt x="7" y="0"/>
                  </a:lnTo>
                  <a:lnTo>
                    <a:pt x="6" y="0"/>
                  </a:lnTo>
                  <a:lnTo>
                    <a:pt x="6" y="3"/>
                  </a:lnTo>
                  <a:lnTo>
                    <a:pt x="2" y="3"/>
                  </a:lnTo>
                  <a:lnTo>
                    <a:pt x="2" y="0"/>
                  </a:lnTo>
                  <a:lnTo>
                    <a:pt x="0" y="0"/>
                  </a:lnTo>
                  <a:lnTo>
                    <a:pt x="0" y="8"/>
                  </a:lnTo>
                  <a:lnTo>
                    <a:pt x="2" y="8"/>
                  </a:lnTo>
                  <a:lnTo>
                    <a:pt x="2" y="5"/>
                  </a:lnTo>
                  <a:close/>
                </a:path>
              </a:pathLst>
            </a:custGeom>
            <a:grpFill/>
            <a:ln w="0">
              <a:noFill/>
              <a:prstDash val="solid"/>
              <a:round/>
              <a:headEnd/>
              <a:tailEnd/>
            </a:ln>
          </p:spPr>
          <p:txBody>
            <a:bodyPr/>
            <a:lstStyle/>
            <a:p>
              <a:pPr defTabSz="543689">
                <a:defRPr/>
              </a:pPr>
              <a:endParaRPr lang="zh-CN" altLang="en-US" sz="3201"/>
            </a:p>
          </p:txBody>
        </p:sp>
        <p:sp>
          <p:nvSpPr>
            <p:cNvPr id="9" name="Freeform 277"/>
            <p:cNvSpPr>
              <a:spLocks/>
            </p:cNvSpPr>
            <p:nvPr/>
          </p:nvSpPr>
          <p:spPr bwMode="auto">
            <a:xfrm>
              <a:off x="1449388" y="2286000"/>
              <a:ext cx="6350" cy="7938"/>
            </a:xfrm>
            <a:custGeom>
              <a:avLst/>
              <a:gdLst>
                <a:gd name="T0" fmla="*/ 4 w 7"/>
                <a:gd name="T1" fmla="*/ 8 h 8"/>
                <a:gd name="T2" fmla="*/ 4 w 7"/>
                <a:gd name="T3" fmla="*/ 8 h 8"/>
                <a:gd name="T4" fmla="*/ 7 w 7"/>
                <a:gd name="T5" fmla="*/ 7 h 8"/>
                <a:gd name="T6" fmla="*/ 7 w 7"/>
                <a:gd name="T7" fmla="*/ 5 h 8"/>
                <a:gd name="T8" fmla="*/ 7 w 7"/>
                <a:gd name="T9" fmla="*/ 0 h 8"/>
                <a:gd name="T10" fmla="*/ 5 w 7"/>
                <a:gd name="T11" fmla="*/ 0 h 8"/>
                <a:gd name="T12" fmla="*/ 5 w 7"/>
                <a:gd name="T13" fmla="*/ 5 h 8"/>
                <a:gd name="T14" fmla="*/ 4 w 7"/>
                <a:gd name="T15" fmla="*/ 7 h 8"/>
                <a:gd name="T16" fmla="*/ 2 w 7"/>
                <a:gd name="T17" fmla="*/ 5 h 8"/>
                <a:gd name="T18" fmla="*/ 2 w 7"/>
                <a:gd name="T19" fmla="*/ 0 h 8"/>
                <a:gd name="T20" fmla="*/ 0 w 7"/>
                <a:gd name="T21" fmla="*/ 0 h 8"/>
                <a:gd name="T22" fmla="*/ 0 w 7"/>
                <a:gd name="T23" fmla="*/ 5 h 8"/>
                <a:gd name="T24" fmla="*/ 0 w 7"/>
                <a:gd name="T25" fmla="*/ 7 h 8"/>
                <a:gd name="T26" fmla="*/ 4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4" y="8"/>
                  </a:moveTo>
                  <a:lnTo>
                    <a:pt x="4" y="8"/>
                  </a:lnTo>
                  <a:cubicBezTo>
                    <a:pt x="5" y="8"/>
                    <a:pt x="6" y="8"/>
                    <a:pt x="7" y="7"/>
                  </a:cubicBezTo>
                  <a:cubicBezTo>
                    <a:pt x="7" y="7"/>
                    <a:pt x="7" y="6"/>
                    <a:pt x="7" y="5"/>
                  </a:cubicBezTo>
                  <a:lnTo>
                    <a:pt x="7" y="0"/>
                  </a:lnTo>
                  <a:lnTo>
                    <a:pt x="5" y="0"/>
                  </a:lnTo>
                  <a:lnTo>
                    <a:pt x="5" y="5"/>
                  </a:lnTo>
                  <a:cubicBezTo>
                    <a:pt x="5" y="6"/>
                    <a:pt x="5" y="7"/>
                    <a:pt x="4" y="7"/>
                  </a:cubicBezTo>
                  <a:cubicBezTo>
                    <a:pt x="2" y="7"/>
                    <a:pt x="2" y="6"/>
                    <a:pt x="2" y="5"/>
                  </a:cubicBezTo>
                  <a:lnTo>
                    <a:pt x="2" y="0"/>
                  </a:lnTo>
                  <a:lnTo>
                    <a:pt x="0" y="0"/>
                  </a:lnTo>
                  <a:lnTo>
                    <a:pt x="0" y="5"/>
                  </a:lnTo>
                  <a:cubicBezTo>
                    <a:pt x="0" y="6"/>
                    <a:pt x="0" y="7"/>
                    <a:pt x="0" y="7"/>
                  </a:cubicBezTo>
                  <a:cubicBezTo>
                    <a:pt x="1" y="8"/>
                    <a:pt x="2" y="8"/>
                    <a:pt x="4" y="8"/>
                  </a:cubicBezTo>
                  <a:close/>
                </a:path>
              </a:pathLst>
            </a:custGeom>
            <a:grpFill/>
            <a:ln w="0">
              <a:noFill/>
              <a:prstDash val="solid"/>
              <a:round/>
              <a:headEnd/>
              <a:tailEnd/>
            </a:ln>
          </p:spPr>
          <p:txBody>
            <a:bodyPr/>
            <a:lstStyle/>
            <a:p>
              <a:pPr defTabSz="543689">
                <a:defRPr/>
              </a:pPr>
              <a:endParaRPr lang="zh-CN" altLang="en-US" sz="3201"/>
            </a:p>
          </p:txBody>
        </p:sp>
        <p:sp>
          <p:nvSpPr>
            <p:cNvPr id="10" name="Freeform 278"/>
            <p:cNvSpPr>
              <a:spLocks noEditPoints="1"/>
            </p:cNvSpPr>
            <p:nvPr/>
          </p:nvSpPr>
          <p:spPr bwMode="auto">
            <a:xfrm>
              <a:off x="1457326" y="2286000"/>
              <a:ext cx="7938" cy="7938"/>
            </a:xfrm>
            <a:custGeom>
              <a:avLst/>
              <a:gdLst>
                <a:gd name="T0" fmla="*/ 4 w 9"/>
                <a:gd name="T1" fmla="*/ 2 h 8"/>
                <a:gd name="T2" fmla="*/ 4 w 9"/>
                <a:gd name="T3" fmla="*/ 2 h 8"/>
                <a:gd name="T4" fmla="*/ 5 w 9"/>
                <a:gd name="T5" fmla="*/ 5 h 8"/>
                <a:gd name="T6" fmla="*/ 3 w 9"/>
                <a:gd name="T7" fmla="*/ 5 h 8"/>
                <a:gd name="T8" fmla="*/ 4 w 9"/>
                <a:gd name="T9" fmla="*/ 2 h 8"/>
                <a:gd name="T10" fmla="*/ 2 w 9"/>
                <a:gd name="T11" fmla="*/ 6 h 8"/>
                <a:gd name="T12" fmla="*/ 2 w 9"/>
                <a:gd name="T13" fmla="*/ 6 h 8"/>
                <a:gd name="T14" fmla="*/ 6 w 9"/>
                <a:gd name="T15" fmla="*/ 6 h 8"/>
                <a:gd name="T16" fmla="*/ 7 w 9"/>
                <a:gd name="T17" fmla="*/ 8 h 8"/>
                <a:gd name="T18" fmla="*/ 9 w 9"/>
                <a:gd name="T19" fmla="*/ 8 h 8"/>
                <a:gd name="T20" fmla="*/ 5 w 9"/>
                <a:gd name="T21" fmla="*/ 0 h 8"/>
                <a:gd name="T22" fmla="*/ 3 w 9"/>
                <a:gd name="T23" fmla="*/ 0 h 8"/>
                <a:gd name="T24" fmla="*/ 0 w 9"/>
                <a:gd name="T25" fmla="*/ 8 h 8"/>
                <a:gd name="T26" fmla="*/ 2 w 9"/>
                <a:gd name="T27" fmla="*/ 8 h 8"/>
                <a:gd name="T28" fmla="*/ 2 w 9"/>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8">
                  <a:moveTo>
                    <a:pt x="4" y="2"/>
                  </a:moveTo>
                  <a:lnTo>
                    <a:pt x="4" y="2"/>
                  </a:lnTo>
                  <a:lnTo>
                    <a:pt x="5" y="5"/>
                  </a:lnTo>
                  <a:lnTo>
                    <a:pt x="3" y="5"/>
                  </a:lnTo>
                  <a:lnTo>
                    <a:pt x="4" y="2"/>
                  </a:lnTo>
                  <a:close/>
                  <a:moveTo>
                    <a:pt x="2" y="6"/>
                  </a:moveTo>
                  <a:lnTo>
                    <a:pt x="2" y="6"/>
                  </a:lnTo>
                  <a:lnTo>
                    <a:pt x="6" y="6"/>
                  </a:lnTo>
                  <a:lnTo>
                    <a:pt x="7" y="8"/>
                  </a:lnTo>
                  <a:lnTo>
                    <a:pt x="9" y="8"/>
                  </a:lnTo>
                  <a:lnTo>
                    <a:pt x="5" y="0"/>
                  </a:lnTo>
                  <a:lnTo>
                    <a:pt x="3" y="0"/>
                  </a:lnTo>
                  <a:lnTo>
                    <a:pt x="0" y="8"/>
                  </a:lnTo>
                  <a:lnTo>
                    <a:pt x="2" y="8"/>
                  </a:lnTo>
                  <a:lnTo>
                    <a:pt x="2" y="6"/>
                  </a:lnTo>
                  <a:close/>
                </a:path>
              </a:pathLst>
            </a:custGeom>
            <a:grpFill/>
            <a:ln w="0">
              <a:noFill/>
              <a:prstDash val="solid"/>
              <a:round/>
              <a:headEnd/>
              <a:tailEnd/>
            </a:ln>
          </p:spPr>
          <p:txBody>
            <a:bodyPr/>
            <a:lstStyle/>
            <a:p>
              <a:pPr defTabSz="543689">
                <a:defRPr/>
              </a:pPr>
              <a:endParaRPr lang="zh-CN" altLang="en-US" sz="3201"/>
            </a:p>
          </p:txBody>
        </p:sp>
        <p:sp>
          <p:nvSpPr>
            <p:cNvPr id="11" name="Freeform 279"/>
            <p:cNvSpPr>
              <a:spLocks/>
            </p:cNvSpPr>
            <p:nvPr/>
          </p:nvSpPr>
          <p:spPr bwMode="auto">
            <a:xfrm>
              <a:off x="1465263" y="2286000"/>
              <a:ext cx="11113" cy="7938"/>
            </a:xfrm>
            <a:custGeom>
              <a:avLst/>
              <a:gdLst>
                <a:gd name="T0" fmla="*/ 5 w 13"/>
                <a:gd name="T1" fmla="*/ 8 h 8"/>
                <a:gd name="T2" fmla="*/ 5 w 13"/>
                <a:gd name="T3" fmla="*/ 8 h 8"/>
                <a:gd name="T4" fmla="*/ 6 w 13"/>
                <a:gd name="T5" fmla="*/ 2 h 8"/>
                <a:gd name="T6" fmla="*/ 8 w 13"/>
                <a:gd name="T7" fmla="*/ 8 h 8"/>
                <a:gd name="T8" fmla="*/ 10 w 13"/>
                <a:gd name="T9" fmla="*/ 8 h 8"/>
                <a:gd name="T10" fmla="*/ 13 w 13"/>
                <a:gd name="T11" fmla="*/ 0 h 8"/>
                <a:gd name="T12" fmla="*/ 11 w 13"/>
                <a:gd name="T13" fmla="*/ 0 h 8"/>
                <a:gd name="T14" fmla="*/ 9 w 13"/>
                <a:gd name="T15" fmla="*/ 6 h 8"/>
                <a:gd name="T16" fmla="*/ 7 w 13"/>
                <a:gd name="T17" fmla="*/ 0 h 8"/>
                <a:gd name="T18" fmla="*/ 5 w 13"/>
                <a:gd name="T19" fmla="*/ 0 h 8"/>
                <a:gd name="T20" fmla="*/ 4 w 13"/>
                <a:gd name="T21" fmla="*/ 6 h 8"/>
                <a:gd name="T22" fmla="*/ 2 w 13"/>
                <a:gd name="T23" fmla="*/ 0 h 8"/>
                <a:gd name="T24" fmla="*/ 0 w 13"/>
                <a:gd name="T25" fmla="*/ 0 h 8"/>
                <a:gd name="T26" fmla="*/ 3 w 13"/>
                <a:gd name="T27" fmla="*/ 8 h 8"/>
                <a:gd name="T28" fmla="*/ 5 w 13"/>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8">
                  <a:moveTo>
                    <a:pt x="5" y="8"/>
                  </a:moveTo>
                  <a:lnTo>
                    <a:pt x="5" y="8"/>
                  </a:lnTo>
                  <a:lnTo>
                    <a:pt x="6" y="2"/>
                  </a:lnTo>
                  <a:lnTo>
                    <a:pt x="8" y="8"/>
                  </a:lnTo>
                  <a:lnTo>
                    <a:pt x="10" y="8"/>
                  </a:lnTo>
                  <a:lnTo>
                    <a:pt x="13" y="0"/>
                  </a:lnTo>
                  <a:lnTo>
                    <a:pt x="11" y="0"/>
                  </a:lnTo>
                  <a:lnTo>
                    <a:pt x="9" y="6"/>
                  </a:lnTo>
                  <a:lnTo>
                    <a:pt x="7" y="0"/>
                  </a:lnTo>
                  <a:lnTo>
                    <a:pt x="5" y="0"/>
                  </a:lnTo>
                  <a:lnTo>
                    <a:pt x="4" y="6"/>
                  </a:lnTo>
                  <a:lnTo>
                    <a:pt x="2" y="0"/>
                  </a:lnTo>
                  <a:lnTo>
                    <a:pt x="0" y="0"/>
                  </a:lnTo>
                  <a:lnTo>
                    <a:pt x="3" y="8"/>
                  </a:lnTo>
                  <a:lnTo>
                    <a:pt x="5" y="8"/>
                  </a:lnTo>
                  <a:close/>
                </a:path>
              </a:pathLst>
            </a:custGeom>
            <a:grpFill/>
            <a:ln w="0">
              <a:noFill/>
              <a:prstDash val="solid"/>
              <a:round/>
              <a:headEnd/>
              <a:tailEnd/>
            </a:ln>
          </p:spPr>
          <p:txBody>
            <a:bodyPr/>
            <a:lstStyle/>
            <a:p>
              <a:pPr defTabSz="543689">
                <a:defRPr/>
              </a:pPr>
              <a:endParaRPr lang="zh-CN" altLang="en-US" sz="3201"/>
            </a:p>
          </p:txBody>
        </p:sp>
        <p:sp>
          <p:nvSpPr>
            <p:cNvPr id="12" name="Freeform 280"/>
            <p:cNvSpPr>
              <a:spLocks/>
            </p:cNvSpPr>
            <p:nvPr/>
          </p:nvSpPr>
          <p:spPr bwMode="auto">
            <a:xfrm>
              <a:off x="1476376" y="2286000"/>
              <a:ext cx="7938" cy="7938"/>
            </a:xfrm>
            <a:custGeom>
              <a:avLst/>
              <a:gdLst>
                <a:gd name="T0" fmla="*/ 4 w 7"/>
                <a:gd name="T1" fmla="*/ 8 h 8"/>
                <a:gd name="T2" fmla="*/ 4 w 7"/>
                <a:gd name="T3" fmla="*/ 8 h 8"/>
                <a:gd name="T4" fmla="*/ 7 w 7"/>
                <a:gd name="T5" fmla="*/ 8 h 8"/>
                <a:gd name="T6" fmla="*/ 7 w 7"/>
                <a:gd name="T7" fmla="*/ 7 h 8"/>
                <a:gd name="T8" fmla="*/ 4 w 7"/>
                <a:gd name="T9" fmla="*/ 7 h 8"/>
                <a:gd name="T10" fmla="*/ 2 w 7"/>
                <a:gd name="T11" fmla="*/ 5 h 8"/>
                <a:gd name="T12" fmla="*/ 7 w 7"/>
                <a:gd name="T13" fmla="*/ 5 h 8"/>
                <a:gd name="T14" fmla="*/ 7 w 7"/>
                <a:gd name="T15" fmla="*/ 3 h 8"/>
                <a:gd name="T16" fmla="*/ 2 w 7"/>
                <a:gd name="T17" fmla="*/ 3 h 8"/>
                <a:gd name="T18" fmla="*/ 4 w 7"/>
                <a:gd name="T19" fmla="*/ 2 h 8"/>
                <a:gd name="T20" fmla="*/ 7 w 7"/>
                <a:gd name="T21" fmla="*/ 2 h 8"/>
                <a:gd name="T22" fmla="*/ 7 w 7"/>
                <a:gd name="T23" fmla="*/ 0 h 8"/>
                <a:gd name="T24" fmla="*/ 4 w 7"/>
                <a:gd name="T25" fmla="*/ 0 h 8"/>
                <a:gd name="T26" fmla="*/ 0 w 7"/>
                <a:gd name="T27" fmla="*/ 4 h 8"/>
                <a:gd name="T28" fmla="*/ 2 w 7"/>
                <a:gd name="T29" fmla="*/ 7 h 8"/>
                <a:gd name="T30" fmla="*/ 4 w 7"/>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8">
                  <a:moveTo>
                    <a:pt x="4" y="8"/>
                  </a:moveTo>
                  <a:lnTo>
                    <a:pt x="4" y="8"/>
                  </a:lnTo>
                  <a:lnTo>
                    <a:pt x="7" y="8"/>
                  </a:lnTo>
                  <a:lnTo>
                    <a:pt x="7" y="7"/>
                  </a:lnTo>
                  <a:lnTo>
                    <a:pt x="4" y="7"/>
                  </a:lnTo>
                  <a:cubicBezTo>
                    <a:pt x="3" y="7"/>
                    <a:pt x="2" y="6"/>
                    <a:pt x="2" y="5"/>
                  </a:cubicBezTo>
                  <a:lnTo>
                    <a:pt x="7" y="5"/>
                  </a:lnTo>
                  <a:lnTo>
                    <a:pt x="7" y="3"/>
                  </a:lnTo>
                  <a:lnTo>
                    <a:pt x="2" y="3"/>
                  </a:lnTo>
                  <a:cubicBezTo>
                    <a:pt x="2" y="2"/>
                    <a:pt x="3" y="2"/>
                    <a:pt x="4" y="2"/>
                  </a:cubicBezTo>
                  <a:lnTo>
                    <a:pt x="7" y="2"/>
                  </a:lnTo>
                  <a:lnTo>
                    <a:pt x="7" y="0"/>
                  </a:lnTo>
                  <a:lnTo>
                    <a:pt x="4" y="0"/>
                  </a:lnTo>
                  <a:cubicBezTo>
                    <a:pt x="2" y="0"/>
                    <a:pt x="0" y="2"/>
                    <a:pt x="0" y="4"/>
                  </a:cubicBezTo>
                  <a:cubicBezTo>
                    <a:pt x="0" y="6"/>
                    <a:pt x="1" y="7"/>
                    <a:pt x="2" y="7"/>
                  </a:cubicBezTo>
                  <a:cubicBezTo>
                    <a:pt x="2" y="8"/>
                    <a:pt x="3" y="8"/>
                    <a:pt x="4" y="8"/>
                  </a:cubicBezTo>
                  <a:close/>
                </a:path>
              </a:pathLst>
            </a:custGeom>
            <a:grpFill/>
            <a:ln w="0">
              <a:noFill/>
              <a:prstDash val="solid"/>
              <a:round/>
              <a:headEnd/>
              <a:tailEnd/>
            </a:ln>
          </p:spPr>
          <p:txBody>
            <a:bodyPr/>
            <a:lstStyle/>
            <a:p>
              <a:pPr defTabSz="543689">
                <a:defRPr/>
              </a:pPr>
              <a:endParaRPr lang="zh-CN" altLang="en-US" sz="3201"/>
            </a:p>
          </p:txBody>
        </p:sp>
        <p:sp>
          <p:nvSpPr>
            <p:cNvPr id="13" name="Freeform 281"/>
            <p:cNvSpPr>
              <a:spLocks/>
            </p:cNvSpPr>
            <p:nvPr/>
          </p:nvSpPr>
          <p:spPr bwMode="auto">
            <a:xfrm>
              <a:off x="1485901" y="2286000"/>
              <a:ext cx="1588" cy="7938"/>
            </a:xfrm>
            <a:custGeom>
              <a:avLst/>
              <a:gdLst>
                <a:gd name="T0" fmla="*/ 2 w 2"/>
                <a:gd name="T1" fmla="*/ 0 h 8"/>
                <a:gd name="T2" fmla="*/ 2 w 2"/>
                <a:gd name="T3" fmla="*/ 0 h 8"/>
                <a:gd name="T4" fmla="*/ 0 w 2"/>
                <a:gd name="T5" fmla="*/ 0 h 8"/>
                <a:gd name="T6" fmla="*/ 0 w 2"/>
                <a:gd name="T7" fmla="*/ 8 h 8"/>
                <a:gd name="T8" fmla="*/ 2 w 2"/>
                <a:gd name="T9" fmla="*/ 8 h 8"/>
                <a:gd name="T10" fmla="*/ 2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2" y="0"/>
                  </a:moveTo>
                  <a:lnTo>
                    <a:pt x="2" y="0"/>
                  </a:lnTo>
                  <a:lnTo>
                    <a:pt x="0" y="0"/>
                  </a:lnTo>
                  <a:lnTo>
                    <a:pt x="0" y="8"/>
                  </a:lnTo>
                  <a:lnTo>
                    <a:pt x="2" y="8"/>
                  </a:lnTo>
                  <a:lnTo>
                    <a:pt x="2" y="0"/>
                  </a:lnTo>
                  <a:close/>
                </a:path>
              </a:pathLst>
            </a:custGeom>
            <a:grpFill/>
            <a:ln w="0">
              <a:noFill/>
              <a:prstDash val="solid"/>
              <a:round/>
              <a:headEnd/>
              <a:tailEnd/>
            </a:ln>
          </p:spPr>
          <p:txBody>
            <a:bodyPr/>
            <a:lstStyle/>
            <a:p>
              <a:pPr defTabSz="543689">
                <a:defRPr/>
              </a:pPr>
              <a:endParaRPr lang="zh-CN" altLang="en-US" sz="3201"/>
            </a:p>
          </p:txBody>
        </p:sp>
        <p:sp>
          <p:nvSpPr>
            <p:cNvPr id="14" name="Freeform 282"/>
            <p:cNvSpPr>
              <a:spLocks/>
            </p:cNvSpPr>
            <p:nvPr/>
          </p:nvSpPr>
          <p:spPr bwMode="auto">
            <a:xfrm>
              <a:off x="1414463" y="2282825"/>
              <a:ext cx="7938" cy="9525"/>
            </a:xfrm>
            <a:custGeom>
              <a:avLst/>
              <a:gdLst>
                <a:gd name="T0" fmla="*/ 9 w 9"/>
                <a:gd name="T1" fmla="*/ 11 h 11"/>
                <a:gd name="T2" fmla="*/ 9 w 9"/>
                <a:gd name="T3" fmla="*/ 11 h 11"/>
                <a:gd name="T4" fmla="*/ 9 w 9"/>
                <a:gd name="T5" fmla="*/ 11 h 11"/>
                <a:gd name="T6" fmla="*/ 9 w 9"/>
                <a:gd name="T7" fmla="*/ 11 h 11"/>
                <a:gd name="T8" fmla="*/ 2 w 9"/>
                <a:gd name="T9" fmla="*/ 0 h 11"/>
                <a:gd name="T10" fmla="*/ 0 w 9"/>
                <a:gd name="T11" fmla="*/ 4 h 11"/>
                <a:gd name="T12" fmla="*/ 1 w 9"/>
                <a:gd name="T13" fmla="*/ 7 h 11"/>
                <a:gd name="T14" fmla="*/ 9 w 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9" y="11"/>
                  </a:moveTo>
                  <a:lnTo>
                    <a:pt x="9" y="11"/>
                  </a:lnTo>
                  <a:cubicBezTo>
                    <a:pt x="9" y="11"/>
                    <a:pt x="9" y="11"/>
                    <a:pt x="9" y="11"/>
                  </a:cubicBezTo>
                  <a:lnTo>
                    <a:pt x="9" y="11"/>
                  </a:lnTo>
                  <a:cubicBezTo>
                    <a:pt x="6" y="5"/>
                    <a:pt x="2" y="0"/>
                    <a:pt x="2" y="0"/>
                  </a:cubicBezTo>
                  <a:cubicBezTo>
                    <a:pt x="2" y="0"/>
                    <a:pt x="0" y="2"/>
                    <a:pt x="0" y="4"/>
                  </a:cubicBezTo>
                  <a:cubicBezTo>
                    <a:pt x="0" y="6"/>
                    <a:pt x="1" y="7"/>
                    <a:pt x="1" y="7"/>
                  </a:cubicBezTo>
                  <a:cubicBezTo>
                    <a:pt x="3" y="8"/>
                    <a:pt x="8" y="11"/>
                    <a:pt x="9" y="11"/>
                  </a:cubicBezTo>
                  <a:close/>
                </a:path>
              </a:pathLst>
            </a:custGeom>
            <a:grpFill/>
            <a:ln w="0">
              <a:noFill/>
              <a:prstDash val="solid"/>
              <a:round/>
              <a:headEnd/>
              <a:tailEnd/>
            </a:ln>
          </p:spPr>
          <p:txBody>
            <a:bodyPr/>
            <a:lstStyle/>
            <a:p>
              <a:pPr defTabSz="543689">
                <a:defRPr/>
              </a:pPr>
              <a:endParaRPr lang="zh-CN" altLang="en-US" sz="3201"/>
            </a:p>
          </p:txBody>
        </p:sp>
        <p:sp>
          <p:nvSpPr>
            <p:cNvPr id="15" name="Freeform 283"/>
            <p:cNvSpPr>
              <a:spLocks/>
            </p:cNvSpPr>
            <p:nvPr/>
          </p:nvSpPr>
          <p:spPr bwMode="auto">
            <a:xfrm>
              <a:off x="1414463" y="2293938"/>
              <a:ext cx="7938" cy="3175"/>
            </a:xfrm>
            <a:custGeom>
              <a:avLst/>
              <a:gdLst>
                <a:gd name="T0" fmla="*/ 0 w 7"/>
                <a:gd name="T1" fmla="*/ 0 h 2"/>
                <a:gd name="T2" fmla="*/ 0 w 7"/>
                <a:gd name="T3" fmla="*/ 0 h 2"/>
                <a:gd name="T4" fmla="*/ 3 w 7"/>
                <a:gd name="T5" fmla="*/ 2 h 2"/>
                <a:gd name="T6" fmla="*/ 7 w 7"/>
                <a:gd name="T7" fmla="*/ 0 h 2"/>
                <a:gd name="T8" fmla="*/ 7 w 7"/>
                <a:gd name="T9" fmla="*/ 0 h 2"/>
                <a:gd name="T10" fmla="*/ 7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cubicBezTo>
                    <a:pt x="1" y="1"/>
                    <a:pt x="2" y="2"/>
                    <a:pt x="3" y="2"/>
                  </a:cubicBezTo>
                  <a:cubicBezTo>
                    <a:pt x="4" y="2"/>
                    <a:pt x="7" y="0"/>
                    <a:pt x="7" y="0"/>
                  </a:cubicBezTo>
                  <a:cubicBezTo>
                    <a:pt x="7" y="0"/>
                    <a:pt x="7" y="0"/>
                    <a:pt x="7" y="0"/>
                  </a:cubicBezTo>
                  <a:cubicBezTo>
                    <a:pt x="7" y="0"/>
                    <a:pt x="7" y="0"/>
                    <a:pt x="7"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6" name="Freeform 284"/>
            <p:cNvSpPr>
              <a:spLocks/>
            </p:cNvSpPr>
            <p:nvPr/>
          </p:nvSpPr>
          <p:spPr bwMode="auto">
            <a:xfrm>
              <a:off x="1412876" y="2287588"/>
              <a:ext cx="9525" cy="6350"/>
            </a:xfrm>
            <a:custGeom>
              <a:avLst/>
              <a:gdLst>
                <a:gd name="T0" fmla="*/ 3 w 10"/>
                <a:gd name="T1" fmla="*/ 6 h 6"/>
                <a:gd name="T2" fmla="*/ 3 w 10"/>
                <a:gd name="T3" fmla="*/ 6 h 6"/>
                <a:gd name="T4" fmla="*/ 5 w 10"/>
                <a:gd name="T5" fmla="*/ 6 h 6"/>
                <a:gd name="T6" fmla="*/ 10 w 10"/>
                <a:gd name="T7" fmla="*/ 6 h 6"/>
                <a:gd name="T8" fmla="*/ 10 w 10"/>
                <a:gd name="T9" fmla="*/ 6 h 6"/>
                <a:gd name="T10" fmla="*/ 10 w 10"/>
                <a:gd name="T11" fmla="*/ 6 h 6"/>
                <a:gd name="T12" fmla="*/ 1 w 10"/>
                <a:gd name="T13" fmla="*/ 0 h 6"/>
                <a:gd name="T14" fmla="*/ 1 w 10"/>
                <a:gd name="T15" fmla="*/ 4 h 6"/>
                <a:gd name="T16" fmla="*/ 3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3" y="6"/>
                  </a:moveTo>
                  <a:lnTo>
                    <a:pt x="3" y="6"/>
                  </a:lnTo>
                  <a:cubicBezTo>
                    <a:pt x="4" y="6"/>
                    <a:pt x="5" y="6"/>
                    <a:pt x="5" y="6"/>
                  </a:cubicBezTo>
                  <a:cubicBezTo>
                    <a:pt x="5" y="6"/>
                    <a:pt x="9" y="6"/>
                    <a:pt x="10" y="6"/>
                  </a:cubicBezTo>
                  <a:lnTo>
                    <a:pt x="10" y="6"/>
                  </a:lnTo>
                  <a:cubicBezTo>
                    <a:pt x="10" y="6"/>
                    <a:pt x="10" y="6"/>
                    <a:pt x="10" y="6"/>
                  </a:cubicBezTo>
                  <a:cubicBezTo>
                    <a:pt x="7" y="4"/>
                    <a:pt x="1" y="0"/>
                    <a:pt x="1" y="0"/>
                  </a:cubicBezTo>
                  <a:cubicBezTo>
                    <a:pt x="0" y="2"/>
                    <a:pt x="1" y="4"/>
                    <a:pt x="1" y="4"/>
                  </a:cubicBezTo>
                  <a:cubicBezTo>
                    <a:pt x="2" y="5"/>
                    <a:pt x="3" y="6"/>
                    <a:pt x="3" y="6"/>
                  </a:cubicBezTo>
                  <a:close/>
                </a:path>
              </a:pathLst>
            </a:custGeom>
            <a:grpFill/>
            <a:ln w="0">
              <a:noFill/>
              <a:prstDash val="solid"/>
              <a:round/>
              <a:headEnd/>
              <a:tailEnd/>
            </a:ln>
          </p:spPr>
          <p:txBody>
            <a:bodyPr/>
            <a:lstStyle/>
            <a:p>
              <a:pPr defTabSz="543689">
                <a:defRPr/>
              </a:pPr>
              <a:endParaRPr lang="zh-CN" altLang="en-US" sz="3201"/>
            </a:p>
          </p:txBody>
        </p:sp>
        <p:sp>
          <p:nvSpPr>
            <p:cNvPr id="17" name="Freeform 285"/>
            <p:cNvSpPr>
              <a:spLocks/>
            </p:cNvSpPr>
            <p:nvPr/>
          </p:nvSpPr>
          <p:spPr bwMode="auto">
            <a:xfrm>
              <a:off x="1419226" y="2279650"/>
              <a:ext cx="4763" cy="12700"/>
            </a:xfrm>
            <a:custGeom>
              <a:avLst/>
              <a:gdLst>
                <a:gd name="T0" fmla="*/ 5 w 6"/>
                <a:gd name="T1" fmla="*/ 14 h 14"/>
                <a:gd name="T2" fmla="*/ 5 w 6"/>
                <a:gd name="T3" fmla="*/ 14 h 14"/>
                <a:gd name="T4" fmla="*/ 5 w 6"/>
                <a:gd name="T5" fmla="*/ 14 h 14"/>
                <a:gd name="T6" fmla="*/ 5 w 6"/>
                <a:gd name="T7" fmla="*/ 13 h 14"/>
                <a:gd name="T8" fmla="*/ 4 w 6"/>
                <a:gd name="T9" fmla="*/ 0 h 14"/>
                <a:gd name="T10" fmla="*/ 3 w 6"/>
                <a:gd name="T11" fmla="*/ 0 h 14"/>
                <a:gd name="T12" fmla="*/ 0 w 6"/>
                <a:gd name="T13" fmla="*/ 2 h 14"/>
                <a:gd name="T14" fmla="*/ 0 w 6"/>
                <a:gd name="T15" fmla="*/ 5 h 14"/>
                <a:gd name="T16" fmla="*/ 5 w 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5" y="14"/>
                  </a:moveTo>
                  <a:lnTo>
                    <a:pt x="5" y="14"/>
                  </a:lnTo>
                  <a:cubicBezTo>
                    <a:pt x="5" y="14"/>
                    <a:pt x="5" y="14"/>
                    <a:pt x="5" y="14"/>
                  </a:cubicBezTo>
                  <a:cubicBezTo>
                    <a:pt x="5" y="14"/>
                    <a:pt x="5" y="13"/>
                    <a:pt x="5" y="13"/>
                  </a:cubicBezTo>
                  <a:cubicBezTo>
                    <a:pt x="6" y="3"/>
                    <a:pt x="4" y="0"/>
                    <a:pt x="4" y="0"/>
                  </a:cubicBezTo>
                  <a:cubicBezTo>
                    <a:pt x="4" y="0"/>
                    <a:pt x="3" y="0"/>
                    <a:pt x="3" y="0"/>
                  </a:cubicBezTo>
                  <a:cubicBezTo>
                    <a:pt x="1" y="1"/>
                    <a:pt x="0" y="2"/>
                    <a:pt x="0" y="2"/>
                  </a:cubicBezTo>
                  <a:cubicBezTo>
                    <a:pt x="0" y="3"/>
                    <a:pt x="0" y="5"/>
                    <a:pt x="0" y="5"/>
                  </a:cubicBezTo>
                  <a:cubicBezTo>
                    <a:pt x="1" y="8"/>
                    <a:pt x="4" y="12"/>
                    <a:pt x="5" y="14"/>
                  </a:cubicBezTo>
                  <a:close/>
                </a:path>
              </a:pathLst>
            </a:custGeom>
            <a:grpFill/>
            <a:ln w="0">
              <a:noFill/>
              <a:prstDash val="solid"/>
              <a:round/>
              <a:headEnd/>
              <a:tailEnd/>
            </a:ln>
          </p:spPr>
          <p:txBody>
            <a:bodyPr/>
            <a:lstStyle/>
            <a:p>
              <a:pPr defTabSz="543689">
                <a:defRPr/>
              </a:pPr>
              <a:endParaRPr lang="zh-CN" altLang="en-US" sz="3201"/>
            </a:p>
          </p:txBody>
        </p:sp>
        <p:sp>
          <p:nvSpPr>
            <p:cNvPr id="18" name="Freeform 286"/>
            <p:cNvSpPr>
              <a:spLocks/>
            </p:cNvSpPr>
            <p:nvPr/>
          </p:nvSpPr>
          <p:spPr bwMode="auto">
            <a:xfrm>
              <a:off x="1423988" y="2279650"/>
              <a:ext cx="6350" cy="12700"/>
            </a:xfrm>
            <a:custGeom>
              <a:avLst/>
              <a:gdLst>
                <a:gd name="T0" fmla="*/ 1 w 7"/>
                <a:gd name="T1" fmla="*/ 14 h 14"/>
                <a:gd name="T2" fmla="*/ 1 w 7"/>
                <a:gd name="T3" fmla="*/ 14 h 14"/>
                <a:gd name="T4" fmla="*/ 2 w 7"/>
                <a:gd name="T5" fmla="*/ 13 h 14"/>
                <a:gd name="T6" fmla="*/ 6 w 7"/>
                <a:gd name="T7" fmla="*/ 5 h 14"/>
                <a:gd name="T8" fmla="*/ 6 w 7"/>
                <a:gd name="T9" fmla="*/ 2 h 14"/>
                <a:gd name="T10" fmla="*/ 4 w 7"/>
                <a:gd name="T11" fmla="*/ 0 h 14"/>
                <a:gd name="T12" fmla="*/ 3 w 7"/>
                <a:gd name="T13" fmla="*/ 0 h 14"/>
                <a:gd name="T14" fmla="*/ 1 w 7"/>
                <a:gd name="T15" fmla="*/ 13 h 14"/>
                <a:gd name="T16" fmla="*/ 1 w 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1" y="14"/>
                  </a:moveTo>
                  <a:lnTo>
                    <a:pt x="1" y="14"/>
                  </a:lnTo>
                  <a:cubicBezTo>
                    <a:pt x="2" y="14"/>
                    <a:pt x="2" y="13"/>
                    <a:pt x="2" y="13"/>
                  </a:cubicBezTo>
                  <a:cubicBezTo>
                    <a:pt x="2" y="12"/>
                    <a:pt x="6" y="8"/>
                    <a:pt x="6" y="5"/>
                  </a:cubicBezTo>
                  <a:cubicBezTo>
                    <a:pt x="6" y="5"/>
                    <a:pt x="7" y="3"/>
                    <a:pt x="6" y="2"/>
                  </a:cubicBezTo>
                  <a:cubicBezTo>
                    <a:pt x="6" y="2"/>
                    <a:pt x="6" y="0"/>
                    <a:pt x="4" y="0"/>
                  </a:cubicBezTo>
                  <a:cubicBezTo>
                    <a:pt x="4" y="0"/>
                    <a:pt x="3" y="0"/>
                    <a:pt x="3" y="0"/>
                  </a:cubicBezTo>
                  <a:cubicBezTo>
                    <a:pt x="3" y="0"/>
                    <a:pt x="0" y="3"/>
                    <a:pt x="1" y="13"/>
                  </a:cubicBezTo>
                  <a:cubicBezTo>
                    <a:pt x="1" y="14"/>
                    <a:pt x="1" y="14"/>
                    <a:pt x="1" y="14"/>
                  </a:cubicBezTo>
                  <a:close/>
                </a:path>
              </a:pathLst>
            </a:custGeom>
            <a:grpFill/>
            <a:ln w="0">
              <a:noFill/>
              <a:prstDash val="solid"/>
              <a:round/>
              <a:headEnd/>
              <a:tailEnd/>
            </a:ln>
          </p:spPr>
          <p:txBody>
            <a:bodyPr/>
            <a:lstStyle/>
            <a:p>
              <a:pPr defTabSz="543689">
                <a:defRPr/>
              </a:pPr>
              <a:endParaRPr lang="zh-CN" altLang="en-US" sz="3201"/>
            </a:p>
          </p:txBody>
        </p:sp>
        <p:sp>
          <p:nvSpPr>
            <p:cNvPr id="19" name="Freeform 287"/>
            <p:cNvSpPr>
              <a:spLocks/>
            </p:cNvSpPr>
            <p:nvPr/>
          </p:nvSpPr>
          <p:spPr bwMode="auto">
            <a:xfrm>
              <a:off x="1427163" y="2293938"/>
              <a:ext cx="6350" cy="3175"/>
            </a:xfrm>
            <a:custGeom>
              <a:avLst/>
              <a:gdLst>
                <a:gd name="T0" fmla="*/ 0 w 8"/>
                <a:gd name="T1" fmla="*/ 0 h 3"/>
                <a:gd name="T2" fmla="*/ 0 w 8"/>
                <a:gd name="T3" fmla="*/ 0 h 3"/>
                <a:gd name="T4" fmla="*/ 0 w 8"/>
                <a:gd name="T5" fmla="*/ 0 h 3"/>
                <a:gd name="T6" fmla="*/ 4 w 8"/>
                <a:gd name="T7" fmla="*/ 2 h 3"/>
                <a:gd name="T8" fmla="*/ 8 w 8"/>
                <a:gd name="T9" fmla="*/ 0 h 3"/>
                <a:gd name="T10" fmla="*/ 0 w 8"/>
                <a:gd name="T11" fmla="*/ 0 h 3"/>
                <a:gd name="T12" fmla="*/ 0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0" y="0"/>
                  </a:moveTo>
                  <a:lnTo>
                    <a:pt x="0" y="0"/>
                  </a:lnTo>
                  <a:cubicBezTo>
                    <a:pt x="0" y="0"/>
                    <a:pt x="0" y="0"/>
                    <a:pt x="0" y="0"/>
                  </a:cubicBezTo>
                  <a:cubicBezTo>
                    <a:pt x="1" y="0"/>
                    <a:pt x="3" y="2"/>
                    <a:pt x="4" y="2"/>
                  </a:cubicBezTo>
                  <a:cubicBezTo>
                    <a:pt x="4" y="2"/>
                    <a:pt x="6" y="3"/>
                    <a:pt x="8"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0" name="Freeform 288"/>
            <p:cNvSpPr>
              <a:spLocks/>
            </p:cNvSpPr>
            <p:nvPr/>
          </p:nvSpPr>
          <p:spPr bwMode="auto">
            <a:xfrm>
              <a:off x="1427163" y="2287588"/>
              <a:ext cx="9525" cy="6350"/>
            </a:xfrm>
            <a:custGeom>
              <a:avLst/>
              <a:gdLst>
                <a:gd name="T0" fmla="*/ 0 w 10"/>
                <a:gd name="T1" fmla="*/ 6 h 6"/>
                <a:gd name="T2" fmla="*/ 0 w 10"/>
                <a:gd name="T3" fmla="*/ 6 h 6"/>
                <a:gd name="T4" fmla="*/ 0 w 10"/>
                <a:gd name="T5" fmla="*/ 6 h 6"/>
                <a:gd name="T6" fmla="*/ 6 w 10"/>
                <a:gd name="T7" fmla="*/ 6 h 6"/>
                <a:gd name="T8" fmla="*/ 7 w 10"/>
                <a:gd name="T9" fmla="*/ 6 h 6"/>
                <a:gd name="T10" fmla="*/ 10 w 10"/>
                <a:gd name="T11" fmla="*/ 3 h 6"/>
                <a:gd name="T12" fmla="*/ 10 w 10"/>
                <a:gd name="T13" fmla="*/ 0 h 6"/>
                <a:gd name="T14" fmla="*/ 0 w 10"/>
                <a:gd name="T15" fmla="*/ 6 h 6"/>
                <a:gd name="T16" fmla="*/ 0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0" y="6"/>
                  </a:moveTo>
                  <a:lnTo>
                    <a:pt x="0" y="6"/>
                  </a:lnTo>
                  <a:cubicBezTo>
                    <a:pt x="0" y="6"/>
                    <a:pt x="0" y="6"/>
                    <a:pt x="0" y="6"/>
                  </a:cubicBezTo>
                  <a:lnTo>
                    <a:pt x="6" y="6"/>
                  </a:lnTo>
                  <a:cubicBezTo>
                    <a:pt x="6" y="6"/>
                    <a:pt x="6" y="6"/>
                    <a:pt x="7" y="6"/>
                  </a:cubicBezTo>
                  <a:cubicBezTo>
                    <a:pt x="7" y="6"/>
                    <a:pt x="9" y="5"/>
                    <a:pt x="10" y="3"/>
                  </a:cubicBezTo>
                  <a:cubicBezTo>
                    <a:pt x="10" y="3"/>
                    <a:pt x="10" y="2"/>
                    <a:pt x="10" y="0"/>
                  </a:cubicBezTo>
                  <a:cubicBezTo>
                    <a:pt x="10" y="0"/>
                    <a:pt x="3" y="4"/>
                    <a:pt x="0" y="6"/>
                  </a:cubicBezTo>
                  <a:cubicBezTo>
                    <a:pt x="0" y="6"/>
                    <a:pt x="0" y="6"/>
                    <a:pt x="0" y="6"/>
                  </a:cubicBezTo>
                  <a:close/>
                </a:path>
              </a:pathLst>
            </a:custGeom>
            <a:grpFill/>
            <a:ln w="0">
              <a:noFill/>
              <a:prstDash val="solid"/>
              <a:round/>
              <a:headEnd/>
              <a:tailEnd/>
            </a:ln>
          </p:spPr>
          <p:txBody>
            <a:bodyPr/>
            <a:lstStyle/>
            <a:p>
              <a:pPr defTabSz="543689">
                <a:defRPr/>
              </a:pPr>
              <a:endParaRPr lang="zh-CN" altLang="en-US" sz="3201"/>
            </a:p>
          </p:txBody>
        </p:sp>
        <p:sp>
          <p:nvSpPr>
            <p:cNvPr id="21" name="Freeform 289"/>
            <p:cNvSpPr>
              <a:spLocks/>
            </p:cNvSpPr>
            <p:nvPr/>
          </p:nvSpPr>
          <p:spPr bwMode="auto">
            <a:xfrm>
              <a:off x="1425576" y="2282825"/>
              <a:ext cx="7938" cy="9525"/>
            </a:xfrm>
            <a:custGeom>
              <a:avLst/>
              <a:gdLst>
                <a:gd name="T0" fmla="*/ 0 w 9"/>
                <a:gd name="T1" fmla="*/ 11 h 11"/>
                <a:gd name="T2" fmla="*/ 0 w 9"/>
                <a:gd name="T3" fmla="*/ 11 h 11"/>
                <a:gd name="T4" fmla="*/ 1 w 9"/>
                <a:gd name="T5" fmla="*/ 11 h 11"/>
                <a:gd name="T6" fmla="*/ 8 w 9"/>
                <a:gd name="T7" fmla="*/ 7 h 11"/>
                <a:gd name="T8" fmla="*/ 9 w 9"/>
                <a:gd name="T9" fmla="*/ 4 h 11"/>
                <a:gd name="T10" fmla="*/ 7 w 9"/>
                <a:gd name="T11" fmla="*/ 0 h 11"/>
                <a:gd name="T12" fmla="*/ 0 w 9"/>
                <a:gd name="T13" fmla="*/ 11 h 11"/>
                <a:gd name="T14" fmla="*/ 0 w 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0" y="11"/>
                  </a:moveTo>
                  <a:lnTo>
                    <a:pt x="0" y="11"/>
                  </a:lnTo>
                  <a:cubicBezTo>
                    <a:pt x="0" y="11"/>
                    <a:pt x="1" y="11"/>
                    <a:pt x="1" y="11"/>
                  </a:cubicBezTo>
                  <a:cubicBezTo>
                    <a:pt x="2" y="11"/>
                    <a:pt x="6" y="8"/>
                    <a:pt x="8" y="7"/>
                  </a:cubicBezTo>
                  <a:cubicBezTo>
                    <a:pt x="8" y="7"/>
                    <a:pt x="9" y="6"/>
                    <a:pt x="9" y="4"/>
                  </a:cubicBezTo>
                  <a:cubicBezTo>
                    <a:pt x="9" y="2"/>
                    <a:pt x="7" y="0"/>
                    <a:pt x="7" y="0"/>
                  </a:cubicBezTo>
                  <a:cubicBezTo>
                    <a:pt x="7" y="0"/>
                    <a:pt x="3" y="5"/>
                    <a:pt x="0" y="11"/>
                  </a:cubicBezTo>
                  <a:cubicBezTo>
                    <a:pt x="0" y="11"/>
                    <a:pt x="0" y="11"/>
                    <a:pt x="0" y="11"/>
                  </a:cubicBezTo>
                  <a:close/>
                </a:path>
              </a:pathLst>
            </a:custGeom>
            <a:grpFill/>
            <a:ln w="0">
              <a:noFill/>
              <a:prstDash val="solid"/>
              <a:round/>
              <a:headEnd/>
              <a:tailEnd/>
            </a:ln>
          </p:spPr>
          <p:txBody>
            <a:bodyPr/>
            <a:lstStyle/>
            <a:p>
              <a:pPr defTabSz="543689">
                <a:defRPr/>
              </a:pPr>
              <a:endParaRPr lang="zh-CN" altLang="en-US" sz="3201"/>
            </a:p>
          </p:txBody>
        </p:sp>
        <p:sp>
          <p:nvSpPr>
            <p:cNvPr id="22" name="Freeform 290"/>
            <p:cNvSpPr>
              <a:spLocks/>
            </p:cNvSpPr>
            <p:nvPr/>
          </p:nvSpPr>
          <p:spPr bwMode="auto">
            <a:xfrm>
              <a:off x="1508126" y="2366963"/>
              <a:ext cx="1588" cy="1588"/>
            </a:xfrm>
            <a:custGeom>
              <a:avLst/>
              <a:gdLst>
                <a:gd name="T0" fmla="*/ 0 w 2"/>
                <a:gd name="T1" fmla="*/ 1 h 3"/>
                <a:gd name="T2" fmla="*/ 0 w 2"/>
                <a:gd name="T3" fmla="*/ 1 h 3"/>
                <a:gd name="T4" fmla="*/ 2 w 2"/>
                <a:gd name="T5" fmla="*/ 1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1"/>
                  </a:moveTo>
                  <a:lnTo>
                    <a:pt x="0" y="1"/>
                  </a:lnTo>
                  <a:lnTo>
                    <a:pt x="2" y="1"/>
                  </a:lnTo>
                  <a:lnTo>
                    <a:pt x="2" y="3"/>
                  </a:lnTo>
                  <a:lnTo>
                    <a:pt x="2" y="3"/>
                  </a:lnTo>
                  <a:lnTo>
                    <a:pt x="2" y="0"/>
                  </a:lnTo>
                  <a:lnTo>
                    <a:pt x="2" y="0"/>
                  </a:lnTo>
                  <a:lnTo>
                    <a:pt x="2" y="1"/>
                  </a:lnTo>
                  <a:lnTo>
                    <a:pt x="0" y="1"/>
                  </a:lnTo>
                  <a:lnTo>
                    <a:pt x="0" y="0"/>
                  </a:lnTo>
                  <a:lnTo>
                    <a:pt x="0" y="0"/>
                  </a:lnTo>
                  <a:lnTo>
                    <a:pt x="0" y="3"/>
                  </a:lnTo>
                  <a:lnTo>
                    <a:pt x="0" y="3"/>
                  </a:lnTo>
                  <a:lnTo>
                    <a:pt x="0" y="1"/>
                  </a:lnTo>
                  <a:close/>
                </a:path>
              </a:pathLst>
            </a:custGeom>
            <a:grpFill/>
            <a:ln w="0">
              <a:noFill/>
              <a:prstDash val="solid"/>
              <a:round/>
              <a:headEnd/>
              <a:tailEnd/>
            </a:ln>
          </p:spPr>
          <p:txBody>
            <a:bodyPr/>
            <a:lstStyle/>
            <a:p>
              <a:pPr defTabSz="543689">
                <a:defRPr/>
              </a:pPr>
              <a:endParaRPr lang="zh-CN" altLang="en-US" sz="3201"/>
            </a:p>
          </p:txBody>
        </p:sp>
        <p:sp>
          <p:nvSpPr>
            <p:cNvPr id="23" name="Freeform 291"/>
            <p:cNvSpPr>
              <a:spLocks/>
            </p:cNvSpPr>
            <p:nvPr/>
          </p:nvSpPr>
          <p:spPr bwMode="auto">
            <a:xfrm>
              <a:off x="1511301" y="2366963"/>
              <a:ext cx="1588" cy="1588"/>
            </a:xfrm>
            <a:custGeom>
              <a:avLst/>
              <a:gdLst>
                <a:gd name="T0" fmla="*/ 1 w 3"/>
                <a:gd name="T1" fmla="*/ 3 h 3"/>
                <a:gd name="T2" fmla="*/ 1 w 3"/>
                <a:gd name="T3" fmla="*/ 3 h 3"/>
                <a:gd name="T4" fmla="*/ 3 w 3"/>
                <a:gd name="T5" fmla="*/ 2 h 3"/>
                <a:gd name="T6" fmla="*/ 3 w 3"/>
                <a:gd name="T7" fmla="*/ 2 h 3"/>
                <a:gd name="T8" fmla="*/ 3 w 3"/>
                <a:gd name="T9" fmla="*/ 0 h 3"/>
                <a:gd name="T10" fmla="*/ 2 w 3"/>
                <a:gd name="T11" fmla="*/ 0 h 3"/>
                <a:gd name="T12" fmla="*/ 2 w 3"/>
                <a:gd name="T13" fmla="*/ 2 h 3"/>
                <a:gd name="T14" fmla="*/ 1 w 3"/>
                <a:gd name="T15" fmla="*/ 2 h 3"/>
                <a:gd name="T16" fmla="*/ 1 w 3"/>
                <a:gd name="T17" fmla="*/ 2 h 3"/>
                <a:gd name="T18" fmla="*/ 1 w 3"/>
                <a:gd name="T19" fmla="*/ 0 h 3"/>
                <a:gd name="T20" fmla="*/ 0 w 3"/>
                <a:gd name="T21" fmla="*/ 0 h 3"/>
                <a:gd name="T22" fmla="*/ 0 w 3"/>
                <a:gd name="T23" fmla="*/ 2 h 3"/>
                <a:gd name="T24" fmla="*/ 0 w 3"/>
                <a:gd name="T25" fmla="*/ 2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2"/>
                  </a:cubicBezTo>
                  <a:cubicBezTo>
                    <a:pt x="3" y="2"/>
                    <a:pt x="3" y="2"/>
                    <a:pt x="3" y="2"/>
                  </a:cubicBezTo>
                  <a:lnTo>
                    <a:pt x="3" y="0"/>
                  </a:lnTo>
                  <a:lnTo>
                    <a:pt x="2" y="0"/>
                  </a:lnTo>
                  <a:lnTo>
                    <a:pt x="2" y="2"/>
                  </a:lnTo>
                  <a:cubicBezTo>
                    <a:pt x="2" y="2"/>
                    <a:pt x="2" y="2"/>
                    <a:pt x="1" y="2"/>
                  </a:cubicBezTo>
                  <a:cubicBezTo>
                    <a:pt x="1" y="2"/>
                    <a:pt x="1" y="2"/>
                    <a:pt x="1" y="2"/>
                  </a:cubicBezTo>
                  <a:lnTo>
                    <a:pt x="1" y="0"/>
                  </a:lnTo>
                  <a:lnTo>
                    <a:pt x="0" y="0"/>
                  </a:lnTo>
                  <a:lnTo>
                    <a:pt x="0" y="2"/>
                  </a:lnTo>
                  <a:cubicBezTo>
                    <a:pt x="0" y="2"/>
                    <a:pt x="0" y="2"/>
                    <a:pt x="0" y="2"/>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24" name="Freeform 292"/>
            <p:cNvSpPr>
              <a:spLocks noEditPoints="1"/>
            </p:cNvSpPr>
            <p:nvPr/>
          </p:nvSpPr>
          <p:spPr bwMode="auto">
            <a:xfrm>
              <a:off x="1512888" y="2366963"/>
              <a:ext cx="3175" cy="1588"/>
            </a:xfrm>
            <a:custGeom>
              <a:avLst/>
              <a:gdLst>
                <a:gd name="T0" fmla="*/ 2 w 3"/>
                <a:gd name="T1" fmla="*/ 0 h 3"/>
                <a:gd name="T2" fmla="*/ 2 w 3"/>
                <a:gd name="T3" fmla="*/ 0 h 3"/>
                <a:gd name="T4" fmla="*/ 2 w 3"/>
                <a:gd name="T5" fmla="*/ 2 h 3"/>
                <a:gd name="T6" fmla="*/ 1 w 3"/>
                <a:gd name="T7" fmla="*/ 2 h 3"/>
                <a:gd name="T8" fmla="*/ 2 w 3"/>
                <a:gd name="T9" fmla="*/ 0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0"/>
                  </a:moveTo>
                  <a:lnTo>
                    <a:pt x="2" y="0"/>
                  </a:lnTo>
                  <a:lnTo>
                    <a:pt x="2" y="2"/>
                  </a:lnTo>
                  <a:lnTo>
                    <a:pt x="1" y="2"/>
                  </a:lnTo>
                  <a:lnTo>
                    <a:pt x="2" y="0"/>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25" name="Freeform 293"/>
            <p:cNvSpPr>
              <a:spLocks/>
            </p:cNvSpPr>
            <p:nvPr/>
          </p:nvSpPr>
          <p:spPr bwMode="auto">
            <a:xfrm>
              <a:off x="1516063" y="2366963"/>
              <a:ext cx="4763" cy="1588"/>
            </a:xfrm>
            <a:custGeom>
              <a:avLst/>
              <a:gdLst>
                <a:gd name="T0" fmla="*/ 2 w 5"/>
                <a:gd name="T1" fmla="*/ 3 h 3"/>
                <a:gd name="T2" fmla="*/ 2 w 5"/>
                <a:gd name="T3" fmla="*/ 3 h 3"/>
                <a:gd name="T4" fmla="*/ 3 w 5"/>
                <a:gd name="T5" fmla="*/ 0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0"/>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26" name="Freeform 294"/>
            <p:cNvSpPr>
              <a:spLocks/>
            </p:cNvSpPr>
            <p:nvPr/>
          </p:nvSpPr>
          <p:spPr bwMode="auto">
            <a:xfrm>
              <a:off x="1520826" y="2366963"/>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1 h 3"/>
                <a:gd name="T12" fmla="*/ 3 w 3"/>
                <a:gd name="T13" fmla="*/ 1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1 h 3"/>
                <a:gd name="T28" fmla="*/ 1 w 3"/>
                <a:gd name="T29" fmla="*/ 2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1" y="0"/>
                    <a:pt x="0" y="0"/>
                    <a:pt x="0" y="1"/>
                  </a:cubicBezTo>
                  <a:cubicBezTo>
                    <a:pt x="0" y="2"/>
                    <a:pt x="0" y="2"/>
                    <a:pt x="1" y="2"/>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27" name="Freeform 295"/>
            <p:cNvSpPr>
              <a:spLocks/>
            </p:cNvSpPr>
            <p:nvPr/>
          </p:nvSpPr>
          <p:spPr bwMode="auto">
            <a:xfrm>
              <a:off x="1524001" y="2366963"/>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28" name="Freeform 296"/>
            <p:cNvSpPr>
              <a:spLocks/>
            </p:cNvSpPr>
            <p:nvPr/>
          </p:nvSpPr>
          <p:spPr bwMode="auto">
            <a:xfrm>
              <a:off x="1497013" y="2363788"/>
              <a:ext cx="3175" cy="4763"/>
            </a:xfrm>
            <a:custGeom>
              <a:avLst/>
              <a:gdLst>
                <a:gd name="T0" fmla="*/ 3 w 3"/>
                <a:gd name="T1" fmla="*/ 4 h 4"/>
                <a:gd name="T2" fmla="*/ 3 w 3"/>
                <a:gd name="T3" fmla="*/ 4 h 4"/>
                <a:gd name="T4" fmla="*/ 3 w 3"/>
                <a:gd name="T5" fmla="*/ 4 h 4"/>
                <a:gd name="T6" fmla="*/ 1 w 3"/>
                <a:gd name="T7" fmla="*/ 0 h 4"/>
                <a:gd name="T8" fmla="*/ 0 w 3"/>
                <a:gd name="T9" fmla="*/ 2 h 4"/>
                <a:gd name="T10" fmla="*/ 1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4"/>
                  </a:lnTo>
                  <a:cubicBezTo>
                    <a:pt x="3" y="4"/>
                    <a:pt x="3" y="4"/>
                    <a:pt x="3" y="4"/>
                  </a:cubicBezTo>
                  <a:cubicBezTo>
                    <a:pt x="2" y="2"/>
                    <a:pt x="1" y="0"/>
                    <a:pt x="1" y="0"/>
                  </a:cubicBezTo>
                  <a:cubicBezTo>
                    <a:pt x="1" y="0"/>
                    <a:pt x="0" y="1"/>
                    <a:pt x="0" y="2"/>
                  </a:cubicBezTo>
                  <a:cubicBezTo>
                    <a:pt x="0" y="2"/>
                    <a:pt x="1" y="3"/>
                    <a:pt x="1" y="3"/>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29" name="Freeform 297"/>
            <p:cNvSpPr>
              <a:spLocks/>
            </p:cNvSpPr>
            <p:nvPr/>
          </p:nvSpPr>
          <p:spPr bwMode="auto">
            <a:xfrm>
              <a:off x="1497013" y="2368550"/>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lnTo>
                    <a:pt x="3" y="0"/>
                  </a:ln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0" name="Freeform 298"/>
            <p:cNvSpPr>
              <a:spLocks/>
            </p:cNvSpPr>
            <p:nvPr/>
          </p:nvSpPr>
          <p:spPr bwMode="auto">
            <a:xfrm>
              <a:off x="1497013" y="2366963"/>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1"/>
                    <a:pt x="1" y="2"/>
                    <a:pt x="1" y="2"/>
                  </a:cubicBezTo>
                  <a:cubicBezTo>
                    <a:pt x="2" y="2"/>
                    <a:pt x="2" y="2"/>
                    <a:pt x="2" y="2"/>
                  </a:cubicBezTo>
                  <a:cubicBezTo>
                    <a:pt x="2" y="2"/>
                    <a:pt x="4" y="2"/>
                    <a:pt x="4" y="2"/>
                  </a:cubicBez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31" name="Freeform 299"/>
            <p:cNvSpPr>
              <a:spLocks/>
            </p:cNvSpPr>
            <p:nvPr/>
          </p:nvSpPr>
          <p:spPr bwMode="auto">
            <a:xfrm>
              <a:off x="1498601" y="2363788"/>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1"/>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32" name="Freeform 300"/>
            <p:cNvSpPr>
              <a:spLocks/>
            </p:cNvSpPr>
            <p:nvPr/>
          </p:nvSpPr>
          <p:spPr bwMode="auto">
            <a:xfrm>
              <a:off x="1501776" y="2363788"/>
              <a:ext cx="1588" cy="4763"/>
            </a:xfrm>
            <a:custGeom>
              <a:avLst/>
              <a:gdLst>
                <a:gd name="T0" fmla="*/ 0 w 2"/>
                <a:gd name="T1" fmla="*/ 5 h 5"/>
                <a:gd name="T2" fmla="*/ 0 w 2"/>
                <a:gd name="T3" fmla="*/ 5 h 5"/>
                <a:gd name="T4" fmla="*/ 0 w 2"/>
                <a:gd name="T5" fmla="*/ 5 h 5"/>
                <a:gd name="T6" fmla="*/ 2 w 2"/>
                <a:gd name="T7" fmla="*/ 2 h 5"/>
                <a:gd name="T8" fmla="*/ 2 w 2"/>
                <a:gd name="T9" fmla="*/ 1 h 5"/>
                <a:gd name="T10" fmla="*/ 1 w 2"/>
                <a:gd name="T11" fmla="*/ 0 h 5"/>
                <a:gd name="T12" fmla="*/ 1 w 2"/>
                <a:gd name="T13" fmla="*/ 0 h 5"/>
                <a:gd name="T14" fmla="*/ 0 w 2"/>
                <a:gd name="T15" fmla="*/ 5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lnTo>
                    <a:pt x="0" y="5"/>
                  </a:lnTo>
                  <a:lnTo>
                    <a:pt x="0" y="5"/>
                  </a:lnTo>
                  <a:cubicBezTo>
                    <a:pt x="1" y="5"/>
                    <a:pt x="2" y="3"/>
                    <a:pt x="2" y="2"/>
                  </a:cubicBezTo>
                  <a:cubicBezTo>
                    <a:pt x="2" y="2"/>
                    <a:pt x="2" y="1"/>
                    <a:pt x="2" y="1"/>
                  </a:cubicBezTo>
                  <a:cubicBezTo>
                    <a:pt x="2" y="1"/>
                    <a:pt x="2" y="0"/>
                    <a:pt x="1" y="0"/>
                  </a:cubicBezTo>
                  <a:cubicBezTo>
                    <a:pt x="1" y="0"/>
                    <a:pt x="1" y="0"/>
                    <a:pt x="1" y="0"/>
                  </a:cubicBezTo>
                  <a:cubicBezTo>
                    <a:pt x="1" y="0"/>
                    <a:pt x="0" y="1"/>
                    <a:pt x="0" y="5"/>
                  </a:cubicBezTo>
                  <a:lnTo>
                    <a:pt x="0" y="5"/>
                  </a:lnTo>
                  <a:close/>
                </a:path>
              </a:pathLst>
            </a:custGeom>
            <a:grpFill/>
            <a:ln w="0">
              <a:noFill/>
              <a:prstDash val="solid"/>
              <a:round/>
              <a:headEnd/>
              <a:tailEnd/>
            </a:ln>
          </p:spPr>
          <p:txBody>
            <a:bodyPr/>
            <a:lstStyle/>
            <a:p>
              <a:pPr defTabSz="543689">
                <a:defRPr/>
              </a:pPr>
              <a:endParaRPr lang="zh-CN" altLang="en-US" sz="3201"/>
            </a:p>
          </p:txBody>
        </p:sp>
        <p:sp>
          <p:nvSpPr>
            <p:cNvPr id="33" name="Freeform 301"/>
            <p:cNvSpPr>
              <a:spLocks/>
            </p:cNvSpPr>
            <p:nvPr/>
          </p:nvSpPr>
          <p:spPr bwMode="auto">
            <a:xfrm>
              <a:off x="1501776" y="2368550"/>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34" name="Freeform 302"/>
            <p:cNvSpPr>
              <a:spLocks/>
            </p:cNvSpPr>
            <p:nvPr/>
          </p:nvSpPr>
          <p:spPr bwMode="auto">
            <a:xfrm>
              <a:off x="1501776" y="2366963"/>
              <a:ext cx="4763" cy="1588"/>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1"/>
                    <a:pt x="4" y="1"/>
                  </a:cubicBezTo>
                  <a:cubicBezTo>
                    <a:pt x="4" y="1"/>
                    <a:pt x="4" y="0"/>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35" name="Freeform 303"/>
            <p:cNvSpPr>
              <a:spLocks/>
            </p:cNvSpPr>
            <p:nvPr/>
          </p:nvSpPr>
          <p:spPr bwMode="auto">
            <a:xfrm>
              <a:off x="1501776" y="2363788"/>
              <a:ext cx="3175" cy="4763"/>
            </a:xfrm>
            <a:custGeom>
              <a:avLst/>
              <a:gdLst>
                <a:gd name="T0" fmla="*/ 0 w 3"/>
                <a:gd name="T1" fmla="*/ 4 h 4"/>
                <a:gd name="T2" fmla="*/ 0 w 3"/>
                <a:gd name="T3" fmla="*/ 4 h 4"/>
                <a:gd name="T4" fmla="*/ 3 w 3"/>
                <a:gd name="T5" fmla="*/ 3 h 4"/>
                <a:gd name="T6" fmla="*/ 3 w 3"/>
                <a:gd name="T7" fmla="*/ 2 h 4"/>
                <a:gd name="T8" fmla="*/ 2 w 3"/>
                <a:gd name="T9" fmla="*/ 0 h 4"/>
                <a:gd name="T10" fmla="*/ 0 w 3"/>
                <a:gd name="T11" fmla="*/ 4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0" y="4"/>
                  </a:lnTo>
                  <a:cubicBezTo>
                    <a:pt x="0" y="4"/>
                    <a:pt x="2" y="3"/>
                    <a:pt x="3" y="3"/>
                  </a:cubicBezTo>
                  <a:cubicBezTo>
                    <a:pt x="3" y="3"/>
                    <a:pt x="3" y="2"/>
                    <a:pt x="3" y="2"/>
                  </a:cubicBezTo>
                  <a:cubicBezTo>
                    <a:pt x="3" y="1"/>
                    <a:pt x="2" y="0"/>
                    <a:pt x="2" y="0"/>
                  </a:cubicBezTo>
                  <a:cubicBezTo>
                    <a:pt x="2" y="0"/>
                    <a:pt x="1" y="2"/>
                    <a:pt x="0" y="4"/>
                  </a:cubicBezTo>
                  <a:cubicBezTo>
                    <a:pt x="0" y="4"/>
                    <a:pt x="0" y="4"/>
                    <a:pt x="0" y="4"/>
                  </a:cubicBezTo>
                  <a:close/>
                </a:path>
              </a:pathLst>
            </a:custGeom>
            <a:grpFill/>
            <a:ln w="0">
              <a:noFill/>
              <a:prstDash val="solid"/>
              <a:round/>
              <a:headEnd/>
              <a:tailEnd/>
            </a:ln>
          </p:spPr>
          <p:txBody>
            <a:bodyPr/>
            <a:lstStyle/>
            <a:p>
              <a:pPr defTabSz="543689">
                <a:defRPr/>
              </a:pPr>
              <a:endParaRPr lang="zh-CN" altLang="en-US" sz="3201"/>
            </a:p>
          </p:txBody>
        </p:sp>
        <p:sp>
          <p:nvSpPr>
            <p:cNvPr id="36" name="Freeform 304"/>
            <p:cNvSpPr>
              <a:spLocks/>
            </p:cNvSpPr>
            <p:nvPr/>
          </p:nvSpPr>
          <p:spPr bwMode="auto">
            <a:xfrm>
              <a:off x="1508126" y="2443163"/>
              <a:ext cx="1588" cy="3175"/>
            </a:xfrm>
            <a:custGeom>
              <a:avLst/>
              <a:gdLst>
                <a:gd name="T0" fmla="*/ 0 w 2"/>
                <a:gd name="T1" fmla="*/ 2 h 3"/>
                <a:gd name="T2" fmla="*/ 0 w 2"/>
                <a:gd name="T3" fmla="*/ 2 h 3"/>
                <a:gd name="T4" fmla="*/ 2 w 2"/>
                <a:gd name="T5" fmla="*/ 2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2"/>
                  </a:moveTo>
                  <a:lnTo>
                    <a:pt x="0" y="2"/>
                  </a:lnTo>
                  <a:lnTo>
                    <a:pt x="2" y="2"/>
                  </a:lnTo>
                  <a:lnTo>
                    <a:pt x="2" y="3"/>
                  </a:lnTo>
                  <a:lnTo>
                    <a:pt x="2" y="3"/>
                  </a:lnTo>
                  <a:lnTo>
                    <a:pt x="2" y="0"/>
                  </a:lnTo>
                  <a:lnTo>
                    <a:pt x="2" y="0"/>
                  </a:lnTo>
                  <a:lnTo>
                    <a:pt x="2" y="1"/>
                  </a:lnTo>
                  <a:lnTo>
                    <a:pt x="0" y="1"/>
                  </a:lnTo>
                  <a:lnTo>
                    <a:pt x="0" y="0"/>
                  </a:lnTo>
                  <a:lnTo>
                    <a:pt x="0" y="0"/>
                  </a:lnTo>
                  <a:lnTo>
                    <a:pt x="0" y="3"/>
                  </a:lnTo>
                  <a:lnTo>
                    <a:pt x="0" y="3"/>
                  </a:lnTo>
                  <a:lnTo>
                    <a:pt x="0" y="2"/>
                  </a:lnTo>
                  <a:close/>
                </a:path>
              </a:pathLst>
            </a:custGeom>
            <a:grpFill/>
            <a:ln w="0">
              <a:noFill/>
              <a:prstDash val="solid"/>
              <a:round/>
              <a:headEnd/>
              <a:tailEnd/>
            </a:ln>
          </p:spPr>
          <p:txBody>
            <a:bodyPr/>
            <a:lstStyle/>
            <a:p>
              <a:pPr defTabSz="543689">
                <a:defRPr/>
              </a:pPr>
              <a:endParaRPr lang="zh-CN" altLang="en-US" sz="3201"/>
            </a:p>
          </p:txBody>
        </p:sp>
        <p:sp>
          <p:nvSpPr>
            <p:cNvPr id="37" name="Freeform 305"/>
            <p:cNvSpPr>
              <a:spLocks/>
            </p:cNvSpPr>
            <p:nvPr/>
          </p:nvSpPr>
          <p:spPr bwMode="auto">
            <a:xfrm>
              <a:off x="1511301" y="2443163"/>
              <a:ext cx="1588" cy="3175"/>
            </a:xfrm>
            <a:custGeom>
              <a:avLst/>
              <a:gdLst>
                <a:gd name="T0" fmla="*/ 1 w 3"/>
                <a:gd name="T1" fmla="*/ 3 h 3"/>
                <a:gd name="T2" fmla="*/ 1 w 3"/>
                <a:gd name="T3" fmla="*/ 3 h 3"/>
                <a:gd name="T4" fmla="*/ 3 w 3"/>
                <a:gd name="T5" fmla="*/ 3 h 3"/>
                <a:gd name="T6" fmla="*/ 3 w 3"/>
                <a:gd name="T7" fmla="*/ 2 h 3"/>
                <a:gd name="T8" fmla="*/ 3 w 3"/>
                <a:gd name="T9" fmla="*/ 0 h 3"/>
                <a:gd name="T10" fmla="*/ 2 w 3"/>
                <a:gd name="T11" fmla="*/ 0 h 3"/>
                <a:gd name="T12" fmla="*/ 2 w 3"/>
                <a:gd name="T13" fmla="*/ 2 h 3"/>
                <a:gd name="T14" fmla="*/ 1 w 3"/>
                <a:gd name="T15" fmla="*/ 3 h 3"/>
                <a:gd name="T16" fmla="*/ 1 w 3"/>
                <a:gd name="T17" fmla="*/ 2 h 3"/>
                <a:gd name="T18" fmla="*/ 1 w 3"/>
                <a:gd name="T19" fmla="*/ 0 h 3"/>
                <a:gd name="T20" fmla="*/ 0 w 3"/>
                <a:gd name="T21" fmla="*/ 0 h 3"/>
                <a:gd name="T22" fmla="*/ 0 w 3"/>
                <a:gd name="T23" fmla="*/ 2 h 3"/>
                <a:gd name="T24" fmla="*/ 0 w 3"/>
                <a:gd name="T25" fmla="*/ 3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3"/>
                  </a:cubicBezTo>
                  <a:cubicBezTo>
                    <a:pt x="3" y="3"/>
                    <a:pt x="3" y="2"/>
                    <a:pt x="3" y="2"/>
                  </a:cubicBezTo>
                  <a:lnTo>
                    <a:pt x="3" y="0"/>
                  </a:lnTo>
                  <a:lnTo>
                    <a:pt x="2" y="0"/>
                  </a:lnTo>
                  <a:lnTo>
                    <a:pt x="2" y="2"/>
                  </a:lnTo>
                  <a:cubicBezTo>
                    <a:pt x="2" y="2"/>
                    <a:pt x="2" y="3"/>
                    <a:pt x="1" y="3"/>
                  </a:cubicBezTo>
                  <a:cubicBezTo>
                    <a:pt x="1" y="3"/>
                    <a:pt x="1" y="2"/>
                    <a:pt x="1" y="2"/>
                  </a:cubicBezTo>
                  <a:lnTo>
                    <a:pt x="1" y="0"/>
                  </a:lnTo>
                  <a:lnTo>
                    <a:pt x="0" y="0"/>
                  </a:lnTo>
                  <a:lnTo>
                    <a:pt x="0" y="2"/>
                  </a:lnTo>
                  <a:cubicBezTo>
                    <a:pt x="0" y="2"/>
                    <a:pt x="0" y="3"/>
                    <a:pt x="0" y="3"/>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38" name="Freeform 306"/>
            <p:cNvSpPr>
              <a:spLocks noEditPoints="1"/>
            </p:cNvSpPr>
            <p:nvPr/>
          </p:nvSpPr>
          <p:spPr bwMode="auto">
            <a:xfrm>
              <a:off x="1512888" y="2443163"/>
              <a:ext cx="3175" cy="3175"/>
            </a:xfrm>
            <a:custGeom>
              <a:avLst/>
              <a:gdLst>
                <a:gd name="T0" fmla="*/ 2 w 3"/>
                <a:gd name="T1" fmla="*/ 1 h 3"/>
                <a:gd name="T2" fmla="*/ 2 w 3"/>
                <a:gd name="T3" fmla="*/ 1 h 3"/>
                <a:gd name="T4" fmla="*/ 2 w 3"/>
                <a:gd name="T5" fmla="*/ 2 h 3"/>
                <a:gd name="T6" fmla="*/ 1 w 3"/>
                <a:gd name="T7" fmla="*/ 2 h 3"/>
                <a:gd name="T8" fmla="*/ 2 w 3"/>
                <a:gd name="T9" fmla="*/ 1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lnTo>
                    <a:pt x="2" y="1"/>
                  </a:lnTo>
                  <a:lnTo>
                    <a:pt x="2" y="2"/>
                  </a:lnTo>
                  <a:lnTo>
                    <a:pt x="1" y="2"/>
                  </a:lnTo>
                  <a:lnTo>
                    <a:pt x="2" y="1"/>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39" name="Freeform 307"/>
            <p:cNvSpPr>
              <a:spLocks/>
            </p:cNvSpPr>
            <p:nvPr/>
          </p:nvSpPr>
          <p:spPr bwMode="auto">
            <a:xfrm>
              <a:off x="1516063" y="2443163"/>
              <a:ext cx="4763" cy="3175"/>
            </a:xfrm>
            <a:custGeom>
              <a:avLst/>
              <a:gdLst>
                <a:gd name="T0" fmla="*/ 2 w 5"/>
                <a:gd name="T1" fmla="*/ 3 h 3"/>
                <a:gd name="T2" fmla="*/ 2 w 5"/>
                <a:gd name="T3" fmla="*/ 3 h 3"/>
                <a:gd name="T4" fmla="*/ 3 w 5"/>
                <a:gd name="T5" fmla="*/ 1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1"/>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40" name="Freeform 308"/>
            <p:cNvSpPr>
              <a:spLocks/>
            </p:cNvSpPr>
            <p:nvPr/>
          </p:nvSpPr>
          <p:spPr bwMode="auto">
            <a:xfrm>
              <a:off x="1520826" y="2443163"/>
              <a:ext cx="3175" cy="3175"/>
            </a:xfrm>
            <a:custGeom>
              <a:avLst/>
              <a:gdLst>
                <a:gd name="T0" fmla="*/ 2 w 3"/>
                <a:gd name="T1" fmla="*/ 3 h 3"/>
                <a:gd name="T2" fmla="*/ 2 w 3"/>
                <a:gd name="T3" fmla="*/ 3 h 3"/>
                <a:gd name="T4" fmla="*/ 3 w 3"/>
                <a:gd name="T5" fmla="*/ 3 h 3"/>
                <a:gd name="T6" fmla="*/ 3 w 3"/>
                <a:gd name="T7" fmla="*/ 3 h 3"/>
                <a:gd name="T8" fmla="*/ 2 w 3"/>
                <a:gd name="T9" fmla="*/ 3 h 3"/>
                <a:gd name="T10" fmla="*/ 1 w 3"/>
                <a:gd name="T11" fmla="*/ 2 h 3"/>
                <a:gd name="T12" fmla="*/ 3 w 3"/>
                <a:gd name="T13" fmla="*/ 2 h 3"/>
                <a:gd name="T14" fmla="*/ 3 w 3"/>
                <a:gd name="T15" fmla="*/ 1 h 3"/>
                <a:gd name="T16" fmla="*/ 1 w 3"/>
                <a:gd name="T17" fmla="*/ 1 h 3"/>
                <a:gd name="T18" fmla="*/ 2 w 3"/>
                <a:gd name="T19" fmla="*/ 1 h 3"/>
                <a:gd name="T20" fmla="*/ 3 w 3"/>
                <a:gd name="T21" fmla="*/ 1 h 3"/>
                <a:gd name="T22" fmla="*/ 3 w 3"/>
                <a:gd name="T23" fmla="*/ 0 h 3"/>
                <a:gd name="T24" fmla="*/ 2 w 3"/>
                <a:gd name="T25" fmla="*/ 0 h 3"/>
                <a:gd name="T26" fmla="*/ 0 w 3"/>
                <a:gd name="T27" fmla="*/ 2 h 3"/>
                <a:gd name="T28" fmla="*/ 1 w 3"/>
                <a:gd name="T29" fmla="*/ 3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3"/>
                  </a:lnTo>
                  <a:lnTo>
                    <a:pt x="2" y="3"/>
                  </a:lnTo>
                  <a:cubicBezTo>
                    <a:pt x="1" y="3"/>
                    <a:pt x="1" y="2"/>
                    <a:pt x="1" y="2"/>
                  </a:cubicBezTo>
                  <a:lnTo>
                    <a:pt x="3" y="2"/>
                  </a:lnTo>
                  <a:lnTo>
                    <a:pt x="3" y="1"/>
                  </a:lnTo>
                  <a:lnTo>
                    <a:pt x="1" y="1"/>
                  </a:lnTo>
                  <a:cubicBezTo>
                    <a:pt x="1" y="1"/>
                    <a:pt x="1" y="1"/>
                    <a:pt x="2" y="1"/>
                  </a:cubicBezTo>
                  <a:lnTo>
                    <a:pt x="3" y="1"/>
                  </a:lnTo>
                  <a:lnTo>
                    <a:pt x="3" y="0"/>
                  </a:lnTo>
                  <a:lnTo>
                    <a:pt x="2" y="0"/>
                  </a:lnTo>
                  <a:cubicBezTo>
                    <a:pt x="1" y="0"/>
                    <a:pt x="0" y="1"/>
                    <a:pt x="0" y="2"/>
                  </a:cubicBezTo>
                  <a:cubicBezTo>
                    <a:pt x="0" y="2"/>
                    <a:pt x="0" y="3"/>
                    <a:pt x="1" y="3"/>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41" name="Freeform 309"/>
            <p:cNvSpPr>
              <a:spLocks/>
            </p:cNvSpPr>
            <p:nvPr/>
          </p:nvSpPr>
          <p:spPr bwMode="auto">
            <a:xfrm>
              <a:off x="1524001" y="2443163"/>
              <a:ext cx="1588" cy="3175"/>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42" name="Freeform 310"/>
            <p:cNvSpPr>
              <a:spLocks/>
            </p:cNvSpPr>
            <p:nvPr/>
          </p:nvSpPr>
          <p:spPr bwMode="auto">
            <a:xfrm>
              <a:off x="1497013" y="2441575"/>
              <a:ext cx="3175" cy="4763"/>
            </a:xfrm>
            <a:custGeom>
              <a:avLst/>
              <a:gdLst>
                <a:gd name="T0" fmla="*/ 3 w 3"/>
                <a:gd name="T1" fmla="*/ 4 h 4"/>
                <a:gd name="T2" fmla="*/ 3 w 3"/>
                <a:gd name="T3" fmla="*/ 4 h 4"/>
                <a:gd name="T4" fmla="*/ 3 w 3"/>
                <a:gd name="T5" fmla="*/ 4 h 4"/>
                <a:gd name="T6" fmla="*/ 3 w 3"/>
                <a:gd name="T7" fmla="*/ 4 h 4"/>
                <a:gd name="T8" fmla="*/ 1 w 3"/>
                <a:gd name="T9" fmla="*/ 0 h 4"/>
                <a:gd name="T10" fmla="*/ 0 w 3"/>
                <a:gd name="T11" fmla="*/ 1 h 4"/>
                <a:gd name="T12" fmla="*/ 1 w 3"/>
                <a:gd name="T13" fmla="*/ 2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3" y="4"/>
                  </a:lnTo>
                  <a:cubicBezTo>
                    <a:pt x="3" y="4"/>
                    <a:pt x="3" y="4"/>
                    <a:pt x="3" y="4"/>
                  </a:cubicBezTo>
                  <a:cubicBezTo>
                    <a:pt x="3" y="4"/>
                    <a:pt x="3" y="4"/>
                    <a:pt x="3" y="4"/>
                  </a:cubicBezTo>
                  <a:cubicBezTo>
                    <a:pt x="2" y="1"/>
                    <a:pt x="1" y="0"/>
                    <a:pt x="1" y="0"/>
                  </a:cubicBezTo>
                  <a:cubicBezTo>
                    <a:pt x="1" y="0"/>
                    <a:pt x="0" y="0"/>
                    <a:pt x="0" y="1"/>
                  </a:cubicBezTo>
                  <a:cubicBezTo>
                    <a:pt x="0" y="2"/>
                    <a:pt x="1" y="2"/>
                    <a:pt x="1" y="2"/>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43" name="Freeform 311"/>
            <p:cNvSpPr>
              <a:spLocks/>
            </p:cNvSpPr>
            <p:nvPr/>
          </p:nvSpPr>
          <p:spPr bwMode="auto">
            <a:xfrm>
              <a:off x="1497013" y="2446338"/>
              <a:ext cx="3175" cy="0"/>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1"/>
                    <a:pt x="3" y="0"/>
                  </a:cubicBezTo>
                  <a:cubicBezTo>
                    <a:pt x="3" y="0"/>
                    <a:pt x="3" y="0"/>
                    <a:pt x="3" y="0"/>
                  </a:cubicBez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44" name="Freeform 312"/>
            <p:cNvSpPr>
              <a:spLocks/>
            </p:cNvSpPr>
            <p:nvPr/>
          </p:nvSpPr>
          <p:spPr bwMode="auto">
            <a:xfrm>
              <a:off x="1497013" y="2443163"/>
              <a:ext cx="3175" cy="3175"/>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cubicBezTo>
                    <a:pt x="2" y="2"/>
                    <a:pt x="4" y="2"/>
                    <a:pt x="4" y="2"/>
                  </a:cubicBezTo>
                  <a:lnTo>
                    <a:pt x="4" y="2"/>
                  </a:lnTo>
                  <a:lnTo>
                    <a:pt x="4" y="2"/>
                  </a:lnTo>
                  <a:cubicBezTo>
                    <a:pt x="3" y="1"/>
                    <a:pt x="1" y="0"/>
                    <a:pt x="1" y="0"/>
                  </a:cubicBezTo>
                  <a:cubicBezTo>
                    <a:pt x="0" y="1"/>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45" name="Freeform 313"/>
            <p:cNvSpPr>
              <a:spLocks/>
            </p:cNvSpPr>
            <p:nvPr/>
          </p:nvSpPr>
          <p:spPr bwMode="auto">
            <a:xfrm>
              <a:off x="1498601" y="2439988"/>
              <a:ext cx="3175" cy="6350"/>
            </a:xfrm>
            <a:custGeom>
              <a:avLst/>
              <a:gdLst>
                <a:gd name="T0" fmla="*/ 2 w 2"/>
                <a:gd name="T1" fmla="*/ 5 h 6"/>
                <a:gd name="T2" fmla="*/ 2 w 2"/>
                <a:gd name="T3" fmla="*/ 5 h 6"/>
                <a:gd name="T4" fmla="*/ 2 w 2"/>
                <a:gd name="T5" fmla="*/ 6 h 6"/>
                <a:gd name="T6" fmla="*/ 2 w 2"/>
                <a:gd name="T7" fmla="*/ 5 h 6"/>
                <a:gd name="T8" fmla="*/ 1 w 2"/>
                <a:gd name="T9" fmla="*/ 0 h 6"/>
                <a:gd name="T10" fmla="*/ 1 w 2"/>
                <a:gd name="T11" fmla="*/ 0 h 6"/>
                <a:gd name="T12" fmla="*/ 0 w 2"/>
                <a:gd name="T13" fmla="*/ 1 h 6"/>
                <a:gd name="T14" fmla="*/ 0 w 2"/>
                <a:gd name="T15" fmla="*/ 2 h 6"/>
                <a:gd name="T16" fmla="*/ 2 w 2"/>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5"/>
                  </a:moveTo>
                  <a:lnTo>
                    <a:pt x="2" y="5"/>
                  </a:lnTo>
                  <a:cubicBezTo>
                    <a:pt x="2" y="6"/>
                    <a:pt x="2" y="6"/>
                    <a:pt x="2" y="6"/>
                  </a:cubicBezTo>
                  <a:cubicBezTo>
                    <a:pt x="2" y="6"/>
                    <a:pt x="2" y="5"/>
                    <a:pt x="2" y="5"/>
                  </a:cubicBezTo>
                  <a:cubicBezTo>
                    <a:pt x="2" y="1"/>
                    <a:pt x="1" y="0"/>
                    <a:pt x="1" y="0"/>
                  </a:cubicBezTo>
                  <a:cubicBezTo>
                    <a:pt x="1" y="0"/>
                    <a:pt x="1" y="0"/>
                    <a:pt x="1" y="0"/>
                  </a:cubicBezTo>
                  <a:cubicBezTo>
                    <a:pt x="0" y="1"/>
                    <a:pt x="0" y="1"/>
                    <a:pt x="0" y="1"/>
                  </a:cubicBezTo>
                  <a:cubicBezTo>
                    <a:pt x="0" y="2"/>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46" name="Freeform 314"/>
            <p:cNvSpPr>
              <a:spLocks/>
            </p:cNvSpPr>
            <p:nvPr/>
          </p:nvSpPr>
          <p:spPr bwMode="auto">
            <a:xfrm>
              <a:off x="1501776" y="2439988"/>
              <a:ext cx="1588" cy="6350"/>
            </a:xfrm>
            <a:custGeom>
              <a:avLst/>
              <a:gdLst>
                <a:gd name="T0" fmla="*/ 0 w 2"/>
                <a:gd name="T1" fmla="*/ 6 h 6"/>
                <a:gd name="T2" fmla="*/ 0 w 2"/>
                <a:gd name="T3" fmla="*/ 6 h 6"/>
                <a:gd name="T4" fmla="*/ 0 w 2"/>
                <a:gd name="T5" fmla="*/ 5 h 6"/>
                <a:gd name="T6" fmla="*/ 2 w 2"/>
                <a:gd name="T7" fmla="*/ 2 h 6"/>
                <a:gd name="T8" fmla="*/ 2 w 2"/>
                <a:gd name="T9" fmla="*/ 1 h 6"/>
                <a:gd name="T10" fmla="*/ 1 w 2"/>
                <a:gd name="T11" fmla="*/ 0 h 6"/>
                <a:gd name="T12" fmla="*/ 1 w 2"/>
                <a:gd name="T13" fmla="*/ 0 h 6"/>
                <a:gd name="T14" fmla="*/ 0 w 2"/>
                <a:gd name="T15" fmla="*/ 5 h 6"/>
                <a:gd name="T16" fmla="*/ 0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6"/>
                  </a:moveTo>
                  <a:lnTo>
                    <a:pt x="0" y="6"/>
                  </a:lnTo>
                  <a:cubicBezTo>
                    <a:pt x="0" y="6"/>
                    <a:pt x="0" y="5"/>
                    <a:pt x="0" y="5"/>
                  </a:cubicBezTo>
                  <a:cubicBezTo>
                    <a:pt x="1" y="5"/>
                    <a:pt x="2" y="3"/>
                    <a:pt x="2" y="2"/>
                  </a:cubicBezTo>
                  <a:cubicBezTo>
                    <a:pt x="2" y="2"/>
                    <a:pt x="2" y="2"/>
                    <a:pt x="2" y="1"/>
                  </a:cubicBezTo>
                  <a:cubicBezTo>
                    <a:pt x="2" y="1"/>
                    <a:pt x="2" y="1"/>
                    <a:pt x="1" y="0"/>
                  </a:cubicBezTo>
                  <a:cubicBezTo>
                    <a:pt x="1" y="0"/>
                    <a:pt x="1" y="0"/>
                    <a:pt x="1" y="0"/>
                  </a:cubicBezTo>
                  <a:cubicBezTo>
                    <a:pt x="1" y="0"/>
                    <a:pt x="0" y="1"/>
                    <a:pt x="0" y="5"/>
                  </a:cubicBezTo>
                  <a:lnTo>
                    <a:pt x="0" y="6"/>
                  </a:lnTo>
                  <a:close/>
                </a:path>
              </a:pathLst>
            </a:custGeom>
            <a:grpFill/>
            <a:ln w="0">
              <a:noFill/>
              <a:prstDash val="solid"/>
              <a:round/>
              <a:headEnd/>
              <a:tailEnd/>
            </a:ln>
          </p:spPr>
          <p:txBody>
            <a:bodyPr/>
            <a:lstStyle/>
            <a:p>
              <a:pPr defTabSz="543689">
                <a:defRPr/>
              </a:pPr>
              <a:endParaRPr lang="zh-CN" altLang="en-US" sz="3201"/>
            </a:p>
          </p:txBody>
        </p:sp>
        <p:sp>
          <p:nvSpPr>
            <p:cNvPr id="47" name="Freeform 315"/>
            <p:cNvSpPr>
              <a:spLocks/>
            </p:cNvSpPr>
            <p:nvPr/>
          </p:nvSpPr>
          <p:spPr bwMode="auto">
            <a:xfrm>
              <a:off x="1501776" y="2446338"/>
              <a:ext cx="3175" cy="1588"/>
            </a:xfrm>
            <a:custGeom>
              <a:avLst/>
              <a:gdLst>
                <a:gd name="T0" fmla="*/ 0 w 3"/>
                <a:gd name="T1" fmla="*/ 0 h 2"/>
                <a:gd name="T2" fmla="*/ 0 w 3"/>
                <a:gd name="T3" fmla="*/ 0 h 2"/>
                <a:gd name="T4" fmla="*/ 0 w 3"/>
                <a:gd name="T5" fmla="*/ 0 h 2"/>
                <a:gd name="T6" fmla="*/ 2 w 3"/>
                <a:gd name="T7" fmla="*/ 1 h 2"/>
                <a:gd name="T8" fmla="*/ 3 w 3"/>
                <a:gd name="T9" fmla="*/ 0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0" y="0"/>
                  </a:lnTo>
                  <a:cubicBezTo>
                    <a:pt x="0" y="1"/>
                    <a:pt x="1" y="1"/>
                    <a:pt x="2" y="1"/>
                  </a:cubicBezTo>
                  <a:cubicBezTo>
                    <a:pt x="2" y="1"/>
                    <a:pt x="2" y="2"/>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48" name="Freeform 316"/>
            <p:cNvSpPr>
              <a:spLocks/>
            </p:cNvSpPr>
            <p:nvPr/>
          </p:nvSpPr>
          <p:spPr bwMode="auto">
            <a:xfrm>
              <a:off x="1501776" y="2443163"/>
              <a:ext cx="4763" cy="3175"/>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2"/>
                    <a:pt x="4" y="1"/>
                  </a:cubicBezTo>
                  <a:cubicBezTo>
                    <a:pt x="4" y="1"/>
                    <a:pt x="4" y="1"/>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49" name="Freeform 317"/>
            <p:cNvSpPr>
              <a:spLocks/>
            </p:cNvSpPr>
            <p:nvPr/>
          </p:nvSpPr>
          <p:spPr bwMode="auto">
            <a:xfrm>
              <a:off x="1501776" y="2441575"/>
              <a:ext cx="3175" cy="4763"/>
            </a:xfrm>
            <a:custGeom>
              <a:avLst/>
              <a:gdLst>
                <a:gd name="T0" fmla="*/ 0 w 3"/>
                <a:gd name="T1" fmla="*/ 4 h 4"/>
                <a:gd name="T2" fmla="*/ 0 w 3"/>
                <a:gd name="T3" fmla="*/ 4 h 4"/>
                <a:gd name="T4" fmla="*/ 0 w 3"/>
                <a:gd name="T5" fmla="*/ 4 h 4"/>
                <a:gd name="T6" fmla="*/ 3 w 3"/>
                <a:gd name="T7" fmla="*/ 2 h 4"/>
                <a:gd name="T8" fmla="*/ 3 w 3"/>
                <a:gd name="T9" fmla="*/ 1 h 4"/>
                <a:gd name="T10" fmla="*/ 2 w 3"/>
                <a:gd name="T11" fmla="*/ 0 h 4"/>
                <a:gd name="T12" fmla="*/ 0 w 3"/>
                <a:gd name="T13" fmla="*/ 4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4"/>
                  </a:lnTo>
                  <a:cubicBezTo>
                    <a:pt x="0" y="4"/>
                    <a:pt x="0" y="4"/>
                    <a:pt x="0" y="4"/>
                  </a:cubicBezTo>
                  <a:cubicBezTo>
                    <a:pt x="0" y="4"/>
                    <a:pt x="2" y="3"/>
                    <a:pt x="3" y="2"/>
                  </a:cubicBezTo>
                  <a:cubicBezTo>
                    <a:pt x="3" y="2"/>
                    <a:pt x="3" y="2"/>
                    <a:pt x="3" y="1"/>
                  </a:cubicBezTo>
                  <a:cubicBezTo>
                    <a:pt x="3" y="0"/>
                    <a:pt x="2" y="0"/>
                    <a:pt x="2" y="0"/>
                  </a:cubicBezTo>
                  <a:cubicBezTo>
                    <a:pt x="2" y="0"/>
                    <a:pt x="1" y="1"/>
                    <a:pt x="0" y="4"/>
                  </a:cubicBezTo>
                  <a:cubicBezTo>
                    <a:pt x="0" y="4"/>
                    <a:pt x="0" y="4"/>
                    <a:pt x="0" y="4"/>
                  </a:cubicBezTo>
                  <a:close/>
                </a:path>
              </a:pathLst>
            </a:custGeom>
            <a:grpFill/>
            <a:ln w="0">
              <a:noFill/>
              <a:prstDash val="solid"/>
              <a:round/>
              <a:headEnd/>
              <a:tailEnd/>
            </a:ln>
          </p:spPr>
          <p:txBody>
            <a:bodyPr/>
            <a:lstStyle/>
            <a:p>
              <a:pPr defTabSz="543689">
                <a:defRPr/>
              </a:pPr>
              <a:endParaRPr lang="zh-CN" altLang="en-US" sz="3201"/>
            </a:p>
          </p:txBody>
        </p:sp>
        <p:sp>
          <p:nvSpPr>
            <p:cNvPr id="50" name="Freeform 318"/>
            <p:cNvSpPr>
              <a:spLocks/>
            </p:cNvSpPr>
            <p:nvPr/>
          </p:nvSpPr>
          <p:spPr bwMode="auto">
            <a:xfrm>
              <a:off x="1508126" y="2562225"/>
              <a:ext cx="1588" cy="1588"/>
            </a:xfrm>
            <a:custGeom>
              <a:avLst/>
              <a:gdLst>
                <a:gd name="T0" fmla="*/ 0 w 2"/>
                <a:gd name="T1" fmla="*/ 2 h 3"/>
                <a:gd name="T2" fmla="*/ 0 w 2"/>
                <a:gd name="T3" fmla="*/ 2 h 3"/>
                <a:gd name="T4" fmla="*/ 2 w 2"/>
                <a:gd name="T5" fmla="*/ 2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2"/>
                  </a:moveTo>
                  <a:lnTo>
                    <a:pt x="0" y="2"/>
                  </a:lnTo>
                  <a:lnTo>
                    <a:pt x="2" y="2"/>
                  </a:lnTo>
                  <a:lnTo>
                    <a:pt x="2" y="3"/>
                  </a:lnTo>
                  <a:lnTo>
                    <a:pt x="2" y="3"/>
                  </a:lnTo>
                  <a:lnTo>
                    <a:pt x="2" y="0"/>
                  </a:lnTo>
                  <a:lnTo>
                    <a:pt x="2" y="0"/>
                  </a:lnTo>
                  <a:lnTo>
                    <a:pt x="2" y="1"/>
                  </a:lnTo>
                  <a:lnTo>
                    <a:pt x="0" y="1"/>
                  </a:lnTo>
                  <a:lnTo>
                    <a:pt x="0" y="0"/>
                  </a:lnTo>
                  <a:lnTo>
                    <a:pt x="0" y="0"/>
                  </a:lnTo>
                  <a:lnTo>
                    <a:pt x="0" y="3"/>
                  </a:lnTo>
                  <a:lnTo>
                    <a:pt x="0" y="3"/>
                  </a:lnTo>
                  <a:lnTo>
                    <a:pt x="0" y="2"/>
                  </a:lnTo>
                  <a:close/>
                </a:path>
              </a:pathLst>
            </a:custGeom>
            <a:grpFill/>
            <a:ln w="0">
              <a:noFill/>
              <a:prstDash val="solid"/>
              <a:round/>
              <a:headEnd/>
              <a:tailEnd/>
            </a:ln>
          </p:spPr>
          <p:txBody>
            <a:bodyPr/>
            <a:lstStyle/>
            <a:p>
              <a:pPr defTabSz="543689">
                <a:defRPr/>
              </a:pPr>
              <a:endParaRPr lang="zh-CN" altLang="en-US" sz="3201"/>
            </a:p>
          </p:txBody>
        </p:sp>
        <p:sp>
          <p:nvSpPr>
            <p:cNvPr id="51" name="Freeform 319"/>
            <p:cNvSpPr>
              <a:spLocks/>
            </p:cNvSpPr>
            <p:nvPr/>
          </p:nvSpPr>
          <p:spPr bwMode="auto">
            <a:xfrm>
              <a:off x="1511301" y="2562225"/>
              <a:ext cx="1588" cy="1588"/>
            </a:xfrm>
            <a:custGeom>
              <a:avLst/>
              <a:gdLst>
                <a:gd name="T0" fmla="*/ 1 w 3"/>
                <a:gd name="T1" fmla="*/ 3 h 3"/>
                <a:gd name="T2" fmla="*/ 1 w 3"/>
                <a:gd name="T3" fmla="*/ 3 h 3"/>
                <a:gd name="T4" fmla="*/ 3 w 3"/>
                <a:gd name="T5" fmla="*/ 3 h 3"/>
                <a:gd name="T6" fmla="*/ 3 w 3"/>
                <a:gd name="T7" fmla="*/ 2 h 3"/>
                <a:gd name="T8" fmla="*/ 3 w 3"/>
                <a:gd name="T9" fmla="*/ 0 h 3"/>
                <a:gd name="T10" fmla="*/ 2 w 3"/>
                <a:gd name="T11" fmla="*/ 0 h 3"/>
                <a:gd name="T12" fmla="*/ 2 w 3"/>
                <a:gd name="T13" fmla="*/ 2 h 3"/>
                <a:gd name="T14" fmla="*/ 1 w 3"/>
                <a:gd name="T15" fmla="*/ 3 h 3"/>
                <a:gd name="T16" fmla="*/ 1 w 3"/>
                <a:gd name="T17" fmla="*/ 2 h 3"/>
                <a:gd name="T18" fmla="*/ 1 w 3"/>
                <a:gd name="T19" fmla="*/ 0 h 3"/>
                <a:gd name="T20" fmla="*/ 0 w 3"/>
                <a:gd name="T21" fmla="*/ 0 h 3"/>
                <a:gd name="T22" fmla="*/ 0 w 3"/>
                <a:gd name="T23" fmla="*/ 2 h 3"/>
                <a:gd name="T24" fmla="*/ 0 w 3"/>
                <a:gd name="T25" fmla="*/ 3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3"/>
                  </a:cubicBezTo>
                  <a:cubicBezTo>
                    <a:pt x="3" y="2"/>
                    <a:pt x="3" y="2"/>
                    <a:pt x="3" y="2"/>
                  </a:cubicBezTo>
                  <a:lnTo>
                    <a:pt x="3" y="0"/>
                  </a:lnTo>
                  <a:lnTo>
                    <a:pt x="2" y="0"/>
                  </a:lnTo>
                  <a:lnTo>
                    <a:pt x="2" y="2"/>
                  </a:lnTo>
                  <a:cubicBezTo>
                    <a:pt x="2" y="2"/>
                    <a:pt x="2" y="3"/>
                    <a:pt x="1" y="3"/>
                  </a:cubicBezTo>
                  <a:cubicBezTo>
                    <a:pt x="1" y="3"/>
                    <a:pt x="1" y="2"/>
                    <a:pt x="1" y="2"/>
                  </a:cubicBezTo>
                  <a:lnTo>
                    <a:pt x="1" y="0"/>
                  </a:lnTo>
                  <a:lnTo>
                    <a:pt x="0" y="0"/>
                  </a:lnTo>
                  <a:lnTo>
                    <a:pt x="0" y="2"/>
                  </a:lnTo>
                  <a:cubicBezTo>
                    <a:pt x="0" y="2"/>
                    <a:pt x="0" y="2"/>
                    <a:pt x="0" y="3"/>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52" name="Freeform 320"/>
            <p:cNvSpPr>
              <a:spLocks noEditPoints="1"/>
            </p:cNvSpPr>
            <p:nvPr/>
          </p:nvSpPr>
          <p:spPr bwMode="auto">
            <a:xfrm>
              <a:off x="1512888" y="2562225"/>
              <a:ext cx="3175" cy="1588"/>
            </a:xfrm>
            <a:custGeom>
              <a:avLst/>
              <a:gdLst>
                <a:gd name="T0" fmla="*/ 2 w 3"/>
                <a:gd name="T1" fmla="*/ 1 h 3"/>
                <a:gd name="T2" fmla="*/ 2 w 3"/>
                <a:gd name="T3" fmla="*/ 1 h 3"/>
                <a:gd name="T4" fmla="*/ 2 w 3"/>
                <a:gd name="T5" fmla="*/ 2 h 3"/>
                <a:gd name="T6" fmla="*/ 1 w 3"/>
                <a:gd name="T7" fmla="*/ 2 h 3"/>
                <a:gd name="T8" fmla="*/ 2 w 3"/>
                <a:gd name="T9" fmla="*/ 1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lnTo>
                    <a:pt x="2" y="1"/>
                  </a:lnTo>
                  <a:lnTo>
                    <a:pt x="2" y="2"/>
                  </a:lnTo>
                  <a:lnTo>
                    <a:pt x="1" y="2"/>
                  </a:lnTo>
                  <a:lnTo>
                    <a:pt x="2" y="1"/>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53" name="Freeform 321"/>
            <p:cNvSpPr>
              <a:spLocks/>
            </p:cNvSpPr>
            <p:nvPr/>
          </p:nvSpPr>
          <p:spPr bwMode="auto">
            <a:xfrm>
              <a:off x="1516063" y="2562225"/>
              <a:ext cx="4763" cy="1588"/>
            </a:xfrm>
            <a:custGeom>
              <a:avLst/>
              <a:gdLst>
                <a:gd name="T0" fmla="*/ 2 w 5"/>
                <a:gd name="T1" fmla="*/ 3 h 3"/>
                <a:gd name="T2" fmla="*/ 2 w 5"/>
                <a:gd name="T3" fmla="*/ 3 h 3"/>
                <a:gd name="T4" fmla="*/ 3 w 5"/>
                <a:gd name="T5" fmla="*/ 1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1"/>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54" name="Freeform 322"/>
            <p:cNvSpPr>
              <a:spLocks/>
            </p:cNvSpPr>
            <p:nvPr/>
          </p:nvSpPr>
          <p:spPr bwMode="auto">
            <a:xfrm>
              <a:off x="1520826" y="2562225"/>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2 h 3"/>
                <a:gd name="T12" fmla="*/ 3 w 3"/>
                <a:gd name="T13" fmla="*/ 2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2 h 3"/>
                <a:gd name="T28" fmla="*/ 1 w 3"/>
                <a:gd name="T29" fmla="*/ 3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2"/>
                  </a:cubicBezTo>
                  <a:lnTo>
                    <a:pt x="3" y="2"/>
                  </a:lnTo>
                  <a:lnTo>
                    <a:pt x="3" y="1"/>
                  </a:lnTo>
                  <a:lnTo>
                    <a:pt x="1" y="1"/>
                  </a:lnTo>
                  <a:cubicBezTo>
                    <a:pt x="1" y="1"/>
                    <a:pt x="1" y="0"/>
                    <a:pt x="2" y="0"/>
                  </a:cubicBezTo>
                  <a:lnTo>
                    <a:pt x="3" y="0"/>
                  </a:lnTo>
                  <a:lnTo>
                    <a:pt x="3" y="0"/>
                  </a:lnTo>
                  <a:lnTo>
                    <a:pt x="2" y="0"/>
                  </a:lnTo>
                  <a:cubicBezTo>
                    <a:pt x="1" y="0"/>
                    <a:pt x="0" y="0"/>
                    <a:pt x="0" y="2"/>
                  </a:cubicBezTo>
                  <a:cubicBezTo>
                    <a:pt x="0" y="2"/>
                    <a:pt x="0" y="2"/>
                    <a:pt x="1" y="3"/>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55" name="Freeform 323"/>
            <p:cNvSpPr>
              <a:spLocks/>
            </p:cNvSpPr>
            <p:nvPr/>
          </p:nvSpPr>
          <p:spPr bwMode="auto">
            <a:xfrm>
              <a:off x="1524001" y="2562225"/>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56" name="Freeform 324"/>
            <p:cNvSpPr>
              <a:spLocks/>
            </p:cNvSpPr>
            <p:nvPr/>
          </p:nvSpPr>
          <p:spPr bwMode="auto">
            <a:xfrm>
              <a:off x="1497013" y="2559050"/>
              <a:ext cx="3175" cy="4763"/>
            </a:xfrm>
            <a:custGeom>
              <a:avLst/>
              <a:gdLst>
                <a:gd name="T0" fmla="*/ 3 w 3"/>
                <a:gd name="T1" fmla="*/ 5 h 5"/>
                <a:gd name="T2" fmla="*/ 3 w 3"/>
                <a:gd name="T3" fmla="*/ 5 h 5"/>
                <a:gd name="T4" fmla="*/ 3 w 3"/>
                <a:gd name="T5" fmla="*/ 5 h 5"/>
                <a:gd name="T6" fmla="*/ 3 w 3"/>
                <a:gd name="T7" fmla="*/ 5 h 5"/>
                <a:gd name="T8" fmla="*/ 1 w 3"/>
                <a:gd name="T9" fmla="*/ 0 h 5"/>
                <a:gd name="T10" fmla="*/ 0 w 3"/>
                <a:gd name="T11" fmla="*/ 2 h 5"/>
                <a:gd name="T12" fmla="*/ 1 w 3"/>
                <a:gd name="T13" fmla="*/ 3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5"/>
                  </a:lnTo>
                  <a:cubicBezTo>
                    <a:pt x="3" y="5"/>
                    <a:pt x="3" y="5"/>
                    <a:pt x="3" y="5"/>
                  </a:cubicBezTo>
                  <a:cubicBezTo>
                    <a:pt x="3" y="5"/>
                    <a:pt x="3" y="5"/>
                    <a:pt x="3" y="5"/>
                  </a:cubicBezTo>
                  <a:cubicBezTo>
                    <a:pt x="2" y="2"/>
                    <a:pt x="1" y="0"/>
                    <a:pt x="1" y="0"/>
                  </a:cubicBezTo>
                  <a:cubicBezTo>
                    <a:pt x="1" y="0"/>
                    <a:pt x="0" y="1"/>
                    <a:pt x="0" y="2"/>
                  </a:cubicBezTo>
                  <a:cubicBezTo>
                    <a:pt x="0" y="2"/>
                    <a:pt x="1" y="3"/>
                    <a:pt x="1" y="3"/>
                  </a:cubicBezTo>
                  <a:cubicBezTo>
                    <a:pt x="1" y="4"/>
                    <a:pt x="3" y="4"/>
                    <a:pt x="3" y="5"/>
                  </a:cubicBezTo>
                  <a:close/>
                </a:path>
              </a:pathLst>
            </a:custGeom>
            <a:grpFill/>
            <a:ln w="0">
              <a:noFill/>
              <a:prstDash val="solid"/>
              <a:round/>
              <a:headEnd/>
              <a:tailEnd/>
            </a:ln>
          </p:spPr>
          <p:txBody>
            <a:bodyPr/>
            <a:lstStyle/>
            <a:p>
              <a:pPr defTabSz="543689">
                <a:defRPr/>
              </a:pPr>
              <a:endParaRPr lang="zh-CN" altLang="en-US" sz="3201"/>
            </a:p>
          </p:txBody>
        </p:sp>
        <p:sp>
          <p:nvSpPr>
            <p:cNvPr id="57" name="Freeform 325"/>
            <p:cNvSpPr>
              <a:spLocks/>
            </p:cNvSpPr>
            <p:nvPr/>
          </p:nvSpPr>
          <p:spPr bwMode="auto">
            <a:xfrm>
              <a:off x="1497013" y="2563813"/>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lnTo>
                    <a:pt x="3" y="0"/>
                  </a:ln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8" name="Freeform 326"/>
            <p:cNvSpPr>
              <a:spLocks/>
            </p:cNvSpPr>
            <p:nvPr/>
          </p:nvSpPr>
          <p:spPr bwMode="auto">
            <a:xfrm>
              <a:off x="1497013" y="2562225"/>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59" name="Freeform 327"/>
            <p:cNvSpPr>
              <a:spLocks/>
            </p:cNvSpPr>
            <p:nvPr/>
          </p:nvSpPr>
          <p:spPr bwMode="auto">
            <a:xfrm>
              <a:off x="1498601" y="2559050"/>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2"/>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60" name="Freeform 328"/>
            <p:cNvSpPr>
              <a:spLocks/>
            </p:cNvSpPr>
            <p:nvPr/>
          </p:nvSpPr>
          <p:spPr bwMode="auto">
            <a:xfrm>
              <a:off x="1501776" y="2559050"/>
              <a:ext cx="1588" cy="4763"/>
            </a:xfrm>
            <a:custGeom>
              <a:avLst/>
              <a:gdLst>
                <a:gd name="T0" fmla="*/ 0 w 2"/>
                <a:gd name="T1" fmla="*/ 5 h 5"/>
                <a:gd name="T2" fmla="*/ 0 w 2"/>
                <a:gd name="T3" fmla="*/ 5 h 5"/>
                <a:gd name="T4" fmla="*/ 2 w 2"/>
                <a:gd name="T5" fmla="*/ 2 h 5"/>
                <a:gd name="T6" fmla="*/ 2 w 2"/>
                <a:gd name="T7" fmla="*/ 1 h 5"/>
                <a:gd name="T8" fmla="*/ 1 w 2"/>
                <a:gd name="T9" fmla="*/ 0 h 5"/>
                <a:gd name="T10" fmla="*/ 1 w 2"/>
                <a:gd name="T11" fmla="*/ 0 h 5"/>
                <a:gd name="T12" fmla="*/ 0 w 2"/>
                <a:gd name="T13" fmla="*/ 5 h 5"/>
                <a:gd name="T14" fmla="*/ 0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5"/>
                  </a:moveTo>
                  <a:lnTo>
                    <a:pt x="0" y="5"/>
                  </a:lnTo>
                  <a:cubicBezTo>
                    <a:pt x="1" y="5"/>
                    <a:pt x="2" y="3"/>
                    <a:pt x="2" y="2"/>
                  </a:cubicBezTo>
                  <a:cubicBezTo>
                    <a:pt x="2" y="2"/>
                    <a:pt x="2" y="1"/>
                    <a:pt x="2" y="1"/>
                  </a:cubicBezTo>
                  <a:cubicBezTo>
                    <a:pt x="2" y="1"/>
                    <a:pt x="2" y="0"/>
                    <a:pt x="1" y="0"/>
                  </a:cubicBezTo>
                  <a:cubicBezTo>
                    <a:pt x="1" y="0"/>
                    <a:pt x="1" y="0"/>
                    <a:pt x="1" y="0"/>
                  </a:cubicBezTo>
                  <a:cubicBezTo>
                    <a:pt x="1" y="0"/>
                    <a:pt x="0" y="1"/>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61" name="Freeform 329"/>
            <p:cNvSpPr>
              <a:spLocks/>
            </p:cNvSpPr>
            <p:nvPr/>
          </p:nvSpPr>
          <p:spPr bwMode="auto">
            <a:xfrm>
              <a:off x="1501776" y="2563813"/>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62" name="Freeform 330"/>
            <p:cNvSpPr>
              <a:spLocks/>
            </p:cNvSpPr>
            <p:nvPr/>
          </p:nvSpPr>
          <p:spPr bwMode="auto">
            <a:xfrm>
              <a:off x="1501776" y="2562225"/>
              <a:ext cx="4763" cy="1588"/>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2"/>
                    <a:pt x="4" y="1"/>
                  </a:cubicBezTo>
                  <a:cubicBezTo>
                    <a:pt x="4" y="1"/>
                    <a:pt x="4" y="0"/>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63" name="Freeform 331"/>
            <p:cNvSpPr>
              <a:spLocks/>
            </p:cNvSpPr>
            <p:nvPr/>
          </p:nvSpPr>
          <p:spPr bwMode="auto">
            <a:xfrm>
              <a:off x="1501776" y="2559050"/>
              <a:ext cx="3175" cy="4763"/>
            </a:xfrm>
            <a:custGeom>
              <a:avLst/>
              <a:gdLst>
                <a:gd name="T0" fmla="*/ 0 w 3"/>
                <a:gd name="T1" fmla="*/ 5 h 5"/>
                <a:gd name="T2" fmla="*/ 0 w 3"/>
                <a:gd name="T3" fmla="*/ 5 h 5"/>
                <a:gd name="T4" fmla="*/ 0 w 3"/>
                <a:gd name="T5" fmla="*/ 5 h 5"/>
                <a:gd name="T6" fmla="*/ 3 w 3"/>
                <a:gd name="T7" fmla="*/ 3 h 5"/>
                <a:gd name="T8" fmla="*/ 3 w 3"/>
                <a:gd name="T9" fmla="*/ 2 h 5"/>
                <a:gd name="T10" fmla="*/ 2 w 3"/>
                <a:gd name="T11" fmla="*/ 0 h 5"/>
                <a:gd name="T12" fmla="*/ 0 w 3"/>
                <a:gd name="T13" fmla="*/ 5 h 5"/>
                <a:gd name="T14" fmla="*/ 0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5"/>
                  </a:moveTo>
                  <a:lnTo>
                    <a:pt x="0" y="5"/>
                  </a:lnTo>
                  <a:lnTo>
                    <a:pt x="0" y="5"/>
                  </a:lnTo>
                  <a:cubicBezTo>
                    <a:pt x="0" y="4"/>
                    <a:pt x="2" y="4"/>
                    <a:pt x="3" y="3"/>
                  </a:cubicBezTo>
                  <a:cubicBezTo>
                    <a:pt x="3" y="3"/>
                    <a:pt x="3" y="2"/>
                    <a:pt x="3" y="2"/>
                  </a:cubicBezTo>
                  <a:cubicBezTo>
                    <a:pt x="3" y="1"/>
                    <a:pt x="2" y="0"/>
                    <a:pt x="2" y="0"/>
                  </a:cubicBezTo>
                  <a:cubicBezTo>
                    <a:pt x="2" y="0"/>
                    <a:pt x="1" y="2"/>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64" name="Freeform 332"/>
            <p:cNvSpPr>
              <a:spLocks/>
            </p:cNvSpPr>
            <p:nvPr/>
          </p:nvSpPr>
          <p:spPr bwMode="auto">
            <a:xfrm>
              <a:off x="1508126" y="2636838"/>
              <a:ext cx="1588" cy="1588"/>
            </a:xfrm>
            <a:custGeom>
              <a:avLst/>
              <a:gdLst>
                <a:gd name="T0" fmla="*/ 0 w 2"/>
                <a:gd name="T1" fmla="*/ 1 h 3"/>
                <a:gd name="T2" fmla="*/ 0 w 2"/>
                <a:gd name="T3" fmla="*/ 1 h 3"/>
                <a:gd name="T4" fmla="*/ 2 w 2"/>
                <a:gd name="T5" fmla="*/ 1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1"/>
                  </a:moveTo>
                  <a:lnTo>
                    <a:pt x="0" y="1"/>
                  </a:lnTo>
                  <a:lnTo>
                    <a:pt x="2" y="1"/>
                  </a:lnTo>
                  <a:lnTo>
                    <a:pt x="2" y="3"/>
                  </a:lnTo>
                  <a:lnTo>
                    <a:pt x="2" y="3"/>
                  </a:lnTo>
                  <a:lnTo>
                    <a:pt x="2" y="0"/>
                  </a:lnTo>
                  <a:lnTo>
                    <a:pt x="2" y="0"/>
                  </a:lnTo>
                  <a:lnTo>
                    <a:pt x="2" y="1"/>
                  </a:lnTo>
                  <a:lnTo>
                    <a:pt x="0" y="1"/>
                  </a:lnTo>
                  <a:lnTo>
                    <a:pt x="0" y="0"/>
                  </a:lnTo>
                  <a:lnTo>
                    <a:pt x="0" y="0"/>
                  </a:lnTo>
                  <a:lnTo>
                    <a:pt x="0" y="3"/>
                  </a:lnTo>
                  <a:lnTo>
                    <a:pt x="0" y="3"/>
                  </a:lnTo>
                  <a:lnTo>
                    <a:pt x="0" y="1"/>
                  </a:lnTo>
                  <a:close/>
                </a:path>
              </a:pathLst>
            </a:custGeom>
            <a:grpFill/>
            <a:ln w="0">
              <a:noFill/>
              <a:prstDash val="solid"/>
              <a:round/>
              <a:headEnd/>
              <a:tailEnd/>
            </a:ln>
          </p:spPr>
          <p:txBody>
            <a:bodyPr/>
            <a:lstStyle/>
            <a:p>
              <a:pPr defTabSz="543689">
                <a:defRPr/>
              </a:pPr>
              <a:endParaRPr lang="zh-CN" altLang="en-US" sz="3201"/>
            </a:p>
          </p:txBody>
        </p:sp>
        <p:sp>
          <p:nvSpPr>
            <p:cNvPr id="65" name="Freeform 333"/>
            <p:cNvSpPr>
              <a:spLocks/>
            </p:cNvSpPr>
            <p:nvPr/>
          </p:nvSpPr>
          <p:spPr bwMode="auto">
            <a:xfrm>
              <a:off x="1511301" y="2636838"/>
              <a:ext cx="1588" cy="1588"/>
            </a:xfrm>
            <a:custGeom>
              <a:avLst/>
              <a:gdLst>
                <a:gd name="T0" fmla="*/ 1 w 3"/>
                <a:gd name="T1" fmla="*/ 3 h 3"/>
                <a:gd name="T2" fmla="*/ 1 w 3"/>
                <a:gd name="T3" fmla="*/ 3 h 3"/>
                <a:gd name="T4" fmla="*/ 3 w 3"/>
                <a:gd name="T5" fmla="*/ 2 h 3"/>
                <a:gd name="T6" fmla="*/ 3 w 3"/>
                <a:gd name="T7" fmla="*/ 1 h 3"/>
                <a:gd name="T8" fmla="*/ 3 w 3"/>
                <a:gd name="T9" fmla="*/ 0 h 3"/>
                <a:gd name="T10" fmla="*/ 2 w 3"/>
                <a:gd name="T11" fmla="*/ 0 h 3"/>
                <a:gd name="T12" fmla="*/ 2 w 3"/>
                <a:gd name="T13" fmla="*/ 1 h 3"/>
                <a:gd name="T14" fmla="*/ 1 w 3"/>
                <a:gd name="T15" fmla="*/ 2 h 3"/>
                <a:gd name="T16" fmla="*/ 1 w 3"/>
                <a:gd name="T17" fmla="*/ 1 h 3"/>
                <a:gd name="T18" fmla="*/ 1 w 3"/>
                <a:gd name="T19" fmla="*/ 0 h 3"/>
                <a:gd name="T20" fmla="*/ 0 w 3"/>
                <a:gd name="T21" fmla="*/ 0 h 3"/>
                <a:gd name="T22" fmla="*/ 0 w 3"/>
                <a:gd name="T23" fmla="*/ 1 h 3"/>
                <a:gd name="T24" fmla="*/ 0 w 3"/>
                <a:gd name="T25" fmla="*/ 2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2"/>
                  </a:cubicBezTo>
                  <a:cubicBezTo>
                    <a:pt x="3" y="2"/>
                    <a:pt x="3" y="2"/>
                    <a:pt x="3" y="1"/>
                  </a:cubicBezTo>
                  <a:lnTo>
                    <a:pt x="3" y="0"/>
                  </a:lnTo>
                  <a:lnTo>
                    <a:pt x="2" y="0"/>
                  </a:lnTo>
                  <a:lnTo>
                    <a:pt x="2" y="1"/>
                  </a:lnTo>
                  <a:cubicBezTo>
                    <a:pt x="2" y="2"/>
                    <a:pt x="2" y="2"/>
                    <a:pt x="1" y="2"/>
                  </a:cubicBezTo>
                  <a:cubicBezTo>
                    <a:pt x="1" y="2"/>
                    <a:pt x="1" y="2"/>
                    <a:pt x="1" y="1"/>
                  </a:cubicBezTo>
                  <a:lnTo>
                    <a:pt x="1" y="0"/>
                  </a:lnTo>
                  <a:lnTo>
                    <a:pt x="0" y="0"/>
                  </a:lnTo>
                  <a:lnTo>
                    <a:pt x="0" y="1"/>
                  </a:lnTo>
                  <a:cubicBezTo>
                    <a:pt x="0" y="2"/>
                    <a:pt x="0" y="2"/>
                    <a:pt x="0" y="2"/>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66" name="Freeform 334"/>
            <p:cNvSpPr>
              <a:spLocks noEditPoints="1"/>
            </p:cNvSpPr>
            <p:nvPr/>
          </p:nvSpPr>
          <p:spPr bwMode="auto">
            <a:xfrm>
              <a:off x="1512888" y="2636838"/>
              <a:ext cx="3175" cy="1588"/>
            </a:xfrm>
            <a:custGeom>
              <a:avLst/>
              <a:gdLst>
                <a:gd name="T0" fmla="*/ 2 w 3"/>
                <a:gd name="T1" fmla="*/ 0 h 3"/>
                <a:gd name="T2" fmla="*/ 2 w 3"/>
                <a:gd name="T3" fmla="*/ 0 h 3"/>
                <a:gd name="T4" fmla="*/ 2 w 3"/>
                <a:gd name="T5" fmla="*/ 1 h 3"/>
                <a:gd name="T6" fmla="*/ 1 w 3"/>
                <a:gd name="T7" fmla="*/ 1 h 3"/>
                <a:gd name="T8" fmla="*/ 2 w 3"/>
                <a:gd name="T9" fmla="*/ 0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0"/>
                  </a:moveTo>
                  <a:lnTo>
                    <a:pt x="2" y="0"/>
                  </a:lnTo>
                  <a:lnTo>
                    <a:pt x="2" y="1"/>
                  </a:lnTo>
                  <a:lnTo>
                    <a:pt x="1" y="1"/>
                  </a:lnTo>
                  <a:lnTo>
                    <a:pt x="2" y="0"/>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67" name="Freeform 335"/>
            <p:cNvSpPr>
              <a:spLocks/>
            </p:cNvSpPr>
            <p:nvPr/>
          </p:nvSpPr>
          <p:spPr bwMode="auto">
            <a:xfrm>
              <a:off x="1516063" y="2636838"/>
              <a:ext cx="4763" cy="1588"/>
            </a:xfrm>
            <a:custGeom>
              <a:avLst/>
              <a:gdLst>
                <a:gd name="T0" fmla="*/ 2 w 5"/>
                <a:gd name="T1" fmla="*/ 3 h 3"/>
                <a:gd name="T2" fmla="*/ 2 w 5"/>
                <a:gd name="T3" fmla="*/ 3 h 3"/>
                <a:gd name="T4" fmla="*/ 3 w 5"/>
                <a:gd name="T5" fmla="*/ 0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0"/>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68" name="Freeform 336"/>
            <p:cNvSpPr>
              <a:spLocks/>
            </p:cNvSpPr>
            <p:nvPr/>
          </p:nvSpPr>
          <p:spPr bwMode="auto">
            <a:xfrm>
              <a:off x="1520826" y="2636838"/>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1 h 3"/>
                <a:gd name="T12" fmla="*/ 3 w 3"/>
                <a:gd name="T13" fmla="*/ 1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1 h 3"/>
                <a:gd name="T28" fmla="*/ 1 w 3"/>
                <a:gd name="T29" fmla="*/ 2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1" y="0"/>
                    <a:pt x="0" y="0"/>
                    <a:pt x="0" y="1"/>
                  </a:cubicBezTo>
                  <a:cubicBezTo>
                    <a:pt x="0" y="2"/>
                    <a:pt x="0" y="2"/>
                    <a:pt x="1" y="2"/>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69" name="Freeform 337"/>
            <p:cNvSpPr>
              <a:spLocks/>
            </p:cNvSpPr>
            <p:nvPr/>
          </p:nvSpPr>
          <p:spPr bwMode="auto">
            <a:xfrm>
              <a:off x="1524001" y="2636838"/>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70" name="Freeform 338"/>
            <p:cNvSpPr>
              <a:spLocks/>
            </p:cNvSpPr>
            <p:nvPr/>
          </p:nvSpPr>
          <p:spPr bwMode="auto">
            <a:xfrm>
              <a:off x="1497013" y="2633663"/>
              <a:ext cx="3175" cy="4763"/>
            </a:xfrm>
            <a:custGeom>
              <a:avLst/>
              <a:gdLst>
                <a:gd name="T0" fmla="*/ 3 w 3"/>
                <a:gd name="T1" fmla="*/ 4 h 4"/>
                <a:gd name="T2" fmla="*/ 3 w 3"/>
                <a:gd name="T3" fmla="*/ 4 h 4"/>
                <a:gd name="T4" fmla="*/ 3 w 3"/>
                <a:gd name="T5" fmla="*/ 4 h 4"/>
                <a:gd name="T6" fmla="*/ 3 w 3"/>
                <a:gd name="T7" fmla="*/ 4 h 4"/>
                <a:gd name="T8" fmla="*/ 1 w 3"/>
                <a:gd name="T9" fmla="*/ 0 h 4"/>
                <a:gd name="T10" fmla="*/ 0 w 3"/>
                <a:gd name="T11" fmla="*/ 2 h 4"/>
                <a:gd name="T12" fmla="*/ 1 w 3"/>
                <a:gd name="T13" fmla="*/ 3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3" y="4"/>
                  </a:lnTo>
                  <a:cubicBezTo>
                    <a:pt x="3" y="4"/>
                    <a:pt x="3" y="4"/>
                    <a:pt x="3" y="4"/>
                  </a:cubicBezTo>
                  <a:cubicBezTo>
                    <a:pt x="3" y="4"/>
                    <a:pt x="3" y="4"/>
                    <a:pt x="3" y="4"/>
                  </a:cubicBezTo>
                  <a:cubicBezTo>
                    <a:pt x="2" y="2"/>
                    <a:pt x="1" y="0"/>
                    <a:pt x="1" y="0"/>
                  </a:cubicBezTo>
                  <a:cubicBezTo>
                    <a:pt x="1" y="0"/>
                    <a:pt x="0" y="1"/>
                    <a:pt x="0" y="2"/>
                  </a:cubicBezTo>
                  <a:cubicBezTo>
                    <a:pt x="0" y="2"/>
                    <a:pt x="1" y="3"/>
                    <a:pt x="1" y="3"/>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71" name="Freeform 339"/>
            <p:cNvSpPr>
              <a:spLocks/>
            </p:cNvSpPr>
            <p:nvPr/>
          </p:nvSpPr>
          <p:spPr bwMode="auto">
            <a:xfrm>
              <a:off x="1497013" y="2638425"/>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0"/>
                    <a:pt x="1" y="1"/>
                    <a:pt x="2" y="1"/>
                  </a:cubicBezTo>
                  <a:cubicBezTo>
                    <a:pt x="2" y="1"/>
                    <a:pt x="3" y="0"/>
                    <a:pt x="3" y="0"/>
                  </a:cubicBezTo>
                  <a:cubicBezTo>
                    <a:pt x="3" y="0"/>
                    <a:pt x="3" y="0"/>
                    <a:pt x="3" y="0"/>
                  </a:cubicBez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72" name="Freeform 340"/>
            <p:cNvSpPr>
              <a:spLocks/>
            </p:cNvSpPr>
            <p:nvPr/>
          </p:nvSpPr>
          <p:spPr bwMode="auto">
            <a:xfrm>
              <a:off x="1497013" y="2636838"/>
              <a:ext cx="3175" cy="1588"/>
            </a:xfrm>
            <a:custGeom>
              <a:avLst/>
              <a:gdLst>
                <a:gd name="T0" fmla="*/ 1 w 4"/>
                <a:gd name="T1" fmla="*/ 2 h 3"/>
                <a:gd name="T2" fmla="*/ 1 w 4"/>
                <a:gd name="T3" fmla="*/ 2 h 3"/>
                <a:gd name="T4" fmla="*/ 1 w 4"/>
                <a:gd name="T5" fmla="*/ 2 h 3"/>
                <a:gd name="T6" fmla="*/ 2 w 4"/>
                <a:gd name="T7" fmla="*/ 3 h 3"/>
                <a:gd name="T8" fmla="*/ 4 w 4"/>
                <a:gd name="T9" fmla="*/ 3 h 3"/>
                <a:gd name="T10" fmla="*/ 4 w 4"/>
                <a:gd name="T11" fmla="*/ 3 h 3"/>
                <a:gd name="T12" fmla="*/ 4 w 4"/>
                <a:gd name="T13" fmla="*/ 3 h 3"/>
                <a:gd name="T14" fmla="*/ 1 w 4"/>
                <a:gd name="T15" fmla="*/ 0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1" y="2"/>
                  </a:lnTo>
                  <a:cubicBezTo>
                    <a:pt x="1" y="2"/>
                    <a:pt x="1" y="2"/>
                    <a:pt x="1" y="2"/>
                  </a:cubicBezTo>
                  <a:cubicBezTo>
                    <a:pt x="2" y="3"/>
                    <a:pt x="2" y="3"/>
                    <a:pt x="2" y="3"/>
                  </a:cubicBezTo>
                  <a:lnTo>
                    <a:pt x="4" y="3"/>
                  </a:lnTo>
                  <a:lnTo>
                    <a:pt x="4" y="3"/>
                  </a:lnTo>
                  <a:lnTo>
                    <a:pt x="4" y="3"/>
                  </a:lnTo>
                  <a:cubicBezTo>
                    <a:pt x="3" y="2"/>
                    <a:pt x="1" y="0"/>
                    <a:pt x="1" y="0"/>
                  </a:cubicBezTo>
                  <a:cubicBezTo>
                    <a:pt x="0" y="1"/>
                    <a:pt x="1" y="2"/>
                    <a:pt x="1" y="2"/>
                  </a:cubicBezTo>
                  <a:close/>
                </a:path>
              </a:pathLst>
            </a:custGeom>
            <a:grpFill/>
            <a:ln w="0">
              <a:noFill/>
              <a:prstDash val="solid"/>
              <a:round/>
              <a:headEnd/>
              <a:tailEnd/>
            </a:ln>
          </p:spPr>
          <p:txBody>
            <a:bodyPr/>
            <a:lstStyle/>
            <a:p>
              <a:pPr defTabSz="543689">
                <a:defRPr/>
              </a:pPr>
              <a:endParaRPr lang="zh-CN" altLang="en-US" sz="3201"/>
            </a:p>
          </p:txBody>
        </p:sp>
        <p:sp>
          <p:nvSpPr>
            <p:cNvPr id="73" name="Freeform 341"/>
            <p:cNvSpPr>
              <a:spLocks/>
            </p:cNvSpPr>
            <p:nvPr/>
          </p:nvSpPr>
          <p:spPr bwMode="auto">
            <a:xfrm>
              <a:off x="1498601" y="2633663"/>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1"/>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74" name="Freeform 342"/>
            <p:cNvSpPr>
              <a:spLocks/>
            </p:cNvSpPr>
            <p:nvPr/>
          </p:nvSpPr>
          <p:spPr bwMode="auto">
            <a:xfrm>
              <a:off x="1501776" y="2633663"/>
              <a:ext cx="1588" cy="4763"/>
            </a:xfrm>
            <a:custGeom>
              <a:avLst/>
              <a:gdLst>
                <a:gd name="T0" fmla="*/ 0 w 2"/>
                <a:gd name="T1" fmla="*/ 5 h 5"/>
                <a:gd name="T2" fmla="*/ 0 w 2"/>
                <a:gd name="T3" fmla="*/ 5 h 5"/>
                <a:gd name="T4" fmla="*/ 0 w 2"/>
                <a:gd name="T5" fmla="*/ 5 h 5"/>
                <a:gd name="T6" fmla="*/ 2 w 2"/>
                <a:gd name="T7" fmla="*/ 2 h 5"/>
                <a:gd name="T8" fmla="*/ 2 w 2"/>
                <a:gd name="T9" fmla="*/ 1 h 5"/>
                <a:gd name="T10" fmla="*/ 1 w 2"/>
                <a:gd name="T11" fmla="*/ 0 h 5"/>
                <a:gd name="T12" fmla="*/ 1 w 2"/>
                <a:gd name="T13" fmla="*/ 0 h 5"/>
                <a:gd name="T14" fmla="*/ 0 w 2"/>
                <a:gd name="T15" fmla="*/ 5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lnTo>
                    <a:pt x="0" y="5"/>
                  </a:lnTo>
                  <a:cubicBezTo>
                    <a:pt x="0" y="5"/>
                    <a:pt x="0" y="5"/>
                    <a:pt x="0" y="5"/>
                  </a:cubicBezTo>
                  <a:cubicBezTo>
                    <a:pt x="1" y="5"/>
                    <a:pt x="2" y="3"/>
                    <a:pt x="2" y="2"/>
                  </a:cubicBezTo>
                  <a:cubicBezTo>
                    <a:pt x="2" y="2"/>
                    <a:pt x="2" y="1"/>
                    <a:pt x="2" y="1"/>
                  </a:cubicBezTo>
                  <a:cubicBezTo>
                    <a:pt x="2" y="1"/>
                    <a:pt x="2" y="0"/>
                    <a:pt x="1" y="0"/>
                  </a:cubicBezTo>
                  <a:cubicBezTo>
                    <a:pt x="1" y="0"/>
                    <a:pt x="1" y="0"/>
                    <a:pt x="1" y="0"/>
                  </a:cubicBezTo>
                  <a:cubicBezTo>
                    <a:pt x="1" y="0"/>
                    <a:pt x="0" y="1"/>
                    <a:pt x="0" y="5"/>
                  </a:cubicBezTo>
                  <a:lnTo>
                    <a:pt x="0" y="5"/>
                  </a:lnTo>
                  <a:close/>
                </a:path>
              </a:pathLst>
            </a:custGeom>
            <a:grpFill/>
            <a:ln w="0">
              <a:noFill/>
              <a:prstDash val="solid"/>
              <a:round/>
              <a:headEnd/>
              <a:tailEnd/>
            </a:ln>
          </p:spPr>
          <p:txBody>
            <a:bodyPr/>
            <a:lstStyle/>
            <a:p>
              <a:pPr defTabSz="543689">
                <a:defRPr/>
              </a:pPr>
              <a:endParaRPr lang="zh-CN" altLang="en-US" sz="3201"/>
            </a:p>
          </p:txBody>
        </p:sp>
        <p:sp>
          <p:nvSpPr>
            <p:cNvPr id="75" name="Freeform 343"/>
            <p:cNvSpPr>
              <a:spLocks/>
            </p:cNvSpPr>
            <p:nvPr/>
          </p:nvSpPr>
          <p:spPr bwMode="auto">
            <a:xfrm>
              <a:off x="1501776" y="2638425"/>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76" name="Freeform 344"/>
            <p:cNvSpPr>
              <a:spLocks/>
            </p:cNvSpPr>
            <p:nvPr/>
          </p:nvSpPr>
          <p:spPr bwMode="auto">
            <a:xfrm>
              <a:off x="1501776" y="2636838"/>
              <a:ext cx="4763" cy="1588"/>
            </a:xfrm>
            <a:custGeom>
              <a:avLst/>
              <a:gdLst>
                <a:gd name="T0" fmla="*/ 0 w 4"/>
                <a:gd name="T1" fmla="*/ 3 h 3"/>
                <a:gd name="T2" fmla="*/ 0 w 4"/>
                <a:gd name="T3" fmla="*/ 3 h 3"/>
                <a:gd name="T4" fmla="*/ 0 w 4"/>
                <a:gd name="T5" fmla="*/ 3 h 3"/>
                <a:gd name="T6" fmla="*/ 2 w 4"/>
                <a:gd name="T7" fmla="*/ 3 h 3"/>
                <a:gd name="T8" fmla="*/ 3 w 4"/>
                <a:gd name="T9" fmla="*/ 2 h 3"/>
                <a:gd name="T10" fmla="*/ 4 w 4"/>
                <a:gd name="T11" fmla="*/ 2 h 3"/>
                <a:gd name="T12" fmla="*/ 4 w 4"/>
                <a:gd name="T13" fmla="*/ 0 h 3"/>
                <a:gd name="T14" fmla="*/ 0 w 4"/>
                <a:gd name="T15" fmla="*/ 3 h 3"/>
                <a:gd name="T16" fmla="*/ 0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0" y="3"/>
                  </a:moveTo>
                  <a:lnTo>
                    <a:pt x="0" y="3"/>
                  </a:lnTo>
                  <a:lnTo>
                    <a:pt x="0" y="3"/>
                  </a:lnTo>
                  <a:lnTo>
                    <a:pt x="2" y="3"/>
                  </a:lnTo>
                  <a:cubicBezTo>
                    <a:pt x="2" y="3"/>
                    <a:pt x="2" y="3"/>
                    <a:pt x="3" y="2"/>
                  </a:cubicBezTo>
                  <a:cubicBezTo>
                    <a:pt x="3" y="2"/>
                    <a:pt x="3" y="2"/>
                    <a:pt x="4" y="2"/>
                  </a:cubicBezTo>
                  <a:cubicBezTo>
                    <a:pt x="4" y="2"/>
                    <a:pt x="4" y="1"/>
                    <a:pt x="4" y="0"/>
                  </a:cubicBezTo>
                  <a:cubicBezTo>
                    <a:pt x="4" y="0"/>
                    <a:pt x="1" y="2"/>
                    <a:pt x="0" y="3"/>
                  </a:cubicBezTo>
                  <a:cubicBezTo>
                    <a:pt x="0" y="3"/>
                    <a:pt x="0" y="3"/>
                    <a:pt x="0" y="3"/>
                  </a:cubicBezTo>
                  <a:close/>
                </a:path>
              </a:pathLst>
            </a:custGeom>
            <a:grpFill/>
            <a:ln w="0">
              <a:noFill/>
              <a:prstDash val="solid"/>
              <a:round/>
              <a:headEnd/>
              <a:tailEnd/>
            </a:ln>
          </p:spPr>
          <p:txBody>
            <a:bodyPr/>
            <a:lstStyle/>
            <a:p>
              <a:pPr defTabSz="543689">
                <a:defRPr/>
              </a:pPr>
              <a:endParaRPr lang="zh-CN" altLang="en-US" sz="3201"/>
            </a:p>
          </p:txBody>
        </p:sp>
        <p:sp>
          <p:nvSpPr>
            <p:cNvPr id="77" name="Freeform 345"/>
            <p:cNvSpPr>
              <a:spLocks/>
            </p:cNvSpPr>
            <p:nvPr/>
          </p:nvSpPr>
          <p:spPr bwMode="auto">
            <a:xfrm>
              <a:off x="1501776" y="2633663"/>
              <a:ext cx="3175" cy="4763"/>
            </a:xfrm>
            <a:custGeom>
              <a:avLst/>
              <a:gdLst>
                <a:gd name="T0" fmla="*/ 0 w 3"/>
                <a:gd name="T1" fmla="*/ 4 h 4"/>
                <a:gd name="T2" fmla="*/ 0 w 3"/>
                <a:gd name="T3" fmla="*/ 4 h 4"/>
                <a:gd name="T4" fmla="*/ 0 w 3"/>
                <a:gd name="T5" fmla="*/ 4 h 4"/>
                <a:gd name="T6" fmla="*/ 3 w 3"/>
                <a:gd name="T7" fmla="*/ 3 h 4"/>
                <a:gd name="T8" fmla="*/ 3 w 3"/>
                <a:gd name="T9" fmla="*/ 2 h 4"/>
                <a:gd name="T10" fmla="*/ 2 w 3"/>
                <a:gd name="T11" fmla="*/ 0 h 4"/>
                <a:gd name="T12" fmla="*/ 0 w 3"/>
                <a:gd name="T13" fmla="*/ 4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4"/>
                  </a:lnTo>
                  <a:lnTo>
                    <a:pt x="0" y="4"/>
                  </a:lnTo>
                  <a:cubicBezTo>
                    <a:pt x="0" y="4"/>
                    <a:pt x="2" y="3"/>
                    <a:pt x="3" y="3"/>
                  </a:cubicBezTo>
                  <a:cubicBezTo>
                    <a:pt x="3" y="3"/>
                    <a:pt x="3" y="2"/>
                    <a:pt x="3" y="2"/>
                  </a:cubicBezTo>
                  <a:cubicBezTo>
                    <a:pt x="3" y="1"/>
                    <a:pt x="2" y="0"/>
                    <a:pt x="2" y="0"/>
                  </a:cubicBezTo>
                  <a:cubicBezTo>
                    <a:pt x="2" y="0"/>
                    <a:pt x="1" y="2"/>
                    <a:pt x="0" y="4"/>
                  </a:cubicBezTo>
                  <a:lnTo>
                    <a:pt x="0" y="4"/>
                  </a:lnTo>
                  <a:close/>
                </a:path>
              </a:pathLst>
            </a:custGeom>
            <a:grpFill/>
            <a:ln w="0">
              <a:noFill/>
              <a:prstDash val="solid"/>
              <a:round/>
              <a:headEnd/>
              <a:tailEnd/>
            </a:ln>
          </p:spPr>
          <p:txBody>
            <a:bodyPr/>
            <a:lstStyle/>
            <a:p>
              <a:pPr defTabSz="543689">
                <a:defRPr/>
              </a:pPr>
              <a:endParaRPr lang="zh-CN" altLang="en-US" sz="3201"/>
            </a:p>
          </p:txBody>
        </p:sp>
        <p:sp>
          <p:nvSpPr>
            <p:cNvPr id="78" name="Freeform 346"/>
            <p:cNvSpPr>
              <a:spLocks/>
            </p:cNvSpPr>
            <p:nvPr/>
          </p:nvSpPr>
          <p:spPr bwMode="auto">
            <a:xfrm>
              <a:off x="1508126" y="2709863"/>
              <a:ext cx="1588" cy="3175"/>
            </a:xfrm>
            <a:custGeom>
              <a:avLst/>
              <a:gdLst>
                <a:gd name="T0" fmla="*/ 2 w 2"/>
                <a:gd name="T1" fmla="*/ 1 h 3"/>
                <a:gd name="T2" fmla="*/ 2 w 2"/>
                <a:gd name="T3" fmla="*/ 1 h 3"/>
                <a:gd name="T4" fmla="*/ 0 w 2"/>
                <a:gd name="T5" fmla="*/ 1 h 3"/>
                <a:gd name="T6" fmla="*/ 0 w 2"/>
                <a:gd name="T7" fmla="*/ 0 h 3"/>
                <a:gd name="T8" fmla="*/ 0 w 2"/>
                <a:gd name="T9" fmla="*/ 0 h 3"/>
                <a:gd name="T10" fmla="*/ 0 w 2"/>
                <a:gd name="T11" fmla="*/ 3 h 3"/>
                <a:gd name="T12" fmla="*/ 0 w 2"/>
                <a:gd name="T13" fmla="*/ 3 h 3"/>
                <a:gd name="T14" fmla="*/ 0 w 2"/>
                <a:gd name="T15" fmla="*/ 2 h 3"/>
                <a:gd name="T16" fmla="*/ 2 w 2"/>
                <a:gd name="T17" fmla="*/ 2 h 3"/>
                <a:gd name="T18" fmla="*/ 2 w 2"/>
                <a:gd name="T19" fmla="*/ 3 h 3"/>
                <a:gd name="T20" fmla="*/ 2 w 2"/>
                <a:gd name="T21" fmla="*/ 3 h 3"/>
                <a:gd name="T22" fmla="*/ 2 w 2"/>
                <a:gd name="T23" fmla="*/ 0 h 3"/>
                <a:gd name="T24" fmla="*/ 2 w 2"/>
                <a:gd name="T25" fmla="*/ 0 h 3"/>
                <a:gd name="T26" fmla="*/ 2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2" y="1"/>
                  </a:moveTo>
                  <a:lnTo>
                    <a:pt x="2" y="1"/>
                  </a:lnTo>
                  <a:lnTo>
                    <a:pt x="0" y="1"/>
                  </a:lnTo>
                  <a:lnTo>
                    <a:pt x="0" y="0"/>
                  </a:lnTo>
                  <a:lnTo>
                    <a:pt x="0" y="0"/>
                  </a:lnTo>
                  <a:lnTo>
                    <a:pt x="0" y="3"/>
                  </a:lnTo>
                  <a:lnTo>
                    <a:pt x="0" y="3"/>
                  </a:lnTo>
                  <a:lnTo>
                    <a:pt x="0" y="2"/>
                  </a:lnTo>
                  <a:lnTo>
                    <a:pt x="2" y="2"/>
                  </a:lnTo>
                  <a:lnTo>
                    <a:pt x="2" y="3"/>
                  </a:lnTo>
                  <a:lnTo>
                    <a:pt x="2" y="3"/>
                  </a:lnTo>
                  <a:lnTo>
                    <a:pt x="2" y="0"/>
                  </a:lnTo>
                  <a:lnTo>
                    <a:pt x="2" y="0"/>
                  </a:lnTo>
                  <a:lnTo>
                    <a:pt x="2" y="1"/>
                  </a:lnTo>
                  <a:close/>
                </a:path>
              </a:pathLst>
            </a:custGeom>
            <a:grpFill/>
            <a:ln w="0">
              <a:noFill/>
              <a:prstDash val="solid"/>
              <a:round/>
              <a:headEnd/>
              <a:tailEnd/>
            </a:ln>
          </p:spPr>
          <p:txBody>
            <a:bodyPr/>
            <a:lstStyle/>
            <a:p>
              <a:pPr defTabSz="543689">
                <a:defRPr/>
              </a:pPr>
              <a:endParaRPr lang="zh-CN" altLang="en-US" sz="3201"/>
            </a:p>
          </p:txBody>
        </p:sp>
        <p:sp>
          <p:nvSpPr>
            <p:cNvPr id="79" name="Freeform 347"/>
            <p:cNvSpPr>
              <a:spLocks/>
            </p:cNvSpPr>
            <p:nvPr/>
          </p:nvSpPr>
          <p:spPr bwMode="auto">
            <a:xfrm>
              <a:off x="1511301" y="2709863"/>
              <a:ext cx="1588" cy="3175"/>
            </a:xfrm>
            <a:custGeom>
              <a:avLst/>
              <a:gdLst>
                <a:gd name="T0" fmla="*/ 2 w 3"/>
                <a:gd name="T1" fmla="*/ 2 h 3"/>
                <a:gd name="T2" fmla="*/ 2 w 3"/>
                <a:gd name="T3" fmla="*/ 2 h 3"/>
                <a:gd name="T4" fmla="*/ 1 w 3"/>
                <a:gd name="T5" fmla="*/ 3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3"/>
                    <a:pt x="2" y="3"/>
                    <a:pt x="1" y="3"/>
                  </a:cubicBezTo>
                  <a:cubicBezTo>
                    <a:pt x="1" y="3"/>
                    <a:pt x="1" y="3"/>
                    <a:pt x="1" y="2"/>
                  </a:cubicBezTo>
                  <a:lnTo>
                    <a:pt x="1" y="0"/>
                  </a:lnTo>
                  <a:lnTo>
                    <a:pt x="0" y="0"/>
                  </a:lnTo>
                  <a:lnTo>
                    <a:pt x="0" y="2"/>
                  </a:lnTo>
                  <a:cubicBezTo>
                    <a:pt x="0" y="2"/>
                    <a:pt x="0" y="3"/>
                    <a:pt x="0" y="3"/>
                  </a:cubicBezTo>
                  <a:cubicBezTo>
                    <a:pt x="0" y="3"/>
                    <a:pt x="1" y="3"/>
                    <a:pt x="1" y="3"/>
                  </a:cubicBezTo>
                  <a:cubicBezTo>
                    <a:pt x="2" y="3"/>
                    <a:pt x="2" y="3"/>
                    <a:pt x="3" y="3"/>
                  </a:cubicBezTo>
                  <a:cubicBezTo>
                    <a:pt x="3" y="3"/>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p>
          </p:txBody>
        </p:sp>
        <p:sp>
          <p:nvSpPr>
            <p:cNvPr id="80" name="Freeform 348"/>
            <p:cNvSpPr>
              <a:spLocks noEditPoints="1"/>
            </p:cNvSpPr>
            <p:nvPr/>
          </p:nvSpPr>
          <p:spPr bwMode="auto">
            <a:xfrm>
              <a:off x="1512888" y="2709863"/>
              <a:ext cx="3175" cy="3175"/>
            </a:xfrm>
            <a:custGeom>
              <a:avLst/>
              <a:gdLst>
                <a:gd name="T0" fmla="*/ 1 w 3"/>
                <a:gd name="T1" fmla="*/ 2 h 3"/>
                <a:gd name="T2" fmla="*/ 1 w 3"/>
                <a:gd name="T3" fmla="*/ 2 h 3"/>
                <a:gd name="T4" fmla="*/ 2 w 3"/>
                <a:gd name="T5" fmla="*/ 1 h 3"/>
                <a:gd name="T6" fmla="*/ 2 w 3"/>
                <a:gd name="T7" fmla="*/ 2 h 3"/>
                <a:gd name="T8" fmla="*/ 1 w 3"/>
                <a:gd name="T9" fmla="*/ 2 h 3"/>
                <a:gd name="T10" fmla="*/ 1 w 3"/>
                <a:gd name="T11" fmla="*/ 0 h 3"/>
                <a:gd name="T12" fmla="*/ 1 w 3"/>
                <a:gd name="T13" fmla="*/ 0 h 3"/>
                <a:gd name="T14" fmla="*/ 0 w 3"/>
                <a:gd name="T15" fmla="*/ 3 h 3"/>
                <a:gd name="T16" fmla="*/ 1 w 3"/>
                <a:gd name="T17" fmla="*/ 3 h 3"/>
                <a:gd name="T18" fmla="*/ 1 w 3"/>
                <a:gd name="T19" fmla="*/ 3 h 3"/>
                <a:gd name="T20" fmla="*/ 2 w 3"/>
                <a:gd name="T21" fmla="*/ 3 h 3"/>
                <a:gd name="T22" fmla="*/ 3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2"/>
                  </a:moveTo>
                  <a:lnTo>
                    <a:pt x="1" y="2"/>
                  </a:lnTo>
                  <a:lnTo>
                    <a:pt x="2" y="1"/>
                  </a:lnTo>
                  <a:lnTo>
                    <a:pt x="2" y="2"/>
                  </a:lnTo>
                  <a:lnTo>
                    <a:pt x="1" y="2"/>
                  </a:lnTo>
                  <a:close/>
                  <a:moveTo>
                    <a:pt x="1" y="0"/>
                  </a:moveTo>
                  <a:lnTo>
                    <a:pt x="1" y="0"/>
                  </a:lnTo>
                  <a:lnTo>
                    <a:pt x="0" y="3"/>
                  </a:lnTo>
                  <a:lnTo>
                    <a:pt x="1" y="3"/>
                  </a:lnTo>
                  <a:lnTo>
                    <a:pt x="1" y="3"/>
                  </a:lnTo>
                  <a:lnTo>
                    <a:pt x="2" y="3"/>
                  </a:lnTo>
                  <a:lnTo>
                    <a:pt x="3"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81" name="Freeform 349"/>
            <p:cNvSpPr>
              <a:spLocks/>
            </p:cNvSpPr>
            <p:nvPr/>
          </p:nvSpPr>
          <p:spPr bwMode="auto">
            <a:xfrm>
              <a:off x="1516063" y="2709863"/>
              <a:ext cx="4763" cy="3175"/>
            </a:xfrm>
            <a:custGeom>
              <a:avLst/>
              <a:gdLst>
                <a:gd name="T0" fmla="*/ 4 w 5"/>
                <a:gd name="T1" fmla="*/ 3 h 3"/>
                <a:gd name="T2" fmla="*/ 4 w 5"/>
                <a:gd name="T3" fmla="*/ 3 h 3"/>
                <a:gd name="T4" fmla="*/ 3 w 5"/>
                <a:gd name="T5" fmla="*/ 0 h 3"/>
                <a:gd name="T6" fmla="*/ 2 w 5"/>
                <a:gd name="T7" fmla="*/ 0 h 3"/>
                <a:gd name="T8" fmla="*/ 1 w 5"/>
                <a:gd name="T9" fmla="*/ 3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4 w 5"/>
                <a:gd name="T27" fmla="*/ 0 h 3"/>
                <a:gd name="T28" fmla="*/ 4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3"/>
                  </a:moveTo>
                  <a:lnTo>
                    <a:pt x="4" y="3"/>
                  </a:lnTo>
                  <a:lnTo>
                    <a:pt x="3" y="0"/>
                  </a:lnTo>
                  <a:lnTo>
                    <a:pt x="2" y="0"/>
                  </a:lnTo>
                  <a:lnTo>
                    <a:pt x="1" y="3"/>
                  </a:lnTo>
                  <a:lnTo>
                    <a:pt x="1" y="0"/>
                  </a:lnTo>
                  <a:lnTo>
                    <a:pt x="0" y="0"/>
                  </a:lnTo>
                  <a:lnTo>
                    <a:pt x="1" y="3"/>
                  </a:lnTo>
                  <a:lnTo>
                    <a:pt x="2" y="3"/>
                  </a:lnTo>
                  <a:lnTo>
                    <a:pt x="3" y="1"/>
                  </a:lnTo>
                  <a:lnTo>
                    <a:pt x="3" y="3"/>
                  </a:lnTo>
                  <a:lnTo>
                    <a:pt x="4" y="3"/>
                  </a:lnTo>
                  <a:lnTo>
                    <a:pt x="5" y="0"/>
                  </a:lnTo>
                  <a:lnTo>
                    <a:pt x="4" y="0"/>
                  </a:lnTo>
                  <a:lnTo>
                    <a:pt x="4" y="3"/>
                  </a:lnTo>
                  <a:close/>
                </a:path>
              </a:pathLst>
            </a:custGeom>
            <a:grpFill/>
            <a:ln w="0">
              <a:noFill/>
              <a:prstDash val="solid"/>
              <a:round/>
              <a:headEnd/>
              <a:tailEnd/>
            </a:ln>
          </p:spPr>
          <p:txBody>
            <a:bodyPr/>
            <a:lstStyle/>
            <a:p>
              <a:pPr defTabSz="543689">
                <a:defRPr/>
              </a:pPr>
              <a:endParaRPr lang="zh-CN" altLang="en-US" sz="3201"/>
            </a:p>
          </p:txBody>
        </p:sp>
        <p:sp>
          <p:nvSpPr>
            <p:cNvPr id="82" name="Freeform 350"/>
            <p:cNvSpPr>
              <a:spLocks/>
            </p:cNvSpPr>
            <p:nvPr/>
          </p:nvSpPr>
          <p:spPr bwMode="auto">
            <a:xfrm>
              <a:off x="1520826" y="2709863"/>
              <a:ext cx="3175" cy="3175"/>
            </a:xfrm>
            <a:custGeom>
              <a:avLst/>
              <a:gdLst>
                <a:gd name="T0" fmla="*/ 0 w 3"/>
                <a:gd name="T1" fmla="*/ 2 h 3"/>
                <a:gd name="T2" fmla="*/ 0 w 3"/>
                <a:gd name="T3" fmla="*/ 2 h 3"/>
                <a:gd name="T4" fmla="*/ 1 w 3"/>
                <a:gd name="T5" fmla="*/ 3 h 3"/>
                <a:gd name="T6" fmla="*/ 2 w 3"/>
                <a:gd name="T7" fmla="*/ 3 h 3"/>
                <a:gd name="T8" fmla="*/ 3 w 3"/>
                <a:gd name="T9" fmla="*/ 3 h 3"/>
                <a:gd name="T10" fmla="*/ 3 w 3"/>
                <a:gd name="T11" fmla="*/ 3 h 3"/>
                <a:gd name="T12" fmla="*/ 2 w 3"/>
                <a:gd name="T13" fmla="*/ 3 h 3"/>
                <a:gd name="T14" fmla="*/ 1 w 3"/>
                <a:gd name="T15" fmla="*/ 2 h 3"/>
                <a:gd name="T16" fmla="*/ 3 w 3"/>
                <a:gd name="T17" fmla="*/ 2 h 3"/>
                <a:gd name="T18" fmla="*/ 3 w 3"/>
                <a:gd name="T19" fmla="*/ 1 h 3"/>
                <a:gd name="T20" fmla="*/ 1 w 3"/>
                <a:gd name="T21" fmla="*/ 1 h 3"/>
                <a:gd name="T22" fmla="*/ 2 w 3"/>
                <a:gd name="T23" fmla="*/ 1 h 3"/>
                <a:gd name="T24" fmla="*/ 3 w 3"/>
                <a:gd name="T25" fmla="*/ 1 h 3"/>
                <a:gd name="T26" fmla="*/ 3 w 3"/>
                <a:gd name="T27" fmla="*/ 0 h 3"/>
                <a:gd name="T28" fmla="*/ 2 w 3"/>
                <a:gd name="T29" fmla="*/ 0 h 3"/>
                <a:gd name="T30" fmla="*/ 0 w 3"/>
                <a:gd name="T3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2"/>
                  </a:moveTo>
                  <a:lnTo>
                    <a:pt x="0" y="2"/>
                  </a:lnTo>
                  <a:cubicBezTo>
                    <a:pt x="0" y="2"/>
                    <a:pt x="0" y="3"/>
                    <a:pt x="1" y="3"/>
                  </a:cubicBezTo>
                  <a:cubicBezTo>
                    <a:pt x="1" y="3"/>
                    <a:pt x="1" y="3"/>
                    <a:pt x="2" y="3"/>
                  </a:cubicBezTo>
                  <a:lnTo>
                    <a:pt x="3" y="3"/>
                  </a:lnTo>
                  <a:lnTo>
                    <a:pt x="3" y="3"/>
                  </a:lnTo>
                  <a:lnTo>
                    <a:pt x="2" y="3"/>
                  </a:lnTo>
                  <a:cubicBezTo>
                    <a:pt x="1" y="3"/>
                    <a:pt x="1" y="3"/>
                    <a:pt x="1" y="2"/>
                  </a:cubicBezTo>
                  <a:lnTo>
                    <a:pt x="3" y="2"/>
                  </a:lnTo>
                  <a:lnTo>
                    <a:pt x="3" y="1"/>
                  </a:lnTo>
                  <a:lnTo>
                    <a:pt x="1" y="1"/>
                  </a:lnTo>
                  <a:cubicBezTo>
                    <a:pt x="1" y="1"/>
                    <a:pt x="1" y="1"/>
                    <a:pt x="2" y="1"/>
                  </a:cubicBezTo>
                  <a:lnTo>
                    <a:pt x="3" y="1"/>
                  </a:lnTo>
                  <a:lnTo>
                    <a:pt x="3" y="0"/>
                  </a:lnTo>
                  <a:lnTo>
                    <a:pt x="2" y="0"/>
                  </a:ln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83" name="Freeform 351"/>
            <p:cNvSpPr>
              <a:spLocks/>
            </p:cNvSpPr>
            <p:nvPr/>
          </p:nvSpPr>
          <p:spPr bwMode="auto">
            <a:xfrm>
              <a:off x="1524001" y="2709863"/>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84" name="Freeform 352"/>
            <p:cNvSpPr>
              <a:spLocks/>
            </p:cNvSpPr>
            <p:nvPr/>
          </p:nvSpPr>
          <p:spPr bwMode="auto">
            <a:xfrm>
              <a:off x="1497013" y="2708275"/>
              <a:ext cx="3175" cy="4763"/>
            </a:xfrm>
            <a:custGeom>
              <a:avLst/>
              <a:gdLst>
                <a:gd name="T0" fmla="*/ 0 w 3"/>
                <a:gd name="T1" fmla="*/ 1 h 4"/>
                <a:gd name="T2" fmla="*/ 0 w 3"/>
                <a:gd name="T3" fmla="*/ 1 h 4"/>
                <a:gd name="T4" fmla="*/ 1 w 3"/>
                <a:gd name="T5" fmla="*/ 2 h 4"/>
                <a:gd name="T6" fmla="*/ 3 w 3"/>
                <a:gd name="T7" fmla="*/ 4 h 4"/>
                <a:gd name="T8" fmla="*/ 3 w 3"/>
                <a:gd name="T9" fmla="*/ 4 h 4"/>
                <a:gd name="T10" fmla="*/ 3 w 3"/>
                <a:gd name="T11" fmla="*/ 4 h 4"/>
                <a:gd name="T12" fmla="*/ 1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0" y="1"/>
                  </a:lnTo>
                  <a:cubicBezTo>
                    <a:pt x="0" y="2"/>
                    <a:pt x="1" y="2"/>
                    <a:pt x="1" y="2"/>
                  </a:cubicBezTo>
                  <a:cubicBezTo>
                    <a:pt x="1" y="3"/>
                    <a:pt x="3" y="4"/>
                    <a:pt x="3" y="4"/>
                  </a:cubicBezTo>
                  <a:lnTo>
                    <a:pt x="3" y="4"/>
                  </a:lnTo>
                  <a:cubicBezTo>
                    <a:pt x="3" y="4"/>
                    <a:pt x="3" y="4"/>
                    <a:pt x="3" y="4"/>
                  </a:cubicBezTo>
                  <a:cubicBezTo>
                    <a:pt x="2" y="1"/>
                    <a:pt x="1" y="0"/>
                    <a:pt x="1" y="0"/>
                  </a:cubicBezTo>
                  <a:cubicBezTo>
                    <a:pt x="1" y="0"/>
                    <a:pt x="0" y="0"/>
                    <a:pt x="0" y="1"/>
                  </a:cubicBezTo>
                  <a:close/>
                </a:path>
              </a:pathLst>
            </a:custGeom>
            <a:grpFill/>
            <a:ln w="0">
              <a:noFill/>
              <a:prstDash val="solid"/>
              <a:round/>
              <a:headEnd/>
              <a:tailEnd/>
            </a:ln>
          </p:spPr>
          <p:txBody>
            <a:bodyPr/>
            <a:lstStyle/>
            <a:p>
              <a:pPr defTabSz="543689">
                <a:defRPr/>
              </a:pPr>
              <a:endParaRPr lang="zh-CN" altLang="en-US" sz="3201"/>
            </a:p>
          </p:txBody>
        </p:sp>
        <p:sp>
          <p:nvSpPr>
            <p:cNvPr id="85" name="Freeform 353"/>
            <p:cNvSpPr>
              <a:spLocks/>
            </p:cNvSpPr>
            <p:nvPr/>
          </p:nvSpPr>
          <p:spPr bwMode="auto">
            <a:xfrm>
              <a:off x="1497013" y="2713038"/>
              <a:ext cx="3175" cy="1588"/>
            </a:xfrm>
            <a:custGeom>
              <a:avLst/>
              <a:gdLst>
                <a:gd name="T0" fmla="*/ 0 w 3"/>
                <a:gd name="T1" fmla="*/ 1 h 2"/>
                <a:gd name="T2" fmla="*/ 0 w 3"/>
                <a:gd name="T3" fmla="*/ 1 h 2"/>
                <a:gd name="T4" fmla="*/ 2 w 3"/>
                <a:gd name="T5" fmla="*/ 1 h 2"/>
                <a:gd name="T6" fmla="*/ 3 w 3"/>
                <a:gd name="T7" fmla="*/ 1 h 2"/>
                <a:gd name="T8" fmla="*/ 3 w 3"/>
                <a:gd name="T9" fmla="*/ 0 h 2"/>
                <a:gd name="T10" fmla="*/ 3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1"/>
                  </a:lnTo>
                  <a:cubicBezTo>
                    <a:pt x="1" y="1"/>
                    <a:pt x="1" y="2"/>
                    <a:pt x="2" y="1"/>
                  </a:cubicBezTo>
                  <a:cubicBezTo>
                    <a:pt x="2" y="1"/>
                    <a:pt x="3" y="1"/>
                    <a:pt x="3" y="1"/>
                  </a:cubicBezTo>
                  <a:cubicBezTo>
                    <a:pt x="3" y="1"/>
                    <a:pt x="3" y="0"/>
                    <a:pt x="3" y="0"/>
                  </a:cubicBezTo>
                  <a:cubicBezTo>
                    <a:pt x="3" y="0"/>
                    <a:pt x="3" y="0"/>
                    <a:pt x="3" y="0"/>
                  </a:cubicBezTo>
                  <a:lnTo>
                    <a:pt x="0" y="1"/>
                  </a:lnTo>
                  <a:close/>
                </a:path>
              </a:pathLst>
            </a:custGeom>
            <a:grpFill/>
            <a:ln w="0">
              <a:noFill/>
              <a:prstDash val="solid"/>
              <a:round/>
              <a:headEnd/>
              <a:tailEnd/>
            </a:ln>
          </p:spPr>
          <p:txBody>
            <a:bodyPr/>
            <a:lstStyle/>
            <a:p>
              <a:pPr defTabSz="543689">
                <a:defRPr/>
              </a:pPr>
              <a:endParaRPr lang="zh-CN" altLang="en-US" sz="3201"/>
            </a:p>
          </p:txBody>
        </p:sp>
        <p:sp>
          <p:nvSpPr>
            <p:cNvPr id="86" name="Freeform 354"/>
            <p:cNvSpPr>
              <a:spLocks/>
            </p:cNvSpPr>
            <p:nvPr/>
          </p:nvSpPr>
          <p:spPr bwMode="auto">
            <a:xfrm>
              <a:off x="1497013" y="2711450"/>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1"/>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87" name="Freeform 355"/>
            <p:cNvSpPr>
              <a:spLocks/>
            </p:cNvSpPr>
            <p:nvPr/>
          </p:nvSpPr>
          <p:spPr bwMode="auto">
            <a:xfrm>
              <a:off x="1498601" y="2706688"/>
              <a:ext cx="3175" cy="6350"/>
            </a:xfrm>
            <a:custGeom>
              <a:avLst/>
              <a:gdLst>
                <a:gd name="T0" fmla="*/ 1 w 2"/>
                <a:gd name="T1" fmla="*/ 1 h 6"/>
                <a:gd name="T2" fmla="*/ 1 w 2"/>
                <a:gd name="T3" fmla="*/ 1 h 6"/>
                <a:gd name="T4" fmla="*/ 0 w 2"/>
                <a:gd name="T5" fmla="*/ 1 h 6"/>
                <a:gd name="T6" fmla="*/ 0 w 2"/>
                <a:gd name="T7" fmla="*/ 2 h 6"/>
                <a:gd name="T8" fmla="*/ 2 w 2"/>
                <a:gd name="T9" fmla="*/ 6 h 6"/>
                <a:gd name="T10" fmla="*/ 2 w 2"/>
                <a:gd name="T11" fmla="*/ 6 h 6"/>
                <a:gd name="T12" fmla="*/ 2 w 2"/>
                <a:gd name="T13" fmla="*/ 6 h 6"/>
                <a:gd name="T14" fmla="*/ 1 w 2"/>
                <a:gd name="T15" fmla="*/ 0 h 6"/>
                <a:gd name="T16" fmla="*/ 1 w 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1" y="1"/>
                  </a:moveTo>
                  <a:lnTo>
                    <a:pt x="1" y="1"/>
                  </a:lnTo>
                  <a:cubicBezTo>
                    <a:pt x="0" y="1"/>
                    <a:pt x="0" y="1"/>
                    <a:pt x="0" y="1"/>
                  </a:cubicBezTo>
                  <a:cubicBezTo>
                    <a:pt x="0" y="2"/>
                    <a:pt x="0" y="2"/>
                    <a:pt x="0" y="2"/>
                  </a:cubicBezTo>
                  <a:cubicBezTo>
                    <a:pt x="0" y="3"/>
                    <a:pt x="1" y="5"/>
                    <a:pt x="2" y="6"/>
                  </a:cubicBezTo>
                  <a:cubicBezTo>
                    <a:pt x="2" y="6"/>
                    <a:pt x="2" y="6"/>
                    <a:pt x="2" y="6"/>
                  </a:cubicBezTo>
                  <a:lnTo>
                    <a:pt x="2" y="6"/>
                  </a:lnTo>
                  <a:cubicBezTo>
                    <a:pt x="2" y="2"/>
                    <a:pt x="1" y="0"/>
                    <a:pt x="1" y="0"/>
                  </a:cubicBezTo>
                  <a:cubicBezTo>
                    <a:pt x="1"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88" name="Freeform 356"/>
            <p:cNvSpPr>
              <a:spLocks/>
            </p:cNvSpPr>
            <p:nvPr/>
          </p:nvSpPr>
          <p:spPr bwMode="auto">
            <a:xfrm>
              <a:off x="1501776" y="2706688"/>
              <a:ext cx="1588" cy="6350"/>
            </a:xfrm>
            <a:custGeom>
              <a:avLst/>
              <a:gdLst>
                <a:gd name="T0" fmla="*/ 2 w 2"/>
                <a:gd name="T1" fmla="*/ 1 h 6"/>
                <a:gd name="T2" fmla="*/ 2 w 2"/>
                <a:gd name="T3" fmla="*/ 1 h 6"/>
                <a:gd name="T4" fmla="*/ 1 w 2"/>
                <a:gd name="T5" fmla="*/ 1 h 6"/>
                <a:gd name="T6" fmla="*/ 1 w 2"/>
                <a:gd name="T7" fmla="*/ 0 h 6"/>
                <a:gd name="T8" fmla="*/ 0 w 2"/>
                <a:gd name="T9" fmla="*/ 6 h 6"/>
                <a:gd name="T10" fmla="*/ 0 w 2"/>
                <a:gd name="T11" fmla="*/ 6 h 6"/>
                <a:gd name="T12" fmla="*/ 0 w 2"/>
                <a:gd name="T13" fmla="*/ 6 h 6"/>
                <a:gd name="T14" fmla="*/ 2 w 2"/>
                <a:gd name="T15" fmla="*/ 2 h 6"/>
                <a:gd name="T16" fmla="*/ 2 w 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1"/>
                  </a:moveTo>
                  <a:lnTo>
                    <a:pt x="2" y="1"/>
                  </a:lnTo>
                  <a:cubicBezTo>
                    <a:pt x="2" y="1"/>
                    <a:pt x="2" y="1"/>
                    <a:pt x="1" y="1"/>
                  </a:cubicBezTo>
                  <a:cubicBezTo>
                    <a:pt x="1" y="1"/>
                    <a:pt x="1" y="0"/>
                    <a:pt x="1" y="0"/>
                  </a:cubicBezTo>
                  <a:cubicBezTo>
                    <a:pt x="1" y="0"/>
                    <a:pt x="0" y="2"/>
                    <a:pt x="0" y="6"/>
                  </a:cubicBezTo>
                  <a:lnTo>
                    <a:pt x="0" y="6"/>
                  </a:lnTo>
                  <a:lnTo>
                    <a:pt x="0" y="6"/>
                  </a:lnTo>
                  <a:cubicBezTo>
                    <a:pt x="1" y="5"/>
                    <a:pt x="2" y="3"/>
                    <a:pt x="2" y="2"/>
                  </a:cubicBezTo>
                  <a:cubicBezTo>
                    <a:pt x="2" y="2"/>
                    <a:pt x="2" y="2"/>
                    <a:pt x="2" y="1"/>
                  </a:cubicBezTo>
                  <a:close/>
                </a:path>
              </a:pathLst>
            </a:custGeom>
            <a:grpFill/>
            <a:ln w="0">
              <a:noFill/>
              <a:prstDash val="solid"/>
              <a:round/>
              <a:headEnd/>
              <a:tailEnd/>
            </a:ln>
          </p:spPr>
          <p:txBody>
            <a:bodyPr/>
            <a:lstStyle/>
            <a:p>
              <a:pPr defTabSz="543689">
                <a:defRPr/>
              </a:pPr>
              <a:endParaRPr lang="zh-CN" altLang="en-US" sz="3201"/>
            </a:p>
          </p:txBody>
        </p:sp>
        <p:sp>
          <p:nvSpPr>
            <p:cNvPr id="89" name="Freeform 357"/>
            <p:cNvSpPr>
              <a:spLocks/>
            </p:cNvSpPr>
            <p:nvPr/>
          </p:nvSpPr>
          <p:spPr bwMode="auto">
            <a:xfrm>
              <a:off x="1501776" y="2713038"/>
              <a:ext cx="3175" cy="1588"/>
            </a:xfrm>
            <a:custGeom>
              <a:avLst/>
              <a:gdLst>
                <a:gd name="T0" fmla="*/ 0 w 3"/>
                <a:gd name="T1" fmla="*/ 0 h 2"/>
                <a:gd name="T2" fmla="*/ 0 w 3"/>
                <a:gd name="T3" fmla="*/ 0 h 2"/>
                <a:gd name="T4" fmla="*/ 0 w 3"/>
                <a:gd name="T5" fmla="*/ 1 h 2"/>
                <a:gd name="T6" fmla="*/ 2 w 3"/>
                <a:gd name="T7" fmla="*/ 1 h 2"/>
                <a:gd name="T8" fmla="*/ 3 w 3"/>
                <a:gd name="T9" fmla="*/ 1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0" y="1"/>
                  </a:lnTo>
                  <a:cubicBezTo>
                    <a:pt x="0" y="1"/>
                    <a:pt x="1" y="1"/>
                    <a:pt x="2" y="1"/>
                  </a:cubicBezTo>
                  <a:cubicBezTo>
                    <a:pt x="2" y="1"/>
                    <a:pt x="2" y="2"/>
                    <a:pt x="3" y="1"/>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90" name="Freeform 358"/>
            <p:cNvSpPr>
              <a:spLocks/>
            </p:cNvSpPr>
            <p:nvPr/>
          </p:nvSpPr>
          <p:spPr bwMode="auto">
            <a:xfrm>
              <a:off x="1501776" y="2711450"/>
              <a:ext cx="4763" cy="1588"/>
            </a:xfrm>
            <a:custGeom>
              <a:avLst/>
              <a:gdLst>
                <a:gd name="T0" fmla="*/ 0 w 4"/>
                <a:gd name="T1" fmla="*/ 2 h 2"/>
                <a:gd name="T2" fmla="*/ 0 w 4"/>
                <a:gd name="T3" fmla="*/ 2 h 2"/>
                <a:gd name="T4" fmla="*/ 0 w 4"/>
                <a:gd name="T5" fmla="*/ 2 h 2"/>
                <a:gd name="T6" fmla="*/ 0 w 4"/>
                <a:gd name="T7" fmla="*/ 2 h 2"/>
                <a:gd name="T8" fmla="*/ 2 w 4"/>
                <a:gd name="T9" fmla="*/ 2 h 2"/>
                <a:gd name="T10" fmla="*/ 3 w 4"/>
                <a:gd name="T11" fmla="*/ 2 h 2"/>
                <a:gd name="T12" fmla="*/ 4 w 4"/>
                <a:gd name="T13" fmla="*/ 1 h 2"/>
                <a:gd name="T14" fmla="*/ 4 w 4"/>
                <a:gd name="T15" fmla="*/ 0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cubicBezTo>
                    <a:pt x="0" y="2"/>
                    <a:pt x="0" y="2"/>
                    <a:pt x="0" y="2"/>
                  </a:cubicBezTo>
                  <a:lnTo>
                    <a:pt x="0" y="2"/>
                  </a:lnTo>
                  <a:lnTo>
                    <a:pt x="2" y="2"/>
                  </a:lnTo>
                  <a:cubicBezTo>
                    <a:pt x="2" y="2"/>
                    <a:pt x="2" y="2"/>
                    <a:pt x="3" y="2"/>
                  </a:cubicBezTo>
                  <a:cubicBezTo>
                    <a:pt x="3" y="2"/>
                    <a:pt x="3" y="2"/>
                    <a:pt x="4" y="1"/>
                  </a:cubicBezTo>
                  <a:cubicBezTo>
                    <a:pt x="4" y="1"/>
                    <a:pt x="4" y="1"/>
                    <a:pt x="4" y="0"/>
                  </a:cubicBezTo>
                  <a:cubicBezTo>
                    <a:pt x="4" y="0"/>
                    <a:pt x="1" y="1"/>
                    <a:pt x="0" y="2"/>
                  </a:cubicBezTo>
                  <a:close/>
                </a:path>
              </a:pathLst>
            </a:custGeom>
            <a:grpFill/>
            <a:ln w="0">
              <a:noFill/>
              <a:prstDash val="solid"/>
              <a:round/>
              <a:headEnd/>
              <a:tailEnd/>
            </a:ln>
          </p:spPr>
          <p:txBody>
            <a:bodyPr/>
            <a:lstStyle/>
            <a:p>
              <a:pPr defTabSz="543689">
                <a:defRPr/>
              </a:pPr>
              <a:endParaRPr lang="zh-CN" altLang="en-US" sz="3201"/>
            </a:p>
          </p:txBody>
        </p:sp>
        <p:sp>
          <p:nvSpPr>
            <p:cNvPr id="91" name="Freeform 359"/>
            <p:cNvSpPr>
              <a:spLocks/>
            </p:cNvSpPr>
            <p:nvPr/>
          </p:nvSpPr>
          <p:spPr bwMode="auto">
            <a:xfrm>
              <a:off x="1501776" y="2708275"/>
              <a:ext cx="3175" cy="4763"/>
            </a:xfrm>
            <a:custGeom>
              <a:avLst/>
              <a:gdLst>
                <a:gd name="T0" fmla="*/ 3 w 3"/>
                <a:gd name="T1" fmla="*/ 1 h 4"/>
                <a:gd name="T2" fmla="*/ 3 w 3"/>
                <a:gd name="T3" fmla="*/ 1 h 4"/>
                <a:gd name="T4" fmla="*/ 2 w 3"/>
                <a:gd name="T5" fmla="*/ 0 h 4"/>
                <a:gd name="T6" fmla="*/ 0 w 3"/>
                <a:gd name="T7" fmla="*/ 4 h 4"/>
                <a:gd name="T8" fmla="*/ 0 w 3"/>
                <a:gd name="T9" fmla="*/ 4 h 4"/>
                <a:gd name="T10" fmla="*/ 0 w 3"/>
                <a:gd name="T11" fmla="*/ 4 h 4"/>
                <a:gd name="T12" fmla="*/ 3 w 3"/>
                <a:gd name="T13" fmla="*/ 2 h 4"/>
                <a:gd name="T14" fmla="*/ 3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1"/>
                  </a:moveTo>
                  <a:lnTo>
                    <a:pt x="3" y="1"/>
                  </a:lnTo>
                  <a:cubicBezTo>
                    <a:pt x="3" y="0"/>
                    <a:pt x="2" y="0"/>
                    <a:pt x="2" y="0"/>
                  </a:cubicBezTo>
                  <a:cubicBezTo>
                    <a:pt x="2" y="0"/>
                    <a:pt x="1" y="1"/>
                    <a:pt x="0" y="4"/>
                  </a:cubicBezTo>
                  <a:lnTo>
                    <a:pt x="0" y="4"/>
                  </a:lnTo>
                  <a:lnTo>
                    <a:pt x="0" y="4"/>
                  </a:lnTo>
                  <a:cubicBezTo>
                    <a:pt x="0" y="4"/>
                    <a:pt x="2" y="3"/>
                    <a:pt x="3" y="2"/>
                  </a:cubicBezTo>
                  <a:cubicBezTo>
                    <a:pt x="3" y="2"/>
                    <a:pt x="3" y="2"/>
                    <a:pt x="3" y="1"/>
                  </a:cubicBezTo>
                  <a:close/>
                </a:path>
              </a:pathLst>
            </a:custGeom>
            <a:grpFill/>
            <a:ln w="0">
              <a:noFill/>
              <a:prstDash val="solid"/>
              <a:round/>
              <a:headEnd/>
              <a:tailEnd/>
            </a:ln>
          </p:spPr>
          <p:txBody>
            <a:bodyPr/>
            <a:lstStyle/>
            <a:p>
              <a:pPr defTabSz="543689">
                <a:defRPr/>
              </a:pPr>
              <a:endParaRPr lang="zh-CN" altLang="en-US" sz="3201"/>
            </a:p>
          </p:txBody>
        </p:sp>
        <p:sp>
          <p:nvSpPr>
            <p:cNvPr id="92" name="Freeform 360"/>
            <p:cNvSpPr>
              <a:spLocks/>
            </p:cNvSpPr>
            <p:nvPr/>
          </p:nvSpPr>
          <p:spPr bwMode="auto">
            <a:xfrm>
              <a:off x="1508126" y="2784475"/>
              <a:ext cx="1588" cy="3175"/>
            </a:xfrm>
            <a:custGeom>
              <a:avLst/>
              <a:gdLst>
                <a:gd name="T0" fmla="*/ 2 w 2"/>
                <a:gd name="T1" fmla="*/ 1 h 3"/>
                <a:gd name="T2" fmla="*/ 2 w 2"/>
                <a:gd name="T3" fmla="*/ 1 h 3"/>
                <a:gd name="T4" fmla="*/ 0 w 2"/>
                <a:gd name="T5" fmla="*/ 1 h 3"/>
                <a:gd name="T6" fmla="*/ 0 w 2"/>
                <a:gd name="T7" fmla="*/ 0 h 3"/>
                <a:gd name="T8" fmla="*/ 0 w 2"/>
                <a:gd name="T9" fmla="*/ 0 h 3"/>
                <a:gd name="T10" fmla="*/ 0 w 2"/>
                <a:gd name="T11" fmla="*/ 3 h 3"/>
                <a:gd name="T12" fmla="*/ 0 w 2"/>
                <a:gd name="T13" fmla="*/ 3 h 3"/>
                <a:gd name="T14" fmla="*/ 0 w 2"/>
                <a:gd name="T15" fmla="*/ 2 h 3"/>
                <a:gd name="T16" fmla="*/ 2 w 2"/>
                <a:gd name="T17" fmla="*/ 2 h 3"/>
                <a:gd name="T18" fmla="*/ 2 w 2"/>
                <a:gd name="T19" fmla="*/ 3 h 3"/>
                <a:gd name="T20" fmla="*/ 2 w 2"/>
                <a:gd name="T21" fmla="*/ 3 h 3"/>
                <a:gd name="T22" fmla="*/ 2 w 2"/>
                <a:gd name="T23" fmla="*/ 0 h 3"/>
                <a:gd name="T24" fmla="*/ 2 w 2"/>
                <a:gd name="T25" fmla="*/ 0 h 3"/>
                <a:gd name="T26" fmla="*/ 2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2" y="1"/>
                  </a:moveTo>
                  <a:lnTo>
                    <a:pt x="2" y="1"/>
                  </a:lnTo>
                  <a:lnTo>
                    <a:pt x="0" y="1"/>
                  </a:lnTo>
                  <a:lnTo>
                    <a:pt x="0" y="0"/>
                  </a:lnTo>
                  <a:lnTo>
                    <a:pt x="0" y="0"/>
                  </a:lnTo>
                  <a:lnTo>
                    <a:pt x="0" y="3"/>
                  </a:lnTo>
                  <a:lnTo>
                    <a:pt x="0" y="3"/>
                  </a:lnTo>
                  <a:lnTo>
                    <a:pt x="0" y="2"/>
                  </a:lnTo>
                  <a:lnTo>
                    <a:pt x="2" y="2"/>
                  </a:lnTo>
                  <a:lnTo>
                    <a:pt x="2" y="3"/>
                  </a:lnTo>
                  <a:lnTo>
                    <a:pt x="2" y="3"/>
                  </a:lnTo>
                  <a:lnTo>
                    <a:pt x="2" y="0"/>
                  </a:lnTo>
                  <a:lnTo>
                    <a:pt x="2" y="0"/>
                  </a:lnTo>
                  <a:lnTo>
                    <a:pt x="2" y="1"/>
                  </a:lnTo>
                  <a:close/>
                </a:path>
              </a:pathLst>
            </a:custGeom>
            <a:grpFill/>
            <a:ln w="0">
              <a:noFill/>
              <a:prstDash val="solid"/>
              <a:round/>
              <a:headEnd/>
              <a:tailEnd/>
            </a:ln>
          </p:spPr>
          <p:txBody>
            <a:bodyPr/>
            <a:lstStyle/>
            <a:p>
              <a:pPr defTabSz="543689">
                <a:defRPr/>
              </a:pPr>
              <a:endParaRPr lang="zh-CN" altLang="en-US" sz="3201"/>
            </a:p>
          </p:txBody>
        </p:sp>
        <p:sp>
          <p:nvSpPr>
            <p:cNvPr id="93" name="Freeform 361"/>
            <p:cNvSpPr>
              <a:spLocks/>
            </p:cNvSpPr>
            <p:nvPr/>
          </p:nvSpPr>
          <p:spPr bwMode="auto">
            <a:xfrm>
              <a:off x="1511301" y="2784475"/>
              <a:ext cx="1588" cy="3175"/>
            </a:xfrm>
            <a:custGeom>
              <a:avLst/>
              <a:gdLst>
                <a:gd name="T0" fmla="*/ 2 w 3"/>
                <a:gd name="T1" fmla="*/ 2 h 3"/>
                <a:gd name="T2" fmla="*/ 2 w 3"/>
                <a:gd name="T3" fmla="*/ 2 h 3"/>
                <a:gd name="T4" fmla="*/ 1 w 3"/>
                <a:gd name="T5" fmla="*/ 2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2"/>
                    <a:pt x="2" y="2"/>
                    <a:pt x="1" y="2"/>
                  </a:cubicBezTo>
                  <a:cubicBezTo>
                    <a:pt x="1" y="2"/>
                    <a:pt x="1" y="2"/>
                    <a:pt x="1" y="2"/>
                  </a:cubicBezTo>
                  <a:lnTo>
                    <a:pt x="1" y="0"/>
                  </a:lnTo>
                  <a:lnTo>
                    <a:pt x="0" y="0"/>
                  </a:lnTo>
                  <a:lnTo>
                    <a:pt x="0" y="2"/>
                  </a:lnTo>
                  <a:cubicBezTo>
                    <a:pt x="0" y="2"/>
                    <a:pt x="0" y="2"/>
                    <a:pt x="0" y="3"/>
                  </a:cubicBezTo>
                  <a:cubicBezTo>
                    <a:pt x="0" y="3"/>
                    <a:pt x="1" y="3"/>
                    <a:pt x="1" y="3"/>
                  </a:cubicBezTo>
                  <a:cubicBezTo>
                    <a:pt x="2" y="3"/>
                    <a:pt x="2" y="3"/>
                    <a:pt x="3" y="3"/>
                  </a:cubicBezTo>
                  <a:cubicBezTo>
                    <a:pt x="3" y="2"/>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p>
          </p:txBody>
        </p:sp>
        <p:sp>
          <p:nvSpPr>
            <p:cNvPr id="94" name="Freeform 362"/>
            <p:cNvSpPr>
              <a:spLocks noEditPoints="1"/>
            </p:cNvSpPr>
            <p:nvPr/>
          </p:nvSpPr>
          <p:spPr bwMode="auto">
            <a:xfrm>
              <a:off x="1512888" y="2784475"/>
              <a:ext cx="3175" cy="3175"/>
            </a:xfrm>
            <a:custGeom>
              <a:avLst/>
              <a:gdLst>
                <a:gd name="T0" fmla="*/ 1 w 3"/>
                <a:gd name="T1" fmla="*/ 2 h 3"/>
                <a:gd name="T2" fmla="*/ 1 w 3"/>
                <a:gd name="T3" fmla="*/ 2 h 3"/>
                <a:gd name="T4" fmla="*/ 2 w 3"/>
                <a:gd name="T5" fmla="*/ 0 h 3"/>
                <a:gd name="T6" fmla="*/ 2 w 3"/>
                <a:gd name="T7" fmla="*/ 2 h 3"/>
                <a:gd name="T8" fmla="*/ 1 w 3"/>
                <a:gd name="T9" fmla="*/ 2 h 3"/>
                <a:gd name="T10" fmla="*/ 1 w 3"/>
                <a:gd name="T11" fmla="*/ 0 h 3"/>
                <a:gd name="T12" fmla="*/ 1 w 3"/>
                <a:gd name="T13" fmla="*/ 0 h 3"/>
                <a:gd name="T14" fmla="*/ 0 w 3"/>
                <a:gd name="T15" fmla="*/ 3 h 3"/>
                <a:gd name="T16" fmla="*/ 1 w 3"/>
                <a:gd name="T17" fmla="*/ 3 h 3"/>
                <a:gd name="T18" fmla="*/ 1 w 3"/>
                <a:gd name="T19" fmla="*/ 2 h 3"/>
                <a:gd name="T20" fmla="*/ 2 w 3"/>
                <a:gd name="T21" fmla="*/ 2 h 3"/>
                <a:gd name="T22" fmla="*/ 3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2"/>
                  </a:moveTo>
                  <a:lnTo>
                    <a:pt x="1" y="2"/>
                  </a:lnTo>
                  <a:lnTo>
                    <a:pt x="2" y="0"/>
                  </a:lnTo>
                  <a:lnTo>
                    <a:pt x="2" y="2"/>
                  </a:lnTo>
                  <a:lnTo>
                    <a:pt x="1" y="2"/>
                  </a:lnTo>
                  <a:close/>
                  <a:moveTo>
                    <a:pt x="1" y="0"/>
                  </a:moveTo>
                  <a:lnTo>
                    <a:pt x="1" y="0"/>
                  </a:lnTo>
                  <a:lnTo>
                    <a:pt x="0" y="3"/>
                  </a:lnTo>
                  <a:lnTo>
                    <a:pt x="1" y="3"/>
                  </a:lnTo>
                  <a:lnTo>
                    <a:pt x="1" y="2"/>
                  </a:lnTo>
                  <a:lnTo>
                    <a:pt x="2" y="2"/>
                  </a:lnTo>
                  <a:lnTo>
                    <a:pt x="3"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95" name="Freeform 363"/>
            <p:cNvSpPr>
              <a:spLocks/>
            </p:cNvSpPr>
            <p:nvPr/>
          </p:nvSpPr>
          <p:spPr bwMode="auto">
            <a:xfrm>
              <a:off x="1516063" y="2784475"/>
              <a:ext cx="4763" cy="3175"/>
            </a:xfrm>
            <a:custGeom>
              <a:avLst/>
              <a:gdLst>
                <a:gd name="T0" fmla="*/ 4 w 5"/>
                <a:gd name="T1" fmla="*/ 2 h 3"/>
                <a:gd name="T2" fmla="*/ 4 w 5"/>
                <a:gd name="T3" fmla="*/ 2 h 3"/>
                <a:gd name="T4" fmla="*/ 3 w 5"/>
                <a:gd name="T5" fmla="*/ 0 h 3"/>
                <a:gd name="T6" fmla="*/ 2 w 5"/>
                <a:gd name="T7" fmla="*/ 0 h 3"/>
                <a:gd name="T8" fmla="*/ 1 w 5"/>
                <a:gd name="T9" fmla="*/ 2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4 w 5"/>
                <a:gd name="T27" fmla="*/ 0 h 3"/>
                <a:gd name="T28" fmla="*/ 4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2"/>
                  </a:moveTo>
                  <a:lnTo>
                    <a:pt x="4" y="2"/>
                  </a:lnTo>
                  <a:lnTo>
                    <a:pt x="3" y="0"/>
                  </a:lnTo>
                  <a:lnTo>
                    <a:pt x="2" y="0"/>
                  </a:lnTo>
                  <a:lnTo>
                    <a:pt x="1" y="2"/>
                  </a:lnTo>
                  <a:lnTo>
                    <a:pt x="1" y="0"/>
                  </a:lnTo>
                  <a:lnTo>
                    <a:pt x="0" y="0"/>
                  </a:lnTo>
                  <a:lnTo>
                    <a:pt x="1" y="3"/>
                  </a:lnTo>
                  <a:lnTo>
                    <a:pt x="2" y="3"/>
                  </a:lnTo>
                  <a:lnTo>
                    <a:pt x="3" y="1"/>
                  </a:lnTo>
                  <a:lnTo>
                    <a:pt x="3" y="3"/>
                  </a:lnTo>
                  <a:lnTo>
                    <a:pt x="4" y="3"/>
                  </a:lnTo>
                  <a:lnTo>
                    <a:pt x="5" y="0"/>
                  </a:lnTo>
                  <a:lnTo>
                    <a:pt x="4" y="0"/>
                  </a:lnTo>
                  <a:lnTo>
                    <a:pt x="4" y="2"/>
                  </a:lnTo>
                  <a:close/>
                </a:path>
              </a:pathLst>
            </a:custGeom>
            <a:grpFill/>
            <a:ln w="0">
              <a:noFill/>
              <a:prstDash val="solid"/>
              <a:round/>
              <a:headEnd/>
              <a:tailEnd/>
            </a:ln>
          </p:spPr>
          <p:txBody>
            <a:bodyPr/>
            <a:lstStyle/>
            <a:p>
              <a:pPr defTabSz="543689">
                <a:defRPr/>
              </a:pPr>
              <a:endParaRPr lang="zh-CN" altLang="en-US" sz="3201"/>
            </a:p>
          </p:txBody>
        </p:sp>
        <p:sp>
          <p:nvSpPr>
            <p:cNvPr id="96" name="Freeform 364"/>
            <p:cNvSpPr>
              <a:spLocks/>
            </p:cNvSpPr>
            <p:nvPr/>
          </p:nvSpPr>
          <p:spPr bwMode="auto">
            <a:xfrm>
              <a:off x="1520826" y="2784475"/>
              <a:ext cx="3175" cy="3175"/>
            </a:xfrm>
            <a:custGeom>
              <a:avLst/>
              <a:gdLst>
                <a:gd name="T0" fmla="*/ 0 w 3"/>
                <a:gd name="T1" fmla="*/ 1 h 3"/>
                <a:gd name="T2" fmla="*/ 0 w 3"/>
                <a:gd name="T3" fmla="*/ 1 h 3"/>
                <a:gd name="T4" fmla="*/ 1 w 3"/>
                <a:gd name="T5" fmla="*/ 3 h 3"/>
                <a:gd name="T6" fmla="*/ 2 w 3"/>
                <a:gd name="T7" fmla="*/ 3 h 3"/>
                <a:gd name="T8" fmla="*/ 3 w 3"/>
                <a:gd name="T9" fmla="*/ 3 h 3"/>
                <a:gd name="T10" fmla="*/ 3 w 3"/>
                <a:gd name="T11" fmla="*/ 2 h 3"/>
                <a:gd name="T12" fmla="*/ 2 w 3"/>
                <a:gd name="T13" fmla="*/ 2 h 3"/>
                <a:gd name="T14" fmla="*/ 1 w 3"/>
                <a:gd name="T15" fmla="*/ 2 h 3"/>
                <a:gd name="T16" fmla="*/ 3 w 3"/>
                <a:gd name="T17" fmla="*/ 2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1" y="3"/>
                  </a:cubicBezTo>
                  <a:cubicBezTo>
                    <a:pt x="1" y="3"/>
                    <a:pt x="1" y="3"/>
                    <a:pt x="2" y="3"/>
                  </a:cubicBezTo>
                  <a:lnTo>
                    <a:pt x="3" y="3"/>
                  </a:lnTo>
                  <a:lnTo>
                    <a:pt x="3" y="2"/>
                  </a:lnTo>
                  <a:lnTo>
                    <a:pt x="2" y="2"/>
                  </a:lnTo>
                  <a:cubicBezTo>
                    <a:pt x="1" y="2"/>
                    <a:pt x="1" y="2"/>
                    <a:pt x="1" y="2"/>
                  </a:cubicBezTo>
                  <a:lnTo>
                    <a:pt x="3" y="2"/>
                  </a:lnTo>
                  <a:lnTo>
                    <a:pt x="3" y="1"/>
                  </a:lnTo>
                  <a:lnTo>
                    <a:pt x="1" y="1"/>
                  </a:lnTo>
                  <a:cubicBezTo>
                    <a:pt x="1" y="1"/>
                    <a:pt x="1" y="0"/>
                    <a:pt x="2" y="0"/>
                  </a:cubicBezTo>
                  <a:lnTo>
                    <a:pt x="3" y="0"/>
                  </a:lnTo>
                  <a:lnTo>
                    <a:pt x="3" y="0"/>
                  </a:lnTo>
                  <a:lnTo>
                    <a:pt x="2" y="0"/>
                  </a:lnTo>
                  <a:cubicBezTo>
                    <a:pt x="1" y="0"/>
                    <a:pt x="0" y="0"/>
                    <a:pt x="0" y="1"/>
                  </a:cubicBezTo>
                  <a:close/>
                </a:path>
              </a:pathLst>
            </a:custGeom>
            <a:grpFill/>
            <a:ln w="0">
              <a:noFill/>
              <a:prstDash val="solid"/>
              <a:round/>
              <a:headEnd/>
              <a:tailEnd/>
            </a:ln>
          </p:spPr>
          <p:txBody>
            <a:bodyPr/>
            <a:lstStyle/>
            <a:p>
              <a:pPr defTabSz="543689">
                <a:defRPr/>
              </a:pPr>
              <a:endParaRPr lang="zh-CN" altLang="en-US" sz="3201"/>
            </a:p>
          </p:txBody>
        </p:sp>
        <p:sp>
          <p:nvSpPr>
            <p:cNvPr id="97" name="Freeform 365"/>
            <p:cNvSpPr>
              <a:spLocks/>
            </p:cNvSpPr>
            <p:nvPr/>
          </p:nvSpPr>
          <p:spPr bwMode="auto">
            <a:xfrm>
              <a:off x="1524001" y="278447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98" name="Freeform 366"/>
            <p:cNvSpPr>
              <a:spLocks/>
            </p:cNvSpPr>
            <p:nvPr/>
          </p:nvSpPr>
          <p:spPr bwMode="auto">
            <a:xfrm>
              <a:off x="1497013" y="2782888"/>
              <a:ext cx="3175" cy="4763"/>
            </a:xfrm>
            <a:custGeom>
              <a:avLst/>
              <a:gdLst>
                <a:gd name="T0" fmla="*/ 0 w 3"/>
                <a:gd name="T1" fmla="*/ 2 h 5"/>
                <a:gd name="T2" fmla="*/ 0 w 3"/>
                <a:gd name="T3" fmla="*/ 2 h 5"/>
                <a:gd name="T4" fmla="*/ 1 w 3"/>
                <a:gd name="T5" fmla="*/ 3 h 5"/>
                <a:gd name="T6" fmla="*/ 3 w 3"/>
                <a:gd name="T7" fmla="*/ 5 h 5"/>
                <a:gd name="T8" fmla="*/ 3 w 3"/>
                <a:gd name="T9" fmla="*/ 5 h 5"/>
                <a:gd name="T10" fmla="*/ 3 w 3"/>
                <a:gd name="T11" fmla="*/ 4 h 5"/>
                <a:gd name="T12" fmla="*/ 1 w 3"/>
                <a:gd name="T13" fmla="*/ 0 h 5"/>
                <a:gd name="T14" fmla="*/ 0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2"/>
                  </a:moveTo>
                  <a:lnTo>
                    <a:pt x="0" y="2"/>
                  </a:lnTo>
                  <a:cubicBezTo>
                    <a:pt x="0" y="2"/>
                    <a:pt x="1" y="3"/>
                    <a:pt x="1" y="3"/>
                  </a:cubicBezTo>
                  <a:cubicBezTo>
                    <a:pt x="1" y="3"/>
                    <a:pt x="3" y="4"/>
                    <a:pt x="3" y="5"/>
                  </a:cubicBezTo>
                  <a:cubicBezTo>
                    <a:pt x="3" y="5"/>
                    <a:pt x="3" y="5"/>
                    <a:pt x="3" y="5"/>
                  </a:cubicBezTo>
                  <a:cubicBezTo>
                    <a:pt x="3" y="5"/>
                    <a:pt x="3" y="4"/>
                    <a:pt x="3" y="4"/>
                  </a:cubicBezTo>
                  <a:cubicBezTo>
                    <a:pt x="2"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99" name="Freeform 367"/>
            <p:cNvSpPr>
              <a:spLocks/>
            </p:cNvSpPr>
            <p:nvPr/>
          </p:nvSpPr>
          <p:spPr bwMode="auto">
            <a:xfrm>
              <a:off x="1497013" y="2787650"/>
              <a:ext cx="3175" cy="0"/>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cubicBezTo>
                    <a:pt x="3" y="0"/>
                    <a:pt x="3" y="0"/>
                    <a:pt x="3" y="0"/>
                  </a:cubicBezTo>
                  <a:lnTo>
                    <a:pt x="3"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100" name="Freeform 368"/>
            <p:cNvSpPr>
              <a:spLocks/>
            </p:cNvSpPr>
            <p:nvPr/>
          </p:nvSpPr>
          <p:spPr bwMode="auto">
            <a:xfrm>
              <a:off x="1497013" y="2786063"/>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101" name="Freeform 369"/>
            <p:cNvSpPr>
              <a:spLocks/>
            </p:cNvSpPr>
            <p:nvPr/>
          </p:nvSpPr>
          <p:spPr bwMode="auto">
            <a:xfrm>
              <a:off x="1498601" y="2781300"/>
              <a:ext cx="3175" cy="4763"/>
            </a:xfrm>
            <a:custGeom>
              <a:avLst/>
              <a:gdLst>
                <a:gd name="T0" fmla="*/ 1 w 2"/>
                <a:gd name="T1" fmla="*/ 0 h 5"/>
                <a:gd name="T2" fmla="*/ 1 w 2"/>
                <a:gd name="T3" fmla="*/ 0 h 5"/>
                <a:gd name="T4" fmla="*/ 0 w 2"/>
                <a:gd name="T5" fmla="*/ 1 h 5"/>
                <a:gd name="T6" fmla="*/ 0 w 2"/>
                <a:gd name="T7" fmla="*/ 2 h 5"/>
                <a:gd name="T8" fmla="*/ 2 w 2"/>
                <a:gd name="T9" fmla="*/ 5 h 5"/>
                <a:gd name="T10" fmla="*/ 2 w 2"/>
                <a:gd name="T11" fmla="*/ 5 h 5"/>
                <a:gd name="T12" fmla="*/ 2 w 2"/>
                <a:gd name="T13" fmla="*/ 5 h 5"/>
                <a:gd name="T14" fmla="*/ 1 w 2"/>
                <a:gd name="T15" fmla="*/ 0 h 5"/>
                <a:gd name="T16" fmla="*/ 1 w 2"/>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1" y="0"/>
                  </a:moveTo>
                  <a:lnTo>
                    <a:pt x="1" y="0"/>
                  </a:lnTo>
                  <a:cubicBezTo>
                    <a:pt x="0" y="0"/>
                    <a:pt x="0" y="1"/>
                    <a:pt x="0" y="1"/>
                  </a:cubicBezTo>
                  <a:cubicBezTo>
                    <a:pt x="0" y="1"/>
                    <a:pt x="0" y="2"/>
                    <a:pt x="0" y="2"/>
                  </a:cubicBezTo>
                  <a:cubicBezTo>
                    <a:pt x="0" y="3"/>
                    <a:pt x="1" y="5"/>
                    <a:pt x="2" y="5"/>
                  </a:cubicBezTo>
                  <a:lnTo>
                    <a:pt x="2" y="5"/>
                  </a:lnTo>
                  <a:lnTo>
                    <a:pt x="2" y="5"/>
                  </a:lnTo>
                  <a:cubicBezTo>
                    <a:pt x="2" y="1"/>
                    <a:pt x="1" y="0"/>
                    <a:pt x="1" y="0"/>
                  </a:cubicBezTo>
                  <a:cubicBezTo>
                    <a:pt x="1" y="0"/>
                    <a:pt x="1" y="0"/>
                    <a:pt x="1" y="0"/>
                  </a:cubicBezTo>
                  <a:close/>
                </a:path>
              </a:pathLst>
            </a:custGeom>
            <a:grpFill/>
            <a:ln w="0">
              <a:noFill/>
              <a:prstDash val="solid"/>
              <a:round/>
              <a:headEnd/>
              <a:tailEnd/>
            </a:ln>
          </p:spPr>
          <p:txBody>
            <a:bodyPr/>
            <a:lstStyle/>
            <a:p>
              <a:pPr defTabSz="543689">
                <a:defRPr/>
              </a:pPr>
              <a:endParaRPr lang="zh-CN" altLang="en-US" sz="3201"/>
            </a:p>
          </p:txBody>
        </p:sp>
        <p:sp>
          <p:nvSpPr>
            <p:cNvPr id="102" name="Freeform 370"/>
            <p:cNvSpPr>
              <a:spLocks/>
            </p:cNvSpPr>
            <p:nvPr/>
          </p:nvSpPr>
          <p:spPr bwMode="auto">
            <a:xfrm>
              <a:off x="1501776" y="2781300"/>
              <a:ext cx="1588" cy="4763"/>
            </a:xfrm>
            <a:custGeom>
              <a:avLst/>
              <a:gdLst>
                <a:gd name="T0" fmla="*/ 2 w 2"/>
                <a:gd name="T1" fmla="*/ 2 h 5"/>
                <a:gd name="T2" fmla="*/ 2 w 2"/>
                <a:gd name="T3" fmla="*/ 2 h 5"/>
                <a:gd name="T4" fmla="*/ 2 w 2"/>
                <a:gd name="T5" fmla="*/ 1 h 5"/>
                <a:gd name="T6" fmla="*/ 1 w 2"/>
                <a:gd name="T7" fmla="*/ 0 h 5"/>
                <a:gd name="T8" fmla="*/ 1 w 2"/>
                <a:gd name="T9" fmla="*/ 0 h 5"/>
                <a:gd name="T10" fmla="*/ 0 w 2"/>
                <a:gd name="T11" fmla="*/ 5 h 5"/>
                <a:gd name="T12" fmla="*/ 0 w 2"/>
                <a:gd name="T13" fmla="*/ 5 h 5"/>
                <a:gd name="T14" fmla="*/ 0 w 2"/>
                <a:gd name="T15" fmla="*/ 5 h 5"/>
                <a:gd name="T16" fmla="*/ 0 w 2"/>
                <a:gd name="T17" fmla="*/ 5 h 5"/>
                <a:gd name="T18" fmla="*/ 2 w 2"/>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2"/>
                  </a:moveTo>
                  <a:lnTo>
                    <a:pt x="2" y="2"/>
                  </a:lnTo>
                  <a:cubicBezTo>
                    <a:pt x="2" y="2"/>
                    <a:pt x="2" y="1"/>
                    <a:pt x="2" y="1"/>
                  </a:cubicBezTo>
                  <a:cubicBezTo>
                    <a:pt x="2" y="1"/>
                    <a:pt x="2" y="0"/>
                    <a:pt x="1" y="0"/>
                  </a:cubicBezTo>
                  <a:cubicBezTo>
                    <a:pt x="1" y="0"/>
                    <a:pt x="1" y="0"/>
                    <a:pt x="1" y="0"/>
                  </a:cubicBezTo>
                  <a:cubicBezTo>
                    <a:pt x="1" y="0"/>
                    <a:pt x="0" y="1"/>
                    <a:pt x="0" y="5"/>
                  </a:cubicBezTo>
                  <a:lnTo>
                    <a:pt x="0" y="5"/>
                  </a:lnTo>
                  <a:lnTo>
                    <a:pt x="0" y="5"/>
                  </a:lnTo>
                  <a:lnTo>
                    <a:pt x="0" y="5"/>
                  </a:lnTo>
                  <a:cubicBezTo>
                    <a:pt x="1" y="5"/>
                    <a:pt x="2" y="3"/>
                    <a:pt x="2" y="2"/>
                  </a:cubicBezTo>
                  <a:close/>
                </a:path>
              </a:pathLst>
            </a:custGeom>
            <a:grpFill/>
            <a:ln w="0">
              <a:noFill/>
              <a:prstDash val="solid"/>
              <a:round/>
              <a:headEnd/>
              <a:tailEnd/>
            </a:ln>
          </p:spPr>
          <p:txBody>
            <a:bodyPr/>
            <a:lstStyle/>
            <a:p>
              <a:pPr defTabSz="543689">
                <a:defRPr/>
              </a:pPr>
              <a:endParaRPr lang="zh-CN" altLang="en-US" sz="3201"/>
            </a:p>
          </p:txBody>
        </p:sp>
        <p:sp>
          <p:nvSpPr>
            <p:cNvPr id="103" name="Freeform 371"/>
            <p:cNvSpPr>
              <a:spLocks/>
            </p:cNvSpPr>
            <p:nvPr/>
          </p:nvSpPr>
          <p:spPr bwMode="auto">
            <a:xfrm>
              <a:off x="1501776" y="2787650"/>
              <a:ext cx="3175" cy="0"/>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104" name="Freeform 372"/>
            <p:cNvSpPr>
              <a:spLocks/>
            </p:cNvSpPr>
            <p:nvPr/>
          </p:nvSpPr>
          <p:spPr bwMode="auto">
            <a:xfrm>
              <a:off x="1501776" y="2786063"/>
              <a:ext cx="4763" cy="1588"/>
            </a:xfrm>
            <a:custGeom>
              <a:avLst/>
              <a:gdLst>
                <a:gd name="T0" fmla="*/ 0 w 4"/>
                <a:gd name="T1" fmla="*/ 2 h 2"/>
                <a:gd name="T2" fmla="*/ 0 w 4"/>
                <a:gd name="T3" fmla="*/ 2 h 2"/>
                <a:gd name="T4" fmla="*/ 0 w 4"/>
                <a:gd name="T5" fmla="*/ 2 h 2"/>
                <a:gd name="T6" fmla="*/ 0 w 4"/>
                <a:gd name="T7" fmla="*/ 2 h 2"/>
                <a:gd name="T8" fmla="*/ 2 w 4"/>
                <a:gd name="T9" fmla="*/ 2 h 2"/>
                <a:gd name="T10" fmla="*/ 3 w 4"/>
                <a:gd name="T11" fmla="*/ 2 h 2"/>
                <a:gd name="T12" fmla="*/ 4 w 4"/>
                <a:gd name="T13" fmla="*/ 1 h 2"/>
                <a:gd name="T14" fmla="*/ 4 w 4"/>
                <a:gd name="T15" fmla="*/ 0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0" y="2"/>
                  </a:lnTo>
                  <a:lnTo>
                    <a:pt x="2" y="2"/>
                  </a:lnTo>
                  <a:cubicBezTo>
                    <a:pt x="2" y="2"/>
                    <a:pt x="2" y="2"/>
                    <a:pt x="3" y="2"/>
                  </a:cubicBezTo>
                  <a:cubicBezTo>
                    <a:pt x="3" y="2"/>
                    <a:pt x="3" y="2"/>
                    <a:pt x="4" y="1"/>
                  </a:cubicBezTo>
                  <a:cubicBezTo>
                    <a:pt x="4" y="1"/>
                    <a:pt x="4" y="0"/>
                    <a:pt x="4" y="0"/>
                  </a:cubicBezTo>
                  <a:cubicBezTo>
                    <a:pt x="4" y="0"/>
                    <a:pt x="1" y="1"/>
                    <a:pt x="0" y="2"/>
                  </a:cubicBezTo>
                  <a:close/>
                </a:path>
              </a:pathLst>
            </a:custGeom>
            <a:grpFill/>
            <a:ln w="0">
              <a:noFill/>
              <a:prstDash val="solid"/>
              <a:round/>
              <a:headEnd/>
              <a:tailEnd/>
            </a:ln>
          </p:spPr>
          <p:txBody>
            <a:bodyPr/>
            <a:lstStyle/>
            <a:p>
              <a:pPr defTabSz="543689">
                <a:defRPr/>
              </a:pPr>
              <a:endParaRPr lang="zh-CN" altLang="en-US" sz="3201"/>
            </a:p>
          </p:txBody>
        </p:sp>
        <p:sp>
          <p:nvSpPr>
            <p:cNvPr id="105" name="Freeform 373"/>
            <p:cNvSpPr>
              <a:spLocks/>
            </p:cNvSpPr>
            <p:nvPr/>
          </p:nvSpPr>
          <p:spPr bwMode="auto">
            <a:xfrm>
              <a:off x="1501776" y="2782888"/>
              <a:ext cx="3175" cy="4763"/>
            </a:xfrm>
            <a:custGeom>
              <a:avLst/>
              <a:gdLst>
                <a:gd name="T0" fmla="*/ 3 w 3"/>
                <a:gd name="T1" fmla="*/ 2 h 5"/>
                <a:gd name="T2" fmla="*/ 3 w 3"/>
                <a:gd name="T3" fmla="*/ 2 h 5"/>
                <a:gd name="T4" fmla="*/ 2 w 3"/>
                <a:gd name="T5" fmla="*/ 0 h 5"/>
                <a:gd name="T6" fmla="*/ 0 w 3"/>
                <a:gd name="T7" fmla="*/ 4 h 5"/>
                <a:gd name="T8" fmla="*/ 0 w 3"/>
                <a:gd name="T9" fmla="*/ 5 h 5"/>
                <a:gd name="T10" fmla="*/ 0 w 3"/>
                <a:gd name="T11" fmla="*/ 5 h 5"/>
                <a:gd name="T12" fmla="*/ 3 w 3"/>
                <a:gd name="T13" fmla="*/ 3 h 5"/>
                <a:gd name="T14" fmla="*/ 3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2"/>
                  </a:moveTo>
                  <a:lnTo>
                    <a:pt x="3" y="2"/>
                  </a:lnTo>
                  <a:cubicBezTo>
                    <a:pt x="3" y="1"/>
                    <a:pt x="2" y="0"/>
                    <a:pt x="2" y="0"/>
                  </a:cubicBezTo>
                  <a:cubicBezTo>
                    <a:pt x="2" y="0"/>
                    <a:pt x="1" y="2"/>
                    <a:pt x="0" y="4"/>
                  </a:cubicBezTo>
                  <a:cubicBezTo>
                    <a:pt x="0" y="4"/>
                    <a:pt x="0" y="4"/>
                    <a:pt x="0" y="5"/>
                  </a:cubicBezTo>
                  <a:cubicBezTo>
                    <a:pt x="0" y="5"/>
                    <a:pt x="0" y="5"/>
                    <a:pt x="0" y="5"/>
                  </a:cubicBezTo>
                  <a:cubicBezTo>
                    <a:pt x="0" y="4"/>
                    <a:pt x="2" y="3"/>
                    <a:pt x="3" y="3"/>
                  </a:cubicBezTo>
                  <a:cubicBezTo>
                    <a:pt x="3" y="3"/>
                    <a:pt x="3" y="2"/>
                    <a:pt x="3" y="2"/>
                  </a:cubicBezTo>
                  <a:close/>
                </a:path>
              </a:pathLst>
            </a:custGeom>
            <a:grpFill/>
            <a:ln w="0">
              <a:noFill/>
              <a:prstDash val="solid"/>
              <a:round/>
              <a:headEnd/>
              <a:tailEnd/>
            </a:ln>
          </p:spPr>
          <p:txBody>
            <a:bodyPr/>
            <a:lstStyle/>
            <a:p>
              <a:pPr defTabSz="543689">
                <a:defRPr/>
              </a:pPr>
              <a:endParaRPr lang="zh-CN" altLang="en-US" sz="3201"/>
            </a:p>
          </p:txBody>
        </p:sp>
        <p:sp>
          <p:nvSpPr>
            <p:cNvPr id="106" name="Freeform 374"/>
            <p:cNvSpPr>
              <a:spLocks/>
            </p:cNvSpPr>
            <p:nvPr/>
          </p:nvSpPr>
          <p:spPr bwMode="auto">
            <a:xfrm>
              <a:off x="1431926" y="2516188"/>
              <a:ext cx="38100" cy="6350"/>
            </a:xfrm>
            <a:custGeom>
              <a:avLst/>
              <a:gdLst>
                <a:gd name="T0" fmla="*/ 0 w 39"/>
                <a:gd name="T1" fmla="*/ 6 h 6"/>
                <a:gd name="T2" fmla="*/ 0 w 39"/>
                <a:gd name="T3" fmla="*/ 6 h 6"/>
                <a:gd name="T4" fmla="*/ 39 w 39"/>
                <a:gd name="T5" fmla="*/ 6 h 6"/>
                <a:gd name="T6" fmla="*/ 39 w 39"/>
                <a:gd name="T7" fmla="*/ 0 h 6"/>
                <a:gd name="T8" fmla="*/ 0 w 39"/>
                <a:gd name="T9" fmla="*/ 0 h 6"/>
                <a:gd name="T10" fmla="*/ 0 w 39"/>
                <a:gd name="T11" fmla="*/ 6 h 6"/>
              </a:gdLst>
              <a:ahLst/>
              <a:cxnLst>
                <a:cxn ang="0">
                  <a:pos x="T0" y="T1"/>
                </a:cxn>
                <a:cxn ang="0">
                  <a:pos x="T2" y="T3"/>
                </a:cxn>
                <a:cxn ang="0">
                  <a:pos x="T4" y="T5"/>
                </a:cxn>
                <a:cxn ang="0">
                  <a:pos x="T6" y="T7"/>
                </a:cxn>
                <a:cxn ang="0">
                  <a:pos x="T8" y="T9"/>
                </a:cxn>
                <a:cxn ang="0">
                  <a:pos x="T10" y="T11"/>
                </a:cxn>
              </a:cxnLst>
              <a:rect l="0" t="0" r="r" b="b"/>
              <a:pathLst>
                <a:path w="39" h="6">
                  <a:moveTo>
                    <a:pt x="0" y="6"/>
                  </a:moveTo>
                  <a:lnTo>
                    <a:pt x="0" y="6"/>
                  </a:lnTo>
                  <a:lnTo>
                    <a:pt x="39" y="6"/>
                  </a:lnTo>
                  <a:lnTo>
                    <a:pt x="39" y="0"/>
                  </a:lnTo>
                  <a:lnTo>
                    <a:pt x="0" y="0"/>
                  </a:lnTo>
                  <a:lnTo>
                    <a:pt x="0" y="6"/>
                  </a:lnTo>
                  <a:close/>
                </a:path>
              </a:pathLst>
            </a:custGeom>
            <a:grpFill/>
            <a:ln w="0">
              <a:noFill/>
              <a:prstDash val="solid"/>
              <a:round/>
              <a:headEnd/>
              <a:tailEnd/>
            </a:ln>
          </p:spPr>
          <p:txBody>
            <a:bodyPr/>
            <a:lstStyle/>
            <a:p>
              <a:pPr defTabSz="543689">
                <a:defRPr/>
              </a:pPr>
              <a:endParaRPr lang="zh-CN" altLang="en-US" sz="3201"/>
            </a:p>
          </p:txBody>
        </p:sp>
        <p:sp>
          <p:nvSpPr>
            <p:cNvPr id="107" name="Freeform 375"/>
            <p:cNvSpPr>
              <a:spLocks noEditPoints="1"/>
            </p:cNvSpPr>
            <p:nvPr/>
          </p:nvSpPr>
          <p:spPr bwMode="auto">
            <a:xfrm>
              <a:off x="1311276" y="2159000"/>
              <a:ext cx="276225" cy="26988"/>
            </a:xfrm>
            <a:custGeom>
              <a:avLst/>
              <a:gdLst>
                <a:gd name="T0" fmla="*/ 48 w 289"/>
                <a:gd name="T1" fmla="*/ 10 h 28"/>
                <a:gd name="T2" fmla="*/ 48 w 289"/>
                <a:gd name="T3" fmla="*/ 10 h 28"/>
                <a:gd name="T4" fmla="*/ 247 w 289"/>
                <a:gd name="T5" fmla="*/ 10 h 28"/>
                <a:gd name="T6" fmla="*/ 258 w 289"/>
                <a:gd name="T7" fmla="*/ 18 h 28"/>
                <a:gd name="T8" fmla="*/ 36 w 289"/>
                <a:gd name="T9" fmla="*/ 18 h 28"/>
                <a:gd name="T10" fmla="*/ 48 w 289"/>
                <a:gd name="T11" fmla="*/ 10 h 28"/>
                <a:gd name="T12" fmla="*/ 250 w 289"/>
                <a:gd name="T13" fmla="*/ 0 h 28"/>
                <a:gd name="T14" fmla="*/ 250 w 289"/>
                <a:gd name="T15" fmla="*/ 0 h 28"/>
                <a:gd name="T16" fmla="*/ 45 w 289"/>
                <a:gd name="T17" fmla="*/ 0 h 28"/>
                <a:gd name="T18" fmla="*/ 0 w 289"/>
                <a:gd name="T19" fmla="*/ 28 h 28"/>
                <a:gd name="T20" fmla="*/ 289 w 289"/>
                <a:gd name="T21" fmla="*/ 28 h 28"/>
                <a:gd name="T22" fmla="*/ 250 w 289"/>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9" h="28">
                  <a:moveTo>
                    <a:pt x="48" y="10"/>
                  </a:moveTo>
                  <a:lnTo>
                    <a:pt x="48" y="10"/>
                  </a:lnTo>
                  <a:lnTo>
                    <a:pt x="247" y="10"/>
                  </a:lnTo>
                  <a:lnTo>
                    <a:pt x="258" y="18"/>
                  </a:lnTo>
                  <a:lnTo>
                    <a:pt x="36" y="18"/>
                  </a:lnTo>
                  <a:lnTo>
                    <a:pt x="48" y="10"/>
                  </a:lnTo>
                  <a:close/>
                  <a:moveTo>
                    <a:pt x="250" y="0"/>
                  </a:moveTo>
                  <a:lnTo>
                    <a:pt x="250" y="0"/>
                  </a:lnTo>
                  <a:lnTo>
                    <a:pt x="45" y="0"/>
                  </a:lnTo>
                  <a:lnTo>
                    <a:pt x="0" y="28"/>
                  </a:lnTo>
                  <a:lnTo>
                    <a:pt x="289" y="28"/>
                  </a:lnTo>
                  <a:lnTo>
                    <a:pt x="250" y="0"/>
                  </a:lnTo>
                  <a:close/>
                </a:path>
              </a:pathLst>
            </a:custGeom>
            <a:grpFill/>
            <a:ln w="0">
              <a:noFill/>
              <a:prstDash val="solid"/>
              <a:round/>
              <a:headEnd/>
              <a:tailEnd/>
            </a:ln>
          </p:spPr>
          <p:txBody>
            <a:bodyPr/>
            <a:lstStyle/>
            <a:p>
              <a:pPr defTabSz="543689">
                <a:defRPr/>
              </a:pPr>
              <a:endParaRPr lang="zh-CN" altLang="en-US" sz="3201"/>
            </a:p>
          </p:txBody>
        </p:sp>
      </p:grpSp>
      <p:grpSp>
        <p:nvGrpSpPr>
          <p:cNvPr id="108" name="组合 107"/>
          <p:cNvGrpSpPr/>
          <p:nvPr/>
        </p:nvGrpSpPr>
        <p:grpSpPr>
          <a:xfrm>
            <a:off x="3491880" y="5379618"/>
            <a:ext cx="564173" cy="604868"/>
            <a:chOff x="7294563" y="2438400"/>
            <a:chExt cx="474663" cy="508000"/>
          </a:xfrm>
          <a:solidFill>
            <a:srgbClr val="15B0E8"/>
          </a:solidFill>
        </p:grpSpPr>
        <p:sp>
          <p:nvSpPr>
            <p:cNvPr id="109" name="Freeform 457"/>
            <p:cNvSpPr>
              <a:spLocks noEditPoints="1"/>
            </p:cNvSpPr>
            <p:nvPr/>
          </p:nvSpPr>
          <p:spPr bwMode="auto">
            <a:xfrm>
              <a:off x="7294563" y="2438400"/>
              <a:ext cx="474663" cy="508000"/>
            </a:xfrm>
            <a:custGeom>
              <a:avLst/>
              <a:gdLst>
                <a:gd name="T0" fmla="*/ 63 w 498"/>
                <a:gd name="T1" fmla="*/ 15 h 532"/>
                <a:gd name="T2" fmla="*/ 63 w 498"/>
                <a:gd name="T3" fmla="*/ 15 h 532"/>
                <a:gd name="T4" fmla="*/ 438 w 498"/>
                <a:gd name="T5" fmla="*/ 15 h 532"/>
                <a:gd name="T6" fmla="*/ 461 w 498"/>
                <a:gd name="T7" fmla="*/ 24 h 532"/>
                <a:gd name="T8" fmla="*/ 463 w 498"/>
                <a:gd name="T9" fmla="*/ 27 h 532"/>
                <a:gd name="T10" fmla="*/ 35 w 498"/>
                <a:gd name="T11" fmla="*/ 27 h 532"/>
                <a:gd name="T12" fmla="*/ 39 w 498"/>
                <a:gd name="T13" fmla="*/ 24 h 532"/>
                <a:gd name="T14" fmla="*/ 63 w 498"/>
                <a:gd name="T15" fmla="*/ 15 h 532"/>
                <a:gd name="T16" fmla="*/ 492 w 498"/>
                <a:gd name="T17" fmla="*/ 35 h 532"/>
                <a:gd name="T18" fmla="*/ 492 w 498"/>
                <a:gd name="T19" fmla="*/ 35 h 532"/>
                <a:gd name="T20" fmla="*/ 471 w 498"/>
                <a:gd name="T21" fmla="*/ 14 h 532"/>
                <a:gd name="T22" fmla="*/ 438 w 498"/>
                <a:gd name="T23" fmla="*/ 0 h 532"/>
                <a:gd name="T24" fmla="*/ 63 w 498"/>
                <a:gd name="T25" fmla="*/ 0 h 532"/>
                <a:gd name="T26" fmla="*/ 29 w 498"/>
                <a:gd name="T27" fmla="*/ 13 h 532"/>
                <a:gd name="T28" fmla="*/ 8 w 498"/>
                <a:gd name="T29" fmla="*/ 32 h 532"/>
                <a:gd name="T30" fmla="*/ 7 w 498"/>
                <a:gd name="T31" fmla="*/ 40 h 532"/>
                <a:gd name="T32" fmla="*/ 0 w 498"/>
                <a:gd name="T33" fmla="*/ 60 h 532"/>
                <a:gd name="T34" fmla="*/ 0 w 498"/>
                <a:gd name="T35" fmla="*/ 488 h 532"/>
                <a:gd name="T36" fmla="*/ 33 w 498"/>
                <a:gd name="T37" fmla="*/ 521 h 532"/>
                <a:gd name="T38" fmla="*/ 264 w 498"/>
                <a:gd name="T39" fmla="*/ 521 h 532"/>
                <a:gd name="T40" fmla="*/ 285 w 498"/>
                <a:gd name="T41" fmla="*/ 532 h 532"/>
                <a:gd name="T42" fmla="*/ 311 w 498"/>
                <a:gd name="T43" fmla="*/ 507 h 532"/>
                <a:gd name="T44" fmla="*/ 285 w 498"/>
                <a:gd name="T45" fmla="*/ 481 h 532"/>
                <a:gd name="T46" fmla="*/ 262 w 498"/>
                <a:gd name="T47" fmla="*/ 496 h 532"/>
                <a:gd name="T48" fmla="*/ 33 w 498"/>
                <a:gd name="T49" fmla="*/ 496 h 532"/>
                <a:gd name="T50" fmla="*/ 24 w 498"/>
                <a:gd name="T51" fmla="*/ 488 h 532"/>
                <a:gd name="T52" fmla="*/ 24 w 498"/>
                <a:gd name="T53" fmla="*/ 60 h 532"/>
                <a:gd name="T54" fmla="*/ 33 w 498"/>
                <a:gd name="T55" fmla="*/ 52 h 532"/>
                <a:gd name="T56" fmla="*/ 464 w 498"/>
                <a:gd name="T57" fmla="*/ 52 h 532"/>
                <a:gd name="T58" fmla="*/ 473 w 498"/>
                <a:gd name="T59" fmla="*/ 60 h 532"/>
                <a:gd name="T60" fmla="*/ 473 w 498"/>
                <a:gd name="T61" fmla="*/ 488 h 532"/>
                <a:gd name="T62" fmla="*/ 464 w 498"/>
                <a:gd name="T63" fmla="*/ 496 h 532"/>
                <a:gd name="T64" fmla="*/ 388 w 498"/>
                <a:gd name="T65" fmla="*/ 496 h 532"/>
                <a:gd name="T66" fmla="*/ 364 w 498"/>
                <a:gd name="T67" fmla="*/ 481 h 532"/>
                <a:gd name="T68" fmla="*/ 338 w 498"/>
                <a:gd name="T69" fmla="*/ 506 h 532"/>
                <a:gd name="T70" fmla="*/ 364 w 498"/>
                <a:gd name="T71" fmla="*/ 532 h 532"/>
                <a:gd name="T72" fmla="*/ 385 w 498"/>
                <a:gd name="T73" fmla="*/ 521 h 532"/>
                <a:gd name="T74" fmla="*/ 464 w 498"/>
                <a:gd name="T75" fmla="*/ 521 h 532"/>
                <a:gd name="T76" fmla="*/ 498 w 498"/>
                <a:gd name="T77" fmla="*/ 488 h 532"/>
                <a:gd name="T78" fmla="*/ 498 w 498"/>
                <a:gd name="T79" fmla="*/ 60 h 532"/>
                <a:gd name="T80" fmla="*/ 493 w 498"/>
                <a:gd name="T81" fmla="*/ 43 h 532"/>
                <a:gd name="T82" fmla="*/ 492 w 498"/>
                <a:gd name="T83" fmla="*/ 35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8" h="532">
                  <a:moveTo>
                    <a:pt x="63" y="15"/>
                  </a:moveTo>
                  <a:lnTo>
                    <a:pt x="63" y="15"/>
                  </a:lnTo>
                  <a:lnTo>
                    <a:pt x="438" y="15"/>
                  </a:lnTo>
                  <a:cubicBezTo>
                    <a:pt x="445" y="15"/>
                    <a:pt x="456" y="19"/>
                    <a:pt x="461" y="24"/>
                  </a:cubicBezTo>
                  <a:lnTo>
                    <a:pt x="463" y="27"/>
                  </a:lnTo>
                  <a:lnTo>
                    <a:pt x="35" y="27"/>
                  </a:lnTo>
                  <a:lnTo>
                    <a:pt x="39" y="24"/>
                  </a:lnTo>
                  <a:cubicBezTo>
                    <a:pt x="44" y="19"/>
                    <a:pt x="55" y="15"/>
                    <a:pt x="63" y="15"/>
                  </a:cubicBezTo>
                  <a:close/>
                  <a:moveTo>
                    <a:pt x="492" y="35"/>
                  </a:moveTo>
                  <a:lnTo>
                    <a:pt x="492" y="35"/>
                  </a:lnTo>
                  <a:lnTo>
                    <a:pt x="471" y="14"/>
                  </a:lnTo>
                  <a:cubicBezTo>
                    <a:pt x="464" y="6"/>
                    <a:pt x="449" y="0"/>
                    <a:pt x="438" y="0"/>
                  </a:cubicBezTo>
                  <a:lnTo>
                    <a:pt x="63" y="0"/>
                  </a:lnTo>
                  <a:cubicBezTo>
                    <a:pt x="52" y="0"/>
                    <a:pt x="37" y="6"/>
                    <a:pt x="29" y="13"/>
                  </a:cubicBezTo>
                  <a:lnTo>
                    <a:pt x="8" y="32"/>
                  </a:lnTo>
                  <a:cubicBezTo>
                    <a:pt x="6" y="34"/>
                    <a:pt x="6" y="37"/>
                    <a:pt x="7" y="40"/>
                  </a:cubicBezTo>
                  <a:cubicBezTo>
                    <a:pt x="2" y="46"/>
                    <a:pt x="0" y="53"/>
                    <a:pt x="0" y="60"/>
                  </a:cubicBezTo>
                  <a:lnTo>
                    <a:pt x="0" y="488"/>
                  </a:lnTo>
                  <a:cubicBezTo>
                    <a:pt x="0" y="506"/>
                    <a:pt x="15" y="521"/>
                    <a:pt x="33" y="521"/>
                  </a:cubicBezTo>
                  <a:lnTo>
                    <a:pt x="264" y="521"/>
                  </a:lnTo>
                  <a:cubicBezTo>
                    <a:pt x="268" y="528"/>
                    <a:pt x="276" y="532"/>
                    <a:pt x="285" y="532"/>
                  </a:cubicBezTo>
                  <a:cubicBezTo>
                    <a:pt x="299" y="532"/>
                    <a:pt x="311" y="521"/>
                    <a:pt x="311" y="507"/>
                  </a:cubicBezTo>
                  <a:cubicBezTo>
                    <a:pt x="311" y="493"/>
                    <a:pt x="299" y="481"/>
                    <a:pt x="285" y="481"/>
                  </a:cubicBezTo>
                  <a:cubicBezTo>
                    <a:pt x="274" y="481"/>
                    <a:pt x="266" y="487"/>
                    <a:pt x="262" y="496"/>
                  </a:cubicBezTo>
                  <a:lnTo>
                    <a:pt x="33" y="496"/>
                  </a:lnTo>
                  <a:cubicBezTo>
                    <a:pt x="28" y="496"/>
                    <a:pt x="24" y="493"/>
                    <a:pt x="24" y="488"/>
                  </a:cubicBezTo>
                  <a:lnTo>
                    <a:pt x="24" y="60"/>
                  </a:lnTo>
                  <a:cubicBezTo>
                    <a:pt x="24" y="55"/>
                    <a:pt x="28" y="52"/>
                    <a:pt x="33" y="52"/>
                  </a:cubicBezTo>
                  <a:lnTo>
                    <a:pt x="464" y="52"/>
                  </a:lnTo>
                  <a:cubicBezTo>
                    <a:pt x="469" y="52"/>
                    <a:pt x="473" y="56"/>
                    <a:pt x="473" y="60"/>
                  </a:cubicBezTo>
                  <a:lnTo>
                    <a:pt x="473" y="488"/>
                  </a:lnTo>
                  <a:cubicBezTo>
                    <a:pt x="473" y="493"/>
                    <a:pt x="469" y="496"/>
                    <a:pt x="464" y="496"/>
                  </a:cubicBezTo>
                  <a:lnTo>
                    <a:pt x="388" y="496"/>
                  </a:lnTo>
                  <a:cubicBezTo>
                    <a:pt x="384" y="487"/>
                    <a:pt x="375" y="481"/>
                    <a:pt x="364" y="481"/>
                  </a:cubicBezTo>
                  <a:cubicBezTo>
                    <a:pt x="350" y="481"/>
                    <a:pt x="338" y="492"/>
                    <a:pt x="338" y="506"/>
                  </a:cubicBezTo>
                  <a:cubicBezTo>
                    <a:pt x="338" y="521"/>
                    <a:pt x="350" y="532"/>
                    <a:pt x="364" y="532"/>
                  </a:cubicBezTo>
                  <a:cubicBezTo>
                    <a:pt x="373" y="532"/>
                    <a:pt x="381" y="528"/>
                    <a:pt x="385" y="521"/>
                  </a:cubicBezTo>
                  <a:lnTo>
                    <a:pt x="464" y="521"/>
                  </a:lnTo>
                  <a:cubicBezTo>
                    <a:pt x="483" y="521"/>
                    <a:pt x="498" y="506"/>
                    <a:pt x="498" y="488"/>
                  </a:cubicBezTo>
                  <a:lnTo>
                    <a:pt x="498" y="60"/>
                  </a:lnTo>
                  <a:cubicBezTo>
                    <a:pt x="498" y="54"/>
                    <a:pt x="496" y="48"/>
                    <a:pt x="493" y="43"/>
                  </a:cubicBezTo>
                  <a:cubicBezTo>
                    <a:pt x="494" y="40"/>
                    <a:pt x="494" y="37"/>
                    <a:pt x="492" y="35"/>
                  </a:cubicBezTo>
                  <a:close/>
                </a:path>
              </a:pathLst>
            </a:custGeom>
            <a:grpFill/>
            <a:ln w="0">
              <a:noFill/>
              <a:prstDash val="solid"/>
              <a:round/>
              <a:headEnd/>
              <a:tailEnd/>
            </a:ln>
          </p:spPr>
          <p:txBody>
            <a:bodyPr/>
            <a:lstStyle/>
            <a:p>
              <a:pPr defTabSz="543689">
                <a:defRPr/>
              </a:pPr>
              <a:endParaRPr lang="zh-CN" altLang="en-US" sz="3201"/>
            </a:p>
          </p:txBody>
        </p:sp>
        <p:sp>
          <p:nvSpPr>
            <p:cNvPr id="110" name="Freeform 458"/>
            <p:cNvSpPr>
              <a:spLocks noEditPoints="1"/>
            </p:cNvSpPr>
            <p:nvPr/>
          </p:nvSpPr>
          <p:spPr bwMode="auto">
            <a:xfrm>
              <a:off x="7356475" y="2520950"/>
              <a:ext cx="361950" cy="298450"/>
            </a:xfrm>
            <a:custGeom>
              <a:avLst/>
              <a:gdLst>
                <a:gd name="T0" fmla="*/ 163 w 379"/>
                <a:gd name="T1" fmla="*/ 225 h 312"/>
                <a:gd name="T2" fmla="*/ 175 w 379"/>
                <a:gd name="T3" fmla="*/ 225 h 312"/>
                <a:gd name="T4" fmla="*/ 236 w 379"/>
                <a:gd name="T5" fmla="*/ 241 h 312"/>
                <a:gd name="T6" fmla="*/ 151 w 379"/>
                <a:gd name="T7" fmla="*/ 261 h 312"/>
                <a:gd name="T8" fmla="*/ 237 w 379"/>
                <a:gd name="T9" fmla="*/ 286 h 312"/>
                <a:gd name="T10" fmla="*/ 165 w 379"/>
                <a:gd name="T11" fmla="*/ 250 h 312"/>
                <a:gd name="T12" fmla="*/ 89 w 379"/>
                <a:gd name="T13" fmla="*/ 99 h 312"/>
                <a:gd name="T14" fmla="*/ 129 w 379"/>
                <a:gd name="T15" fmla="*/ 62 h 312"/>
                <a:gd name="T16" fmla="*/ 178 w 379"/>
                <a:gd name="T17" fmla="*/ 15 h 312"/>
                <a:gd name="T18" fmla="*/ 228 w 379"/>
                <a:gd name="T19" fmla="*/ 60 h 312"/>
                <a:gd name="T20" fmla="*/ 126 w 379"/>
                <a:gd name="T21" fmla="*/ 135 h 312"/>
                <a:gd name="T22" fmla="*/ 89 w 379"/>
                <a:gd name="T23" fmla="*/ 230 h 312"/>
                <a:gd name="T24" fmla="*/ 50 w 379"/>
                <a:gd name="T25" fmla="*/ 214 h 312"/>
                <a:gd name="T26" fmla="*/ 89 w 379"/>
                <a:gd name="T27" fmla="*/ 282 h 312"/>
                <a:gd name="T28" fmla="*/ 10 w 379"/>
                <a:gd name="T29" fmla="*/ 272 h 312"/>
                <a:gd name="T30" fmla="*/ 89 w 379"/>
                <a:gd name="T31" fmla="*/ 273 h 312"/>
                <a:gd name="T32" fmla="*/ 89 w 379"/>
                <a:gd name="T33" fmla="*/ 253 h 312"/>
                <a:gd name="T34" fmla="*/ 10 w 379"/>
                <a:gd name="T35" fmla="*/ 245 h 312"/>
                <a:gd name="T36" fmla="*/ 89 w 379"/>
                <a:gd name="T37" fmla="*/ 253 h 312"/>
                <a:gd name="T38" fmla="*/ 337 w 379"/>
                <a:gd name="T39" fmla="*/ 231 h 312"/>
                <a:gd name="T40" fmla="*/ 369 w 379"/>
                <a:gd name="T41" fmla="*/ 223 h 312"/>
                <a:gd name="T42" fmla="*/ 337 w 379"/>
                <a:gd name="T43" fmla="*/ 292 h 312"/>
                <a:gd name="T44" fmla="*/ 337 w 379"/>
                <a:gd name="T45" fmla="*/ 263 h 312"/>
                <a:gd name="T46" fmla="*/ 337 w 379"/>
                <a:gd name="T47" fmla="*/ 253 h 312"/>
                <a:gd name="T48" fmla="*/ 304 w 379"/>
                <a:gd name="T49" fmla="*/ 235 h 312"/>
                <a:gd name="T50" fmla="*/ 369 w 379"/>
                <a:gd name="T51" fmla="*/ 242 h 312"/>
                <a:gd name="T52" fmla="*/ 241 w 379"/>
                <a:gd name="T53" fmla="*/ 296 h 312"/>
                <a:gd name="T54" fmla="*/ 245 w 379"/>
                <a:gd name="T55" fmla="*/ 293 h 312"/>
                <a:gd name="T56" fmla="*/ 259 w 379"/>
                <a:gd name="T57" fmla="*/ 241 h 312"/>
                <a:gd name="T58" fmla="*/ 241 w 379"/>
                <a:gd name="T59" fmla="*/ 219 h 312"/>
                <a:gd name="T60" fmla="*/ 226 w 379"/>
                <a:gd name="T61" fmla="*/ 150 h 312"/>
                <a:gd name="T62" fmla="*/ 335 w 379"/>
                <a:gd name="T63" fmla="*/ 204 h 312"/>
                <a:gd name="T64" fmla="*/ 294 w 379"/>
                <a:gd name="T65" fmla="*/ 226 h 312"/>
                <a:gd name="T66" fmla="*/ 303 w 379"/>
                <a:gd name="T67" fmla="*/ 253 h 312"/>
                <a:gd name="T68" fmla="*/ 304 w 379"/>
                <a:gd name="T69" fmla="*/ 289 h 312"/>
                <a:gd name="T70" fmla="*/ 371 w 379"/>
                <a:gd name="T71" fmla="*/ 286 h 312"/>
                <a:gd name="T72" fmla="*/ 379 w 379"/>
                <a:gd name="T73" fmla="*/ 244 h 312"/>
                <a:gd name="T74" fmla="*/ 379 w 379"/>
                <a:gd name="T75" fmla="*/ 223 h 312"/>
                <a:gd name="T76" fmla="*/ 231 w 379"/>
                <a:gd name="T77" fmla="*/ 169 h 312"/>
                <a:gd name="T78" fmla="*/ 291 w 379"/>
                <a:gd name="T79" fmla="*/ 97 h 312"/>
                <a:gd name="T80" fmla="*/ 123 w 379"/>
                <a:gd name="T81" fmla="*/ 47 h 312"/>
                <a:gd name="T82" fmla="*/ 135 w 379"/>
                <a:gd name="T83" fmla="*/ 150 h 312"/>
                <a:gd name="T84" fmla="*/ 47 w 379"/>
                <a:gd name="T85" fmla="*/ 204 h 312"/>
                <a:gd name="T86" fmla="*/ 0 w 379"/>
                <a:gd name="T87" fmla="*/ 282 h 312"/>
                <a:gd name="T88" fmla="*/ 99 w 379"/>
                <a:gd name="T89" fmla="*/ 273 h 312"/>
                <a:gd name="T90" fmla="*/ 99 w 379"/>
                <a:gd name="T91" fmla="*/ 228 h 312"/>
                <a:gd name="T92" fmla="*/ 139 w 379"/>
                <a:gd name="T93" fmla="*/ 174 h 312"/>
                <a:gd name="T94" fmla="*/ 179 w 379"/>
                <a:gd name="T95" fmla="*/ 210 h 312"/>
                <a:gd name="T96" fmla="*/ 158 w 379"/>
                <a:gd name="T97" fmla="*/ 211 h 312"/>
                <a:gd name="T98" fmla="*/ 141 w 379"/>
                <a:gd name="T99" fmla="*/ 224 h 312"/>
                <a:gd name="T100" fmla="*/ 141 w 379"/>
                <a:gd name="T101" fmla="*/ 292 h 312"/>
                <a:gd name="T102" fmla="*/ 143 w 379"/>
                <a:gd name="T103" fmla="*/ 294 h 312"/>
                <a:gd name="T104" fmla="*/ 144 w 379"/>
                <a:gd name="T105" fmla="*/ 295 h 312"/>
                <a:gd name="T106" fmla="*/ 241 w 379"/>
                <a:gd name="T107" fmla="*/ 29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9" h="312">
                  <a:moveTo>
                    <a:pt x="159" y="229"/>
                  </a:moveTo>
                  <a:lnTo>
                    <a:pt x="159" y="229"/>
                  </a:lnTo>
                  <a:cubicBezTo>
                    <a:pt x="161" y="229"/>
                    <a:pt x="163" y="227"/>
                    <a:pt x="163" y="225"/>
                  </a:cubicBezTo>
                  <a:lnTo>
                    <a:pt x="166" y="217"/>
                  </a:lnTo>
                  <a:lnTo>
                    <a:pt x="172" y="217"/>
                  </a:lnTo>
                  <a:lnTo>
                    <a:pt x="175" y="225"/>
                  </a:lnTo>
                  <a:cubicBezTo>
                    <a:pt x="176" y="227"/>
                    <a:pt x="177" y="229"/>
                    <a:pt x="179" y="229"/>
                  </a:cubicBezTo>
                  <a:lnTo>
                    <a:pt x="236" y="229"/>
                  </a:lnTo>
                  <a:lnTo>
                    <a:pt x="236" y="241"/>
                  </a:lnTo>
                  <a:lnTo>
                    <a:pt x="162" y="241"/>
                  </a:lnTo>
                  <a:cubicBezTo>
                    <a:pt x="159" y="241"/>
                    <a:pt x="158" y="242"/>
                    <a:pt x="157" y="244"/>
                  </a:cubicBezTo>
                  <a:lnTo>
                    <a:pt x="151" y="261"/>
                  </a:lnTo>
                  <a:lnTo>
                    <a:pt x="151" y="229"/>
                  </a:lnTo>
                  <a:lnTo>
                    <a:pt x="159" y="229"/>
                  </a:lnTo>
                  <a:close/>
                  <a:moveTo>
                    <a:pt x="237" y="286"/>
                  </a:moveTo>
                  <a:lnTo>
                    <a:pt x="237" y="286"/>
                  </a:lnTo>
                  <a:lnTo>
                    <a:pt x="153" y="286"/>
                  </a:lnTo>
                  <a:lnTo>
                    <a:pt x="165" y="250"/>
                  </a:lnTo>
                  <a:lnTo>
                    <a:pt x="252" y="250"/>
                  </a:lnTo>
                  <a:lnTo>
                    <a:pt x="237" y="286"/>
                  </a:lnTo>
                  <a:close/>
                  <a:moveTo>
                    <a:pt x="89" y="99"/>
                  </a:moveTo>
                  <a:lnTo>
                    <a:pt x="89" y="99"/>
                  </a:lnTo>
                  <a:cubicBezTo>
                    <a:pt x="89" y="78"/>
                    <a:pt x="106" y="62"/>
                    <a:pt x="126" y="62"/>
                  </a:cubicBezTo>
                  <a:cubicBezTo>
                    <a:pt x="127" y="62"/>
                    <a:pt x="128" y="62"/>
                    <a:pt x="129" y="62"/>
                  </a:cubicBezTo>
                  <a:lnTo>
                    <a:pt x="137" y="62"/>
                  </a:lnTo>
                  <a:lnTo>
                    <a:pt x="137" y="55"/>
                  </a:lnTo>
                  <a:cubicBezTo>
                    <a:pt x="138" y="33"/>
                    <a:pt x="155" y="15"/>
                    <a:pt x="178" y="15"/>
                  </a:cubicBezTo>
                  <a:cubicBezTo>
                    <a:pt x="199" y="15"/>
                    <a:pt x="217" y="32"/>
                    <a:pt x="218" y="53"/>
                  </a:cubicBezTo>
                  <a:lnTo>
                    <a:pt x="219" y="62"/>
                  </a:lnTo>
                  <a:lnTo>
                    <a:pt x="228" y="60"/>
                  </a:lnTo>
                  <a:cubicBezTo>
                    <a:pt x="253" y="53"/>
                    <a:pt x="276" y="72"/>
                    <a:pt x="276" y="97"/>
                  </a:cubicBezTo>
                  <a:cubicBezTo>
                    <a:pt x="276" y="118"/>
                    <a:pt x="259" y="135"/>
                    <a:pt x="238" y="135"/>
                  </a:cubicBezTo>
                  <a:lnTo>
                    <a:pt x="126" y="135"/>
                  </a:lnTo>
                  <a:cubicBezTo>
                    <a:pt x="106" y="135"/>
                    <a:pt x="89" y="119"/>
                    <a:pt x="89" y="99"/>
                  </a:cubicBezTo>
                  <a:close/>
                  <a:moveTo>
                    <a:pt x="89" y="230"/>
                  </a:moveTo>
                  <a:lnTo>
                    <a:pt x="89" y="230"/>
                  </a:lnTo>
                  <a:cubicBezTo>
                    <a:pt x="89" y="237"/>
                    <a:pt x="72" y="246"/>
                    <a:pt x="50" y="246"/>
                  </a:cubicBezTo>
                  <a:cubicBezTo>
                    <a:pt x="27" y="246"/>
                    <a:pt x="10" y="237"/>
                    <a:pt x="10" y="230"/>
                  </a:cubicBezTo>
                  <a:cubicBezTo>
                    <a:pt x="10" y="222"/>
                    <a:pt x="27" y="214"/>
                    <a:pt x="50" y="214"/>
                  </a:cubicBezTo>
                  <a:cubicBezTo>
                    <a:pt x="72" y="214"/>
                    <a:pt x="89" y="222"/>
                    <a:pt x="89" y="230"/>
                  </a:cubicBezTo>
                  <a:close/>
                  <a:moveTo>
                    <a:pt x="89" y="282"/>
                  </a:moveTo>
                  <a:lnTo>
                    <a:pt x="89" y="282"/>
                  </a:lnTo>
                  <a:cubicBezTo>
                    <a:pt x="89" y="292"/>
                    <a:pt x="73" y="302"/>
                    <a:pt x="50" y="302"/>
                  </a:cubicBezTo>
                  <a:cubicBezTo>
                    <a:pt x="26" y="302"/>
                    <a:pt x="10" y="292"/>
                    <a:pt x="10" y="282"/>
                  </a:cubicBezTo>
                  <a:lnTo>
                    <a:pt x="10" y="272"/>
                  </a:lnTo>
                  <a:cubicBezTo>
                    <a:pt x="19" y="279"/>
                    <a:pt x="33" y="283"/>
                    <a:pt x="50" y="283"/>
                  </a:cubicBezTo>
                  <a:cubicBezTo>
                    <a:pt x="66" y="283"/>
                    <a:pt x="80" y="279"/>
                    <a:pt x="89" y="272"/>
                  </a:cubicBezTo>
                  <a:lnTo>
                    <a:pt x="89" y="273"/>
                  </a:lnTo>
                  <a:lnTo>
                    <a:pt x="89" y="282"/>
                  </a:lnTo>
                  <a:close/>
                  <a:moveTo>
                    <a:pt x="89" y="253"/>
                  </a:moveTo>
                  <a:lnTo>
                    <a:pt x="89" y="253"/>
                  </a:lnTo>
                  <a:cubicBezTo>
                    <a:pt x="89" y="263"/>
                    <a:pt x="73" y="273"/>
                    <a:pt x="50" y="273"/>
                  </a:cubicBezTo>
                  <a:cubicBezTo>
                    <a:pt x="26" y="273"/>
                    <a:pt x="10" y="263"/>
                    <a:pt x="10" y="253"/>
                  </a:cubicBezTo>
                  <a:lnTo>
                    <a:pt x="10" y="245"/>
                  </a:lnTo>
                  <a:cubicBezTo>
                    <a:pt x="19" y="252"/>
                    <a:pt x="33" y="256"/>
                    <a:pt x="50" y="256"/>
                  </a:cubicBezTo>
                  <a:cubicBezTo>
                    <a:pt x="66" y="256"/>
                    <a:pt x="80" y="252"/>
                    <a:pt x="89" y="245"/>
                  </a:cubicBezTo>
                  <a:lnTo>
                    <a:pt x="89" y="253"/>
                  </a:lnTo>
                  <a:close/>
                  <a:moveTo>
                    <a:pt x="369" y="223"/>
                  </a:moveTo>
                  <a:lnTo>
                    <a:pt x="369" y="223"/>
                  </a:lnTo>
                  <a:cubicBezTo>
                    <a:pt x="369" y="225"/>
                    <a:pt x="358" y="231"/>
                    <a:pt x="337" y="231"/>
                  </a:cubicBezTo>
                  <a:cubicBezTo>
                    <a:pt x="315" y="231"/>
                    <a:pt x="304" y="225"/>
                    <a:pt x="304" y="223"/>
                  </a:cubicBezTo>
                  <a:cubicBezTo>
                    <a:pt x="304" y="221"/>
                    <a:pt x="315" y="214"/>
                    <a:pt x="337" y="214"/>
                  </a:cubicBezTo>
                  <a:cubicBezTo>
                    <a:pt x="358" y="214"/>
                    <a:pt x="369" y="221"/>
                    <a:pt x="369" y="223"/>
                  </a:cubicBezTo>
                  <a:close/>
                  <a:moveTo>
                    <a:pt x="361" y="283"/>
                  </a:moveTo>
                  <a:lnTo>
                    <a:pt x="361" y="283"/>
                  </a:lnTo>
                  <a:cubicBezTo>
                    <a:pt x="357" y="286"/>
                    <a:pt x="349" y="292"/>
                    <a:pt x="337" y="292"/>
                  </a:cubicBezTo>
                  <a:cubicBezTo>
                    <a:pt x="325" y="292"/>
                    <a:pt x="316" y="286"/>
                    <a:pt x="312" y="283"/>
                  </a:cubicBezTo>
                  <a:lnTo>
                    <a:pt x="312" y="259"/>
                  </a:lnTo>
                  <a:cubicBezTo>
                    <a:pt x="318" y="261"/>
                    <a:pt x="326" y="263"/>
                    <a:pt x="337" y="263"/>
                  </a:cubicBezTo>
                  <a:cubicBezTo>
                    <a:pt x="347" y="263"/>
                    <a:pt x="355" y="261"/>
                    <a:pt x="361" y="259"/>
                  </a:cubicBezTo>
                  <a:lnTo>
                    <a:pt x="361" y="283"/>
                  </a:lnTo>
                  <a:close/>
                  <a:moveTo>
                    <a:pt x="337" y="253"/>
                  </a:moveTo>
                  <a:lnTo>
                    <a:pt x="337" y="253"/>
                  </a:lnTo>
                  <a:cubicBezTo>
                    <a:pt x="313" y="253"/>
                    <a:pt x="306" y="243"/>
                    <a:pt x="304" y="241"/>
                  </a:cubicBezTo>
                  <a:lnTo>
                    <a:pt x="304" y="235"/>
                  </a:lnTo>
                  <a:cubicBezTo>
                    <a:pt x="312" y="239"/>
                    <a:pt x="325" y="241"/>
                    <a:pt x="337" y="241"/>
                  </a:cubicBezTo>
                  <a:cubicBezTo>
                    <a:pt x="349" y="241"/>
                    <a:pt x="361" y="239"/>
                    <a:pt x="369" y="235"/>
                  </a:cubicBezTo>
                  <a:lnTo>
                    <a:pt x="369" y="242"/>
                  </a:lnTo>
                  <a:cubicBezTo>
                    <a:pt x="367" y="245"/>
                    <a:pt x="360" y="253"/>
                    <a:pt x="337" y="253"/>
                  </a:cubicBezTo>
                  <a:close/>
                  <a:moveTo>
                    <a:pt x="241" y="296"/>
                  </a:moveTo>
                  <a:lnTo>
                    <a:pt x="241" y="296"/>
                  </a:lnTo>
                  <a:cubicBezTo>
                    <a:pt x="241" y="296"/>
                    <a:pt x="242" y="296"/>
                    <a:pt x="242" y="295"/>
                  </a:cubicBezTo>
                  <a:cubicBezTo>
                    <a:pt x="243" y="295"/>
                    <a:pt x="245" y="294"/>
                    <a:pt x="245" y="293"/>
                  </a:cubicBezTo>
                  <a:lnTo>
                    <a:pt x="245" y="293"/>
                  </a:lnTo>
                  <a:lnTo>
                    <a:pt x="264" y="247"/>
                  </a:lnTo>
                  <a:cubicBezTo>
                    <a:pt x="264" y="246"/>
                    <a:pt x="264" y="244"/>
                    <a:pt x="263" y="243"/>
                  </a:cubicBezTo>
                  <a:cubicBezTo>
                    <a:pt x="262" y="241"/>
                    <a:pt x="261" y="241"/>
                    <a:pt x="259" y="241"/>
                  </a:cubicBezTo>
                  <a:lnTo>
                    <a:pt x="246" y="241"/>
                  </a:lnTo>
                  <a:lnTo>
                    <a:pt x="246" y="224"/>
                  </a:lnTo>
                  <a:cubicBezTo>
                    <a:pt x="246" y="221"/>
                    <a:pt x="244" y="219"/>
                    <a:pt x="241" y="219"/>
                  </a:cubicBezTo>
                  <a:lnTo>
                    <a:pt x="184" y="219"/>
                  </a:lnTo>
                  <a:lnTo>
                    <a:pt x="184" y="150"/>
                  </a:lnTo>
                  <a:lnTo>
                    <a:pt x="226" y="150"/>
                  </a:lnTo>
                  <a:lnTo>
                    <a:pt x="226" y="174"/>
                  </a:lnTo>
                  <a:lnTo>
                    <a:pt x="335" y="174"/>
                  </a:lnTo>
                  <a:lnTo>
                    <a:pt x="335" y="204"/>
                  </a:lnTo>
                  <a:cubicBezTo>
                    <a:pt x="315" y="205"/>
                    <a:pt x="294" y="210"/>
                    <a:pt x="294" y="223"/>
                  </a:cubicBezTo>
                  <a:cubicBezTo>
                    <a:pt x="294" y="223"/>
                    <a:pt x="294" y="224"/>
                    <a:pt x="295" y="224"/>
                  </a:cubicBezTo>
                  <a:cubicBezTo>
                    <a:pt x="294" y="225"/>
                    <a:pt x="294" y="225"/>
                    <a:pt x="294" y="226"/>
                  </a:cubicBezTo>
                  <a:lnTo>
                    <a:pt x="294" y="242"/>
                  </a:lnTo>
                  <a:cubicBezTo>
                    <a:pt x="294" y="243"/>
                    <a:pt x="294" y="243"/>
                    <a:pt x="295" y="244"/>
                  </a:cubicBezTo>
                  <a:cubicBezTo>
                    <a:pt x="295" y="244"/>
                    <a:pt x="297" y="249"/>
                    <a:pt x="303" y="253"/>
                  </a:cubicBezTo>
                  <a:cubicBezTo>
                    <a:pt x="303" y="254"/>
                    <a:pt x="302" y="254"/>
                    <a:pt x="302" y="254"/>
                  </a:cubicBezTo>
                  <a:lnTo>
                    <a:pt x="302" y="286"/>
                  </a:lnTo>
                  <a:cubicBezTo>
                    <a:pt x="302" y="287"/>
                    <a:pt x="303" y="288"/>
                    <a:pt x="304" y="289"/>
                  </a:cubicBezTo>
                  <a:cubicBezTo>
                    <a:pt x="304" y="290"/>
                    <a:pt x="317" y="302"/>
                    <a:pt x="337" y="302"/>
                  </a:cubicBezTo>
                  <a:cubicBezTo>
                    <a:pt x="356" y="302"/>
                    <a:pt x="369" y="290"/>
                    <a:pt x="369" y="289"/>
                  </a:cubicBezTo>
                  <a:cubicBezTo>
                    <a:pt x="370" y="288"/>
                    <a:pt x="371" y="287"/>
                    <a:pt x="371" y="286"/>
                  </a:cubicBezTo>
                  <a:lnTo>
                    <a:pt x="371" y="255"/>
                  </a:lnTo>
                  <a:cubicBezTo>
                    <a:pt x="376" y="251"/>
                    <a:pt x="378" y="247"/>
                    <a:pt x="379" y="246"/>
                  </a:cubicBezTo>
                  <a:cubicBezTo>
                    <a:pt x="379" y="245"/>
                    <a:pt x="379" y="244"/>
                    <a:pt x="379" y="244"/>
                  </a:cubicBezTo>
                  <a:lnTo>
                    <a:pt x="379" y="226"/>
                  </a:lnTo>
                  <a:cubicBezTo>
                    <a:pt x="379" y="225"/>
                    <a:pt x="379" y="225"/>
                    <a:pt x="379" y="224"/>
                  </a:cubicBezTo>
                  <a:cubicBezTo>
                    <a:pt x="379" y="224"/>
                    <a:pt x="379" y="223"/>
                    <a:pt x="379" y="223"/>
                  </a:cubicBezTo>
                  <a:cubicBezTo>
                    <a:pt x="379" y="211"/>
                    <a:pt x="359" y="205"/>
                    <a:pt x="340" y="204"/>
                  </a:cubicBezTo>
                  <a:lnTo>
                    <a:pt x="340" y="169"/>
                  </a:lnTo>
                  <a:lnTo>
                    <a:pt x="231" y="169"/>
                  </a:lnTo>
                  <a:lnTo>
                    <a:pt x="231" y="150"/>
                  </a:lnTo>
                  <a:lnTo>
                    <a:pt x="238" y="150"/>
                  </a:lnTo>
                  <a:cubicBezTo>
                    <a:pt x="267" y="150"/>
                    <a:pt x="291" y="126"/>
                    <a:pt x="291" y="97"/>
                  </a:cubicBezTo>
                  <a:cubicBezTo>
                    <a:pt x="291" y="66"/>
                    <a:pt x="263" y="40"/>
                    <a:pt x="232" y="44"/>
                  </a:cubicBezTo>
                  <a:cubicBezTo>
                    <a:pt x="226" y="19"/>
                    <a:pt x="204" y="0"/>
                    <a:pt x="178" y="0"/>
                  </a:cubicBezTo>
                  <a:cubicBezTo>
                    <a:pt x="150" y="0"/>
                    <a:pt x="127" y="20"/>
                    <a:pt x="123" y="47"/>
                  </a:cubicBezTo>
                  <a:cubicBezTo>
                    <a:pt x="96" y="49"/>
                    <a:pt x="75" y="71"/>
                    <a:pt x="75" y="99"/>
                  </a:cubicBezTo>
                  <a:cubicBezTo>
                    <a:pt x="75" y="127"/>
                    <a:pt x="98" y="150"/>
                    <a:pt x="126" y="150"/>
                  </a:cubicBezTo>
                  <a:lnTo>
                    <a:pt x="135" y="150"/>
                  </a:lnTo>
                  <a:lnTo>
                    <a:pt x="135" y="169"/>
                  </a:lnTo>
                  <a:lnTo>
                    <a:pt x="47" y="169"/>
                  </a:lnTo>
                  <a:lnTo>
                    <a:pt x="47" y="204"/>
                  </a:lnTo>
                  <a:cubicBezTo>
                    <a:pt x="22" y="204"/>
                    <a:pt x="4" y="214"/>
                    <a:pt x="1" y="226"/>
                  </a:cubicBezTo>
                  <a:cubicBezTo>
                    <a:pt x="0" y="227"/>
                    <a:pt x="0" y="228"/>
                    <a:pt x="0" y="228"/>
                  </a:cubicBezTo>
                  <a:lnTo>
                    <a:pt x="0" y="282"/>
                  </a:lnTo>
                  <a:cubicBezTo>
                    <a:pt x="0" y="299"/>
                    <a:pt x="22" y="312"/>
                    <a:pt x="50" y="312"/>
                  </a:cubicBezTo>
                  <a:cubicBezTo>
                    <a:pt x="77" y="312"/>
                    <a:pt x="99" y="299"/>
                    <a:pt x="99" y="282"/>
                  </a:cubicBezTo>
                  <a:lnTo>
                    <a:pt x="99" y="273"/>
                  </a:lnTo>
                  <a:lnTo>
                    <a:pt x="99" y="262"/>
                  </a:lnTo>
                  <a:lnTo>
                    <a:pt x="99" y="228"/>
                  </a:lnTo>
                  <a:lnTo>
                    <a:pt x="99" y="228"/>
                  </a:lnTo>
                  <a:cubicBezTo>
                    <a:pt x="98" y="215"/>
                    <a:pt x="78" y="204"/>
                    <a:pt x="52" y="204"/>
                  </a:cubicBezTo>
                  <a:lnTo>
                    <a:pt x="52" y="174"/>
                  </a:lnTo>
                  <a:lnTo>
                    <a:pt x="139" y="174"/>
                  </a:lnTo>
                  <a:lnTo>
                    <a:pt x="139" y="150"/>
                  </a:lnTo>
                  <a:lnTo>
                    <a:pt x="179" y="150"/>
                  </a:lnTo>
                  <a:lnTo>
                    <a:pt x="179" y="210"/>
                  </a:lnTo>
                  <a:cubicBezTo>
                    <a:pt x="178" y="208"/>
                    <a:pt x="177" y="207"/>
                    <a:pt x="175" y="207"/>
                  </a:cubicBezTo>
                  <a:lnTo>
                    <a:pt x="163" y="207"/>
                  </a:lnTo>
                  <a:cubicBezTo>
                    <a:pt x="160" y="207"/>
                    <a:pt x="159" y="209"/>
                    <a:pt x="158" y="211"/>
                  </a:cubicBezTo>
                  <a:lnTo>
                    <a:pt x="155" y="219"/>
                  </a:lnTo>
                  <a:lnTo>
                    <a:pt x="146" y="219"/>
                  </a:lnTo>
                  <a:cubicBezTo>
                    <a:pt x="143" y="219"/>
                    <a:pt x="141" y="221"/>
                    <a:pt x="141" y="224"/>
                  </a:cubicBezTo>
                  <a:lnTo>
                    <a:pt x="141" y="291"/>
                  </a:lnTo>
                  <a:cubicBezTo>
                    <a:pt x="141" y="291"/>
                    <a:pt x="141" y="291"/>
                    <a:pt x="141" y="291"/>
                  </a:cubicBezTo>
                  <a:cubicBezTo>
                    <a:pt x="141" y="291"/>
                    <a:pt x="141" y="292"/>
                    <a:pt x="141" y="292"/>
                  </a:cubicBezTo>
                  <a:cubicBezTo>
                    <a:pt x="141" y="292"/>
                    <a:pt x="141" y="293"/>
                    <a:pt x="142" y="293"/>
                  </a:cubicBezTo>
                  <a:cubicBezTo>
                    <a:pt x="142" y="293"/>
                    <a:pt x="142" y="293"/>
                    <a:pt x="142" y="294"/>
                  </a:cubicBezTo>
                  <a:cubicBezTo>
                    <a:pt x="142" y="294"/>
                    <a:pt x="142" y="294"/>
                    <a:pt x="143" y="294"/>
                  </a:cubicBezTo>
                  <a:cubicBezTo>
                    <a:pt x="143" y="294"/>
                    <a:pt x="143" y="295"/>
                    <a:pt x="143" y="295"/>
                  </a:cubicBezTo>
                  <a:cubicBezTo>
                    <a:pt x="144" y="295"/>
                    <a:pt x="144" y="295"/>
                    <a:pt x="144" y="295"/>
                  </a:cubicBezTo>
                  <a:cubicBezTo>
                    <a:pt x="144" y="295"/>
                    <a:pt x="144" y="295"/>
                    <a:pt x="144" y="295"/>
                  </a:cubicBezTo>
                  <a:cubicBezTo>
                    <a:pt x="145" y="296"/>
                    <a:pt x="146" y="296"/>
                    <a:pt x="146" y="296"/>
                  </a:cubicBezTo>
                  <a:lnTo>
                    <a:pt x="241" y="296"/>
                  </a:lnTo>
                  <a:cubicBezTo>
                    <a:pt x="241" y="296"/>
                    <a:pt x="241" y="296"/>
                    <a:pt x="241" y="296"/>
                  </a:cubicBezTo>
                  <a:close/>
                </a:path>
              </a:pathLst>
            </a:custGeom>
            <a:grpFill/>
            <a:ln w="0">
              <a:noFill/>
              <a:prstDash val="solid"/>
              <a:round/>
              <a:headEnd/>
              <a:tailEnd/>
            </a:ln>
          </p:spPr>
          <p:txBody>
            <a:bodyPr/>
            <a:lstStyle/>
            <a:p>
              <a:pPr defTabSz="543689">
                <a:defRPr/>
              </a:pPr>
              <a:endParaRPr lang="zh-CN" altLang="en-US" sz="3201"/>
            </a:p>
          </p:txBody>
        </p:sp>
        <p:sp>
          <p:nvSpPr>
            <p:cNvPr id="111" name="Freeform 459"/>
            <p:cNvSpPr>
              <a:spLocks/>
            </p:cNvSpPr>
            <p:nvPr/>
          </p:nvSpPr>
          <p:spPr bwMode="auto">
            <a:xfrm>
              <a:off x="7402513" y="2843213"/>
              <a:ext cx="12700" cy="22225"/>
            </a:xfrm>
            <a:custGeom>
              <a:avLst/>
              <a:gdLst>
                <a:gd name="T0" fmla="*/ 14 w 14"/>
                <a:gd name="T1" fmla="*/ 4 h 24"/>
                <a:gd name="T2" fmla="*/ 14 w 14"/>
                <a:gd name="T3" fmla="*/ 4 h 24"/>
                <a:gd name="T4" fmla="*/ 14 w 14"/>
                <a:gd name="T5" fmla="*/ 0 h 24"/>
                <a:gd name="T6" fmla="*/ 0 w 14"/>
                <a:gd name="T7" fmla="*/ 0 h 24"/>
                <a:gd name="T8" fmla="*/ 0 w 14"/>
                <a:gd name="T9" fmla="*/ 24 h 24"/>
                <a:gd name="T10" fmla="*/ 5 w 14"/>
                <a:gd name="T11" fmla="*/ 24 h 24"/>
                <a:gd name="T12" fmla="*/ 5 w 14"/>
                <a:gd name="T13" fmla="*/ 15 h 24"/>
                <a:gd name="T14" fmla="*/ 13 w 14"/>
                <a:gd name="T15" fmla="*/ 15 h 24"/>
                <a:gd name="T16" fmla="*/ 13 w 14"/>
                <a:gd name="T17" fmla="*/ 10 h 24"/>
                <a:gd name="T18" fmla="*/ 5 w 14"/>
                <a:gd name="T19" fmla="*/ 10 h 24"/>
                <a:gd name="T20" fmla="*/ 5 w 14"/>
                <a:gd name="T21" fmla="*/ 4 h 24"/>
                <a:gd name="T22" fmla="*/ 14 w 14"/>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4">
                  <a:moveTo>
                    <a:pt x="14" y="4"/>
                  </a:moveTo>
                  <a:lnTo>
                    <a:pt x="14" y="4"/>
                  </a:lnTo>
                  <a:lnTo>
                    <a:pt x="14" y="0"/>
                  </a:lnTo>
                  <a:lnTo>
                    <a:pt x="0" y="0"/>
                  </a:lnTo>
                  <a:lnTo>
                    <a:pt x="0" y="24"/>
                  </a:lnTo>
                  <a:lnTo>
                    <a:pt x="5" y="24"/>
                  </a:lnTo>
                  <a:lnTo>
                    <a:pt x="5" y="15"/>
                  </a:lnTo>
                  <a:lnTo>
                    <a:pt x="13" y="15"/>
                  </a:lnTo>
                  <a:lnTo>
                    <a:pt x="13" y="10"/>
                  </a:lnTo>
                  <a:lnTo>
                    <a:pt x="5" y="10"/>
                  </a:lnTo>
                  <a:lnTo>
                    <a:pt x="5" y="4"/>
                  </a:lnTo>
                  <a:lnTo>
                    <a:pt x="14" y="4"/>
                  </a:lnTo>
                  <a:close/>
                </a:path>
              </a:pathLst>
            </a:custGeom>
            <a:grpFill/>
            <a:ln w="0">
              <a:noFill/>
              <a:prstDash val="solid"/>
              <a:round/>
              <a:headEnd/>
              <a:tailEnd/>
            </a:ln>
          </p:spPr>
          <p:txBody>
            <a:bodyPr/>
            <a:lstStyle/>
            <a:p>
              <a:pPr defTabSz="543689">
                <a:defRPr/>
              </a:pPr>
              <a:endParaRPr lang="zh-CN" altLang="en-US" sz="3201"/>
            </a:p>
          </p:txBody>
        </p:sp>
        <p:sp>
          <p:nvSpPr>
            <p:cNvPr id="112" name="Freeform 460"/>
            <p:cNvSpPr>
              <a:spLocks/>
            </p:cNvSpPr>
            <p:nvPr/>
          </p:nvSpPr>
          <p:spPr bwMode="auto">
            <a:xfrm>
              <a:off x="7418388" y="2849563"/>
              <a:ext cx="15875" cy="17463"/>
            </a:xfrm>
            <a:custGeom>
              <a:avLst/>
              <a:gdLst>
                <a:gd name="T0" fmla="*/ 17 w 17"/>
                <a:gd name="T1" fmla="*/ 17 h 18"/>
                <a:gd name="T2" fmla="*/ 17 w 17"/>
                <a:gd name="T3" fmla="*/ 17 h 18"/>
                <a:gd name="T4" fmla="*/ 17 w 17"/>
                <a:gd name="T5" fmla="*/ 0 h 18"/>
                <a:gd name="T6" fmla="*/ 12 w 17"/>
                <a:gd name="T7" fmla="*/ 0 h 18"/>
                <a:gd name="T8" fmla="*/ 12 w 17"/>
                <a:gd name="T9" fmla="*/ 10 h 18"/>
                <a:gd name="T10" fmla="*/ 11 w 17"/>
                <a:gd name="T11" fmla="*/ 13 h 18"/>
                <a:gd name="T12" fmla="*/ 8 w 17"/>
                <a:gd name="T13" fmla="*/ 14 h 18"/>
                <a:gd name="T14" fmla="*/ 5 w 17"/>
                <a:gd name="T15" fmla="*/ 10 h 18"/>
                <a:gd name="T16" fmla="*/ 5 w 17"/>
                <a:gd name="T17" fmla="*/ 0 h 18"/>
                <a:gd name="T18" fmla="*/ 0 w 17"/>
                <a:gd name="T19" fmla="*/ 0 h 18"/>
                <a:gd name="T20" fmla="*/ 0 w 17"/>
                <a:gd name="T21" fmla="*/ 10 h 18"/>
                <a:gd name="T22" fmla="*/ 6 w 17"/>
                <a:gd name="T23" fmla="*/ 18 h 18"/>
                <a:gd name="T24" fmla="*/ 12 w 17"/>
                <a:gd name="T25" fmla="*/ 15 h 18"/>
                <a:gd name="T26" fmla="*/ 12 w 17"/>
                <a:gd name="T27" fmla="*/ 15 h 18"/>
                <a:gd name="T28" fmla="*/ 12 w 17"/>
                <a:gd name="T29" fmla="*/ 17 h 18"/>
                <a:gd name="T30" fmla="*/ 17 w 17"/>
                <a:gd name="T31"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8">
                  <a:moveTo>
                    <a:pt x="17" y="17"/>
                  </a:moveTo>
                  <a:lnTo>
                    <a:pt x="17" y="17"/>
                  </a:lnTo>
                  <a:lnTo>
                    <a:pt x="17" y="0"/>
                  </a:lnTo>
                  <a:lnTo>
                    <a:pt x="12" y="0"/>
                  </a:lnTo>
                  <a:lnTo>
                    <a:pt x="12" y="10"/>
                  </a:lnTo>
                  <a:cubicBezTo>
                    <a:pt x="12" y="11"/>
                    <a:pt x="12" y="12"/>
                    <a:pt x="11" y="13"/>
                  </a:cubicBezTo>
                  <a:cubicBezTo>
                    <a:pt x="10" y="14"/>
                    <a:pt x="10" y="14"/>
                    <a:pt x="8" y="14"/>
                  </a:cubicBezTo>
                  <a:cubicBezTo>
                    <a:pt x="6" y="14"/>
                    <a:pt x="5" y="13"/>
                    <a:pt x="5" y="10"/>
                  </a:cubicBezTo>
                  <a:lnTo>
                    <a:pt x="5" y="0"/>
                  </a:lnTo>
                  <a:lnTo>
                    <a:pt x="0" y="0"/>
                  </a:lnTo>
                  <a:lnTo>
                    <a:pt x="0" y="10"/>
                  </a:lnTo>
                  <a:cubicBezTo>
                    <a:pt x="0" y="15"/>
                    <a:pt x="2" y="18"/>
                    <a:pt x="6" y="18"/>
                  </a:cubicBezTo>
                  <a:cubicBezTo>
                    <a:pt x="9" y="18"/>
                    <a:pt x="10" y="17"/>
                    <a:pt x="12" y="15"/>
                  </a:cubicBezTo>
                  <a:lnTo>
                    <a:pt x="12" y="15"/>
                  </a:lnTo>
                  <a:lnTo>
                    <a:pt x="12" y="17"/>
                  </a:lnTo>
                  <a:lnTo>
                    <a:pt x="17" y="17"/>
                  </a:lnTo>
                  <a:close/>
                </a:path>
              </a:pathLst>
            </a:custGeom>
            <a:grpFill/>
            <a:ln w="0">
              <a:noFill/>
              <a:prstDash val="solid"/>
              <a:round/>
              <a:headEnd/>
              <a:tailEnd/>
            </a:ln>
          </p:spPr>
          <p:txBody>
            <a:bodyPr/>
            <a:lstStyle/>
            <a:p>
              <a:pPr defTabSz="543689">
                <a:defRPr/>
              </a:pPr>
              <a:endParaRPr lang="zh-CN" altLang="en-US" sz="3201"/>
            </a:p>
          </p:txBody>
        </p:sp>
        <p:sp>
          <p:nvSpPr>
            <p:cNvPr id="113" name="Freeform 461"/>
            <p:cNvSpPr>
              <a:spLocks/>
            </p:cNvSpPr>
            <p:nvPr/>
          </p:nvSpPr>
          <p:spPr bwMode="auto">
            <a:xfrm>
              <a:off x="7439025" y="2847975"/>
              <a:ext cx="11113" cy="19050"/>
            </a:xfrm>
            <a:custGeom>
              <a:avLst/>
              <a:gdLst>
                <a:gd name="T0" fmla="*/ 5 w 13"/>
                <a:gd name="T1" fmla="*/ 15 h 19"/>
                <a:gd name="T2" fmla="*/ 5 w 13"/>
                <a:gd name="T3" fmla="*/ 15 h 19"/>
                <a:gd name="T4" fmla="*/ 0 w 13"/>
                <a:gd name="T5" fmla="*/ 14 h 19"/>
                <a:gd name="T6" fmla="*/ 0 w 13"/>
                <a:gd name="T7" fmla="*/ 18 h 19"/>
                <a:gd name="T8" fmla="*/ 5 w 13"/>
                <a:gd name="T9" fmla="*/ 19 h 19"/>
                <a:gd name="T10" fmla="*/ 11 w 13"/>
                <a:gd name="T11" fmla="*/ 17 h 19"/>
                <a:gd name="T12" fmla="*/ 13 w 13"/>
                <a:gd name="T13" fmla="*/ 13 h 19"/>
                <a:gd name="T14" fmla="*/ 13 w 13"/>
                <a:gd name="T15" fmla="*/ 11 h 19"/>
                <a:gd name="T16" fmla="*/ 11 w 13"/>
                <a:gd name="T17" fmla="*/ 9 h 19"/>
                <a:gd name="T18" fmla="*/ 7 w 13"/>
                <a:gd name="T19" fmla="*/ 8 h 19"/>
                <a:gd name="T20" fmla="*/ 5 w 13"/>
                <a:gd name="T21" fmla="*/ 6 h 19"/>
                <a:gd name="T22" fmla="*/ 6 w 13"/>
                <a:gd name="T23" fmla="*/ 4 h 19"/>
                <a:gd name="T24" fmla="*/ 8 w 13"/>
                <a:gd name="T25" fmla="*/ 4 h 19"/>
                <a:gd name="T26" fmla="*/ 12 w 13"/>
                <a:gd name="T27" fmla="*/ 5 h 19"/>
                <a:gd name="T28" fmla="*/ 12 w 13"/>
                <a:gd name="T29" fmla="*/ 1 h 19"/>
                <a:gd name="T30" fmla="*/ 8 w 13"/>
                <a:gd name="T31" fmla="*/ 0 h 19"/>
                <a:gd name="T32" fmla="*/ 2 w 13"/>
                <a:gd name="T33" fmla="*/ 2 h 19"/>
                <a:gd name="T34" fmla="*/ 0 w 13"/>
                <a:gd name="T35" fmla="*/ 6 h 19"/>
                <a:gd name="T36" fmla="*/ 1 w 13"/>
                <a:gd name="T37" fmla="*/ 9 h 19"/>
                <a:gd name="T38" fmla="*/ 6 w 13"/>
                <a:gd name="T39" fmla="*/ 12 h 19"/>
                <a:gd name="T40" fmla="*/ 8 w 13"/>
                <a:gd name="T41" fmla="*/ 14 h 19"/>
                <a:gd name="T42" fmla="*/ 5 w 13"/>
                <a:gd name="T43"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9">
                  <a:moveTo>
                    <a:pt x="5" y="15"/>
                  </a:moveTo>
                  <a:lnTo>
                    <a:pt x="5" y="15"/>
                  </a:lnTo>
                  <a:cubicBezTo>
                    <a:pt x="4" y="15"/>
                    <a:pt x="2" y="15"/>
                    <a:pt x="0" y="14"/>
                  </a:cubicBezTo>
                  <a:lnTo>
                    <a:pt x="0" y="18"/>
                  </a:lnTo>
                  <a:cubicBezTo>
                    <a:pt x="2" y="19"/>
                    <a:pt x="3" y="19"/>
                    <a:pt x="5" y="19"/>
                  </a:cubicBezTo>
                  <a:cubicBezTo>
                    <a:pt x="8" y="19"/>
                    <a:pt x="10" y="18"/>
                    <a:pt x="11" y="17"/>
                  </a:cubicBezTo>
                  <a:cubicBezTo>
                    <a:pt x="13" y="16"/>
                    <a:pt x="13" y="15"/>
                    <a:pt x="13" y="13"/>
                  </a:cubicBezTo>
                  <a:cubicBezTo>
                    <a:pt x="13" y="12"/>
                    <a:pt x="13" y="11"/>
                    <a:pt x="13" y="11"/>
                  </a:cubicBezTo>
                  <a:cubicBezTo>
                    <a:pt x="12" y="10"/>
                    <a:pt x="12" y="9"/>
                    <a:pt x="11" y="9"/>
                  </a:cubicBezTo>
                  <a:cubicBezTo>
                    <a:pt x="10" y="9"/>
                    <a:pt x="9" y="8"/>
                    <a:pt x="7" y="8"/>
                  </a:cubicBezTo>
                  <a:cubicBezTo>
                    <a:pt x="6" y="7"/>
                    <a:pt x="5" y="6"/>
                    <a:pt x="5" y="6"/>
                  </a:cubicBezTo>
                  <a:cubicBezTo>
                    <a:pt x="5" y="5"/>
                    <a:pt x="5" y="5"/>
                    <a:pt x="6" y="4"/>
                  </a:cubicBezTo>
                  <a:cubicBezTo>
                    <a:pt x="6" y="4"/>
                    <a:pt x="7" y="4"/>
                    <a:pt x="8" y="4"/>
                  </a:cubicBezTo>
                  <a:cubicBezTo>
                    <a:pt x="9" y="4"/>
                    <a:pt x="11" y="4"/>
                    <a:pt x="12" y="5"/>
                  </a:cubicBezTo>
                  <a:lnTo>
                    <a:pt x="12" y="1"/>
                  </a:lnTo>
                  <a:cubicBezTo>
                    <a:pt x="11" y="1"/>
                    <a:pt x="9" y="0"/>
                    <a:pt x="8" y="0"/>
                  </a:cubicBezTo>
                  <a:cubicBezTo>
                    <a:pt x="5" y="0"/>
                    <a:pt x="4" y="1"/>
                    <a:pt x="2" y="2"/>
                  </a:cubicBezTo>
                  <a:cubicBezTo>
                    <a:pt x="1" y="3"/>
                    <a:pt x="0" y="4"/>
                    <a:pt x="0" y="6"/>
                  </a:cubicBezTo>
                  <a:cubicBezTo>
                    <a:pt x="0" y="7"/>
                    <a:pt x="1" y="9"/>
                    <a:pt x="1" y="9"/>
                  </a:cubicBezTo>
                  <a:cubicBezTo>
                    <a:pt x="2" y="10"/>
                    <a:pt x="4" y="11"/>
                    <a:pt x="6" y="12"/>
                  </a:cubicBezTo>
                  <a:cubicBezTo>
                    <a:pt x="8" y="12"/>
                    <a:pt x="8" y="13"/>
                    <a:pt x="8" y="14"/>
                  </a:cubicBezTo>
                  <a:cubicBezTo>
                    <a:pt x="8" y="15"/>
                    <a:pt x="7" y="15"/>
                    <a:pt x="5" y="15"/>
                  </a:cubicBezTo>
                  <a:close/>
                </a:path>
              </a:pathLst>
            </a:custGeom>
            <a:grpFill/>
            <a:ln w="0">
              <a:noFill/>
              <a:prstDash val="solid"/>
              <a:round/>
              <a:headEnd/>
              <a:tailEnd/>
            </a:ln>
          </p:spPr>
          <p:txBody>
            <a:bodyPr/>
            <a:lstStyle/>
            <a:p>
              <a:pPr defTabSz="543689">
                <a:defRPr/>
              </a:pPr>
              <a:endParaRPr lang="zh-CN" altLang="en-US" sz="3201"/>
            </a:p>
          </p:txBody>
        </p:sp>
        <p:sp>
          <p:nvSpPr>
            <p:cNvPr id="114" name="Freeform 462"/>
            <p:cNvSpPr>
              <a:spLocks/>
            </p:cNvSpPr>
            <p:nvPr/>
          </p:nvSpPr>
          <p:spPr bwMode="auto">
            <a:xfrm>
              <a:off x="7454900" y="2849563"/>
              <a:ext cx="4763" cy="15875"/>
            </a:xfrm>
            <a:custGeom>
              <a:avLst/>
              <a:gdLst>
                <a:gd name="T0" fmla="*/ 0 w 5"/>
                <a:gd name="T1" fmla="*/ 17 h 17"/>
                <a:gd name="T2" fmla="*/ 0 w 5"/>
                <a:gd name="T3" fmla="*/ 17 h 17"/>
                <a:gd name="T4" fmla="*/ 5 w 5"/>
                <a:gd name="T5" fmla="*/ 17 h 17"/>
                <a:gd name="T6" fmla="*/ 5 w 5"/>
                <a:gd name="T7" fmla="*/ 0 h 17"/>
                <a:gd name="T8" fmla="*/ 0 w 5"/>
                <a:gd name="T9" fmla="*/ 0 h 17"/>
                <a:gd name="T10" fmla="*/ 0 w 5"/>
                <a:gd name="T11" fmla="*/ 17 h 17"/>
              </a:gdLst>
              <a:ahLst/>
              <a:cxnLst>
                <a:cxn ang="0">
                  <a:pos x="T0" y="T1"/>
                </a:cxn>
                <a:cxn ang="0">
                  <a:pos x="T2" y="T3"/>
                </a:cxn>
                <a:cxn ang="0">
                  <a:pos x="T4" y="T5"/>
                </a:cxn>
                <a:cxn ang="0">
                  <a:pos x="T6" y="T7"/>
                </a:cxn>
                <a:cxn ang="0">
                  <a:pos x="T8" y="T9"/>
                </a:cxn>
                <a:cxn ang="0">
                  <a:pos x="T10" y="T11"/>
                </a:cxn>
              </a:cxnLst>
              <a:rect l="0" t="0" r="r" b="b"/>
              <a:pathLst>
                <a:path w="5" h="17">
                  <a:moveTo>
                    <a:pt x="0" y="17"/>
                  </a:moveTo>
                  <a:lnTo>
                    <a:pt x="0" y="17"/>
                  </a:lnTo>
                  <a:lnTo>
                    <a:pt x="5" y="17"/>
                  </a:lnTo>
                  <a:lnTo>
                    <a:pt x="5" y="0"/>
                  </a:lnTo>
                  <a:lnTo>
                    <a:pt x="0" y="0"/>
                  </a:lnTo>
                  <a:lnTo>
                    <a:pt x="0" y="17"/>
                  </a:lnTo>
                  <a:close/>
                </a:path>
              </a:pathLst>
            </a:custGeom>
            <a:grpFill/>
            <a:ln w="0">
              <a:noFill/>
              <a:prstDash val="solid"/>
              <a:round/>
              <a:headEnd/>
              <a:tailEnd/>
            </a:ln>
          </p:spPr>
          <p:txBody>
            <a:bodyPr/>
            <a:lstStyle/>
            <a:p>
              <a:pPr defTabSz="543689">
                <a:defRPr/>
              </a:pPr>
              <a:endParaRPr lang="zh-CN" altLang="en-US" sz="3201"/>
            </a:p>
          </p:txBody>
        </p:sp>
        <p:sp>
          <p:nvSpPr>
            <p:cNvPr id="115" name="Freeform 463"/>
            <p:cNvSpPr>
              <a:spLocks/>
            </p:cNvSpPr>
            <p:nvPr/>
          </p:nvSpPr>
          <p:spPr bwMode="auto">
            <a:xfrm>
              <a:off x="7453313" y="2841625"/>
              <a:ext cx="6350" cy="4763"/>
            </a:xfrm>
            <a:custGeom>
              <a:avLst/>
              <a:gdLst>
                <a:gd name="T0" fmla="*/ 5 w 6"/>
                <a:gd name="T1" fmla="*/ 0 h 5"/>
                <a:gd name="T2" fmla="*/ 5 w 6"/>
                <a:gd name="T3" fmla="*/ 0 h 5"/>
                <a:gd name="T4" fmla="*/ 3 w 6"/>
                <a:gd name="T5" fmla="*/ 0 h 5"/>
                <a:gd name="T6" fmla="*/ 1 w 6"/>
                <a:gd name="T7" fmla="*/ 0 h 5"/>
                <a:gd name="T8" fmla="*/ 0 w 6"/>
                <a:gd name="T9" fmla="*/ 2 h 5"/>
                <a:gd name="T10" fmla="*/ 1 w 6"/>
                <a:gd name="T11" fmla="*/ 4 h 5"/>
                <a:gd name="T12" fmla="*/ 3 w 6"/>
                <a:gd name="T13" fmla="*/ 5 h 5"/>
                <a:gd name="T14" fmla="*/ 5 w 6"/>
                <a:gd name="T15" fmla="*/ 4 h 5"/>
                <a:gd name="T16" fmla="*/ 6 w 6"/>
                <a:gd name="T17" fmla="*/ 2 h 5"/>
                <a:gd name="T18" fmla="*/ 5 w 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5" y="0"/>
                  </a:moveTo>
                  <a:lnTo>
                    <a:pt x="5" y="0"/>
                  </a:lnTo>
                  <a:cubicBezTo>
                    <a:pt x="5" y="0"/>
                    <a:pt x="4" y="0"/>
                    <a:pt x="3" y="0"/>
                  </a:cubicBezTo>
                  <a:cubicBezTo>
                    <a:pt x="2" y="0"/>
                    <a:pt x="2" y="0"/>
                    <a:pt x="1" y="0"/>
                  </a:cubicBezTo>
                  <a:cubicBezTo>
                    <a:pt x="0" y="1"/>
                    <a:pt x="0" y="1"/>
                    <a:pt x="0" y="2"/>
                  </a:cubicBezTo>
                  <a:cubicBezTo>
                    <a:pt x="0" y="3"/>
                    <a:pt x="0" y="4"/>
                    <a:pt x="1" y="4"/>
                  </a:cubicBezTo>
                  <a:cubicBezTo>
                    <a:pt x="2" y="5"/>
                    <a:pt x="2" y="5"/>
                    <a:pt x="3" y="5"/>
                  </a:cubicBezTo>
                  <a:cubicBezTo>
                    <a:pt x="4" y="5"/>
                    <a:pt x="5" y="5"/>
                    <a:pt x="5" y="4"/>
                  </a:cubicBezTo>
                  <a:cubicBezTo>
                    <a:pt x="6" y="4"/>
                    <a:pt x="6" y="3"/>
                    <a:pt x="6" y="2"/>
                  </a:cubicBezTo>
                  <a:cubicBezTo>
                    <a:pt x="6" y="1"/>
                    <a:pt x="6" y="1"/>
                    <a:pt x="5" y="0"/>
                  </a:cubicBezTo>
                  <a:close/>
                </a:path>
              </a:pathLst>
            </a:custGeom>
            <a:grpFill/>
            <a:ln w="0">
              <a:noFill/>
              <a:prstDash val="solid"/>
              <a:round/>
              <a:headEnd/>
              <a:tailEnd/>
            </a:ln>
          </p:spPr>
          <p:txBody>
            <a:bodyPr/>
            <a:lstStyle/>
            <a:p>
              <a:pPr defTabSz="543689">
                <a:defRPr/>
              </a:pPr>
              <a:endParaRPr lang="zh-CN" altLang="en-US" sz="3201"/>
            </a:p>
          </p:txBody>
        </p:sp>
        <p:sp>
          <p:nvSpPr>
            <p:cNvPr id="116" name="Freeform 464"/>
            <p:cNvSpPr>
              <a:spLocks noEditPoints="1"/>
            </p:cNvSpPr>
            <p:nvPr/>
          </p:nvSpPr>
          <p:spPr bwMode="auto">
            <a:xfrm>
              <a:off x="7462838" y="2847975"/>
              <a:ext cx="17463" cy="19050"/>
            </a:xfrm>
            <a:custGeom>
              <a:avLst/>
              <a:gdLst>
                <a:gd name="T0" fmla="*/ 14 w 19"/>
                <a:gd name="T1" fmla="*/ 10 h 19"/>
                <a:gd name="T2" fmla="*/ 14 w 19"/>
                <a:gd name="T3" fmla="*/ 10 h 19"/>
                <a:gd name="T4" fmla="*/ 10 w 19"/>
                <a:gd name="T5" fmla="*/ 15 h 19"/>
                <a:gd name="T6" fmla="*/ 5 w 19"/>
                <a:gd name="T7" fmla="*/ 10 h 19"/>
                <a:gd name="T8" fmla="*/ 6 w 19"/>
                <a:gd name="T9" fmla="*/ 6 h 19"/>
                <a:gd name="T10" fmla="*/ 10 w 19"/>
                <a:gd name="T11" fmla="*/ 4 h 19"/>
                <a:gd name="T12" fmla="*/ 14 w 19"/>
                <a:gd name="T13" fmla="*/ 10 h 19"/>
                <a:gd name="T14" fmla="*/ 3 w 19"/>
                <a:gd name="T15" fmla="*/ 3 h 19"/>
                <a:gd name="T16" fmla="*/ 3 w 19"/>
                <a:gd name="T17" fmla="*/ 3 h 19"/>
                <a:gd name="T18" fmla="*/ 0 w 19"/>
                <a:gd name="T19" fmla="*/ 10 h 19"/>
                <a:gd name="T20" fmla="*/ 3 w 19"/>
                <a:gd name="T21" fmla="*/ 16 h 19"/>
                <a:gd name="T22" fmla="*/ 9 w 19"/>
                <a:gd name="T23" fmla="*/ 19 h 19"/>
                <a:gd name="T24" fmla="*/ 16 w 19"/>
                <a:gd name="T25" fmla="*/ 16 h 19"/>
                <a:gd name="T26" fmla="*/ 19 w 19"/>
                <a:gd name="T27" fmla="*/ 9 h 19"/>
                <a:gd name="T28" fmla="*/ 16 w 19"/>
                <a:gd name="T29" fmla="*/ 3 h 19"/>
                <a:gd name="T30" fmla="*/ 10 w 19"/>
                <a:gd name="T31" fmla="*/ 0 h 19"/>
                <a:gd name="T32" fmla="*/ 3 w 19"/>
                <a:gd name="T3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4" y="10"/>
                  </a:moveTo>
                  <a:lnTo>
                    <a:pt x="14" y="10"/>
                  </a:lnTo>
                  <a:cubicBezTo>
                    <a:pt x="14" y="13"/>
                    <a:pt x="12" y="15"/>
                    <a:pt x="10" y="15"/>
                  </a:cubicBezTo>
                  <a:cubicBezTo>
                    <a:pt x="7" y="15"/>
                    <a:pt x="5" y="13"/>
                    <a:pt x="5" y="10"/>
                  </a:cubicBezTo>
                  <a:cubicBezTo>
                    <a:pt x="5" y="8"/>
                    <a:pt x="6" y="7"/>
                    <a:pt x="6" y="6"/>
                  </a:cubicBezTo>
                  <a:cubicBezTo>
                    <a:pt x="7" y="5"/>
                    <a:pt x="8" y="4"/>
                    <a:pt x="10" y="4"/>
                  </a:cubicBezTo>
                  <a:cubicBezTo>
                    <a:pt x="12" y="4"/>
                    <a:pt x="14" y="6"/>
                    <a:pt x="14" y="10"/>
                  </a:cubicBezTo>
                  <a:close/>
                  <a:moveTo>
                    <a:pt x="3" y="3"/>
                  </a:moveTo>
                  <a:lnTo>
                    <a:pt x="3" y="3"/>
                  </a:lnTo>
                  <a:cubicBezTo>
                    <a:pt x="1" y="5"/>
                    <a:pt x="0" y="7"/>
                    <a:pt x="0" y="10"/>
                  </a:cubicBezTo>
                  <a:cubicBezTo>
                    <a:pt x="0" y="13"/>
                    <a:pt x="1" y="15"/>
                    <a:pt x="3" y="16"/>
                  </a:cubicBezTo>
                  <a:cubicBezTo>
                    <a:pt x="4" y="18"/>
                    <a:pt x="7" y="19"/>
                    <a:pt x="9" y="19"/>
                  </a:cubicBezTo>
                  <a:cubicBezTo>
                    <a:pt x="12" y="19"/>
                    <a:pt x="15" y="18"/>
                    <a:pt x="16" y="16"/>
                  </a:cubicBezTo>
                  <a:cubicBezTo>
                    <a:pt x="18" y="15"/>
                    <a:pt x="19" y="12"/>
                    <a:pt x="19" y="9"/>
                  </a:cubicBezTo>
                  <a:cubicBezTo>
                    <a:pt x="19" y="7"/>
                    <a:pt x="18" y="5"/>
                    <a:pt x="16" y="3"/>
                  </a:cubicBezTo>
                  <a:cubicBezTo>
                    <a:pt x="15" y="1"/>
                    <a:pt x="12" y="0"/>
                    <a:pt x="10" y="0"/>
                  </a:cubicBezTo>
                  <a:cubicBezTo>
                    <a:pt x="7" y="0"/>
                    <a:pt x="4" y="1"/>
                    <a:pt x="3" y="3"/>
                  </a:cubicBezTo>
                  <a:close/>
                </a:path>
              </a:pathLst>
            </a:custGeom>
            <a:grpFill/>
            <a:ln w="0">
              <a:noFill/>
              <a:prstDash val="solid"/>
              <a:round/>
              <a:headEnd/>
              <a:tailEnd/>
            </a:ln>
          </p:spPr>
          <p:txBody>
            <a:bodyPr/>
            <a:lstStyle/>
            <a:p>
              <a:pPr defTabSz="543689">
                <a:defRPr/>
              </a:pPr>
              <a:endParaRPr lang="zh-CN" altLang="en-US" sz="3201"/>
            </a:p>
          </p:txBody>
        </p:sp>
        <p:sp>
          <p:nvSpPr>
            <p:cNvPr id="117" name="Freeform 465"/>
            <p:cNvSpPr>
              <a:spLocks/>
            </p:cNvSpPr>
            <p:nvPr/>
          </p:nvSpPr>
          <p:spPr bwMode="auto">
            <a:xfrm>
              <a:off x="7483475" y="2847975"/>
              <a:ext cx="15875" cy="17463"/>
            </a:xfrm>
            <a:custGeom>
              <a:avLst/>
              <a:gdLst>
                <a:gd name="T0" fmla="*/ 17 w 17"/>
                <a:gd name="T1" fmla="*/ 18 h 18"/>
                <a:gd name="T2" fmla="*/ 17 w 17"/>
                <a:gd name="T3" fmla="*/ 18 h 18"/>
                <a:gd name="T4" fmla="*/ 17 w 17"/>
                <a:gd name="T5" fmla="*/ 8 h 18"/>
                <a:gd name="T6" fmla="*/ 11 w 17"/>
                <a:gd name="T7" fmla="*/ 0 h 18"/>
                <a:gd name="T8" fmla="*/ 6 w 17"/>
                <a:gd name="T9" fmla="*/ 4 h 18"/>
                <a:gd name="T10" fmla="*/ 6 w 17"/>
                <a:gd name="T11" fmla="*/ 4 h 18"/>
                <a:gd name="T12" fmla="*/ 6 w 17"/>
                <a:gd name="T13" fmla="*/ 1 h 18"/>
                <a:gd name="T14" fmla="*/ 0 w 17"/>
                <a:gd name="T15" fmla="*/ 1 h 18"/>
                <a:gd name="T16" fmla="*/ 0 w 17"/>
                <a:gd name="T17" fmla="*/ 18 h 18"/>
                <a:gd name="T18" fmla="*/ 6 w 17"/>
                <a:gd name="T19" fmla="*/ 18 h 18"/>
                <a:gd name="T20" fmla="*/ 6 w 17"/>
                <a:gd name="T21" fmla="*/ 8 h 18"/>
                <a:gd name="T22" fmla="*/ 7 w 17"/>
                <a:gd name="T23" fmla="*/ 6 h 18"/>
                <a:gd name="T24" fmla="*/ 9 w 17"/>
                <a:gd name="T25" fmla="*/ 4 h 18"/>
                <a:gd name="T26" fmla="*/ 12 w 17"/>
                <a:gd name="T27" fmla="*/ 9 h 18"/>
                <a:gd name="T28" fmla="*/ 12 w 17"/>
                <a:gd name="T29" fmla="*/ 18 h 18"/>
                <a:gd name="T30" fmla="*/ 17 w 1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8">
                  <a:moveTo>
                    <a:pt x="17" y="18"/>
                  </a:moveTo>
                  <a:lnTo>
                    <a:pt x="17" y="18"/>
                  </a:lnTo>
                  <a:lnTo>
                    <a:pt x="17" y="8"/>
                  </a:lnTo>
                  <a:cubicBezTo>
                    <a:pt x="17" y="3"/>
                    <a:pt x="15" y="0"/>
                    <a:pt x="11" y="0"/>
                  </a:cubicBezTo>
                  <a:cubicBezTo>
                    <a:pt x="9" y="0"/>
                    <a:pt x="7" y="2"/>
                    <a:pt x="6" y="4"/>
                  </a:cubicBezTo>
                  <a:lnTo>
                    <a:pt x="6" y="4"/>
                  </a:lnTo>
                  <a:lnTo>
                    <a:pt x="6" y="1"/>
                  </a:lnTo>
                  <a:lnTo>
                    <a:pt x="0" y="1"/>
                  </a:lnTo>
                  <a:lnTo>
                    <a:pt x="0" y="18"/>
                  </a:lnTo>
                  <a:lnTo>
                    <a:pt x="6" y="18"/>
                  </a:lnTo>
                  <a:lnTo>
                    <a:pt x="6" y="8"/>
                  </a:lnTo>
                  <a:cubicBezTo>
                    <a:pt x="6" y="7"/>
                    <a:pt x="6" y="6"/>
                    <a:pt x="7" y="6"/>
                  </a:cubicBezTo>
                  <a:cubicBezTo>
                    <a:pt x="7" y="5"/>
                    <a:pt x="8" y="4"/>
                    <a:pt x="9" y="4"/>
                  </a:cubicBezTo>
                  <a:cubicBezTo>
                    <a:pt x="11" y="4"/>
                    <a:pt x="12" y="6"/>
                    <a:pt x="12" y="9"/>
                  </a:cubicBezTo>
                  <a:lnTo>
                    <a:pt x="12" y="18"/>
                  </a:lnTo>
                  <a:lnTo>
                    <a:pt x="17" y="18"/>
                  </a:lnTo>
                  <a:close/>
                </a:path>
              </a:pathLst>
            </a:custGeom>
            <a:grpFill/>
            <a:ln w="0">
              <a:noFill/>
              <a:prstDash val="solid"/>
              <a:round/>
              <a:headEnd/>
              <a:tailEnd/>
            </a:ln>
          </p:spPr>
          <p:txBody>
            <a:bodyPr/>
            <a:lstStyle/>
            <a:p>
              <a:pPr defTabSz="543689">
                <a:defRPr/>
              </a:pPr>
              <a:endParaRPr lang="zh-CN" altLang="en-US" sz="3201"/>
            </a:p>
          </p:txBody>
        </p:sp>
        <p:sp>
          <p:nvSpPr>
            <p:cNvPr id="118" name="Freeform 466"/>
            <p:cNvSpPr>
              <a:spLocks/>
            </p:cNvSpPr>
            <p:nvPr/>
          </p:nvSpPr>
          <p:spPr bwMode="auto">
            <a:xfrm>
              <a:off x="7504113" y="2841625"/>
              <a:ext cx="14288" cy="25400"/>
            </a:xfrm>
            <a:custGeom>
              <a:avLst/>
              <a:gdLst>
                <a:gd name="T0" fmla="*/ 7 w 16"/>
                <a:gd name="T1" fmla="*/ 22 h 26"/>
                <a:gd name="T2" fmla="*/ 7 w 16"/>
                <a:gd name="T3" fmla="*/ 22 h 26"/>
                <a:gd name="T4" fmla="*/ 0 w 16"/>
                <a:gd name="T5" fmla="*/ 19 h 26"/>
                <a:gd name="T6" fmla="*/ 0 w 16"/>
                <a:gd name="T7" fmla="*/ 24 h 26"/>
                <a:gd name="T8" fmla="*/ 7 w 16"/>
                <a:gd name="T9" fmla="*/ 26 h 26"/>
                <a:gd name="T10" fmla="*/ 14 w 16"/>
                <a:gd name="T11" fmla="*/ 24 h 26"/>
                <a:gd name="T12" fmla="*/ 16 w 16"/>
                <a:gd name="T13" fmla="*/ 19 h 26"/>
                <a:gd name="T14" fmla="*/ 15 w 16"/>
                <a:gd name="T15" fmla="*/ 14 h 26"/>
                <a:gd name="T16" fmla="*/ 10 w 16"/>
                <a:gd name="T17" fmla="*/ 11 h 26"/>
                <a:gd name="T18" fmla="*/ 6 w 16"/>
                <a:gd name="T19" fmla="*/ 9 h 26"/>
                <a:gd name="T20" fmla="*/ 5 w 16"/>
                <a:gd name="T21" fmla="*/ 7 h 26"/>
                <a:gd name="T22" fmla="*/ 6 w 16"/>
                <a:gd name="T23" fmla="*/ 5 h 26"/>
                <a:gd name="T24" fmla="*/ 10 w 16"/>
                <a:gd name="T25" fmla="*/ 5 h 26"/>
                <a:gd name="T26" fmla="*/ 15 w 16"/>
                <a:gd name="T27" fmla="*/ 6 h 26"/>
                <a:gd name="T28" fmla="*/ 15 w 16"/>
                <a:gd name="T29" fmla="*/ 1 h 26"/>
                <a:gd name="T30" fmla="*/ 9 w 16"/>
                <a:gd name="T31" fmla="*/ 0 h 26"/>
                <a:gd name="T32" fmla="*/ 2 w 16"/>
                <a:gd name="T33" fmla="*/ 2 h 26"/>
                <a:gd name="T34" fmla="*/ 0 w 16"/>
                <a:gd name="T35" fmla="*/ 8 h 26"/>
                <a:gd name="T36" fmla="*/ 6 w 16"/>
                <a:gd name="T37" fmla="*/ 15 h 26"/>
                <a:gd name="T38" fmla="*/ 10 w 16"/>
                <a:gd name="T39" fmla="*/ 17 h 26"/>
                <a:gd name="T40" fmla="*/ 11 w 16"/>
                <a:gd name="T41" fmla="*/ 19 h 26"/>
                <a:gd name="T42" fmla="*/ 10 w 16"/>
                <a:gd name="T43" fmla="*/ 21 h 26"/>
                <a:gd name="T44" fmla="*/ 7 w 16"/>
                <a:gd name="T45"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6">
                  <a:moveTo>
                    <a:pt x="7" y="22"/>
                  </a:moveTo>
                  <a:lnTo>
                    <a:pt x="7" y="22"/>
                  </a:lnTo>
                  <a:cubicBezTo>
                    <a:pt x="4" y="22"/>
                    <a:pt x="2" y="21"/>
                    <a:pt x="0" y="19"/>
                  </a:cubicBezTo>
                  <a:lnTo>
                    <a:pt x="0" y="24"/>
                  </a:lnTo>
                  <a:cubicBezTo>
                    <a:pt x="2" y="25"/>
                    <a:pt x="4" y="26"/>
                    <a:pt x="7" y="26"/>
                  </a:cubicBezTo>
                  <a:cubicBezTo>
                    <a:pt x="10" y="26"/>
                    <a:pt x="12" y="25"/>
                    <a:pt x="14" y="24"/>
                  </a:cubicBezTo>
                  <a:cubicBezTo>
                    <a:pt x="16" y="23"/>
                    <a:pt x="16" y="21"/>
                    <a:pt x="16" y="19"/>
                  </a:cubicBezTo>
                  <a:cubicBezTo>
                    <a:pt x="16" y="17"/>
                    <a:pt x="16" y="16"/>
                    <a:pt x="15" y="14"/>
                  </a:cubicBezTo>
                  <a:cubicBezTo>
                    <a:pt x="14" y="13"/>
                    <a:pt x="12" y="12"/>
                    <a:pt x="10" y="11"/>
                  </a:cubicBezTo>
                  <a:cubicBezTo>
                    <a:pt x="8" y="10"/>
                    <a:pt x="7" y="10"/>
                    <a:pt x="6" y="9"/>
                  </a:cubicBezTo>
                  <a:cubicBezTo>
                    <a:pt x="6" y="8"/>
                    <a:pt x="5" y="8"/>
                    <a:pt x="5" y="7"/>
                  </a:cubicBezTo>
                  <a:cubicBezTo>
                    <a:pt x="5" y="6"/>
                    <a:pt x="6" y="6"/>
                    <a:pt x="6" y="5"/>
                  </a:cubicBezTo>
                  <a:cubicBezTo>
                    <a:pt x="7" y="5"/>
                    <a:pt x="8" y="5"/>
                    <a:pt x="10" y="5"/>
                  </a:cubicBezTo>
                  <a:cubicBezTo>
                    <a:pt x="12" y="5"/>
                    <a:pt x="14" y="5"/>
                    <a:pt x="15" y="6"/>
                  </a:cubicBezTo>
                  <a:lnTo>
                    <a:pt x="15" y="1"/>
                  </a:lnTo>
                  <a:cubicBezTo>
                    <a:pt x="14" y="1"/>
                    <a:pt x="12" y="0"/>
                    <a:pt x="9" y="0"/>
                  </a:cubicBezTo>
                  <a:cubicBezTo>
                    <a:pt x="6" y="0"/>
                    <a:pt x="4" y="1"/>
                    <a:pt x="2" y="2"/>
                  </a:cubicBezTo>
                  <a:cubicBezTo>
                    <a:pt x="1" y="4"/>
                    <a:pt x="0" y="5"/>
                    <a:pt x="0" y="8"/>
                  </a:cubicBezTo>
                  <a:cubicBezTo>
                    <a:pt x="0" y="11"/>
                    <a:pt x="2" y="13"/>
                    <a:pt x="6" y="15"/>
                  </a:cubicBezTo>
                  <a:cubicBezTo>
                    <a:pt x="8" y="16"/>
                    <a:pt x="9" y="17"/>
                    <a:pt x="10" y="17"/>
                  </a:cubicBezTo>
                  <a:cubicBezTo>
                    <a:pt x="11" y="18"/>
                    <a:pt x="11" y="18"/>
                    <a:pt x="11" y="19"/>
                  </a:cubicBezTo>
                  <a:cubicBezTo>
                    <a:pt x="11" y="20"/>
                    <a:pt x="11" y="20"/>
                    <a:pt x="10" y="21"/>
                  </a:cubicBezTo>
                  <a:cubicBezTo>
                    <a:pt x="9" y="21"/>
                    <a:pt x="8" y="22"/>
                    <a:pt x="7" y="22"/>
                  </a:cubicBezTo>
                  <a:close/>
                </a:path>
              </a:pathLst>
            </a:custGeom>
            <a:grpFill/>
            <a:ln w="0">
              <a:noFill/>
              <a:prstDash val="solid"/>
              <a:round/>
              <a:headEnd/>
              <a:tailEnd/>
            </a:ln>
          </p:spPr>
          <p:txBody>
            <a:bodyPr/>
            <a:lstStyle/>
            <a:p>
              <a:pPr defTabSz="543689">
                <a:defRPr/>
              </a:pPr>
              <a:endParaRPr lang="zh-CN" altLang="en-US" sz="3201"/>
            </a:p>
          </p:txBody>
        </p:sp>
        <p:sp>
          <p:nvSpPr>
            <p:cNvPr id="119" name="Freeform 467"/>
            <p:cNvSpPr>
              <a:spLocks/>
            </p:cNvSpPr>
            <p:nvPr/>
          </p:nvSpPr>
          <p:spPr bwMode="auto">
            <a:xfrm>
              <a:off x="7519988" y="2844800"/>
              <a:ext cx="11113" cy="22225"/>
            </a:xfrm>
            <a:custGeom>
              <a:avLst/>
              <a:gdLst>
                <a:gd name="T0" fmla="*/ 12 w 12"/>
                <a:gd name="T1" fmla="*/ 9 h 23"/>
                <a:gd name="T2" fmla="*/ 12 w 12"/>
                <a:gd name="T3" fmla="*/ 9 h 23"/>
                <a:gd name="T4" fmla="*/ 12 w 12"/>
                <a:gd name="T5" fmla="*/ 5 h 23"/>
                <a:gd name="T6" fmla="*/ 8 w 12"/>
                <a:gd name="T7" fmla="*/ 5 h 23"/>
                <a:gd name="T8" fmla="*/ 8 w 12"/>
                <a:gd name="T9" fmla="*/ 0 h 23"/>
                <a:gd name="T10" fmla="*/ 3 w 12"/>
                <a:gd name="T11" fmla="*/ 1 h 23"/>
                <a:gd name="T12" fmla="*/ 3 w 12"/>
                <a:gd name="T13" fmla="*/ 5 h 23"/>
                <a:gd name="T14" fmla="*/ 0 w 12"/>
                <a:gd name="T15" fmla="*/ 5 h 23"/>
                <a:gd name="T16" fmla="*/ 0 w 12"/>
                <a:gd name="T17" fmla="*/ 9 h 23"/>
                <a:gd name="T18" fmla="*/ 3 w 12"/>
                <a:gd name="T19" fmla="*/ 9 h 23"/>
                <a:gd name="T20" fmla="*/ 3 w 12"/>
                <a:gd name="T21" fmla="*/ 17 h 23"/>
                <a:gd name="T22" fmla="*/ 9 w 12"/>
                <a:gd name="T23" fmla="*/ 23 h 23"/>
                <a:gd name="T24" fmla="*/ 12 w 12"/>
                <a:gd name="T25" fmla="*/ 22 h 23"/>
                <a:gd name="T26" fmla="*/ 12 w 12"/>
                <a:gd name="T27" fmla="*/ 18 h 23"/>
                <a:gd name="T28" fmla="*/ 11 w 12"/>
                <a:gd name="T29" fmla="*/ 19 h 23"/>
                <a:gd name="T30" fmla="*/ 8 w 12"/>
                <a:gd name="T31" fmla="*/ 16 h 23"/>
                <a:gd name="T32" fmla="*/ 8 w 12"/>
                <a:gd name="T33" fmla="*/ 9 h 23"/>
                <a:gd name="T34" fmla="*/ 12 w 12"/>
                <a:gd name="T3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23">
                  <a:moveTo>
                    <a:pt x="12" y="9"/>
                  </a:moveTo>
                  <a:lnTo>
                    <a:pt x="12" y="9"/>
                  </a:lnTo>
                  <a:lnTo>
                    <a:pt x="12" y="5"/>
                  </a:lnTo>
                  <a:lnTo>
                    <a:pt x="8" y="5"/>
                  </a:lnTo>
                  <a:lnTo>
                    <a:pt x="8" y="0"/>
                  </a:lnTo>
                  <a:lnTo>
                    <a:pt x="3" y="1"/>
                  </a:lnTo>
                  <a:lnTo>
                    <a:pt x="3" y="5"/>
                  </a:lnTo>
                  <a:lnTo>
                    <a:pt x="0" y="5"/>
                  </a:lnTo>
                  <a:lnTo>
                    <a:pt x="0" y="9"/>
                  </a:lnTo>
                  <a:lnTo>
                    <a:pt x="3" y="9"/>
                  </a:lnTo>
                  <a:lnTo>
                    <a:pt x="3" y="17"/>
                  </a:lnTo>
                  <a:cubicBezTo>
                    <a:pt x="3" y="21"/>
                    <a:pt x="5" y="23"/>
                    <a:pt x="9" y="23"/>
                  </a:cubicBezTo>
                  <a:cubicBezTo>
                    <a:pt x="10" y="23"/>
                    <a:pt x="12" y="23"/>
                    <a:pt x="12" y="22"/>
                  </a:cubicBezTo>
                  <a:lnTo>
                    <a:pt x="12" y="18"/>
                  </a:lnTo>
                  <a:cubicBezTo>
                    <a:pt x="12" y="19"/>
                    <a:pt x="11" y="19"/>
                    <a:pt x="11" y="19"/>
                  </a:cubicBezTo>
                  <a:cubicBezTo>
                    <a:pt x="9" y="19"/>
                    <a:pt x="8" y="18"/>
                    <a:pt x="8" y="16"/>
                  </a:cubicBezTo>
                  <a:lnTo>
                    <a:pt x="8" y="9"/>
                  </a:lnTo>
                  <a:lnTo>
                    <a:pt x="12" y="9"/>
                  </a:lnTo>
                  <a:close/>
                </a:path>
              </a:pathLst>
            </a:custGeom>
            <a:grpFill/>
            <a:ln w="0">
              <a:noFill/>
              <a:prstDash val="solid"/>
              <a:round/>
              <a:headEnd/>
              <a:tailEnd/>
            </a:ln>
          </p:spPr>
          <p:txBody>
            <a:bodyPr/>
            <a:lstStyle/>
            <a:p>
              <a:pPr defTabSz="543689">
                <a:defRPr/>
              </a:pPr>
              <a:endParaRPr lang="zh-CN" altLang="en-US" sz="3201"/>
            </a:p>
          </p:txBody>
        </p:sp>
        <p:sp>
          <p:nvSpPr>
            <p:cNvPr id="120" name="Freeform 468"/>
            <p:cNvSpPr>
              <a:spLocks noEditPoints="1"/>
            </p:cNvSpPr>
            <p:nvPr/>
          </p:nvSpPr>
          <p:spPr bwMode="auto">
            <a:xfrm>
              <a:off x="7532688" y="2847975"/>
              <a:ext cx="19050" cy="19050"/>
            </a:xfrm>
            <a:custGeom>
              <a:avLst/>
              <a:gdLst>
                <a:gd name="T0" fmla="*/ 14 w 19"/>
                <a:gd name="T1" fmla="*/ 10 h 19"/>
                <a:gd name="T2" fmla="*/ 14 w 19"/>
                <a:gd name="T3" fmla="*/ 10 h 19"/>
                <a:gd name="T4" fmla="*/ 10 w 19"/>
                <a:gd name="T5" fmla="*/ 15 h 19"/>
                <a:gd name="T6" fmla="*/ 6 w 19"/>
                <a:gd name="T7" fmla="*/ 10 h 19"/>
                <a:gd name="T8" fmla="*/ 7 w 19"/>
                <a:gd name="T9" fmla="*/ 6 h 19"/>
                <a:gd name="T10" fmla="*/ 10 w 19"/>
                <a:gd name="T11" fmla="*/ 4 h 19"/>
                <a:gd name="T12" fmla="*/ 14 w 19"/>
                <a:gd name="T13" fmla="*/ 10 h 19"/>
                <a:gd name="T14" fmla="*/ 3 w 19"/>
                <a:gd name="T15" fmla="*/ 3 h 19"/>
                <a:gd name="T16" fmla="*/ 3 w 19"/>
                <a:gd name="T17" fmla="*/ 3 h 19"/>
                <a:gd name="T18" fmla="*/ 0 w 19"/>
                <a:gd name="T19" fmla="*/ 10 h 19"/>
                <a:gd name="T20" fmla="*/ 3 w 19"/>
                <a:gd name="T21" fmla="*/ 16 h 19"/>
                <a:gd name="T22" fmla="*/ 10 w 19"/>
                <a:gd name="T23" fmla="*/ 19 h 19"/>
                <a:gd name="T24" fmla="*/ 17 w 19"/>
                <a:gd name="T25" fmla="*/ 16 h 19"/>
                <a:gd name="T26" fmla="*/ 19 w 19"/>
                <a:gd name="T27" fmla="*/ 9 h 19"/>
                <a:gd name="T28" fmla="*/ 17 w 19"/>
                <a:gd name="T29" fmla="*/ 3 h 19"/>
                <a:gd name="T30" fmla="*/ 10 w 19"/>
                <a:gd name="T31" fmla="*/ 0 h 19"/>
                <a:gd name="T32" fmla="*/ 3 w 19"/>
                <a:gd name="T3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4" y="10"/>
                  </a:moveTo>
                  <a:lnTo>
                    <a:pt x="14" y="10"/>
                  </a:lnTo>
                  <a:cubicBezTo>
                    <a:pt x="14" y="13"/>
                    <a:pt x="13" y="15"/>
                    <a:pt x="10" y="15"/>
                  </a:cubicBezTo>
                  <a:cubicBezTo>
                    <a:pt x="7" y="15"/>
                    <a:pt x="6" y="13"/>
                    <a:pt x="6" y="10"/>
                  </a:cubicBezTo>
                  <a:cubicBezTo>
                    <a:pt x="6" y="8"/>
                    <a:pt x="6" y="7"/>
                    <a:pt x="7" y="6"/>
                  </a:cubicBezTo>
                  <a:cubicBezTo>
                    <a:pt x="7" y="5"/>
                    <a:pt x="8" y="4"/>
                    <a:pt x="10" y="4"/>
                  </a:cubicBezTo>
                  <a:cubicBezTo>
                    <a:pt x="12" y="4"/>
                    <a:pt x="14" y="6"/>
                    <a:pt x="14" y="10"/>
                  </a:cubicBezTo>
                  <a:close/>
                  <a:moveTo>
                    <a:pt x="3" y="3"/>
                  </a:moveTo>
                  <a:lnTo>
                    <a:pt x="3" y="3"/>
                  </a:lnTo>
                  <a:cubicBezTo>
                    <a:pt x="1" y="5"/>
                    <a:pt x="0" y="7"/>
                    <a:pt x="0" y="10"/>
                  </a:cubicBezTo>
                  <a:cubicBezTo>
                    <a:pt x="0" y="13"/>
                    <a:pt x="1" y="15"/>
                    <a:pt x="3" y="16"/>
                  </a:cubicBezTo>
                  <a:cubicBezTo>
                    <a:pt x="5" y="18"/>
                    <a:pt x="7" y="19"/>
                    <a:pt x="10" y="19"/>
                  </a:cubicBezTo>
                  <a:cubicBezTo>
                    <a:pt x="13" y="19"/>
                    <a:pt x="15" y="18"/>
                    <a:pt x="17" y="16"/>
                  </a:cubicBezTo>
                  <a:cubicBezTo>
                    <a:pt x="18" y="15"/>
                    <a:pt x="19" y="12"/>
                    <a:pt x="19" y="9"/>
                  </a:cubicBezTo>
                  <a:cubicBezTo>
                    <a:pt x="19" y="7"/>
                    <a:pt x="18" y="5"/>
                    <a:pt x="17" y="3"/>
                  </a:cubicBezTo>
                  <a:cubicBezTo>
                    <a:pt x="15" y="1"/>
                    <a:pt x="13" y="0"/>
                    <a:pt x="10" y="0"/>
                  </a:cubicBezTo>
                  <a:cubicBezTo>
                    <a:pt x="7" y="0"/>
                    <a:pt x="5" y="1"/>
                    <a:pt x="3" y="3"/>
                  </a:cubicBezTo>
                  <a:close/>
                </a:path>
              </a:pathLst>
            </a:custGeom>
            <a:grpFill/>
            <a:ln w="0">
              <a:noFill/>
              <a:prstDash val="solid"/>
              <a:round/>
              <a:headEnd/>
              <a:tailEnd/>
            </a:ln>
          </p:spPr>
          <p:txBody>
            <a:bodyPr/>
            <a:lstStyle/>
            <a:p>
              <a:pPr defTabSz="543689">
                <a:defRPr/>
              </a:pPr>
              <a:endParaRPr lang="zh-CN" altLang="en-US" sz="3201"/>
            </a:p>
          </p:txBody>
        </p:sp>
        <p:sp>
          <p:nvSpPr>
            <p:cNvPr id="121" name="Freeform 469"/>
            <p:cNvSpPr>
              <a:spLocks/>
            </p:cNvSpPr>
            <p:nvPr/>
          </p:nvSpPr>
          <p:spPr bwMode="auto">
            <a:xfrm>
              <a:off x="7554913" y="2849563"/>
              <a:ext cx="11113" cy="15875"/>
            </a:xfrm>
            <a:custGeom>
              <a:avLst/>
              <a:gdLst>
                <a:gd name="T0" fmla="*/ 0 w 11"/>
                <a:gd name="T1" fmla="*/ 0 h 17"/>
                <a:gd name="T2" fmla="*/ 0 w 11"/>
                <a:gd name="T3" fmla="*/ 0 h 17"/>
                <a:gd name="T4" fmla="*/ 0 w 11"/>
                <a:gd name="T5" fmla="*/ 17 h 17"/>
                <a:gd name="T6" fmla="*/ 5 w 11"/>
                <a:gd name="T7" fmla="*/ 17 h 17"/>
                <a:gd name="T8" fmla="*/ 5 w 11"/>
                <a:gd name="T9" fmla="*/ 9 h 17"/>
                <a:gd name="T10" fmla="*/ 6 w 11"/>
                <a:gd name="T11" fmla="*/ 5 h 17"/>
                <a:gd name="T12" fmla="*/ 9 w 11"/>
                <a:gd name="T13" fmla="*/ 4 h 17"/>
                <a:gd name="T14" fmla="*/ 11 w 11"/>
                <a:gd name="T15" fmla="*/ 5 h 17"/>
                <a:gd name="T16" fmla="*/ 11 w 11"/>
                <a:gd name="T17" fmla="*/ 0 h 17"/>
                <a:gd name="T18" fmla="*/ 9 w 11"/>
                <a:gd name="T19" fmla="*/ 0 h 17"/>
                <a:gd name="T20" fmla="*/ 5 w 11"/>
                <a:gd name="T21" fmla="*/ 3 h 17"/>
                <a:gd name="T22" fmla="*/ 5 w 11"/>
                <a:gd name="T23" fmla="*/ 3 h 17"/>
                <a:gd name="T24" fmla="*/ 5 w 11"/>
                <a:gd name="T25" fmla="*/ 0 h 17"/>
                <a:gd name="T26" fmla="*/ 0 w 11"/>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7">
                  <a:moveTo>
                    <a:pt x="0" y="0"/>
                  </a:moveTo>
                  <a:lnTo>
                    <a:pt x="0" y="0"/>
                  </a:lnTo>
                  <a:lnTo>
                    <a:pt x="0" y="17"/>
                  </a:lnTo>
                  <a:lnTo>
                    <a:pt x="5" y="17"/>
                  </a:lnTo>
                  <a:lnTo>
                    <a:pt x="5" y="9"/>
                  </a:lnTo>
                  <a:cubicBezTo>
                    <a:pt x="5" y="7"/>
                    <a:pt x="5" y="6"/>
                    <a:pt x="6" y="5"/>
                  </a:cubicBezTo>
                  <a:cubicBezTo>
                    <a:pt x="6" y="4"/>
                    <a:pt x="7" y="4"/>
                    <a:pt x="9" y="4"/>
                  </a:cubicBezTo>
                  <a:cubicBezTo>
                    <a:pt x="9" y="4"/>
                    <a:pt x="10" y="4"/>
                    <a:pt x="11" y="5"/>
                  </a:cubicBezTo>
                  <a:lnTo>
                    <a:pt x="11" y="0"/>
                  </a:lnTo>
                  <a:cubicBezTo>
                    <a:pt x="11" y="0"/>
                    <a:pt x="10" y="0"/>
                    <a:pt x="9" y="0"/>
                  </a:cubicBezTo>
                  <a:cubicBezTo>
                    <a:pt x="7" y="0"/>
                    <a:pt x="6" y="1"/>
                    <a:pt x="5" y="3"/>
                  </a:cubicBezTo>
                  <a:lnTo>
                    <a:pt x="5" y="3"/>
                  </a:lnTo>
                  <a:lnTo>
                    <a:pt x="5"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122" name="Freeform 470"/>
            <p:cNvSpPr>
              <a:spLocks noEditPoints="1"/>
            </p:cNvSpPr>
            <p:nvPr/>
          </p:nvSpPr>
          <p:spPr bwMode="auto">
            <a:xfrm>
              <a:off x="7566025" y="2847975"/>
              <a:ext cx="15875" cy="19050"/>
            </a:xfrm>
            <a:custGeom>
              <a:avLst/>
              <a:gdLst>
                <a:gd name="T0" fmla="*/ 10 w 16"/>
                <a:gd name="T1" fmla="*/ 14 h 19"/>
                <a:gd name="T2" fmla="*/ 10 w 16"/>
                <a:gd name="T3" fmla="*/ 14 h 19"/>
                <a:gd name="T4" fmla="*/ 7 w 16"/>
                <a:gd name="T5" fmla="*/ 15 h 19"/>
                <a:gd name="T6" fmla="*/ 6 w 16"/>
                <a:gd name="T7" fmla="*/ 15 h 19"/>
                <a:gd name="T8" fmla="*/ 5 w 16"/>
                <a:gd name="T9" fmla="*/ 13 h 19"/>
                <a:gd name="T10" fmla="*/ 8 w 16"/>
                <a:gd name="T11" fmla="*/ 10 h 19"/>
                <a:gd name="T12" fmla="*/ 11 w 16"/>
                <a:gd name="T13" fmla="*/ 10 h 19"/>
                <a:gd name="T14" fmla="*/ 11 w 16"/>
                <a:gd name="T15" fmla="*/ 11 h 19"/>
                <a:gd name="T16" fmla="*/ 10 w 16"/>
                <a:gd name="T17" fmla="*/ 14 h 19"/>
                <a:gd name="T18" fmla="*/ 16 w 16"/>
                <a:gd name="T19" fmla="*/ 18 h 19"/>
                <a:gd name="T20" fmla="*/ 16 w 16"/>
                <a:gd name="T21" fmla="*/ 18 h 19"/>
                <a:gd name="T22" fmla="*/ 16 w 16"/>
                <a:gd name="T23" fmla="*/ 8 h 19"/>
                <a:gd name="T24" fmla="*/ 8 w 16"/>
                <a:gd name="T25" fmla="*/ 0 h 19"/>
                <a:gd name="T26" fmla="*/ 5 w 16"/>
                <a:gd name="T27" fmla="*/ 1 h 19"/>
                <a:gd name="T28" fmla="*/ 2 w 16"/>
                <a:gd name="T29" fmla="*/ 2 h 19"/>
                <a:gd name="T30" fmla="*/ 2 w 16"/>
                <a:gd name="T31" fmla="*/ 6 h 19"/>
                <a:gd name="T32" fmla="*/ 8 w 16"/>
                <a:gd name="T33" fmla="*/ 4 h 19"/>
                <a:gd name="T34" fmla="*/ 11 w 16"/>
                <a:gd name="T35" fmla="*/ 7 h 19"/>
                <a:gd name="T36" fmla="*/ 6 w 16"/>
                <a:gd name="T37" fmla="*/ 8 h 19"/>
                <a:gd name="T38" fmla="*/ 0 w 16"/>
                <a:gd name="T39" fmla="*/ 14 h 19"/>
                <a:gd name="T40" fmla="*/ 2 w 16"/>
                <a:gd name="T41" fmla="*/ 17 h 19"/>
                <a:gd name="T42" fmla="*/ 6 w 16"/>
                <a:gd name="T43" fmla="*/ 19 h 19"/>
                <a:gd name="T44" fmla="*/ 11 w 16"/>
                <a:gd name="T45" fmla="*/ 16 h 19"/>
                <a:gd name="T46" fmla="*/ 11 w 16"/>
                <a:gd name="T47" fmla="*/ 16 h 19"/>
                <a:gd name="T48" fmla="*/ 11 w 16"/>
                <a:gd name="T49" fmla="*/ 18 h 19"/>
                <a:gd name="T50" fmla="*/ 16 w 16"/>
                <a:gd name="T5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19">
                  <a:moveTo>
                    <a:pt x="10" y="14"/>
                  </a:moveTo>
                  <a:lnTo>
                    <a:pt x="10" y="14"/>
                  </a:lnTo>
                  <a:cubicBezTo>
                    <a:pt x="9" y="15"/>
                    <a:pt x="8" y="15"/>
                    <a:pt x="7" y="15"/>
                  </a:cubicBezTo>
                  <a:cubicBezTo>
                    <a:pt x="7" y="15"/>
                    <a:pt x="6" y="15"/>
                    <a:pt x="6" y="15"/>
                  </a:cubicBezTo>
                  <a:cubicBezTo>
                    <a:pt x="5" y="14"/>
                    <a:pt x="5" y="14"/>
                    <a:pt x="5" y="13"/>
                  </a:cubicBezTo>
                  <a:cubicBezTo>
                    <a:pt x="5" y="12"/>
                    <a:pt x="6" y="11"/>
                    <a:pt x="8" y="10"/>
                  </a:cubicBezTo>
                  <a:lnTo>
                    <a:pt x="11" y="10"/>
                  </a:lnTo>
                  <a:lnTo>
                    <a:pt x="11" y="11"/>
                  </a:lnTo>
                  <a:cubicBezTo>
                    <a:pt x="11" y="12"/>
                    <a:pt x="11" y="13"/>
                    <a:pt x="10" y="14"/>
                  </a:cubicBezTo>
                  <a:close/>
                  <a:moveTo>
                    <a:pt x="16" y="18"/>
                  </a:moveTo>
                  <a:lnTo>
                    <a:pt x="16" y="18"/>
                  </a:lnTo>
                  <a:lnTo>
                    <a:pt x="16" y="8"/>
                  </a:lnTo>
                  <a:cubicBezTo>
                    <a:pt x="16" y="3"/>
                    <a:pt x="13" y="0"/>
                    <a:pt x="8" y="0"/>
                  </a:cubicBezTo>
                  <a:cubicBezTo>
                    <a:pt x="7" y="0"/>
                    <a:pt x="6" y="1"/>
                    <a:pt x="5" y="1"/>
                  </a:cubicBezTo>
                  <a:cubicBezTo>
                    <a:pt x="4" y="1"/>
                    <a:pt x="3" y="2"/>
                    <a:pt x="2" y="2"/>
                  </a:cubicBezTo>
                  <a:lnTo>
                    <a:pt x="2" y="6"/>
                  </a:lnTo>
                  <a:cubicBezTo>
                    <a:pt x="4" y="5"/>
                    <a:pt x="6" y="4"/>
                    <a:pt x="8" y="4"/>
                  </a:cubicBezTo>
                  <a:cubicBezTo>
                    <a:pt x="10" y="4"/>
                    <a:pt x="11" y="5"/>
                    <a:pt x="11" y="7"/>
                  </a:cubicBezTo>
                  <a:lnTo>
                    <a:pt x="6" y="8"/>
                  </a:lnTo>
                  <a:cubicBezTo>
                    <a:pt x="2" y="8"/>
                    <a:pt x="0" y="10"/>
                    <a:pt x="0" y="14"/>
                  </a:cubicBezTo>
                  <a:cubicBezTo>
                    <a:pt x="0" y="15"/>
                    <a:pt x="1" y="16"/>
                    <a:pt x="2" y="17"/>
                  </a:cubicBezTo>
                  <a:cubicBezTo>
                    <a:pt x="3" y="18"/>
                    <a:pt x="4" y="19"/>
                    <a:pt x="6" y="19"/>
                  </a:cubicBezTo>
                  <a:cubicBezTo>
                    <a:pt x="8" y="19"/>
                    <a:pt x="10" y="18"/>
                    <a:pt x="11" y="16"/>
                  </a:cubicBezTo>
                  <a:lnTo>
                    <a:pt x="11" y="16"/>
                  </a:lnTo>
                  <a:lnTo>
                    <a:pt x="11" y="18"/>
                  </a:lnTo>
                  <a:lnTo>
                    <a:pt x="16" y="18"/>
                  </a:lnTo>
                  <a:close/>
                </a:path>
              </a:pathLst>
            </a:custGeom>
            <a:grpFill/>
            <a:ln w="0">
              <a:noFill/>
              <a:prstDash val="solid"/>
              <a:round/>
              <a:headEnd/>
              <a:tailEnd/>
            </a:ln>
          </p:spPr>
          <p:txBody>
            <a:bodyPr/>
            <a:lstStyle/>
            <a:p>
              <a:pPr defTabSz="543689">
                <a:defRPr/>
              </a:pPr>
              <a:endParaRPr lang="zh-CN" altLang="en-US" sz="3201"/>
            </a:p>
          </p:txBody>
        </p:sp>
        <p:sp>
          <p:nvSpPr>
            <p:cNvPr id="123" name="Freeform 471"/>
            <p:cNvSpPr>
              <a:spLocks noEditPoints="1"/>
            </p:cNvSpPr>
            <p:nvPr/>
          </p:nvSpPr>
          <p:spPr bwMode="auto">
            <a:xfrm>
              <a:off x="7585075" y="2847975"/>
              <a:ext cx="15875" cy="26988"/>
            </a:xfrm>
            <a:custGeom>
              <a:avLst/>
              <a:gdLst>
                <a:gd name="T0" fmla="*/ 13 w 18"/>
                <a:gd name="T1" fmla="*/ 10 h 27"/>
                <a:gd name="T2" fmla="*/ 13 w 18"/>
                <a:gd name="T3" fmla="*/ 10 h 27"/>
                <a:gd name="T4" fmla="*/ 12 w 18"/>
                <a:gd name="T5" fmla="*/ 14 h 27"/>
                <a:gd name="T6" fmla="*/ 9 w 18"/>
                <a:gd name="T7" fmla="*/ 15 h 27"/>
                <a:gd name="T8" fmla="*/ 6 w 18"/>
                <a:gd name="T9" fmla="*/ 14 h 27"/>
                <a:gd name="T10" fmla="*/ 5 w 18"/>
                <a:gd name="T11" fmla="*/ 10 h 27"/>
                <a:gd name="T12" fmla="*/ 6 w 18"/>
                <a:gd name="T13" fmla="*/ 6 h 27"/>
                <a:gd name="T14" fmla="*/ 9 w 18"/>
                <a:gd name="T15" fmla="*/ 4 h 27"/>
                <a:gd name="T16" fmla="*/ 12 w 18"/>
                <a:gd name="T17" fmla="*/ 6 h 27"/>
                <a:gd name="T18" fmla="*/ 13 w 18"/>
                <a:gd name="T19" fmla="*/ 9 h 27"/>
                <a:gd name="T20" fmla="*/ 13 w 18"/>
                <a:gd name="T21" fmla="*/ 10 h 27"/>
                <a:gd name="T22" fmla="*/ 13 w 18"/>
                <a:gd name="T23" fmla="*/ 3 h 27"/>
                <a:gd name="T24" fmla="*/ 13 w 18"/>
                <a:gd name="T25" fmla="*/ 3 h 27"/>
                <a:gd name="T26" fmla="*/ 13 w 18"/>
                <a:gd name="T27" fmla="*/ 3 h 27"/>
                <a:gd name="T28" fmla="*/ 8 w 18"/>
                <a:gd name="T29" fmla="*/ 0 h 27"/>
                <a:gd name="T30" fmla="*/ 2 w 18"/>
                <a:gd name="T31" fmla="*/ 3 h 27"/>
                <a:gd name="T32" fmla="*/ 0 w 18"/>
                <a:gd name="T33" fmla="*/ 10 h 27"/>
                <a:gd name="T34" fmla="*/ 2 w 18"/>
                <a:gd name="T35" fmla="*/ 16 h 27"/>
                <a:gd name="T36" fmla="*/ 7 w 18"/>
                <a:gd name="T37" fmla="*/ 19 h 27"/>
                <a:gd name="T38" fmla="*/ 13 w 18"/>
                <a:gd name="T39" fmla="*/ 16 h 27"/>
                <a:gd name="T40" fmla="*/ 13 w 18"/>
                <a:gd name="T41" fmla="*/ 16 h 27"/>
                <a:gd name="T42" fmla="*/ 13 w 18"/>
                <a:gd name="T43" fmla="*/ 17 h 27"/>
                <a:gd name="T44" fmla="*/ 11 w 18"/>
                <a:gd name="T45" fmla="*/ 21 h 27"/>
                <a:gd name="T46" fmla="*/ 7 w 18"/>
                <a:gd name="T47" fmla="*/ 23 h 27"/>
                <a:gd name="T48" fmla="*/ 2 w 18"/>
                <a:gd name="T49" fmla="*/ 21 h 27"/>
                <a:gd name="T50" fmla="*/ 2 w 18"/>
                <a:gd name="T51" fmla="*/ 26 h 27"/>
                <a:gd name="T52" fmla="*/ 7 w 18"/>
                <a:gd name="T53" fmla="*/ 27 h 27"/>
                <a:gd name="T54" fmla="*/ 15 w 18"/>
                <a:gd name="T55" fmla="*/ 24 h 27"/>
                <a:gd name="T56" fmla="*/ 18 w 18"/>
                <a:gd name="T57" fmla="*/ 16 h 27"/>
                <a:gd name="T58" fmla="*/ 18 w 18"/>
                <a:gd name="T59" fmla="*/ 1 h 27"/>
                <a:gd name="T60" fmla="*/ 13 w 18"/>
                <a:gd name="T61" fmla="*/ 1 h 27"/>
                <a:gd name="T62" fmla="*/ 13 w 18"/>
                <a:gd name="T63"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27">
                  <a:moveTo>
                    <a:pt x="13" y="10"/>
                  </a:moveTo>
                  <a:lnTo>
                    <a:pt x="13" y="10"/>
                  </a:lnTo>
                  <a:cubicBezTo>
                    <a:pt x="13" y="11"/>
                    <a:pt x="13" y="13"/>
                    <a:pt x="12" y="14"/>
                  </a:cubicBezTo>
                  <a:cubicBezTo>
                    <a:pt x="11" y="14"/>
                    <a:pt x="10" y="15"/>
                    <a:pt x="9" y="15"/>
                  </a:cubicBezTo>
                  <a:cubicBezTo>
                    <a:pt x="8" y="15"/>
                    <a:pt x="7" y="14"/>
                    <a:pt x="6" y="14"/>
                  </a:cubicBezTo>
                  <a:cubicBezTo>
                    <a:pt x="6" y="13"/>
                    <a:pt x="5" y="11"/>
                    <a:pt x="5" y="10"/>
                  </a:cubicBezTo>
                  <a:cubicBezTo>
                    <a:pt x="5" y="8"/>
                    <a:pt x="6" y="7"/>
                    <a:pt x="6" y="6"/>
                  </a:cubicBezTo>
                  <a:cubicBezTo>
                    <a:pt x="7" y="5"/>
                    <a:pt x="8" y="4"/>
                    <a:pt x="9" y="4"/>
                  </a:cubicBezTo>
                  <a:cubicBezTo>
                    <a:pt x="10" y="4"/>
                    <a:pt x="11" y="5"/>
                    <a:pt x="12" y="6"/>
                  </a:cubicBezTo>
                  <a:cubicBezTo>
                    <a:pt x="13" y="6"/>
                    <a:pt x="13" y="7"/>
                    <a:pt x="13" y="9"/>
                  </a:cubicBezTo>
                  <a:lnTo>
                    <a:pt x="13" y="10"/>
                  </a:lnTo>
                  <a:close/>
                  <a:moveTo>
                    <a:pt x="13" y="3"/>
                  </a:moveTo>
                  <a:lnTo>
                    <a:pt x="13" y="3"/>
                  </a:lnTo>
                  <a:lnTo>
                    <a:pt x="13" y="3"/>
                  </a:lnTo>
                  <a:cubicBezTo>
                    <a:pt x="12" y="1"/>
                    <a:pt x="10" y="0"/>
                    <a:pt x="8" y="0"/>
                  </a:cubicBezTo>
                  <a:cubicBezTo>
                    <a:pt x="6" y="0"/>
                    <a:pt x="4" y="1"/>
                    <a:pt x="2" y="3"/>
                  </a:cubicBezTo>
                  <a:cubicBezTo>
                    <a:pt x="1" y="5"/>
                    <a:pt x="0" y="7"/>
                    <a:pt x="0" y="10"/>
                  </a:cubicBezTo>
                  <a:cubicBezTo>
                    <a:pt x="0" y="13"/>
                    <a:pt x="1" y="15"/>
                    <a:pt x="2" y="16"/>
                  </a:cubicBezTo>
                  <a:cubicBezTo>
                    <a:pt x="3" y="18"/>
                    <a:pt x="5" y="19"/>
                    <a:pt x="7" y="19"/>
                  </a:cubicBezTo>
                  <a:cubicBezTo>
                    <a:pt x="10" y="19"/>
                    <a:pt x="12" y="18"/>
                    <a:pt x="13" y="16"/>
                  </a:cubicBezTo>
                  <a:lnTo>
                    <a:pt x="13" y="16"/>
                  </a:lnTo>
                  <a:lnTo>
                    <a:pt x="13" y="17"/>
                  </a:lnTo>
                  <a:cubicBezTo>
                    <a:pt x="13" y="19"/>
                    <a:pt x="12" y="20"/>
                    <a:pt x="11" y="21"/>
                  </a:cubicBezTo>
                  <a:cubicBezTo>
                    <a:pt x="10" y="22"/>
                    <a:pt x="9" y="23"/>
                    <a:pt x="7" y="23"/>
                  </a:cubicBezTo>
                  <a:cubicBezTo>
                    <a:pt x="5" y="23"/>
                    <a:pt x="3" y="22"/>
                    <a:pt x="2" y="21"/>
                  </a:cubicBezTo>
                  <a:lnTo>
                    <a:pt x="2" y="26"/>
                  </a:lnTo>
                  <a:cubicBezTo>
                    <a:pt x="3" y="26"/>
                    <a:pt x="5" y="27"/>
                    <a:pt x="7" y="27"/>
                  </a:cubicBezTo>
                  <a:cubicBezTo>
                    <a:pt x="11" y="27"/>
                    <a:pt x="13" y="26"/>
                    <a:pt x="15" y="24"/>
                  </a:cubicBezTo>
                  <a:cubicBezTo>
                    <a:pt x="17" y="22"/>
                    <a:pt x="18" y="20"/>
                    <a:pt x="18" y="16"/>
                  </a:cubicBezTo>
                  <a:lnTo>
                    <a:pt x="18" y="1"/>
                  </a:lnTo>
                  <a:lnTo>
                    <a:pt x="13" y="1"/>
                  </a:lnTo>
                  <a:lnTo>
                    <a:pt x="13" y="3"/>
                  </a:lnTo>
                  <a:close/>
                </a:path>
              </a:pathLst>
            </a:custGeom>
            <a:grpFill/>
            <a:ln w="0">
              <a:noFill/>
              <a:prstDash val="solid"/>
              <a:round/>
              <a:headEnd/>
              <a:tailEnd/>
            </a:ln>
          </p:spPr>
          <p:txBody>
            <a:bodyPr/>
            <a:lstStyle/>
            <a:p>
              <a:pPr defTabSz="543689">
                <a:defRPr/>
              </a:pPr>
              <a:endParaRPr lang="zh-CN" altLang="en-US" sz="3201"/>
            </a:p>
          </p:txBody>
        </p:sp>
        <p:sp>
          <p:nvSpPr>
            <p:cNvPr id="124" name="Freeform 472"/>
            <p:cNvSpPr>
              <a:spLocks noEditPoints="1"/>
            </p:cNvSpPr>
            <p:nvPr/>
          </p:nvSpPr>
          <p:spPr bwMode="auto">
            <a:xfrm>
              <a:off x="7605713" y="2847975"/>
              <a:ext cx="14288" cy="19050"/>
            </a:xfrm>
            <a:custGeom>
              <a:avLst/>
              <a:gdLst>
                <a:gd name="T0" fmla="*/ 6 w 16"/>
                <a:gd name="T1" fmla="*/ 5 h 19"/>
                <a:gd name="T2" fmla="*/ 6 w 16"/>
                <a:gd name="T3" fmla="*/ 5 h 19"/>
                <a:gd name="T4" fmla="*/ 8 w 16"/>
                <a:gd name="T5" fmla="*/ 4 h 19"/>
                <a:gd name="T6" fmla="*/ 11 w 16"/>
                <a:gd name="T7" fmla="*/ 8 h 19"/>
                <a:gd name="T8" fmla="*/ 5 w 16"/>
                <a:gd name="T9" fmla="*/ 8 h 19"/>
                <a:gd name="T10" fmla="*/ 6 w 16"/>
                <a:gd name="T11" fmla="*/ 5 h 19"/>
                <a:gd name="T12" fmla="*/ 15 w 16"/>
                <a:gd name="T13" fmla="*/ 14 h 19"/>
                <a:gd name="T14" fmla="*/ 15 w 16"/>
                <a:gd name="T15" fmla="*/ 14 h 19"/>
                <a:gd name="T16" fmla="*/ 10 w 16"/>
                <a:gd name="T17" fmla="*/ 15 h 19"/>
                <a:gd name="T18" fmla="*/ 5 w 16"/>
                <a:gd name="T19" fmla="*/ 11 h 19"/>
                <a:gd name="T20" fmla="*/ 16 w 16"/>
                <a:gd name="T21" fmla="*/ 11 h 19"/>
                <a:gd name="T22" fmla="*/ 16 w 16"/>
                <a:gd name="T23" fmla="*/ 9 h 19"/>
                <a:gd name="T24" fmla="*/ 14 w 16"/>
                <a:gd name="T25" fmla="*/ 3 h 19"/>
                <a:gd name="T26" fmla="*/ 8 w 16"/>
                <a:gd name="T27" fmla="*/ 0 h 19"/>
                <a:gd name="T28" fmla="*/ 2 w 16"/>
                <a:gd name="T29" fmla="*/ 3 h 19"/>
                <a:gd name="T30" fmla="*/ 0 w 16"/>
                <a:gd name="T31" fmla="*/ 10 h 19"/>
                <a:gd name="T32" fmla="*/ 2 w 16"/>
                <a:gd name="T33" fmla="*/ 16 h 19"/>
                <a:gd name="T34" fmla="*/ 8 w 16"/>
                <a:gd name="T35" fmla="*/ 19 h 19"/>
                <a:gd name="T36" fmla="*/ 15 w 16"/>
                <a:gd name="T37" fmla="*/ 17 h 19"/>
                <a:gd name="T38" fmla="*/ 15 w 16"/>
                <a:gd name="T39"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9">
                  <a:moveTo>
                    <a:pt x="6" y="5"/>
                  </a:moveTo>
                  <a:lnTo>
                    <a:pt x="6" y="5"/>
                  </a:lnTo>
                  <a:cubicBezTo>
                    <a:pt x="7" y="4"/>
                    <a:pt x="7" y="4"/>
                    <a:pt x="8" y="4"/>
                  </a:cubicBezTo>
                  <a:cubicBezTo>
                    <a:pt x="10" y="4"/>
                    <a:pt x="11" y="5"/>
                    <a:pt x="11" y="8"/>
                  </a:cubicBezTo>
                  <a:lnTo>
                    <a:pt x="5" y="8"/>
                  </a:lnTo>
                  <a:cubicBezTo>
                    <a:pt x="5" y="7"/>
                    <a:pt x="5" y="6"/>
                    <a:pt x="6" y="5"/>
                  </a:cubicBezTo>
                  <a:close/>
                  <a:moveTo>
                    <a:pt x="15" y="14"/>
                  </a:moveTo>
                  <a:lnTo>
                    <a:pt x="15" y="14"/>
                  </a:lnTo>
                  <a:cubicBezTo>
                    <a:pt x="13" y="15"/>
                    <a:pt x="12" y="15"/>
                    <a:pt x="10" y="15"/>
                  </a:cubicBezTo>
                  <a:cubicBezTo>
                    <a:pt x="7" y="15"/>
                    <a:pt x="5" y="14"/>
                    <a:pt x="5" y="11"/>
                  </a:cubicBezTo>
                  <a:lnTo>
                    <a:pt x="16" y="11"/>
                  </a:lnTo>
                  <a:lnTo>
                    <a:pt x="16" y="9"/>
                  </a:lnTo>
                  <a:cubicBezTo>
                    <a:pt x="16" y="6"/>
                    <a:pt x="16" y="4"/>
                    <a:pt x="14" y="3"/>
                  </a:cubicBezTo>
                  <a:cubicBezTo>
                    <a:pt x="13" y="1"/>
                    <a:pt x="11" y="0"/>
                    <a:pt x="8" y="0"/>
                  </a:cubicBezTo>
                  <a:cubicBezTo>
                    <a:pt x="6" y="0"/>
                    <a:pt x="4" y="1"/>
                    <a:pt x="2" y="3"/>
                  </a:cubicBezTo>
                  <a:cubicBezTo>
                    <a:pt x="0" y="5"/>
                    <a:pt x="0" y="7"/>
                    <a:pt x="0" y="10"/>
                  </a:cubicBezTo>
                  <a:cubicBezTo>
                    <a:pt x="0" y="13"/>
                    <a:pt x="0" y="15"/>
                    <a:pt x="2" y="16"/>
                  </a:cubicBezTo>
                  <a:cubicBezTo>
                    <a:pt x="3" y="18"/>
                    <a:pt x="6" y="19"/>
                    <a:pt x="8" y="19"/>
                  </a:cubicBezTo>
                  <a:cubicBezTo>
                    <a:pt x="11" y="19"/>
                    <a:pt x="13" y="18"/>
                    <a:pt x="15" y="17"/>
                  </a:cubicBezTo>
                  <a:lnTo>
                    <a:pt x="15" y="14"/>
                  </a:lnTo>
                  <a:close/>
                </a:path>
              </a:pathLst>
            </a:custGeom>
            <a:grpFill/>
            <a:ln w="0">
              <a:noFill/>
              <a:prstDash val="solid"/>
              <a:round/>
              <a:headEnd/>
              <a:tailEnd/>
            </a:ln>
          </p:spPr>
          <p:txBody>
            <a:bodyPr/>
            <a:lstStyle/>
            <a:p>
              <a:pPr defTabSz="543689">
                <a:defRPr/>
              </a:pPr>
              <a:endParaRPr lang="zh-CN" altLang="en-US" sz="3201"/>
            </a:p>
          </p:txBody>
        </p:sp>
        <p:sp>
          <p:nvSpPr>
            <p:cNvPr id="125" name="Freeform 473"/>
            <p:cNvSpPr>
              <a:spLocks noEditPoints="1"/>
            </p:cNvSpPr>
            <p:nvPr/>
          </p:nvSpPr>
          <p:spPr bwMode="auto">
            <a:xfrm>
              <a:off x="7632700" y="2841625"/>
              <a:ext cx="15875" cy="25400"/>
            </a:xfrm>
            <a:custGeom>
              <a:avLst/>
              <a:gdLst>
                <a:gd name="T0" fmla="*/ 6 w 17"/>
                <a:gd name="T1" fmla="*/ 15 h 26"/>
                <a:gd name="T2" fmla="*/ 6 w 17"/>
                <a:gd name="T3" fmla="*/ 15 h 26"/>
                <a:gd name="T4" fmla="*/ 8 w 17"/>
                <a:gd name="T5" fmla="*/ 13 h 26"/>
                <a:gd name="T6" fmla="*/ 12 w 17"/>
                <a:gd name="T7" fmla="*/ 18 h 26"/>
                <a:gd name="T8" fmla="*/ 11 w 17"/>
                <a:gd name="T9" fmla="*/ 21 h 26"/>
                <a:gd name="T10" fmla="*/ 8 w 17"/>
                <a:gd name="T11" fmla="*/ 22 h 26"/>
                <a:gd name="T12" fmla="*/ 6 w 17"/>
                <a:gd name="T13" fmla="*/ 21 h 26"/>
                <a:gd name="T14" fmla="*/ 5 w 17"/>
                <a:gd name="T15" fmla="*/ 17 h 26"/>
                <a:gd name="T16" fmla="*/ 6 w 17"/>
                <a:gd name="T17" fmla="*/ 15 h 26"/>
                <a:gd name="T18" fmla="*/ 11 w 17"/>
                <a:gd name="T19" fmla="*/ 4 h 26"/>
                <a:gd name="T20" fmla="*/ 11 w 17"/>
                <a:gd name="T21" fmla="*/ 4 h 26"/>
                <a:gd name="T22" fmla="*/ 15 w 17"/>
                <a:gd name="T23" fmla="*/ 5 h 26"/>
                <a:gd name="T24" fmla="*/ 15 w 17"/>
                <a:gd name="T25" fmla="*/ 1 h 26"/>
                <a:gd name="T26" fmla="*/ 11 w 17"/>
                <a:gd name="T27" fmla="*/ 0 h 26"/>
                <a:gd name="T28" fmla="*/ 3 w 17"/>
                <a:gd name="T29" fmla="*/ 4 h 26"/>
                <a:gd name="T30" fmla="*/ 0 w 17"/>
                <a:gd name="T31" fmla="*/ 14 h 26"/>
                <a:gd name="T32" fmla="*/ 2 w 17"/>
                <a:gd name="T33" fmla="*/ 23 h 26"/>
                <a:gd name="T34" fmla="*/ 8 w 17"/>
                <a:gd name="T35" fmla="*/ 26 h 26"/>
                <a:gd name="T36" fmla="*/ 14 w 17"/>
                <a:gd name="T37" fmla="*/ 23 h 26"/>
                <a:gd name="T38" fmla="*/ 17 w 17"/>
                <a:gd name="T39" fmla="*/ 17 h 26"/>
                <a:gd name="T40" fmla="*/ 15 w 17"/>
                <a:gd name="T41" fmla="*/ 12 h 26"/>
                <a:gd name="T42" fmla="*/ 10 w 17"/>
                <a:gd name="T43" fmla="*/ 10 h 26"/>
                <a:gd name="T44" fmla="*/ 5 w 17"/>
                <a:gd name="T45" fmla="*/ 12 h 26"/>
                <a:gd name="T46" fmla="*/ 5 w 17"/>
                <a:gd name="T47" fmla="*/ 12 h 26"/>
                <a:gd name="T48" fmla="*/ 6 w 17"/>
                <a:gd name="T49" fmla="*/ 7 h 26"/>
                <a:gd name="T50" fmla="*/ 11 w 17"/>
                <a:gd name="T51"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6">
                  <a:moveTo>
                    <a:pt x="6" y="15"/>
                  </a:moveTo>
                  <a:lnTo>
                    <a:pt x="6" y="15"/>
                  </a:lnTo>
                  <a:cubicBezTo>
                    <a:pt x="6" y="14"/>
                    <a:pt x="7" y="13"/>
                    <a:pt x="8" y="13"/>
                  </a:cubicBezTo>
                  <a:cubicBezTo>
                    <a:pt x="11" y="13"/>
                    <a:pt x="12" y="15"/>
                    <a:pt x="12" y="18"/>
                  </a:cubicBezTo>
                  <a:cubicBezTo>
                    <a:pt x="12" y="19"/>
                    <a:pt x="11" y="20"/>
                    <a:pt x="11" y="21"/>
                  </a:cubicBezTo>
                  <a:cubicBezTo>
                    <a:pt x="10" y="21"/>
                    <a:pt x="9" y="22"/>
                    <a:pt x="8" y="22"/>
                  </a:cubicBezTo>
                  <a:cubicBezTo>
                    <a:pt x="7" y="22"/>
                    <a:pt x="6" y="21"/>
                    <a:pt x="6" y="21"/>
                  </a:cubicBezTo>
                  <a:cubicBezTo>
                    <a:pt x="5" y="20"/>
                    <a:pt x="5" y="19"/>
                    <a:pt x="5" y="17"/>
                  </a:cubicBezTo>
                  <a:cubicBezTo>
                    <a:pt x="5" y="16"/>
                    <a:pt x="5" y="15"/>
                    <a:pt x="6" y="15"/>
                  </a:cubicBezTo>
                  <a:close/>
                  <a:moveTo>
                    <a:pt x="11" y="4"/>
                  </a:moveTo>
                  <a:lnTo>
                    <a:pt x="11" y="4"/>
                  </a:lnTo>
                  <a:cubicBezTo>
                    <a:pt x="12" y="4"/>
                    <a:pt x="14" y="5"/>
                    <a:pt x="15" y="5"/>
                  </a:cubicBezTo>
                  <a:lnTo>
                    <a:pt x="15" y="1"/>
                  </a:lnTo>
                  <a:cubicBezTo>
                    <a:pt x="14" y="1"/>
                    <a:pt x="12" y="0"/>
                    <a:pt x="11" y="0"/>
                  </a:cubicBezTo>
                  <a:cubicBezTo>
                    <a:pt x="7" y="0"/>
                    <a:pt x="4" y="2"/>
                    <a:pt x="3" y="4"/>
                  </a:cubicBezTo>
                  <a:cubicBezTo>
                    <a:pt x="1" y="7"/>
                    <a:pt x="0" y="10"/>
                    <a:pt x="0" y="14"/>
                  </a:cubicBezTo>
                  <a:cubicBezTo>
                    <a:pt x="0" y="18"/>
                    <a:pt x="0" y="21"/>
                    <a:pt x="2" y="23"/>
                  </a:cubicBezTo>
                  <a:cubicBezTo>
                    <a:pt x="3" y="25"/>
                    <a:pt x="6" y="26"/>
                    <a:pt x="8" y="26"/>
                  </a:cubicBezTo>
                  <a:cubicBezTo>
                    <a:pt x="11" y="26"/>
                    <a:pt x="13" y="25"/>
                    <a:pt x="14" y="23"/>
                  </a:cubicBezTo>
                  <a:cubicBezTo>
                    <a:pt x="16" y="22"/>
                    <a:pt x="17" y="20"/>
                    <a:pt x="17" y="17"/>
                  </a:cubicBezTo>
                  <a:cubicBezTo>
                    <a:pt x="17" y="15"/>
                    <a:pt x="16" y="13"/>
                    <a:pt x="15" y="12"/>
                  </a:cubicBezTo>
                  <a:cubicBezTo>
                    <a:pt x="14" y="10"/>
                    <a:pt x="12" y="10"/>
                    <a:pt x="10" y="10"/>
                  </a:cubicBezTo>
                  <a:cubicBezTo>
                    <a:pt x="8" y="10"/>
                    <a:pt x="6" y="11"/>
                    <a:pt x="5" y="12"/>
                  </a:cubicBezTo>
                  <a:lnTo>
                    <a:pt x="5" y="12"/>
                  </a:lnTo>
                  <a:cubicBezTo>
                    <a:pt x="5" y="10"/>
                    <a:pt x="5" y="8"/>
                    <a:pt x="6" y="7"/>
                  </a:cubicBezTo>
                  <a:cubicBezTo>
                    <a:pt x="8" y="5"/>
                    <a:pt x="9" y="4"/>
                    <a:pt x="11" y="4"/>
                  </a:cubicBezTo>
                  <a:close/>
                </a:path>
              </a:pathLst>
            </a:custGeom>
            <a:grpFill/>
            <a:ln w="0">
              <a:noFill/>
              <a:prstDash val="solid"/>
              <a:round/>
              <a:headEnd/>
              <a:tailEnd/>
            </a:ln>
          </p:spPr>
          <p:txBody>
            <a:bodyPr/>
            <a:lstStyle/>
            <a:p>
              <a:pPr defTabSz="543689">
                <a:defRPr/>
              </a:pPr>
              <a:endParaRPr lang="zh-CN" altLang="en-US" sz="3201"/>
            </a:p>
          </p:txBody>
        </p:sp>
        <p:sp>
          <p:nvSpPr>
            <p:cNvPr id="126" name="Freeform 474"/>
            <p:cNvSpPr>
              <a:spLocks/>
            </p:cNvSpPr>
            <p:nvPr/>
          </p:nvSpPr>
          <p:spPr bwMode="auto">
            <a:xfrm>
              <a:off x="7651750" y="2860675"/>
              <a:ext cx="6350" cy="6350"/>
            </a:xfrm>
            <a:custGeom>
              <a:avLst/>
              <a:gdLst>
                <a:gd name="T0" fmla="*/ 1 w 7"/>
                <a:gd name="T1" fmla="*/ 1 h 6"/>
                <a:gd name="T2" fmla="*/ 1 w 7"/>
                <a:gd name="T3" fmla="*/ 1 h 6"/>
                <a:gd name="T4" fmla="*/ 0 w 7"/>
                <a:gd name="T5" fmla="*/ 3 h 6"/>
                <a:gd name="T6" fmla="*/ 1 w 7"/>
                <a:gd name="T7" fmla="*/ 5 h 6"/>
                <a:gd name="T8" fmla="*/ 3 w 7"/>
                <a:gd name="T9" fmla="*/ 6 h 6"/>
                <a:gd name="T10" fmla="*/ 6 w 7"/>
                <a:gd name="T11" fmla="*/ 5 h 6"/>
                <a:gd name="T12" fmla="*/ 7 w 7"/>
                <a:gd name="T13" fmla="*/ 3 h 6"/>
                <a:gd name="T14" fmla="*/ 6 w 7"/>
                <a:gd name="T15" fmla="*/ 1 h 6"/>
                <a:gd name="T16" fmla="*/ 4 w 7"/>
                <a:gd name="T17" fmla="*/ 0 h 6"/>
                <a:gd name="T18" fmla="*/ 1 w 7"/>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1" y="1"/>
                  </a:moveTo>
                  <a:lnTo>
                    <a:pt x="1" y="1"/>
                  </a:lnTo>
                  <a:cubicBezTo>
                    <a:pt x="1" y="2"/>
                    <a:pt x="0" y="2"/>
                    <a:pt x="0" y="3"/>
                  </a:cubicBezTo>
                  <a:cubicBezTo>
                    <a:pt x="0" y="4"/>
                    <a:pt x="1" y="5"/>
                    <a:pt x="1" y="5"/>
                  </a:cubicBezTo>
                  <a:cubicBezTo>
                    <a:pt x="2" y="6"/>
                    <a:pt x="3" y="6"/>
                    <a:pt x="3" y="6"/>
                  </a:cubicBezTo>
                  <a:cubicBezTo>
                    <a:pt x="4" y="6"/>
                    <a:pt x="5" y="6"/>
                    <a:pt x="6" y="5"/>
                  </a:cubicBezTo>
                  <a:cubicBezTo>
                    <a:pt x="6" y="5"/>
                    <a:pt x="7" y="4"/>
                    <a:pt x="7" y="3"/>
                  </a:cubicBezTo>
                  <a:cubicBezTo>
                    <a:pt x="7" y="2"/>
                    <a:pt x="6" y="2"/>
                    <a:pt x="6" y="1"/>
                  </a:cubicBezTo>
                  <a:cubicBezTo>
                    <a:pt x="5" y="1"/>
                    <a:pt x="4" y="0"/>
                    <a:pt x="4" y="0"/>
                  </a:cubicBezTo>
                  <a:cubicBezTo>
                    <a:pt x="3" y="0"/>
                    <a:pt x="2" y="1"/>
                    <a:pt x="1" y="1"/>
                  </a:cubicBezTo>
                  <a:close/>
                </a:path>
              </a:pathLst>
            </a:custGeom>
            <a:grpFill/>
            <a:ln w="0">
              <a:noFill/>
              <a:prstDash val="solid"/>
              <a:round/>
              <a:headEnd/>
              <a:tailEnd/>
            </a:ln>
          </p:spPr>
          <p:txBody>
            <a:bodyPr/>
            <a:lstStyle/>
            <a:p>
              <a:pPr defTabSz="543689">
                <a:defRPr/>
              </a:pPr>
              <a:endParaRPr lang="zh-CN" altLang="en-US" sz="3201"/>
            </a:p>
          </p:txBody>
        </p:sp>
        <p:sp>
          <p:nvSpPr>
            <p:cNvPr id="127" name="Freeform 475"/>
            <p:cNvSpPr>
              <a:spLocks noEditPoints="1"/>
            </p:cNvSpPr>
            <p:nvPr/>
          </p:nvSpPr>
          <p:spPr bwMode="auto">
            <a:xfrm>
              <a:off x="7659688" y="2841625"/>
              <a:ext cx="17463" cy="25400"/>
            </a:xfrm>
            <a:custGeom>
              <a:avLst/>
              <a:gdLst>
                <a:gd name="T0" fmla="*/ 13 w 18"/>
                <a:gd name="T1" fmla="*/ 13 h 26"/>
                <a:gd name="T2" fmla="*/ 13 w 18"/>
                <a:gd name="T3" fmla="*/ 13 h 26"/>
                <a:gd name="T4" fmla="*/ 9 w 18"/>
                <a:gd name="T5" fmla="*/ 22 h 26"/>
                <a:gd name="T6" fmla="*/ 6 w 18"/>
                <a:gd name="T7" fmla="*/ 13 h 26"/>
                <a:gd name="T8" fmla="*/ 9 w 18"/>
                <a:gd name="T9" fmla="*/ 4 h 26"/>
                <a:gd name="T10" fmla="*/ 13 w 18"/>
                <a:gd name="T11" fmla="*/ 13 h 26"/>
                <a:gd name="T12" fmla="*/ 3 w 18"/>
                <a:gd name="T13" fmla="*/ 4 h 26"/>
                <a:gd name="T14" fmla="*/ 3 w 18"/>
                <a:gd name="T15" fmla="*/ 4 h 26"/>
                <a:gd name="T16" fmla="*/ 0 w 18"/>
                <a:gd name="T17" fmla="*/ 14 h 26"/>
                <a:gd name="T18" fmla="*/ 9 w 18"/>
                <a:gd name="T19" fmla="*/ 26 h 26"/>
                <a:gd name="T20" fmla="*/ 16 w 18"/>
                <a:gd name="T21" fmla="*/ 22 h 26"/>
                <a:gd name="T22" fmla="*/ 18 w 18"/>
                <a:gd name="T23" fmla="*/ 13 h 26"/>
                <a:gd name="T24" fmla="*/ 9 w 18"/>
                <a:gd name="T25" fmla="*/ 0 h 26"/>
                <a:gd name="T26" fmla="*/ 3 w 18"/>
                <a:gd name="T27"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6">
                  <a:moveTo>
                    <a:pt x="13" y="13"/>
                  </a:moveTo>
                  <a:lnTo>
                    <a:pt x="13" y="13"/>
                  </a:lnTo>
                  <a:cubicBezTo>
                    <a:pt x="13" y="19"/>
                    <a:pt x="12" y="22"/>
                    <a:pt x="9" y="22"/>
                  </a:cubicBezTo>
                  <a:cubicBezTo>
                    <a:pt x="7" y="22"/>
                    <a:pt x="6" y="19"/>
                    <a:pt x="6" y="13"/>
                  </a:cubicBezTo>
                  <a:cubicBezTo>
                    <a:pt x="6" y="7"/>
                    <a:pt x="7" y="4"/>
                    <a:pt x="9" y="4"/>
                  </a:cubicBezTo>
                  <a:cubicBezTo>
                    <a:pt x="12" y="4"/>
                    <a:pt x="13" y="7"/>
                    <a:pt x="13" y="13"/>
                  </a:cubicBezTo>
                  <a:close/>
                  <a:moveTo>
                    <a:pt x="3" y="4"/>
                  </a:moveTo>
                  <a:lnTo>
                    <a:pt x="3" y="4"/>
                  </a:lnTo>
                  <a:cubicBezTo>
                    <a:pt x="1" y="6"/>
                    <a:pt x="0" y="9"/>
                    <a:pt x="0" y="14"/>
                  </a:cubicBezTo>
                  <a:cubicBezTo>
                    <a:pt x="0" y="22"/>
                    <a:pt x="3" y="26"/>
                    <a:pt x="9" y="26"/>
                  </a:cubicBezTo>
                  <a:cubicBezTo>
                    <a:pt x="12" y="26"/>
                    <a:pt x="14" y="25"/>
                    <a:pt x="16" y="22"/>
                  </a:cubicBezTo>
                  <a:cubicBezTo>
                    <a:pt x="17" y="20"/>
                    <a:pt x="18" y="17"/>
                    <a:pt x="18" y="13"/>
                  </a:cubicBezTo>
                  <a:cubicBezTo>
                    <a:pt x="18" y="5"/>
                    <a:pt x="15" y="0"/>
                    <a:pt x="9" y="0"/>
                  </a:cubicBezTo>
                  <a:cubicBezTo>
                    <a:pt x="7" y="0"/>
                    <a:pt x="4" y="2"/>
                    <a:pt x="3" y="4"/>
                  </a:cubicBezTo>
                  <a:close/>
                </a:path>
              </a:pathLst>
            </a:custGeom>
            <a:grpFill/>
            <a:ln w="0">
              <a:noFill/>
              <a:prstDash val="solid"/>
              <a:round/>
              <a:headEnd/>
              <a:tailEnd/>
            </a:ln>
          </p:spPr>
          <p:txBody>
            <a:bodyPr/>
            <a:lstStyle/>
            <a:p>
              <a:pPr defTabSz="543689">
                <a:defRPr/>
              </a:pPr>
              <a:endParaRPr lang="zh-CN" altLang="en-US" sz="3201"/>
            </a:p>
          </p:txBody>
        </p:sp>
      </p:grpSp>
      <p:grpSp>
        <p:nvGrpSpPr>
          <p:cNvPr id="128" name="组合 127"/>
          <p:cNvGrpSpPr/>
          <p:nvPr/>
        </p:nvGrpSpPr>
        <p:grpSpPr>
          <a:xfrm>
            <a:off x="4535996" y="5537452"/>
            <a:ext cx="905696" cy="398836"/>
            <a:chOff x="2789238" y="1000125"/>
            <a:chExt cx="762000" cy="334963"/>
          </a:xfrm>
          <a:solidFill>
            <a:srgbClr val="15B0E8"/>
          </a:solidFill>
        </p:grpSpPr>
        <p:sp>
          <p:nvSpPr>
            <p:cNvPr id="129" name="Freeform 37"/>
            <p:cNvSpPr>
              <a:spLocks noEditPoints="1"/>
            </p:cNvSpPr>
            <p:nvPr/>
          </p:nvSpPr>
          <p:spPr bwMode="auto">
            <a:xfrm>
              <a:off x="2789238" y="1000125"/>
              <a:ext cx="762000" cy="334963"/>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grpFill/>
            <a:ln w="0">
              <a:noFill/>
              <a:prstDash val="solid"/>
              <a:round/>
              <a:headEnd/>
              <a:tailEnd/>
            </a:ln>
          </p:spPr>
          <p:txBody>
            <a:bodyPr/>
            <a:lstStyle/>
            <a:p>
              <a:pPr defTabSz="543689">
                <a:defRPr/>
              </a:pPr>
              <a:endParaRPr lang="zh-CN" altLang="en-US" sz="3201"/>
            </a:p>
          </p:txBody>
        </p:sp>
        <p:sp>
          <p:nvSpPr>
            <p:cNvPr id="130" name="Freeform 38"/>
            <p:cNvSpPr>
              <a:spLocks/>
            </p:cNvSpPr>
            <p:nvPr/>
          </p:nvSpPr>
          <p:spPr bwMode="auto">
            <a:xfrm>
              <a:off x="3514725" y="1104900"/>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p>
          </p:txBody>
        </p:sp>
        <p:sp>
          <p:nvSpPr>
            <p:cNvPr id="131" name="Freeform 39"/>
            <p:cNvSpPr>
              <a:spLocks/>
            </p:cNvSpPr>
            <p:nvPr/>
          </p:nvSpPr>
          <p:spPr bwMode="auto">
            <a:xfrm>
              <a:off x="3514725" y="1125538"/>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p>
          </p:txBody>
        </p:sp>
        <p:sp>
          <p:nvSpPr>
            <p:cNvPr id="132" name="Freeform 40"/>
            <p:cNvSpPr>
              <a:spLocks/>
            </p:cNvSpPr>
            <p:nvPr/>
          </p:nvSpPr>
          <p:spPr bwMode="auto">
            <a:xfrm>
              <a:off x="3513138" y="1146175"/>
              <a:ext cx="15875" cy="15875"/>
            </a:xfrm>
            <a:custGeom>
              <a:avLst/>
              <a:gdLst>
                <a:gd name="T0" fmla="*/ 0 w 17"/>
                <a:gd name="T1" fmla="*/ 17 h 17"/>
                <a:gd name="T2" fmla="*/ 0 w 17"/>
                <a:gd name="T3" fmla="*/ 17 h 17"/>
                <a:gd name="T4" fmla="*/ 17 w 17"/>
                <a:gd name="T5" fmla="*/ 17 h 17"/>
                <a:gd name="T6" fmla="*/ 17 w 17"/>
                <a:gd name="T7" fmla="*/ 0 h 17"/>
                <a:gd name="T8" fmla="*/ 0 w 17"/>
                <a:gd name="T9" fmla="*/ 0 h 17"/>
                <a:gd name="T10" fmla="*/ 0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0" y="17"/>
                  </a:moveTo>
                  <a:lnTo>
                    <a:pt x="0" y="17"/>
                  </a:lnTo>
                  <a:lnTo>
                    <a:pt x="17" y="17"/>
                  </a:lnTo>
                  <a:lnTo>
                    <a:pt x="17" y="0"/>
                  </a:lnTo>
                  <a:lnTo>
                    <a:pt x="0" y="0"/>
                  </a:lnTo>
                  <a:lnTo>
                    <a:pt x="0" y="17"/>
                  </a:lnTo>
                  <a:close/>
                </a:path>
              </a:pathLst>
            </a:custGeom>
            <a:grpFill/>
            <a:ln w="0">
              <a:noFill/>
              <a:prstDash val="solid"/>
              <a:round/>
              <a:headEnd/>
              <a:tailEnd/>
            </a:ln>
          </p:spPr>
          <p:txBody>
            <a:bodyPr/>
            <a:lstStyle/>
            <a:p>
              <a:pPr defTabSz="543689">
                <a:defRPr/>
              </a:pPr>
              <a:endParaRPr lang="zh-CN" altLang="en-US" sz="3201"/>
            </a:p>
          </p:txBody>
        </p:sp>
        <p:sp>
          <p:nvSpPr>
            <p:cNvPr id="133" name="Freeform 41"/>
            <p:cNvSpPr>
              <a:spLocks/>
            </p:cNvSpPr>
            <p:nvPr/>
          </p:nvSpPr>
          <p:spPr bwMode="auto">
            <a:xfrm>
              <a:off x="2809875" y="1277938"/>
              <a:ext cx="1588" cy="3175"/>
            </a:xfrm>
            <a:custGeom>
              <a:avLst/>
              <a:gdLst>
                <a:gd name="T0" fmla="*/ 3 w 3"/>
                <a:gd name="T1" fmla="*/ 1 h 3"/>
                <a:gd name="T2" fmla="*/ 3 w 3"/>
                <a:gd name="T3" fmla="*/ 1 h 3"/>
                <a:gd name="T4" fmla="*/ 1 w 3"/>
                <a:gd name="T5" fmla="*/ 1 h 3"/>
                <a:gd name="T6" fmla="*/ 1 w 3"/>
                <a:gd name="T7" fmla="*/ 0 h 3"/>
                <a:gd name="T8" fmla="*/ 0 w 3"/>
                <a:gd name="T9" fmla="*/ 0 h 3"/>
                <a:gd name="T10" fmla="*/ 0 w 3"/>
                <a:gd name="T11" fmla="*/ 3 h 3"/>
                <a:gd name="T12" fmla="*/ 1 w 3"/>
                <a:gd name="T13" fmla="*/ 3 h 3"/>
                <a:gd name="T14" fmla="*/ 1 w 3"/>
                <a:gd name="T15" fmla="*/ 2 h 3"/>
                <a:gd name="T16" fmla="*/ 3 w 3"/>
                <a:gd name="T17" fmla="*/ 2 h 3"/>
                <a:gd name="T18" fmla="*/ 3 w 3"/>
                <a:gd name="T19" fmla="*/ 3 h 3"/>
                <a:gd name="T20" fmla="*/ 3 w 3"/>
                <a:gd name="T21" fmla="*/ 3 h 3"/>
                <a:gd name="T22" fmla="*/ 3 w 3"/>
                <a:gd name="T23" fmla="*/ 0 h 3"/>
                <a:gd name="T24" fmla="*/ 3 w 3"/>
                <a:gd name="T25" fmla="*/ 0 h 3"/>
                <a:gd name="T26" fmla="*/ 3 w 3"/>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1"/>
                  </a:moveTo>
                  <a:lnTo>
                    <a:pt x="3" y="1"/>
                  </a:lnTo>
                  <a:lnTo>
                    <a:pt x="1" y="1"/>
                  </a:lnTo>
                  <a:lnTo>
                    <a:pt x="1" y="0"/>
                  </a:lnTo>
                  <a:lnTo>
                    <a:pt x="0" y="0"/>
                  </a:lnTo>
                  <a:lnTo>
                    <a:pt x="0" y="3"/>
                  </a:lnTo>
                  <a:lnTo>
                    <a:pt x="1" y="3"/>
                  </a:lnTo>
                  <a:lnTo>
                    <a:pt x="1" y="2"/>
                  </a:lnTo>
                  <a:lnTo>
                    <a:pt x="3" y="2"/>
                  </a:lnTo>
                  <a:lnTo>
                    <a:pt x="3" y="3"/>
                  </a:lnTo>
                  <a:lnTo>
                    <a:pt x="3" y="3"/>
                  </a:lnTo>
                  <a:lnTo>
                    <a:pt x="3" y="0"/>
                  </a:lnTo>
                  <a:lnTo>
                    <a:pt x="3" y="0"/>
                  </a:lnTo>
                  <a:lnTo>
                    <a:pt x="3" y="1"/>
                  </a:lnTo>
                  <a:close/>
                </a:path>
              </a:pathLst>
            </a:custGeom>
            <a:grpFill/>
            <a:ln w="0">
              <a:noFill/>
              <a:prstDash val="solid"/>
              <a:round/>
              <a:headEnd/>
              <a:tailEnd/>
            </a:ln>
          </p:spPr>
          <p:txBody>
            <a:bodyPr/>
            <a:lstStyle/>
            <a:p>
              <a:pPr defTabSz="543689">
                <a:defRPr/>
              </a:pPr>
              <a:endParaRPr lang="zh-CN" altLang="en-US" sz="3201"/>
            </a:p>
          </p:txBody>
        </p:sp>
        <p:sp>
          <p:nvSpPr>
            <p:cNvPr id="134" name="Freeform 42"/>
            <p:cNvSpPr>
              <a:spLocks/>
            </p:cNvSpPr>
            <p:nvPr/>
          </p:nvSpPr>
          <p:spPr bwMode="auto">
            <a:xfrm>
              <a:off x="2813050" y="1277938"/>
              <a:ext cx="3175" cy="3175"/>
            </a:xfrm>
            <a:custGeom>
              <a:avLst/>
              <a:gdLst>
                <a:gd name="T0" fmla="*/ 2 w 3"/>
                <a:gd name="T1" fmla="*/ 2 h 3"/>
                <a:gd name="T2" fmla="*/ 2 w 3"/>
                <a:gd name="T3" fmla="*/ 2 h 3"/>
                <a:gd name="T4" fmla="*/ 1 w 3"/>
                <a:gd name="T5" fmla="*/ 3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2"/>
                    <a:pt x="2" y="3"/>
                    <a:pt x="1" y="3"/>
                  </a:cubicBezTo>
                  <a:cubicBezTo>
                    <a:pt x="1" y="3"/>
                    <a:pt x="1" y="2"/>
                    <a:pt x="1" y="2"/>
                  </a:cubicBezTo>
                  <a:lnTo>
                    <a:pt x="1" y="0"/>
                  </a:lnTo>
                  <a:lnTo>
                    <a:pt x="0" y="0"/>
                  </a:lnTo>
                  <a:lnTo>
                    <a:pt x="0" y="2"/>
                  </a:lnTo>
                  <a:cubicBezTo>
                    <a:pt x="0" y="2"/>
                    <a:pt x="0" y="3"/>
                    <a:pt x="0" y="3"/>
                  </a:cubicBezTo>
                  <a:cubicBezTo>
                    <a:pt x="0" y="3"/>
                    <a:pt x="1" y="3"/>
                    <a:pt x="1" y="3"/>
                  </a:cubicBezTo>
                  <a:cubicBezTo>
                    <a:pt x="2" y="3"/>
                    <a:pt x="2" y="3"/>
                    <a:pt x="3" y="3"/>
                  </a:cubicBezTo>
                  <a:cubicBezTo>
                    <a:pt x="3" y="3"/>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p>
          </p:txBody>
        </p:sp>
        <p:sp>
          <p:nvSpPr>
            <p:cNvPr id="135" name="Freeform 43"/>
            <p:cNvSpPr>
              <a:spLocks noEditPoints="1"/>
            </p:cNvSpPr>
            <p:nvPr/>
          </p:nvSpPr>
          <p:spPr bwMode="auto">
            <a:xfrm>
              <a:off x="2816225" y="1277938"/>
              <a:ext cx="3175" cy="3175"/>
            </a:xfrm>
            <a:custGeom>
              <a:avLst/>
              <a:gdLst>
                <a:gd name="T0" fmla="*/ 1 w 4"/>
                <a:gd name="T1" fmla="*/ 2 h 3"/>
                <a:gd name="T2" fmla="*/ 1 w 4"/>
                <a:gd name="T3" fmla="*/ 2 h 3"/>
                <a:gd name="T4" fmla="*/ 2 w 4"/>
                <a:gd name="T5" fmla="*/ 1 h 3"/>
                <a:gd name="T6" fmla="*/ 2 w 4"/>
                <a:gd name="T7" fmla="*/ 2 h 3"/>
                <a:gd name="T8" fmla="*/ 1 w 4"/>
                <a:gd name="T9" fmla="*/ 2 h 3"/>
                <a:gd name="T10" fmla="*/ 1 w 4"/>
                <a:gd name="T11" fmla="*/ 0 h 3"/>
                <a:gd name="T12" fmla="*/ 1 w 4"/>
                <a:gd name="T13" fmla="*/ 0 h 3"/>
                <a:gd name="T14" fmla="*/ 0 w 4"/>
                <a:gd name="T15" fmla="*/ 3 h 3"/>
                <a:gd name="T16" fmla="*/ 1 w 4"/>
                <a:gd name="T17" fmla="*/ 3 h 3"/>
                <a:gd name="T18" fmla="*/ 1 w 4"/>
                <a:gd name="T19" fmla="*/ 2 h 3"/>
                <a:gd name="T20" fmla="*/ 3 w 4"/>
                <a:gd name="T21" fmla="*/ 2 h 3"/>
                <a:gd name="T22" fmla="*/ 3 w 4"/>
                <a:gd name="T23" fmla="*/ 3 h 3"/>
                <a:gd name="T24" fmla="*/ 4 w 4"/>
                <a:gd name="T25" fmla="*/ 3 h 3"/>
                <a:gd name="T26" fmla="*/ 2 w 4"/>
                <a:gd name="T27" fmla="*/ 0 h 3"/>
                <a:gd name="T28" fmla="*/ 1 w 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3">
                  <a:moveTo>
                    <a:pt x="1" y="2"/>
                  </a:moveTo>
                  <a:lnTo>
                    <a:pt x="1" y="2"/>
                  </a:lnTo>
                  <a:lnTo>
                    <a:pt x="2" y="1"/>
                  </a:lnTo>
                  <a:lnTo>
                    <a:pt x="2" y="2"/>
                  </a:lnTo>
                  <a:lnTo>
                    <a:pt x="1" y="2"/>
                  </a:lnTo>
                  <a:close/>
                  <a:moveTo>
                    <a:pt x="1" y="0"/>
                  </a:moveTo>
                  <a:lnTo>
                    <a:pt x="1" y="0"/>
                  </a:lnTo>
                  <a:lnTo>
                    <a:pt x="0" y="3"/>
                  </a:lnTo>
                  <a:lnTo>
                    <a:pt x="1" y="3"/>
                  </a:lnTo>
                  <a:lnTo>
                    <a:pt x="1" y="2"/>
                  </a:lnTo>
                  <a:lnTo>
                    <a:pt x="3" y="2"/>
                  </a:lnTo>
                  <a:lnTo>
                    <a:pt x="3" y="3"/>
                  </a:lnTo>
                  <a:lnTo>
                    <a:pt x="4"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136" name="Freeform 44"/>
            <p:cNvSpPr>
              <a:spLocks/>
            </p:cNvSpPr>
            <p:nvPr/>
          </p:nvSpPr>
          <p:spPr bwMode="auto">
            <a:xfrm>
              <a:off x="2819400" y="1277938"/>
              <a:ext cx="4763" cy="3175"/>
            </a:xfrm>
            <a:custGeom>
              <a:avLst/>
              <a:gdLst>
                <a:gd name="T0" fmla="*/ 4 w 5"/>
                <a:gd name="T1" fmla="*/ 2 h 3"/>
                <a:gd name="T2" fmla="*/ 4 w 5"/>
                <a:gd name="T3" fmla="*/ 2 h 3"/>
                <a:gd name="T4" fmla="*/ 3 w 5"/>
                <a:gd name="T5" fmla="*/ 0 h 3"/>
                <a:gd name="T6" fmla="*/ 2 w 5"/>
                <a:gd name="T7" fmla="*/ 0 h 3"/>
                <a:gd name="T8" fmla="*/ 2 w 5"/>
                <a:gd name="T9" fmla="*/ 2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5 w 5"/>
                <a:gd name="T27" fmla="*/ 0 h 3"/>
                <a:gd name="T28" fmla="*/ 4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2"/>
                  </a:moveTo>
                  <a:lnTo>
                    <a:pt x="4" y="2"/>
                  </a:lnTo>
                  <a:lnTo>
                    <a:pt x="3" y="0"/>
                  </a:lnTo>
                  <a:lnTo>
                    <a:pt x="2" y="0"/>
                  </a:lnTo>
                  <a:lnTo>
                    <a:pt x="2" y="2"/>
                  </a:lnTo>
                  <a:lnTo>
                    <a:pt x="1" y="0"/>
                  </a:lnTo>
                  <a:lnTo>
                    <a:pt x="0" y="0"/>
                  </a:lnTo>
                  <a:lnTo>
                    <a:pt x="1" y="3"/>
                  </a:lnTo>
                  <a:lnTo>
                    <a:pt x="2" y="3"/>
                  </a:lnTo>
                  <a:lnTo>
                    <a:pt x="3" y="1"/>
                  </a:lnTo>
                  <a:lnTo>
                    <a:pt x="3" y="3"/>
                  </a:lnTo>
                  <a:lnTo>
                    <a:pt x="4" y="3"/>
                  </a:lnTo>
                  <a:lnTo>
                    <a:pt x="5" y="0"/>
                  </a:lnTo>
                  <a:lnTo>
                    <a:pt x="5" y="0"/>
                  </a:lnTo>
                  <a:lnTo>
                    <a:pt x="4" y="2"/>
                  </a:lnTo>
                  <a:close/>
                </a:path>
              </a:pathLst>
            </a:custGeom>
            <a:grpFill/>
            <a:ln w="0">
              <a:noFill/>
              <a:prstDash val="solid"/>
              <a:round/>
              <a:headEnd/>
              <a:tailEnd/>
            </a:ln>
          </p:spPr>
          <p:txBody>
            <a:bodyPr/>
            <a:lstStyle/>
            <a:p>
              <a:pPr defTabSz="543689">
                <a:defRPr/>
              </a:pPr>
              <a:endParaRPr lang="zh-CN" altLang="en-US" sz="3201"/>
            </a:p>
          </p:txBody>
        </p:sp>
        <p:sp>
          <p:nvSpPr>
            <p:cNvPr id="137" name="Freeform 45"/>
            <p:cNvSpPr>
              <a:spLocks/>
            </p:cNvSpPr>
            <p:nvPr/>
          </p:nvSpPr>
          <p:spPr bwMode="auto">
            <a:xfrm>
              <a:off x="2824163" y="1277938"/>
              <a:ext cx="1588" cy="3175"/>
            </a:xfrm>
            <a:custGeom>
              <a:avLst/>
              <a:gdLst>
                <a:gd name="T0" fmla="*/ 0 w 2"/>
                <a:gd name="T1" fmla="*/ 2 h 3"/>
                <a:gd name="T2" fmla="*/ 0 w 2"/>
                <a:gd name="T3" fmla="*/ 2 h 3"/>
                <a:gd name="T4" fmla="*/ 0 w 2"/>
                <a:gd name="T5" fmla="*/ 3 h 3"/>
                <a:gd name="T6" fmla="*/ 1 w 2"/>
                <a:gd name="T7" fmla="*/ 3 h 3"/>
                <a:gd name="T8" fmla="*/ 2 w 2"/>
                <a:gd name="T9" fmla="*/ 3 h 3"/>
                <a:gd name="T10" fmla="*/ 2 w 2"/>
                <a:gd name="T11" fmla="*/ 3 h 3"/>
                <a:gd name="T12" fmla="*/ 1 w 2"/>
                <a:gd name="T13" fmla="*/ 3 h 3"/>
                <a:gd name="T14" fmla="*/ 0 w 2"/>
                <a:gd name="T15" fmla="*/ 2 h 3"/>
                <a:gd name="T16" fmla="*/ 2 w 2"/>
                <a:gd name="T17" fmla="*/ 2 h 3"/>
                <a:gd name="T18" fmla="*/ 2 w 2"/>
                <a:gd name="T19" fmla="*/ 1 h 3"/>
                <a:gd name="T20" fmla="*/ 0 w 2"/>
                <a:gd name="T21" fmla="*/ 1 h 3"/>
                <a:gd name="T22" fmla="*/ 1 w 2"/>
                <a:gd name="T23" fmla="*/ 1 h 3"/>
                <a:gd name="T24" fmla="*/ 2 w 2"/>
                <a:gd name="T25" fmla="*/ 1 h 3"/>
                <a:gd name="T26" fmla="*/ 2 w 2"/>
                <a:gd name="T27" fmla="*/ 0 h 3"/>
                <a:gd name="T28" fmla="*/ 1 w 2"/>
                <a:gd name="T29" fmla="*/ 0 h 3"/>
                <a:gd name="T30" fmla="*/ 0 w 2"/>
                <a:gd name="T3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2"/>
                  </a:moveTo>
                  <a:lnTo>
                    <a:pt x="0" y="2"/>
                  </a:lnTo>
                  <a:cubicBezTo>
                    <a:pt x="0" y="2"/>
                    <a:pt x="0" y="3"/>
                    <a:pt x="0" y="3"/>
                  </a:cubicBezTo>
                  <a:cubicBezTo>
                    <a:pt x="0" y="3"/>
                    <a:pt x="1" y="3"/>
                    <a:pt x="1" y="3"/>
                  </a:cubicBezTo>
                  <a:lnTo>
                    <a:pt x="2" y="3"/>
                  </a:lnTo>
                  <a:lnTo>
                    <a:pt x="2" y="3"/>
                  </a:lnTo>
                  <a:lnTo>
                    <a:pt x="1" y="3"/>
                  </a:lnTo>
                  <a:cubicBezTo>
                    <a:pt x="0" y="3"/>
                    <a:pt x="0" y="2"/>
                    <a:pt x="0" y="2"/>
                  </a:cubicBezTo>
                  <a:lnTo>
                    <a:pt x="2" y="2"/>
                  </a:lnTo>
                  <a:lnTo>
                    <a:pt x="2" y="1"/>
                  </a:lnTo>
                  <a:lnTo>
                    <a:pt x="0" y="1"/>
                  </a:lnTo>
                  <a:cubicBezTo>
                    <a:pt x="0" y="1"/>
                    <a:pt x="1" y="1"/>
                    <a:pt x="1" y="1"/>
                  </a:cubicBezTo>
                  <a:lnTo>
                    <a:pt x="2" y="1"/>
                  </a:lnTo>
                  <a:lnTo>
                    <a:pt x="2" y="0"/>
                  </a:lnTo>
                  <a:lnTo>
                    <a:pt x="1" y="0"/>
                  </a:lnTo>
                  <a:cubicBezTo>
                    <a:pt x="0"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38" name="Freeform 46"/>
            <p:cNvSpPr>
              <a:spLocks/>
            </p:cNvSpPr>
            <p:nvPr/>
          </p:nvSpPr>
          <p:spPr bwMode="auto">
            <a:xfrm>
              <a:off x="2827338" y="1277938"/>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139" name="Freeform 47"/>
            <p:cNvSpPr>
              <a:spLocks/>
            </p:cNvSpPr>
            <p:nvPr/>
          </p:nvSpPr>
          <p:spPr bwMode="auto">
            <a:xfrm>
              <a:off x="2811463" y="1266825"/>
              <a:ext cx="6350" cy="6350"/>
            </a:xfrm>
            <a:custGeom>
              <a:avLst/>
              <a:gdLst>
                <a:gd name="T0" fmla="*/ 7 w 7"/>
                <a:gd name="T1" fmla="*/ 8 h 8"/>
                <a:gd name="T2" fmla="*/ 7 w 7"/>
                <a:gd name="T3" fmla="*/ 8 h 8"/>
                <a:gd name="T4" fmla="*/ 7 w 7"/>
                <a:gd name="T5" fmla="*/ 8 h 8"/>
                <a:gd name="T6" fmla="*/ 7 w 7"/>
                <a:gd name="T7" fmla="*/ 8 h 8"/>
                <a:gd name="T8" fmla="*/ 1 w 7"/>
                <a:gd name="T9" fmla="*/ 0 h 8"/>
                <a:gd name="T10" fmla="*/ 0 w 7"/>
                <a:gd name="T11" fmla="*/ 3 h 8"/>
                <a:gd name="T12" fmla="*/ 1 w 7"/>
                <a:gd name="T13" fmla="*/ 5 h 8"/>
                <a:gd name="T14" fmla="*/ 7 w 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7" y="8"/>
                  </a:moveTo>
                  <a:lnTo>
                    <a:pt x="7" y="8"/>
                  </a:lnTo>
                  <a:cubicBezTo>
                    <a:pt x="7" y="8"/>
                    <a:pt x="7" y="8"/>
                    <a:pt x="7" y="8"/>
                  </a:cubicBezTo>
                  <a:cubicBezTo>
                    <a:pt x="7" y="8"/>
                    <a:pt x="7" y="8"/>
                    <a:pt x="7" y="8"/>
                  </a:cubicBezTo>
                  <a:cubicBezTo>
                    <a:pt x="4" y="3"/>
                    <a:pt x="1" y="0"/>
                    <a:pt x="1" y="0"/>
                  </a:cubicBezTo>
                  <a:cubicBezTo>
                    <a:pt x="1" y="0"/>
                    <a:pt x="0" y="1"/>
                    <a:pt x="0" y="3"/>
                  </a:cubicBezTo>
                  <a:cubicBezTo>
                    <a:pt x="0" y="4"/>
                    <a:pt x="1" y="5"/>
                    <a:pt x="1" y="5"/>
                  </a:cubicBezTo>
                  <a:cubicBezTo>
                    <a:pt x="2" y="6"/>
                    <a:pt x="6" y="8"/>
                    <a:pt x="7" y="8"/>
                  </a:cubicBezTo>
                  <a:close/>
                </a:path>
              </a:pathLst>
            </a:custGeom>
            <a:grpFill/>
            <a:ln w="0">
              <a:noFill/>
              <a:prstDash val="solid"/>
              <a:round/>
              <a:headEnd/>
              <a:tailEnd/>
            </a:ln>
          </p:spPr>
          <p:txBody>
            <a:bodyPr/>
            <a:lstStyle/>
            <a:p>
              <a:pPr defTabSz="543689">
                <a:defRPr/>
              </a:pPr>
              <a:endParaRPr lang="zh-CN" altLang="en-US" sz="3201"/>
            </a:p>
          </p:txBody>
        </p:sp>
        <p:sp>
          <p:nvSpPr>
            <p:cNvPr id="140" name="Freeform 48"/>
            <p:cNvSpPr>
              <a:spLocks/>
            </p:cNvSpPr>
            <p:nvPr/>
          </p:nvSpPr>
          <p:spPr bwMode="auto">
            <a:xfrm>
              <a:off x="2811463" y="1274763"/>
              <a:ext cx="4763" cy="3175"/>
            </a:xfrm>
            <a:custGeom>
              <a:avLst/>
              <a:gdLst>
                <a:gd name="T0" fmla="*/ 6 w 6"/>
                <a:gd name="T1" fmla="*/ 1 h 3"/>
                <a:gd name="T2" fmla="*/ 6 w 6"/>
                <a:gd name="T3" fmla="*/ 1 h 3"/>
                <a:gd name="T4" fmla="*/ 6 w 6"/>
                <a:gd name="T5" fmla="*/ 1 h 3"/>
                <a:gd name="T6" fmla="*/ 6 w 6"/>
                <a:gd name="T7" fmla="*/ 0 h 3"/>
                <a:gd name="T8" fmla="*/ 0 w 6"/>
                <a:gd name="T9" fmla="*/ 1 h 3"/>
                <a:gd name="T10" fmla="*/ 3 w 6"/>
                <a:gd name="T11" fmla="*/ 2 h 3"/>
                <a:gd name="T12" fmla="*/ 6 w 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1"/>
                  </a:moveTo>
                  <a:lnTo>
                    <a:pt x="6" y="1"/>
                  </a:lnTo>
                  <a:cubicBezTo>
                    <a:pt x="6" y="1"/>
                    <a:pt x="6" y="1"/>
                    <a:pt x="6" y="1"/>
                  </a:cubicBezTo>
                  <a:cubicBezTo>
                    <a:pt x="6" y="0"/>
                    <a:pt x="6" y="0"/>
                    <a:pt x="6" y="0"/>
                  </a:cubicBezTo>
                  <a:lnTo>
                    <a:pt x="0" y="1"/>
                  </a:lnTo>
                  <a:cubicBezTo>
                    <a:pt x="1" y="2"/>
                    <a:pt x="2" y="3"/>
                    <a:pt x="3" y="2"/>
                  </a:cubicBezTo>
                  <a:cubicBezTo>
                    <a:pt x="4" y="2"/>
                    <a:pt x="6" y="1"/>
                    <a:pt x="6" y="1"/>
                  </a:cubicBezTo>
                  <a:close/>
                </a:path>
              </a:pathLst>
            </a:custGeom>
            <a:grpFill/>
            <a:ln w="0">
              <a:noFill/>
              <a:prstDash val="solid"/>
              <a:round/>
              <a:headEnd/>
              <a:tailEnd/>
            </a:ln>
          </p:spPr>
          <p:txBody>
            <a:bodyPr/>
            <a:lstStyle/>
            <a:p>
              <a:pPr defTabSz="543689">
                <a:defRPr/>
              </a:pPr>
              <a:endParaRPr lang="zh-CN" altLang="en-US" sz="3201"/>
            </a:p>
          </p:txBody>
        </p:sp>
        <p:sp>
          <p:nvSpPr>
            <p:cNvPr id="141" name="Freeform 49"/>
            <p:cNvSpPr>
              <a:spLocks/>
            </p:cNvSpPr>
            <p:nvPr/>
          </p:nvSpPr>
          <p:spPr bwMode="auto">
            <a:xfrm>
              <a:off x="2809875" y="1271588"/>
              <a:ext cx="6350" cy="3175"/>
            </a:xfrm>
            <a:custGeom>
              <a:avLst/>
              <a:gdLst>
                <a:gd name="T0" fmla="*/ 3 w 8"/>
                <a:gd name="T1" fmla="*/ 4 h 4"/>
                <a:gd name="T2" fmla="*/ 3 w 8"/>
                <a:gd name="T3" fmla="*/ 4 h 4"/>
                <a:gd name="T4" fmla="*/ 4 w 8"/>
                <a:gd name="T5" fmla="*/ 4 h 4"/>
                <a:gd name="T6" fmla="*/ 8 w 8"/>
                <a:gd name="T7" fmla="*/ 4 h 4"/>
                <a:gd name="T8" fmla="*/ 8 w 8"/>
                <a:gd name="T9" fmla="*/ 4 h 4"/>
                <a:gd name="T10" fmla="*/ 8 w 8"/>
                <a:gd name="T11" fmla="*/ 4 h 4"/>
                <a:gd name="T12" fmla="*/ 1 w 8"/>
                <a:gd name="T13" fmla="*/ 0 h 4"/>
                <a:gd name="T14" fmla="*/ 0 w 8"/>
                <a:gd name="T15" fmla="*/ 0 h 4"/>
                <a:gd name="T16" fmla="*/ 0 w 8"/>
                <a:gd name="T17" fmla="*/ 1 h 4"/>
                <a:gd name="T18" fmla="*/ 1 w 8"/>
                <a:gd name="T19" fmla="*/ 2 h 4"/>
                <a:gd name="T20" fmla="*/ 3 w 8"/>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3" y="4"/>
                  </a:moveTo>
                  <a:lnTo>
                    <a:pt x="3" y="4"/>
                  </a:lnTo>
                  <a:cubicBezTo>
                    <a:pt x="3" y="4"/>
                    <a:pt x="4" y="4"/>
                    <a:pt x="4" y="4"/>
                  </a:cubicBezTo>
                  <a:lnTo>
                    <a:pt x="8" y="4"/>
                  </a:lnTo>
                  <a:cubicBezTo>
                    <a:pt x="8" y="4"/>
                    <a:pt x="8" y="4"/>
                    <a:pt x="8" y="4"/>
                  </a:cubicBezTo>
                  <a:cubicBezTo>
                    <a:pt x="8" y="4"/>
                    <a:pt x="8" y="4"/>
                    <a:pt x="8" y="4"/>
                  </a:cubicBezTo>
                  <a:cubicBezTo>
                    <a:pt x="6" y="2"/>
                    <a:pt x="1" y="0"/>
                    <a:pt x="1" y="0"/>
                  </a:cubicBezTo>
                  <a:cubicBezTo>
                    <a:pt x="1" y="0"/>
                    <a:pt x="1" y="0"/>
                    <a:pt x="0" y="0"/>
                  </a:cubicBezTo>
                  <a:lnTo>
                    <a:pt x="0" y="1"/>
                  </a:lnTo>
                  <a:cubicBezTo>
                    <a:pt x="1" y="2"/>
                    <a:pt x="1" y="2"/>
                    <a:pt x="1" y="2"/>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142" name="Freeform 50"/>
            <p:cNvSpPr>
              <a:spLocks/>
            </p:cNvSpPr>
            <p:nvPr/>
          </p:nvSpPr>
          <p:spPr bwMode="auto">
            <a:xfrm>
              <a:off x="2814638" y="1263650"/>
              <a:ext cx="4763" cy="9525"/>
            </a:xfrm>
            <a:custGeom>
              <a:avLst/>
              <a:gdLst>
                <a:gd name="T0" fmla="*/ 3 w 4"/>
                <a:gd name="T1" fmla="*/ 11 h 11"/>
                <a:gd name="T2" fmla="*/ 3 w 4"/>
                <a:gd name="T3" fmla="*/ 11 h 11"/>
                <a:gd name="T4" fmla="*/ 3 w 4"/>
                <a:gd name="T5" fmla="*/ 11 h 11"/>
                <a:gd name="T6" fmla="*/ 4 w 4"/>
                <a:gd name="T7" fmla="*/ 11 h 11"/>
                <a:gd name="T8" fmla="*/ 3 w 4"/>
                <a:gd name="T9" fmla="*/ 0 h 11"/>
                <a:gd name="T10" fmla="*/ 2 w 4"/>
                <a:gd name="T11" fmla="*/ 0 h 11"/>
                <a:gd name="T12" fmla="*/ 0 w 4"/>
                <a:gd name="T13" fmla="*/ 2 h 11"/>
                <a:gd name="T14" fmla="*/ 0 w 4"/>
                <a:gd name="T15" fmla="*/ 4 h 11"/>
                <a:gd name="T16" fmla="*/ 3 w 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3" y="11"/>
                  </a:moveTo>
                  <a:lnTo>
                    <a:pt x="3" y="11"/>
                  </a:lnTo>
                  <a:cubicBezTo>
                    <a:pt x="3" y="11"/>
                    <a:pt x="3" y="11"/>
                    <a:pt x="3" y="11"/>
                  </a:cubicBezTo>
                  <a:lnTo>
                    <a:pt x="4" y="11"/>
                  </a:lnTo>
                  <a:cubicBezTo>
                    <a:pt x="4" y="2"/>
                    <a:pt x="3" y="0"/>
                    <a:pt x="3" y="0"/>
                  </a:cubicBezTo>
                  <a:cubicBezTo>
                    <a:pt x="2" y="0"/>
                    <a:pt x="2" y="0"/>
                    <a:pt x="2" y="0"/>
                  </a:cubicBezTo>
                  <a:cubicBezTo>
                    <a:pt x="0" y="1"/>
                    <a:pt x="0" y="2"/>
                    <a:pt x="0" y="2"/>
                  </a:cubicBezTo>
                  <a:cubicBezTo>
                    <a:pt x="0" y="3"/>
                    <a:pt x="0" y="4"/>
                    <a:pt x="0" y="4"/>
                  </a:cubicBezTo>
                  <a:cubicBezTo>
                    <a:pt x="0" y="6"/>
                    <a:pt x="3" y="10"/>
                    <a:pt x="3" y="11"/>
                  </a:cubicBezTo>
                  <a:close/>
                </a:path>
              </a:pathLst>
            </a:custGeom>
            <a:grpFill/>
            <a:ln w="0">
              <a:noFill/>
              <a:prstDash val="solid"/>
              <a:round/>
              <a:headEnd/>
              <a:tailEnd/>
            </a:ln>
          </p:spPr>
          <p:txBody>
            <a:bodyPr/>
            <a:lstStyle/>
            <a:p>
              <a:pPr defTabSz="543689">
                <a:defRPr/>
              </a:pPr>
              <a:endParaRPr lang="zh-CN" altLang="en-US" sz="3201"/>
            </a:p>
          </p:txBody>
        </p:sp>
        <p:sp>
          <p:nvSpPr>
            <p:cNvPr id="143" name="Freeform 51"/>
            <p:cNvSpPr>
              <a:spLocks/>
            </p:cNvSpPr>
            <p:nvPr/>
          </p:nvSpPr>
          <p:spPr bwMode="auto">
            <a:xfrm>
              <a:off x="2819400" y="1263650"/>
              <a:ext cx="4763" cy="9525"/>
            </a:xfrm>
            <a:custGeom>
              <a:avLst/>
              <a:gdLst>
                <a:gd name="T0" fmla="*/ 1 w 5"/>
                <a:gd name="T1" fmla="*/ 11 h 11"/>
                <a:gd name="T2" fmla="*/ 1 w 5"/>
                <a:gd name="T3" fmla="*/ 11 h 11"/>
                <a:gd name="T4" fmla="*/ 1 w 5"/>
                <a:gd name="T5" fmla="*/ 11 h 11"/>
                <a:gd name="T6" fmla="*/ 4 w 5"/>
                <a:gd name="T7" fmla="*/ 4 h 11"/>
                <a:gd name="T8" fmla="*/ 4 w 5"/>
                <a:gd name="T9" fmla="*/ 2 h 11"/>
                <a:gd name="T10" fmla="*/ 2 w 5"/>
                <a:gd name="T11" fmla="*/ 0 h 11"/>
                <a:gd name="T12" fmla="*/ 1 w 5"/>
                <a:gd name="T13" fmla="*/ 0 h 11"/>
                <a:gd name="T14" fmla="*/ 1 w 5"/>
                <a:gd name="T15" fmla="*/ 11 h 11"/>
                <a:gd name="T16" fmla="*/ 1 w 5"/>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11"/>
                  </a:moveTo>
                  <a:lnTo>
                    <a:pt x="1" y="11"/>
                  </a:lnTo>
                  <a:cubicBezTo>
                    <a:pt x="1" y="11"/>
                    <a:pt x="1" y="11"/>
                    <a:pt x="1" y="11"/>
                  </a:cubicBezTo>
                  <a:cubicBezTo>
                    <a:pt x="1" y="10"/>
                    <a:pt x="4" y="6"/>
                    <a:pt x="4" y="4"/>
                  </a:cubicBezTo>
                  <a:cubicBezTo>
                    <a:pt x="4" y="4"/>
                    <a:pt x="5" y="3"/>
                    <a:pt x="4" y="2"/>
                  </a:cubicBezTo>
                  <a:cubicBezTo>
                    <a:pt x="4" y="2"/>
                    <a:pt x="4" y="1"/>
                    <a:pt x="2" y="0"/>
                  </a:cubicBezTo>
                  <a:cubicBezTo>
                    <a:pt x="2" y="0"/>
                    <a:pt x="2" y="0"/>
                    <a:pt x="1" y="0"/>
                  </a:cubicBezTo>
                  <a:cubicBezTo>
                    <a:pt x="1" y="0"/>
                    <a:pt x="0" y="2"/>
                    <a:pt x="1" y="11"/>
                  </a:cubicBezTo>
                  <a:cubicBezTo>
                    <a:pt x="1" y="11"/>
                    <a:pt x="1" y="11"/>
                    <a:pt x="1" y="11"/>
                  </a:cubicBezTo>
                  <a:close/>
                </a:path>
              </a:pathLst>
            </a:custGeom>
            <a:grpFill/>
            <a:ln w="0">
              <a:noFill/>
              <a:prstDash val="solid"/>
              <a:round/>
              <a:headEnd/>
              <a:tailEnd/>
            </a:ln>
          </p:spPr>
          <p:txBody>
            <a:bodyPr/>
            <a:lstStyle/>
            <a:p>
              <a:pPr defTabSz="543689">
                <a:defRPr/>
              </a:pPr>
              <a:endParaRPr lang="zh-CN" altLang="en-US" sz="3201"/>
            </a:p>
          </p:txBody>
        </p:sp>
        <p:sp>
          <p:nvSpPr>
            <p:cNvPr id="144" name="Freeform 52"/>
            <p:cNvSpPr>
              <a:spLocks/>
            </p:cNvSpPr>
            <p:nvPr/>
          </p:nvSpPr>
          <p:spPr bwMode="auto">
            <a:xfrm>
              <a:off x="2820988" y="1274763"/>
              <a:ext cx="4763" cy="3175"/>
            </a:xfrm>
            <a:custGeom>
              <a:avLst/>
              <a:gdLst>
                <a:gd name="T0" fmla="*/ 6 w 6"/>
                <a:gd name="T1" fmla="*/ 1 h 3"/>
                <a:gd name="T2" fmla="*/ 6 w 6"/>
                <a:gd name="T3" fmla="*/ 1 h 3"/>
                <a:gd name="T4" fmla="*/ 0 w 6"/>
                <a:gd name="T5" fmla="*/ 0 h 3"/>
                <a:gd name="T6" fmla="*/ 0 w 6"/>
                <a:gd name="T7" fmla="*/ 1 h 3"/>
                <a:gd name="T8" fmla="*/ 0 w 6"/>
                <a:gd name="T9" fmla="*/ 1 h 3"/>
                <a:gd name="T10" fmla="*/ 3 w 6"/>
                <a:gd name="T11" fmla="*/ 2 h 3"/>
                <a:gd name="T12" fmla="*/ 6 w 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1"/>
                  </a:moveTo>
                  <a:lnTo>
                    <a:pt x="6" y="1"/>
                  </a:lnTo>
                  <a:lnTo>
                    <a:pt x="0" y="0"/>
                  </a:lnTo>
                  <a:cubicBezTo>
                    <a:pt x="0" y="0"/>
                    <a:pt x="0" y="0"/>
                    <a:pt x="0" y="1"/>
                  </a:cubicBezTo>
                  <a:cubicBezTo>
                    <a:pt x="0" y="1"/>
                    <a:pt x="0" y="1"/>
                    <a:pt x="0" y="1"/>
                  </a:cubicBezTo>
                  <a:cubicBezTo>
                    <a:pt x="1" y="1"/>
                    <a:pt x="2" y="2"/>
                    <a:pt x="3" y="2"/>
                  </a:cubicBezTo>
                  <a:cubicBezTo>
                    <a:pt x="3" y="2"/>
                    <a:pt x="4" y="3"/>
                    <a:pt x="6" y="1"/>
                  </a:cubicBezTo>
                  <a:close/>
                </a:path>
              </a:pathLst>
            </a:custGeom>
            <a:grpFill/>
            <a:ln w="0">
              <a:noFill/>
              <a:prstDash val="solid"/>
              <a:round/>
              <a:headEnd/>
              <a:tailEnd/>
            </a:ln>
          </p:spPr>
          <p:txBody>
            <a:bodyPr/>
            <a:lstStyle/>
            <a:p>
              <a:pPr defTabSz="543689">
                <a:defRPr/>
              </a:pPr>
              <a:endParaRPr lang="zh-CN" altLang="en-US" sz="3201"/>
            </a:p>
          </p:txBody>
        </p:sp>
        <p:sp>
          <p:nvSpPr>
            <p:cNvPr id="145" name="Freeform 53"/>
            <p:cNvSpPr>
              <a:spLocks/>
            </p:cNvSpPr>
            <p:nvPr/>
          </p:nvSpPr>
          <p:spPr bwMode="auto">
            <a:xfrm>
              <a:off x="2820988" y="1271588"/>
              <a:ext cx="7938" cy="3175"/>
            </a:xfrm>
            <a:custGeom>
              <a:avLst/>
              <a:gdLst>
                <a:gd name="T0" fmla="*/ 7 w 8"/>
                <a:gd name="T1" fmla="*/ 0 h 4"/>
                <a:gd name="T2" fmla="*/ 7 w 8"/>
                <a:gd name="T3" fmla="*/ 0 h 4"/>
                <a:gd name="T4" fmla="*/ 0 w 8"/>
                <a:gd name="T5" fmla="*/ 4 h 4"/>
                <a:gd name="T6" fmla="*/ 0 w 8"/>
                <a:gd name="T7" fmla="*/ 4 h 4"/>
                <a:gd name="T8" fmla="*/ 0 w 8"/>
                <a:gd name="T9" fmla="*/ 4 h 4"/>
                <a:gd name="T10" fmla="*/ 4 w 8"/>
                <a:gd name="T11" fmla="*/ 4 h 4"/>
                <a:gd name="T12" fmla="*/ 5 w 8"/>
                <a:gd name="T13" fmla="*/ 4 h 4"/>
                <a:gd name="T14" fmla="*/ 7 w 8"/>
                <a:gd name="T15" fmla="*/ 2 h 4"/>
                <a:gd name="T16" fmla="*/ 8 w 8"/>
                <a:gd name="T17" fmla="*/ 1 h 4"/>
                <a:gd name="T18" fmla="*/ 8 w 8"/>
                <a:gd name="T19" fmla="*/ 0 h 4"/>
                <a:gd name="T20" fmla="*/ 7 w 8"/>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7" y="0"/>
                  </a:moveTo>
                  <a:lnTo>
                    <a:pt x="7" y="0"/>
                  </a:lnTo>
                  <a:cubicBezTo>
                    <a:pt x="7" y="0"/>
                    <a:pt x="2" y="2"/>
                    <a:pt x="0" y="4"/>
                  </a:cubicBezTo>
                  <a:lnTo>
                    <a:pt x="0" y="4"/>
                  </a:lnTo>
                  <a:cubicBezTo>
                    <a:pt x="0" y="4"/>
                    <a:pt x="0" y="4"/>
                    <a:pt x="0" y="4"/>
                  </a:cubicBezTo>
                  <a:cubicBezTo>
                    <a:pt x="1" y="4"/>
                    <a:pt x="4" y="4"/>
                    <a:pt x="4" y="4"/>
                  </a:cubicBezTo>
                  <a:cubicBezTo>
                    <a:pt x="4" y="4"/>
                    <a:pt x="5" y="4"/>
                    <a:pt x="5" y="4"/>
                  </a:cubicBezTo>
                  <a:cubicBezTo>
                    <a:pt x="5" y="4"/>
                    <a:pt x="7" y="3"/>
                    <a:pt x="7" y="2"/>
                  </a:cubicBezTo>
                  <a:cubicBezTo>
                    <a:pt x="7" y="2"/>
                    <a:pt x="7" y="2"/>
                    <a:pt x="8" y="1"/>
                  </a:cubicBezTo>
                  <a:lnTo>
                    <a:pt x="8" y="0"/>
                  </a:lnTo>
                  <a:cubicBezTo>
                    <a:pt x="8" y="0"/>
                    <a:pt x="7" y="0"/>
                    <a:pt x="7" y="0"/>
                  </a:cubicBezTo>
                  <a:close/>
                </a:path>
              </a:pathLst>
            </a:custGeom>
            <a:grpFill/>
            <a:ln w="0">
              <a:noFill/>
              <a:prstDash val="solid"/>
              <a:round/>
              <a:headEnd/>
              <a:tailEnd/>
            </a:ln>
          </p:spPr>
          <p:txBody>
            <a:bodyPr/>
            <a:lstStyle/>
            <a:p>
              <a:pPr defTabSz="543689">
                <a:defRPr/>
              </a:pPr>
              <a:endParaRPr lang="zh-CN" altLang="en-US" sz="3201"/>
            </a:p>
          </p:txBody>
        </p:sp>
        <p:sp>
          <p:nvSpPr>
            <p:cNvPr id="146" name="Freeform 54"/>
            <p:cNvSpPr>
              <a:spLocks/>
            </p:cNvSpPr>
            <p:nvPr/>
          </p:nvSpPr>
          <p:spPr bwMode="auto">
            <a:xfrm>
              <a:off x="2819400" y="1266825"/>
              <a:ext cx="6350" cy="6350"/>
            </a:xfrm>
            <a:custGeom>
              <a:avLst/>
              <a:gdLst>
                <a:gd name="T0" fmla="*/ 0 w 7"/>
                <a:gd name="T1" fmla="*/ 8 h 8"/>
                <a:gd name="T2" fmla="*/ 0 w 7"/>
                <a:gd name="T3" fmla="*/ 8 h 8"/>
                <a:gd name="T4" fmla="*/ 0 w 7"/>
                <a:gd name="T5" fmla="*/ 8 h 8"/>
                <a:gd name="T6" fmla="*/ 6 w 7"/>
                <a:gd name="T7" fmla="*/ 5 h 8"/>
                <a:gd name="T8" fmla="*/ 7 w 7"/>
                <a:gd name="T9" fmla="*/ 3 h 8"/>
                <a:gd name="T10" fmla="*/ 6 w 7"/>
                <a:gd name="T11" fmla="*/ 0 h 8"/>
                <a:gd name="T12" fmla="*/ 0 w 7"/>
                <a:gd name="T13" fmla="*/ 8 h 8"/>
                <a:gd name="T14" fmla="*/ 0 w 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0" y="8"/>
                  </a:moveTo>
                  <a:lnTo>
                    <a:pt x="0" y="8"/>
                  </a:lnTo>
                  <a:cubicBezTo>
                    <a:pt x="0" y="8"/>
                    <a:pt x="0" y="8"/>
                    <a:pt x="0" y="8"/>
                  </a:cubicBezTo>
                  <a:cubicBezTo>
                    <a:pt x="1" y="8"/>
                    <a:pt x="5" y="6"/>
                    <a:pt x="6" y="5"/>
                  </a:cubicBezTo>
                  <a:cubicBezTo>
                    <a:pt x="6" y="5"/>
                    <a:pt x="7" y="4"/>
                    <a:pt x="7" y="3"/>
                  </a:cubicBezTo>
                  <a:cubicBezTo>
                    <a:pt x="7" y="1"/>
                    <a:pt x="6" y="0"/>
                    <a:pt x="6" y="0"/>
                  </a:cubicBezTo>
                  <a:cubicBezTo>
                    <a:pt x="6" y="0"/>
                    <a:pt x="3" y="3"/>
                    <a:pt x="0" y="8"/>
                  </a:cubicBezTo>
                  <a:cubicBezTo>
                    <a:pt x="0" y="8"/>
                    <a:pt x="0" y="8"/>
                    <a:pt x="0" y="8"/>
                  </a:cubicBezTo>
                  <a:close/>
                </a:path>
              </a:pathLst>
            </a:custGeom>
            <a:grpFill/>
            <a:ln w="0">
              <a:noFill/>
              <a:prstDash val="solid"/>
              <a:round/>
              <a:headEnd/>
              <a:tailEnd/>
            </a:ln>
          </p:spPr>
          <p:txBody>
            <a:bodyPr/>
            <a:lstStyle/>
            <a:p>
              <a:pPr defTabSz="543689">
                <a:defRPr/>
              </a:pPr>
              <a:endParaRPr lang="zh-CN" altLang="en-US" sz="3201"/>
            </a:p>
          </p:txBody>
        </p:sp>
        <p:sp>
          <p:nvSpPr>
            <p:cNvPr id="147" name="Freeform 55"/>
            <p:cNvSpPr>
              <a:spLocks/>
            </p:cNvSpPr>
            <p:nvPr/>
          </p:nvSpPr>
          <p:spPr bwMode="auto">
            <a:xfrm>
              <a:off x="3416300" y="1100138"/>
              <a:ext cx="9525" cy="9525"/>
            </a:xfrm>
            <a:custGeom>
              <a:avLst/>
              <a:gdLst>
                <a:gd name="T0" fmla="*/ 8 w 10"/>
                <a:gd name="T1" fmla="*/ 4 h 10"/>
                <a:gd name="T2" fmla="*/ 8 w 10"/>
                <a:gd name="T3" fmla="*/ 4 h 10"/>
                <a:gd name="T4" fmla="*/ 3 w 10"/>
                <a:gd name="T5" fmla="*/ 4 h 10"/>
                <a:gd name="T6" fmla="*/ 3 w 10"/>
                <a:gd name="T7" fmla="*/ 0 h 10"/>
                <a:gd name="T8" fmla="*/ 0 w 10"/>
                <a:gd name="T9" fmla="*/ 0 h 10"/>
                <a:gd name="T10" fmla="*/ 0 w 10"/>
                <a:gd name="T11" fmla="*/ 10 h 10"/>
                <a:gd name="T12" fmla="*/ 3 w 10"/>
                <a:gd name="T13" fmla="*/ 10 h 10"/>
                <a:gd name="T14" fmla="*/ 3 w 10"/>
                <a:gd name="T15" fmla="*/ 6 h 10"/>
                <a:gd name="T16" fmla="*/ 8 w 10"/>
                <a:gd name="T17" fmla="*/ 6 h 10"/>
                <a:gd name="T18" fmla="*/ 8 w 10"/>
                <a:gd name="T19" fmla="*/ 10 h 10"/>
                <a:gd name="T20" fmla="*/ 10 w 10"/>
                <a:gd name="T21" fmla="*/ 10 h 10"/>
                <a:gd name="T22" fmla="*/ 10 w 10"/>
                <a:gd name="T23" fmla="*/ 0 h 10"/>
                <a:gd name="T24" fmla="*/ 8 w 10"/>
                <a:gd name="T25" fmla="*/ 0 h 10"/>
                <a:gd name="T26" fmla="*/ 8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4"/>
                  </a:moveTo>
                  <a:lnTo>
                    <a:pt x="8" y="4"/>
                  </a:lnTo>
                  <a:lnTo>
                    <a:pt x="3" y="4"/>
                  </a:lnTo>
                  <a:lnTo>
                    <a:pt x="3" y="0"/>
                  </a:lnTo>
                  <a:lnTo>
                    <a:pt x="0" y="0"/>
                  </a:lnTo>
                  <a:lnTo>
                    <a:pt x="0" y="10"/>
                  </a:lnTo>
                  <a:lnTo>
                    <a:pt x="3" y="10"/>
                  </a:lnTo>
                  <a:lnTo>
                    <a:pt x="3" y="6"/>
                  </a:lnTo>
                  <a:lnTo>
                    <a:pt x="8" y="6"/>
                  </a:lnTo>
                  <a:lnTo>
                    <a:pt x="8" y="10"/>
                  </a:lnTo>
                  <a:lnTo>
                    <a:pt x="10" y="10"/>
                  </a:lnTo>
                  <a:lnTo>
                    <a:pt x="10" y="0"/>
                  </a:lnTo>
                  <a:lnTo>
                    <a:pt x="8" y="0"/>
                  </a:lnTo>
                  <a:lnTo>
                    <a:pt x="8" y="4"/>
                  </a:lnTo>
                  <a:close/>
                </a:path>
              </a:pathLst>
            </a:custGeom>
            <a:grpFill/>
            <a:ln w="0">
              <a:noFill/>
              <a:prstDash val="solid"/>
              <a:round/>
              <a:headEnd/>
              <a:tailEnd/>
            </a:ln>
          </p:spPr>
          <p:txBody>
            <a:bodyPr/>
            <a:lstStyle/>
            <a:p>
              <a:pPr defTabSz="543689">
                <a:defRPr/>
              </a:pPr>
              <a:endParaRPr lang="zh-CN" altLang="en-US" sz="3201"/>
            </a:p>
          </p:txBody>
        </p:sp>
        <p:sp>
          <p:nvSpPr>
            <p:cNvPr id="148" name="Freeform 56"/>
            <p:cNvSpPr>
              <a:spLocks/>
            </p:cNvSpPr>
            <p:nvPr/>
          </p:nvSpPr>
          <p:spPr bwMode="auto">
            <a:xfrm>
              <a:off x="3427413" y="1100138"/>
              <a:ext cx="9525" cy="9525"/>
            </a:xfrm>
            <a:custGeom>
              <a:avLst/>
              <a:gdLst>
                <a:gd name="T0" fmla="*/ 8 w 10"/>
                <a:gd name="T1" fmla="*/ 6 h 10"/>
                <a:gd name="T2" fmla="*/ 8 w 10"/>
                <a:gd name="T3" fmla="*/ 6 h 10"/>
                <a:gd name="T4" fmla="*/ 5 w 10"/>
                <a:gd name="T5" fmla="*/ 8 h 10"/>
                <a:gd name="T6" fmla="*/ 3 w 10"/>
                <a:gd name="T7" fmla="*/ 6 h 10"/>
                <a:gd name="T8" fmla="*/ 3 w 10"/>
                <a:gd name="T9" fmla="*/ 0 h 10"/>
                <a:gd name="T10" fmla="*/ 0 w 10"/>
                <a:gd name="T11" fmla="*/ 0 h 10"/>
                <a:gd name="T12" fmla="*/ 0 w 10"/>
                <a:gd name="T13" fmla="*/ 6 h 10"/>
                <a:gd name="T14" fmla="*/ 1 w 10"/>
                <a:gd name="T15" fmla="*/ 9 h 10"/>
                <a:gd name="T16" fmla="*/ 5 w 10"/>
                <a:gd name="T17" fmla="*/ 10 h 10"/>
                <a:gd name="T18" fmla="*/ 9 w 10"/>
                <a:gd name="T19" fmla="*/ 9 h 10"/>
                <a:gd name="T20" fmla="*/ 10 w 10"/>
                <a:gd name="T21" fmla="*/ 6 h 10"/>
                <a:gd name="T22" fmla="*/ 10 w 10"/>
                <a:gd name="T23" fmla="*/ 0 h 10"/>
                <a:gd name="T24" fmla="*/ 8 w 10"/>
                <a:gd name="T25" fmla="*/ 0 h 10"/>
                <a:gd name="T26" fmla="*/ 8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6"/>
                  </a:moveTo>
                  <a:lnTo>
                    <a:pt x="8" y="6"/>
                  </a:lnTo>
                  <a:cubicBezTo>
                    <a:pt x="8" y="8"/>
                    <a:pt x="7" y="8"/>
                    <a:pt x="5" y="8"/>
                  </a:cubicBezTo>
                  <a:cubicBezTo>
                    <a:pt x="3" y="8"/>
                    <a:pt x="3" y="8"/>
                    <a:pt x="3" y="6"/>
                  </a:cubicBezTo>
                  <a:lnTo>
                    <a:pt x="3" y="0"/>
                  </a:lnTo>
                  <a:lnTo>
                    <a:pt x="0" y="0"/>
                  </a:lnTo>
                  <a:lnTo>
                    <a:pt x="0" y="6"/>
                  </a:lnTo>
                  <a:cubicBezTo>
                    <a:pt x="0" y="7"/>
                    <a:pt x="0" y="8"/>
                    <a:pt x="1" y="9"/>
                  </a:cubicBezTo>
                  <a:cubicBezTo>
                    <a:pt x="2" y="10"/>
                    <a:pt x="3" y="10"/>
                    <a:pt x="5" y="10"/>
                  </a:cubicBezTo>
                  <a:cubicBezTo>
                    <a:pt x="7" y="10"/>
                    <a:pt x="8" y="10"/>
                    <a:pt x="9" y="9"/>
                  </a:cubicBezTo>
                  <a:cubicBezTo>
                    <a:pt x="10" y="8"/>
                    <a:pt x="10" y="7"/>
                    <a:pt x="10" y="6"/>
                  </a:cubicBezTo>
                  <a:lnTo>
                    <a:pt x="10" y="0"/>
                  </a:lnTo>
                  <a:lnTo>
                    <a:pt x="8" y="0"/>
                  </a:lnTo>
                  <a:lnTo>
                    <a:pt x="8" y="6"/>
                  </a:lnTo>
                  <a:close/>
                </a:path>
              </a:pathLst>
            </a:custGeom>
            <a:grpFill/>
            <a:ln w="0">
              <a:noFill/>
              <a:prstDash val="solid"/>
              <a:round/>
              <a:headEnd/>
              <a:tailEnd/>
            </a:ln>
          </p:spPr>
          <p:txBody>
            <a:bodyPr/>
            <a:lstStyle/>
            <a:p>
              <a:pPr defTabSz="543689">
                <a:defRPr/>
              </a:pPr>
              <a:endParaRPr lang="zh-CN" altLang="en-US" sz="3201"/>
            </a:p>
          </p:txBody>
        </p:sp>
        <p:sp>
          <p:nvSpPr>
            <p:cNvPr id="149" name="Freeform 57"/>
            <p:cNvSpPr>
              <a:spLocks noEditPoints="1"/>
            </p:cNvSpPr>
            <p:nvPr/>
          </p:nvSpPr>
          <p:spPr bwMode="auto">
            <a:xfrm>
              <a:off x="3438525" y="1100138"/>
              <a:ext cx="9525" cy="9525"/>
            </a:xfrm>
            <a:custGeom>
              <a:avLst/>
              <a:gdLst>
                <a:gd name="T0" fmla="*/ 4 w 11"/>
                <a:gd name="T1" fmla="*/ 6 h 10"/>
                <a:gd name="T2" fmla="*/ 4 w 11"/>
                <a:gd name="T3" fmla="*/ 6 h 10"/>
                <a:gd name="T4" fmla="*/ 5 w 11"/>
                <a:gd name="T5" fmla="*/ 2 h 10"/>
                <a:gd name="T6" fmla="*/ 7 w 11"/>
                <a:gd name="T7" fmla="*/ 6 h 10"/>
                <a:gd name="T8" fmla="*/ 4 w 11"/>
                <a:gd name="T9" fmla="*/ 6 h 10"/>
                <a:gd name="T10" fmla="*/ 4 w 11"/>
                <a:gd name="T11" fmla="*/ 0 h 10"/>
                <a:gd name="T12" fmla="*/ 4 w 11"/>
                <a:gd name="T13" fmla="*/ 0 h 10"/>
                <a:gd name="T14" fmla="*/ 0 w 11"/>
                <a:gd name="T15" fmla="*/ 10 h 10"/>
                <a:gd name="T16" fmla="*/ 2 w 11"/>
                <a:gd name="T17" fmla="*/ 10 h 10"/>
                <a:gd name="T18" fmla="*/ 3 w 11"/>
                <a:gd name="T19" fmla="*/ 7 h 10"/>
                <a:gd name="T20" fmla="*/ 8 w 11"/>
                <a:gd name="T21" fmla="*/ 7 h 10"/>
                <a:gd name="T22" fmla="*/ 9 w 11"/>
                <a:gd name="T23" fmla="*/ 10 h 10"/>
                <a:gd name="T24" fmla="*/ 11 w 11"/>
                <a:gd name="T25" fmla="*/ 10 h 10"/>
                <a:gd name="T26" fmla="*/ 7 w 11"/>
                <a:gd name="T27" fmla="*/ 0 h 10"/>
                <a:gd name="T28" fmla="*/ 4 w 11"/>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0">
                  <a:moveTo>
                    <a:pt x="4" y="6"/>
                  </a:moveTo>
                  <a:lnTo>
                    <a:pt x="4" y="6"/>
                  </a:lnTo>
                  <a:lnTo>
                    <a:pt x="5" y="2"/>
                  </a:lnTo>
                  <a:lnTo>
                    <a:pt x="7" y="6"/>
                  </a:lnTo>
                  <a:lnTo>
                    <a:pt x="4" y="6"/>
                  </a:lnTo>
                  <a:close/>
                  <a:moveTo>
                    <a:pt x="4" y="0"/>
                  </a:moveTo>
                  <a:lnTo>
                    <a:pt x="4" y="0"/>
                  </a:lnTo>
                  <a:lnTo>
                    <a:pt x="0" y="10"/>
                  </a:lnTo>
                  <a:lnTo>
                    <a:pt x="2" y="10"/>
                  </a:lnTo>
                  <a:lnTo>
                    <a:pt x="3" y="7"/>
                  </a:lnTo>
                  <a:lnTo>
                    <a:pt x="8" y="7"/>
                  </a:lnTo>
                  <a:lnTo>
                    <a:pt x="9" y="10"/>
                  </a:lnTo>
                  <a:lnTo>
                    <a:pt x="11" y="10"/>
                  </a:lnTo>
                  <a:lnTo>
                    <a:pt x="7" y="0"/>
                  </a:lnTo>
                  <a:lnTo>
                    <a:pt x="4" y="0"/>
                  </a:lnTo>
                  <a:close/>
                </a:path>
              </a:pathLst>
            </a:custGeom>
            <a:grpFill/>
            <a:ln w="0">
              <a:noFill/>
              <a:prstDash val="solid"/>
              <a:round/>
              <a:headEnd/>
              <a:tailEnd/>
            </a:ln>
          </p:spPr>
          <p:txBody>
            <a:bodyPr/>
            <a:lstStyle/>
            <a:p>
              <a:pPr defTabSz="543689">
                <a:defRPr/>
              </a:pPr>
              <a:endParaRPr lang="zh-CN" altLang="en-US" sz="3201"/>
            </a:p>
          </p:txBody>
        </p:sp>
        <p:sp>
          <p:nvSpPr>
            <p:cNvPr id="150" name="Freeform 58"/>
            <p:cNvSpPr>
              <a:spLocks/>
            </p:cNvSpPr>
            <p:nvPr/>
          </p:nvSpPr>
          <p:spPr bwMode="auto">
            <a:xfrm>
              <a:off x="3448050" y="1100138"/>
              <a:ext cx="15875" cy="9525"/>
            </a:xfrm>
            <a:custGeom>
              <a:avLst/>
              <a:gdLst>
                <a:gd name="T0" fmla="*/ 13 w 17"/>
                <a:gd name="T1" fmla="*/ 7 h 10"/>
                <a:gd name="T2" fmla="*/ 13 w 17"/>
                <a:gd name="T3" fmla="*/ 7 h 10"/>
                <a:gd name="T4" fmla="*/ 10 w 17"/>
                <a:gd name="T5" fmla="*/ 0 h 10"/>
                <a:gd name="T6" fmla="*/ 7 w 17"/>
                <a:gd name="T7" fmla="*/ 0 h 10"/>
                <a:gd name="T8" fmla="*/ 5 w 17"/>
                <a:gd name="T9" fmla="*/ 7 h 10"/>
                <a:gd name="T10" fmla="*/ 3 w 17"/>
                <a:gd name="T11" fmla="*/ 0 h 10"/>
                <a:gd name="T12" fmla="*/ 0 w 17"/>
                <a:gd name="T13" fmla="*/ 0 h 10"/>
                <a:gd name="T14" fmla="*/ 4 w 17"/>
                <a:gd name="T15" fmla="*/ 10 h 10"/>
                <a:gd name="T16" fmla="*/ 7 w 17"/>
                <a:gd name="T17" fmla="*/ 10 h 10"/>
                <a:gd name="T18" fmla="*/ 9 w 17"/>
                <a:gd name="T19" fmla="*/ 2 h 10"/>
                <a:gd name="T20" fmla="*/ 11 w 17"/>
                <a:gd name="T21" fmla="*/ 10 h 10"/>
                <a:gd name="T22" fmla="*/ 14 w 17"/>
                <a:gd name="T23" fmla="*/ 10 h 10"/>
                <a:gd name="T24" fmla="*/ 17 w 17"/>
                <a:gd name="T25" fmla="*/ 0 h 10"/>
                <a:gd name="T26" fmla="*/ 15 w 17"/>
                <a:gd name="T27" fmla="*/ 0 h 10"/>
                <a:gd name="T28" fmla="*/ 13 w 17"/>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3" y="7"/>
                  </a:moveTo>
                  <a:lnTo>
                    <a:pt x="13" y="7"/>
                  </a:lnTo>
                  <a:lnTo>
                    <a:pt x="10" y="0"/>
                  </a:lnTo>
                  <a:lnTo>
                    <a:pt x="7" y="0"/>
                  </a:lnTo>
                  <a:lnTo>
                    <a:pt x="5" y="7"/>
                  </a:lnTo>
                  <a:lnTo>
                    <a:pt x="3" y="0"/>
                  </a:lnTo>
                  <a:lnTo>
                    <a:pt x="0" y="0"/>
                  </a:lnTo>
                  <a:lnTo>
                    <a:pt x="4" y="10"/>
                  </a:lnTo>
                  <a:lnTo>
                    <a:pt x="7" y="10"/>
                  </a:lnTo>
                  <a:lnTo>
                    <a:pt x="9" y="2"/>
                  </a:lnTo>
                  <a:lnTo>
                    <a:pt x="11" y="10"/>
                  </a:lnTo>
                  <a:lnTo>
                    <a:pt x="14" y="10"/>
                  </a:lnTo>
                  <a:lnTo>
                    <a:pt x="17" y="0"/>
                  </a:lnTo>
                  <a:lnTo>
                    <a:pt x="15" y="0"/>
                  </a:lnTo>
                  <a:lnTo>
                    <a:pt x="13" y="7"/>
                  </a:lnTo>
                  <a:close/>
                </a:path>
              </a:pathLst>
            </a:custGeom>
            <a:grpFill/>
            <a:ln w="0">
              <a:noFill/>
              <a:prstDash val="solid"/>
              <a:round/>
              <a:headEnd/>
              <a:tailEnd/>
            </a:ln>
          </p:spPr>
          <p:txBody>
            <a:bodyPr/>
            <a:lstStyle/>
            <a:p>
              <a:pPr defTabSz="543689">
                <a:defRPr/>
              </a:pPr>
              <a:endParaRPr lang="zh-CN" altLang="en-US" sz="3201"/>
            </a:p>
          </p:txBody>
        </p:sp>
        <p:sp>
          <p:nvSpPr>
            <p:cNvPr id="151" name="Freeform 59"/>
            <p:cNvSpPr>
              <a:spLocks/>
            </p:cNvSpPr>
            <p:nvPr/>
          </p:nvSpPr>
          <p:spPr bwMode="auto">
            <a:xfrm>
              <a:off x="3465513" y="1100138"/>
              <a:ext cx="7938" cy="9525"/>
            </a:xfrm>
            <a:custGeom>
              <a:avLst/>
              <a:gdLst>
                <a:gd name="T0" fmla="*/ 0 w 9"/>
                <a:gd name="T1" fmla="*/ 5 h 10"/>
                <a:gd name="T2" fmla="*/ 0 w 9"/>
                <a:gd name="T3" fmla="*/ 5 h 10"/>
                <a:gd name="T4" fmla="*/ 2 w 9"/>
                <a:gd name="T5" fmla="*/ 9 h 10"/>
                <a:gd name="T6" fmla="*/ 5 w 9"/>
                <a:gd name="T7" fmla="*/ 10 h 10"/>
                <a:gd name="T8" fmla="*/ 9 w 9"/>
                <a:gd name="T9" fmla="*/ 10 h 10"/>
                <a:gd name="T10" fmla="*/ 9 w 9"/>
                <a:gd name="T11" fmla="*/ 8 h 10"/>
                <a:gd name="T12" fmla="*/ 5 w 9"/>
                <a:gd name="T13" fmla="*/ 8 h 10"/>
                <a:gd name="T14" fmla="*/ 3 w 9"/>
                <a:gd name="T15" fmla="*/ 6 h 10"/>
                <a:gd name="T16" fmla="*/ 9 w 9"/>
                <a:gd name="T17" fmla="*/ 6 h 10"/>
                <a:gd name="T18" fmla="*/ 9 w 9"/>
                <a:gd name="T19" fmla="*/ 4 h 10"/>
                <a:gd name="T20" fmla="*/ 3 w 9"/>
                <a:gd name="T21" fmla="*/ 4 h 10"/>
                <a:gd name="T22" fmla="*/ 5 w 9"/>
                <a:gd name="T23" fmla="*/ 1 h 10"/>
                <a:gd name="T24" fmla="*/ 9 w 9"/>
                <a:gd name="T25" fmla="*/ 1 h 10"/>
                <a:gd name="T26" fmla="*/ 9 w 9"/>
                <a:gd name="T27" fmla="*/ 0 h 10"/>
                <a:gd name="T28" fmla="*/ 5 w 9"/>
                <a:gd name="T29" fmla="*/ 0 h 10"/>
                <a:gd name="T30" fmla="*/ 0 w 9"/>
                <a:gd name="T3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0" y="5"/>
                  </a:moveTo>
                  <a:lnTo>
                    <a:pt x="0" y="5"/>
                  </a:lnTo>
                  <a:cubicBezTo>
                    <a:pt x="0" y="7"/>
                    <a:pt x="0" y="8"/>
                    <a:pt x="2" y="9"/>
                  </a:cubicBezTo>
                  <a:cubicBezTo>
                    <a:pt x="3" y="10"/>
                    <a:pt x="4" y="10"/>
                    <a:pt x="5" y="10"/>
                  </a:cubicBezTo>
                  <a:lnTo>
                    <a:pt x="9" y="10"/>
                  </a:lnTo>
                  <a:lnTo>
                    <a:pt x="9" y="8"/>
                  </a:lnTo>
                  <a:lnTo>
                    <a:pt x="5" y="8"/>
                  </a:lnTo>
                  <a:cubicBezTo>
                    <a:pt x="3" y="8"/>
                    <a:pt x="3" y="7"/>
                    <a:pt x="3" y="6"/>
                  </a:cubicBezTo>
                  <a:lnTo>
                    <a:pt x="9" y="6"/>
                  </a:lnTo>
                  <a:lnTo>
                    <a:pt x="9" y="4"/>
                  </a:lnTo>
                  <a:lnTo>
                    <a:pt x="3" y="4"/>
                  </a:lnTo>
                  <a:cubicBezTo>
                    <a:pt x="3" y="2"/>
                    <a:pt x="4" y="1"/>
                    <a:pt x="5" y="1"/>
                  </a:cubicBezTo>
                  <a:lnTo>
                    <a:pt x="9" y="1"/>
                  </a:lnTo>
                  <a:lnTo>
                    <a:pt x="9" y="0"/>
                  </a:lnTo>
                  <a:lnTo>
                    <a:pt x="5" y="0"/>
                  </a:lnTo>
                  <a:cubicBezTo>
                    <a:pt x="2" y="0"/>
                    <a:pt x="0" y="1"/>
                    <a:pt x="0" y="5"/>
                  </a:cubicBezTo>
                  <a:close/>
                </a:path>
              </a:pathLst>
            </a:custGeom>
            <a:grpFill/>
            <a:ln w="0">
              <a:noFill/>
              <a:prstDash val="solid"/>
              <a:round/>
              <a:headEnd/>
              <a:tailEnd/>
            </a:ln>
          </p:spPr>
          <p:txBody>
            <a:bodyPr/>
            <a:lstStyle/>
            <a:p>
              <a:pPr defTabSz="543689">
                <a:defRPr/>
              </a:pPr>
              <a:endParaRPr lang="zh-CN" altLang="en-US" sz="3201"/>
            </a:p>
          </p:txBody>
        </p:sp>
        <p:sp>
          <p:nvSpPr>
            <p:cNvPr id="152" name="Freeform 60"/>
            <p:cNvSpPr>
              <a:spLocks/>
            </p:cNvSpPr>
            <p:nvPr/>
          </p:nvSpPr>
          <p:spPr bwMode="auto">
            <a:xfrm>
              <a:off x="3475038" y="1100138"/>
              <a:ext cx="3175" cy="9525"/>
            </a:xfrm>
            <a:custGeom>
              <a:avLst/>
              <a:gdLst>
                <a:gd name="T0" fmla="*/ 0 w 3"/>
                <a:gd name="T1" fmla="*/ 10 h 10"/>
                <a:gd name="T2" fmla="*/ 0 w 3"/>
                <a:gd name="T3" fmla="*/ 10 h 10"/>
                <a:gd name="T4" fmla="*/ 3 w 3"/>
                <a:gd name="T5" fmla="*/ 10 h 10"/>
                <a:gd name="T6" fmla="*/ 3 w 3"/>
                <a:gd name="T7" fmla="*/ 0 h 10"/>
                <a:gd name="T8" fmla="*/ 0 w 3"/>
                <a:gd name="T9" fmla="*/ 0 h 10"/>
                <a:gd name="T10" fmla="*/ 0 w 3"/>
                <a:gd name="T11" fmla="*/ 10 h 10"/>
              </a:gdLst>
              <a:ahLst/>
              <a:cxnLst>
                <a:cxn ang="0">
                  <a:pos x="T0" y="T1"/>
                </a:cxn>
                <a:cxn ang="0">
                  <a:pos x="T2" y="T3"/>
                </a:cxn>
                <a:cxn ang="0">
                  <a:pos x="T4" y="T5"/>
                </a:cxn>
                <a:cxn ang="0">
                  <a:pos x="T6" y="T7"/>
                </a:cxn>
                <a:cxn ang="0">
                  <a:pos x="T8" y="T9"/>
                </a:cxn>
                <a:cxn ang="0">
                  <a:pos x="T10" y="T11"/>
                </a:cxn>
              </a:cxnLst>
              <a:rect l="0" t="0" r="r" b="b"/>
              <a:pathLst>
                <a:path w="3" h="10">
                  <a:moveTo>
                    <a:pt x="0" y="10"/>
                  </a:moveTo>
                  <a:lnTo>
                    <a:pt x="0" y="10"/>
                  </a:lnTo>
                  <a:lnTo>
                    <a:pt x="3" y="10"/>
                  </a:lnTo>
                  <a:lnTo>
                    <a:pt x="3" y="0"/>
                  </a:lnTo>
                  <a:lnTo>
                    <a:pt x="0" y="0"/>
                  </a:lnTo>
                  <a:lnTo>
                    <a:pt x="0" y="10"/>
                  </a:lnTo>
                  <a:close/>
                </a:path>
              </a:pathLst>
            </a:custGeom>
            <a:grpFill/>
            <a:ln w="0">
              <a:noFill/>
              <a:prstDash val="solid"/>
              <a:round/>
              <a:headEnd/>
              <a:tailEnd/>
            </a:ln>
          </p:spPr>
          <p:txBody>
            <a:bodyPr/>
            <a:lstStyle/>
            <a:p>
              <a:pPr defTabSz="543689">
                <a:defRPr/>
              </a:pPr>
              <a:endParaRPr lang="zh-CN" altLang="en-US" sz="3201"/>
            </a:p>
          </p:txBody>
        </p:sp>
        <p:sp>
          <p:nvSpPr>
            <p:cNvPr id="153" name="Freeform 61"/>
            <p:cNvSpPr>
              <a:spLocks/>
            </p:cNvSpPr>
            <p:nvPr/>
          </p:nvSpPr>
          <p:spPr bwMode="auto">
            <a:xfrm>
              <a:off x="3381375" y="1093788"/>
              <a:ext cx="12700" cy="14288"/>
            </a:xfrm>
            <a:custGeom>
              <a:avLst/>
              <a:gdLst>
                <a:gd name="T0" fmla="*/ 0 w 12"/>
                <a:gd name="T1" fmla="*/ 5 h 15"/>
                <a:gd name="T2" fmla="*/ 0 w 12"/>
                <a:gd name="T3" fmla="*/ 5 h 15"/>
                <a:gd name="T4" fmla="*/ 2 w 12"/>
                <a:gd name="T5" fmla="*/ 9 h 15"/>
                <a:gd name="T6" fmla="*/ 12 w 12"/>
                <a:gd name="T7" fmla="*/ 15 h 15"/>
                <a:gd name="T8" fmla="*/ 12 w 12"/>
                <a:gd name="T9" fmla="*/ 15 h 15"/>
                <a:gd name="T10" fmla="*/ 12 w 12"/>
                <a:gd name="T11" fmla="*/ 14 h 15"/>
                <a:gd name="T12" fmla="*/ 12 w 12"/>
                <a:gd name="T13" fmla="*/ 14 h 15"/>
                <a:gd name="T14" fmla="*/ 3 w 12"/>
                <a:gd name="T15" fmla="*/ 0 h 15"/>
                <a:gd name="T16" fmla="*/ 0 w 12"/>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0" y="5"/>
                  </a:moveTo>
                  <a:lnTo>
                    <a:pt x="0" y="5"/>
                  </a:lnTo>
                  <a:cubicBezTo>
                    <a:pt x="0" y="7"/>
                    <a:pt x="2" y="9"/>
                    <a:pt x="2" y="9"/>
                  </a:cubicBezTo>
                  <a:cubicBezTo>
                    <a:pt x="4" y="11"/>
                    <a:pt x="10" y="14"/>
                    <a:pt x="12" y="15"/>
                  </a:cubicBezTo>
                  <a:cubicBezTo>
                    <a:pt x="12" y="15"/>
                    <a:pt x="12" y="15"/>
                    <a:pt x="12" y="15"/>
                  </a:cubicBezTo>
                  <a:cubicBezTo>
                    <a:pt x="12" y="15"/>
                    <a:pt x="12" y="15"/>
                    <a:pt x="12" y="14"/>
                  </a:cubicBezTo>
                  <a:lnTo>
                    <a:pt x="12" y="14"/>
                  </a:lnTo>
                  <a:cubicBezTo>
                    <a:pt x="8" y="6"/>
                    <a:pt x="3" y="0"/>
                    <a:pt x="3" y="0"/>
                  </a:cubicBezTo>
                  <a:cubicBezTo>
                    <a:pt x="3" y="0"/>
                    <a:pt x="0" y="3"/>
                    <a:pt x="0" y="5"/>
                  </a:cubicBezTo>
                  <a:close/>
                </a:path>
              </a:pathLst>
            </a:custGeom>
            <a:grpFill/>
            <a:ln w="0">
              <a:noFill/>
              <a:prstDash val="solid"/>
              <a:round/>
              <a:headEnd/>
              <a:tailEnd/>
            </a:ln>
          </p:spPr>
          <p:txBody>
            <a:bodyPr/>
            <a:lstStyle/>
            <a:p>
              <a:pPr defTabSz="543689">
                <a:defRPr/>
              </a:pPr>
              <a:endParaRPr lang="zh-CN" altLang="en-US" sz="3201"/>
            </a:p>
          </p:txBody>
        </p:sp>
        <p:sp>
          <p:nvSpPr>
            <p:cNvPr id="154" name="Freeform 62"/>
            <p:cNvSpPr>
              <a:spLocks/>
            </p:cNvSpPr>
            <p:nvPr/>
          </p:nvSpPr>
          <p:spPr bwMode="auto">
            <a:xfrm>
              <a:off x="3382963" y="1109663"/>
              <a:ext cx="9525" cy="3175"/>
            </a:xfrm>
            <a:custGeom>
              <a:avLst/>
              <a:gdLst>
                <a:gd name="T0" fmla="*/ 0 w 10"/>
                <a:gd name="T1" fmla="*/ 0 h 3"/>
                <a:gd name="T2" fmla="*/ 0 w 10"/>
                <a:gd name="T3" fmla="*/ 0 h 3"/>
                <a:gd name="T4" fmla="*/ 5 w 10"/>
                <a:gd name="T5" fmla="*/ 3 h 3"/>
                <a:gd name="T6" fmla="*/ 10 w 10"/>
                <a:gd name="T7" fmla="*/ 0 h 3"/>
                <a:gd name="T8" fmla="*/ 10 w 10"/>
                <a:gd name="T9" fmla="*/ 0 h 3"/>
                <a:gd name="T10" fmla="*/ 10 w 10"/>
                <a:gd name="T11" fmla="*/ 0 h 3"/>
                <a:gd name="T12" fmla="*/ 0 w 1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0" y="0"/>
                  </a:moveTo>
                  <a:lnTo>
                    <a:pt x="0" y="0"/>
                  </a:lnTo>
                  <a:cubicBezTo>
                    <a:pt x="1" y="2"/>
                    <a:pt x="3" y="3"/>
                    <a:pt x="5" y="3"/>
                  </a:cubicBezTo>
                  <a:cubicBezTo>
                    <a:pt x="6" y="2"/>
                    <a:pt x="9" y="0"/>
                    <a:pt x="10" y="0"/>
                  </a:cubicBezTo>
                  <a:cubicBezTo>
                    <a:pt x="10" y="0"/>
                    <a:pt x="10" y="0"/>
                    <a:pt x="10" y="0"/>
                  </a:cubicBezTo>
                  <a:cubicBezTo>
                    <a:pt x="10" y="0"/>
                    <a:pt x="10" y="0"/>
                    <a:pt x="10"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55" name="Freeform 63"/>
            <p:cNvSpPr>
              <a:spLocks/>
            </p:cNvSpPr>
            <p:nvPr/>
          </p:nvSpPr>
          <p:spPr bwMode="auto">
            <a:xfrm>
              <a:off x="3379788" y="1101725"/>
              <a:ext cx="12700" cy="7938"/>
            </a:xfrm>
            <a:custGeom>
              <a:avLst/>
              <a:gdLst>
                <a:gd name="T0" fmla="*/ 1 w 13"/>
                <a:gd name="T1" fmla="*/ 4 h 8"/>
                <a:gd name="T2" fmla="*/ 1 w 13"/>
                <a:gd name="T3" fmla="*/ 4 h 8"/>
                <a:gd name="T4" fmla="*/ 4 w 13"/>
                <a:gd name="T5" fmla="*/ 7 h 8"/>
                <a:gd name="T6" fmla="*/ 6 w 13"/>
                <a:gd name="T7" fmla="*/ 8 h 8"/>
                <a:gd name="T8" fmla="*/ 13 w 13"/>
                <a:gd name="T9" fmla="*/ 8 h 8"/>
                <a:gd name="T10" fmla="*/ 13 w 13"/>
                <a:gd name="T11" fmla="*/ 8 h 8"/>
                <a:gd name="T12" fmla="*/ 13 w 13"/>
                <a:gd name="T13" fmla="*/ 8 h 8"/>
                <a:gd name="T14" fmla="*/ 0 w 13"/>
                <a:gd name="T15" fmla="*/ 0 h 8"/>
                <a:gd name="T16" fmla="*/ 1 w 1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 y="4"/>
                  </a:moveTo>
                  <a:lnTo>
                    <a:pt x="1" y="4"/>
                  </a:lnTo>
                  <a:cubicBezTo>
                    <a:pt x="2" y="7"/>
                    <a:pt x="4" y="7"/>
                    <a:pt x="4" y="7"/>
                  </a:cubicBezTo>
                  <a:cubicBezTo>
                    <a:pt x="5" y="8"/>
                    <a:pt x="6" y="8"/>
                    <a:pt x="6" y="8"/>
                  </a:cubicBezTo>
                  <a:cubicBezTo>
                    <a:pt x="6" y="8"/>
                    <a:pt x="11" y="8"/>
                    <a:pt x="13" y="8"/>
                  </a:cubicBezTo>
                  <a:cubicBezTo>
                    <a:pt x="13" y="8"/>
                    <a:pt x="13" y="8"/>
                    <a:pt x="13" y="8"/>
                  </a:cubicBezTo>
                  <a:cubicBezTo>
                    <a:pt x="13" y="8"/>
                    <a:pt x="13" y="8"/>
                    <a:pt x="13" y="8"/>
                  </a:cubicBezTo>
                  <a:cubicBezTo>
                    <a:pt x="9" y="5"/>
                    <a:pt x="0" y="0"/>
                    <a:pt x="0" y="0"/>
                  </a:cubicBezTo>
                  <a:cubicBezTo>
                    <a:pt x="0" y="3"/>
                    <a:pt x="1" y="4"/>
                    <a:pt x="1" y="4"/>
                  </a:cubicBezTo>
                  <a:close/>
                </a:path>
              </a:pathLst>
            </a:custGeom>
            <a:grpFill/>
            <a:ln w="0">
              <a:noFill/>
              <a:prstDash val="solid"/>
              <a:round/>
              <a:headEnd/>
              <a:tailEnd/>
            </a:ln>
          </p:spPr>
          <p:txBody>
            <a:bodyPr/>
            <a:lstStyle/>
            <a:p>
              <a:pPr defTabSz="543689">
                <a:defRPr/>
              </a:pPr>
              <a:endParaRPr lang="zh-CN" altLang="en-US" sz="3201"/>
            </a:p>
          </p:txBody>
        </p:sp>
        <p:sp>
          <p:nvSpPr>
            <p:cNvPr id="156" name="Freeform 64"/>
            <p:cNvSpPr>
              <a:spLocks/>
            </p:cNvSpPr>
            <p:nvPr/>
          </p:nvSpPr>
          <p:spPr bwMode="auto">
            <a:xfrm>
              <a:off x="3387725" y="1090613"/>
              <a:ext cx="7938" cy="17463"/>
            </a:xfrm>
            <a:custGeom>
              <a:avLst/>
              <a:gdLst>
                <a:gd name="T0" fmla="*/ 4 w 9"/>
                <a:gd name="T1" fmla="*/ 0 h 18"/>
                <a:gd name="T2" fmla="*/ 4 w 9"/>
                <a:gd name="T3" fmla="*/ 0 h 18"/>
                <a:gd name="T4" fmla="*/ 1 w 9"/>
                <a:gd name="T5" fmla="*/ 3 h 18"/>
                <a:gd name="T6" fmla="*/ 1 w 9"/>
                <a:gd name="T7" fmla="*/ 6 h 18"/>
                <a:gd name="T8" fmla="*/ 7 w 9"/>
                <a:gd name="T9" fmla="*/ 18 h 18"/>
                <a:gd name="T10" fmla="*/ 7 w 9"/>
                <a:gd name="T11" fmla="*/ 18 h 18"/>
                <a:gd name="T12" fmla="*/ 7 w 9"/>
                <a:gd name="T13" fmla="*/ 18 h 18"/>
                <a:gd name="T14" fmla="*/ 6 w 9"/>
                <a:gd name="T15" fmla="*/ 0 h 18"/>
                <a:gd name="T16" fmla="*/ 4 w 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4" y="0"/>
                  </a:moveTo>
                  <a:lnTo>
                    <a:pt x="4" y="0"/>
                  </a:lnTo>
                  <a:cubicBezTo>
                    <a:pt x="1" y="1"/>
                    <a:pt x="1" y="3"/>
                    <a:pt x="1" y="3"/>
                  </a:cubicBezTo>
                  <a:cubicBezTo>
                    <a:pt x="0" y="5"/>
                    <a:pt x="1" y="6"/>
                    <a:pt x="1" y="6"/>
                  </a:cubicBezTo>
                  <a:cubicBezTo>
                    <a:pt x="2" y="10"/>
                    <a:pt x="6" y="16"/>
                    <a:pt x="7" y="18"/>
                  </a:cubicBezTo>
                  <a:cubicBezTo>
                    <a:pt x="7" y="18"/>
                    <a:pt x="7" y="18"/>
                    <a:pt x="7" y="18"/>
                  </a:cubicBezTo>
                  <a:cubicBezTo>
                    <a:pt x="7" y="18"/>
                    <a:pt x="7" y="18"/>
                    <a:pt x="7" y="18"/>
                  </a:cubicBezTo>
                  <a:cubicBezTo>
                    <a:pt x="9" y="4"/>
                    <a:pt x="6" y="0"/>
                    <a:pt x="6" y="0"/>
                  </a:cubicBezTo>
                  <a:cubicBezTo>
                    <a:pt x="5" y="0"/>
                    <a:pt x="4" y="0"/>
                    <a:pt x="4" y="0"/>
                  </a:cubicBezTo>
                  <a:close/>
                </a:path>
              </a:pathLst>
            </a:custGeom>
            <a:grpFill/>
            <a:ln w="0">
              <a:noFill/>
              <a:prstDash val="solid"/>
              <a:round/>
              <a:headEnd/>
              <a:tailEnd/>
            </a:ln>
          </p:spPr>
          <p:txBody>
            <a:bodyPr/>
            <a:lstStyle/>
            <a:p>
              <a:pPr defTabSz="543689">
                <a:defRPr/>
              </a:pPr>
              <a:endParaRPr lang="zh-CN" altLang="en-US" sz="3201"/>
            </a:p>
          </p:txBody>
        </p:sp>
        <p:sp>
          <p:nvSpPr>
            <p:cNvPr id="157" name="Freeform 65"/>
            <p:cNvSpPr>
              <a:spLocks/>
            </p:cNvSpPr>
            <p:nvPr/>
          </p:nvSpPr>
          <p:spPr bwMode="auto">
            <a:xfrm>
              <a:off x="3394075" y="1090613"/>
              <a:ext cx="9525" cy="17463"/>
            </a:xfrm>
            <a:custGeom>
              <a:avLst/>
              <a:gdLst>
                <a:gd name="T0" fmla="*/ 8 w 9"/>
                <a:gd name="T1" fmla="*/ 3 h 18"/>
                <a:gd name="T2" fmla="*/ 8 w 9"/>
                <a:gd name="T3" fmla="*/ 3 h 18"/>
                <a:gd name="T4" fmla="*/ 5 w 9"/>
                <a:gd name="T5" fmla="*/ 0 h 18"/>
                <a:gd name="T6" fmla="*/ 3 w 9"/>
                <a:gd name="T7" fmla="*/ 0 h 18"/>
                <a:gd name="T8" fmla="*/ 2 w 9"/>
                <a:gd name="T9" fmla="*/ 18 h 18"/>
                <a:gd name="T10" fmla="*/ 2 w 9"/>
                <a:gd name="T11" fmla="*/ 18 h 18"/>
                <a:gd name="T12" fmla="*/ 2 w 9"/>
                <a:gd name="T13" fmla="*/ 18 h 18"/>
                <a:gd name="T14" fmla="*/ 8 w 9"/>
                <a:gd name="T15" fmla="*/ 6 h 18"/>
                <a:gd name="T16" fmla="*/ 8 w 9"/>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8" y="3"/>
                  </a:moveTo>
                  <a:lnTo>
                    <a:pt x="8" y="3"/>
                  </a:lnTo>
                  <a:cubicBezTo>
                    <a:pt x="8" y="3"/>
                    <a:pt x="8" y="1"/>
                    <a:pt x="5" y="0"/>
                  </a:cubicBezTo>
                  <a:cubicBezTo>
                    <a:pt x="5" y="0"/>
                    <a:pt x="4" y="0"/>
                    <a:pt x="3" y="0"/>
                  </a:cubicBezTo>
                  <a:cubicBezTo>
                    <a:pt x="3" y="0"/>
                    <a:pt x="0" y="3"/>
                    <a:pt x="2" y="18"/>
                  </a:cubicBezTo>
                  <a:cubicBezTo>
                    <a:pt x="2" y="18"/>
                    <a:pt x="2" y="18"/>
                    <a:pt x="2" y="18"/>
                  </a:cubicBezTo>
                  <a:cubicBezTo>
                    <a:pt x="2" y="18"/>
                    <a:pt x="2" y="18"/>
                    <a:pt x="2" y="18"/>
                  </a:cubicBezTo>
                  <a:cubicBezTo>
                    <a:pt x="3" y="16"/>
                    <a:pt x="7" y="10"/>
                    <a:pt x="8" y="6"/>
                  </a:cubicBezTo>
                  <a:cubicBezTo>
                    <a:pt x="8" y="6"/>
                    <a:pt x="9" y="4"/>
                    <a:pt x="8" y="3"/>
                  </a:cubicBezTo>
                  <a:close/>
                </a:path>
              </a:pathLst>
            </a:custGeom>
            <a:grpFill/>
            <a:ln w="0">
              <a:noFill/>
              <a:prstDash val="solid"/>
              <a:round/>
              <a:headEnd/>
              <a:tailEnd/>
            </a:ln>
          </p:spPr>
          <p:txBody>
            <a:bodyPr/>
            <a:lstStyle/>
            <a:p>
              <a:pPr defTabSz="543689">
                <a:defRPr/>
              </a:pPr>
              <a:endParaRPr lang="zh-CN" altLang="en-US" sz="3201"/>
            </a:p>
          </p:txBody>
        </p:sp>
        <p:sp>
          <p:nvSpPr>
            <p:cNvPr id="158" name="Freeform 66"/>
            <p:cNvSpPr>
              <a:spLocks/>
            </p:cNvSpPr>
            <p:nvPr/>
          </p:nvSpPr>
          <p:spPr bwMode="auto">
            <a:xfrm>
              <a:off x="3398838" y="1109663"/>
              <a:ext cx="9525" cy="4763"/>
            </a:xfrm>
            <a:custGeom>
              <a:avLst/>
              <a:gdLst>
                <a:gd name="T0" fmla="*/ 0 w 10"/>
                <a:gd name="T1" fmla="*/ 0 h 4"/>
                <a:gd name="T2" fmla="*/ 0 w 10"/>
                <a:gd name="T3" fmla="*/ 0 h 4"/>
                <a:gd name="T4" fmla="*/ 0 w 10"/>
                <a:gd name="T5" fmla="*/ 0 h 4"/>
                <a:gd name="T6" fmla="*/ 5 w 10"/>
                <a:gd name="T7" fmla="*/ 3 h 4"/>
                <a:gd name="T8" fmla="*/ 10 w 10"/>
                <a:gd name="T9" fmla="*/ 0 h 4"/>
                <a:gd name="T10" fmla="*/ 0 w 10"/>
                <a:gd name="T11" fmla="*/ 0 h 4"/>
                <a:gd name="T12" fmla="*/ 0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0" y="0"/>
                  </a:moveTo>
                  <a:lnTo>
                    <a:pt x="0" y="0"/>
                  </a:lnTo>
                  <a:cubicBezTo>
                    <a:pt x="0" y="0"/>
                    <a:pt x="0" y="0"/>
                    <a:pt x="0" y="0"/>
                  </a:cubicBezTo>
                  <a:cubicBezTo>
                    <a:pt x="1" y="0"/>
                    <a:pt x="4" y="2"/>
                    <a:pt x="5" y="3"/>
                  </a:cubicBezTo>
                  <a:cubicBezTo>
                    <a:pt x="5" y="3"/>
                    <a:pt x="8" y="4"/>
                    <a:pt x="10"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59" name="Freeform 67"/>
            <p:cNvSpPr>
              <a:spLocks/>
            </p:cNvSpPr>
            <p:nvPr/>
          </p:nvSpPr>
          <p:spPr bwMode="auto">
            <a:xfrm>
              <a:off x="3398838" y="1101725"/>
              <a:ext cx="11113" cy="7938"/>
            </a:xfrm>
            <a:custGeom>
              <a:avLst/>
              <a:gdLst>
                <a:gd name="T0" fmla="*/ 0 w 13"/>
                <a:gd name="T1" fmla="*/ 8 h 8"/>
                <a:gd name="T2" fmla="*/ 0 w 13"/>
                <a:gd name="T3" fmla="*/ 8 h 8"/>
                <a:gd name="T4" fmla="*/ 0 w 13"/>
                <a:gd name="T5" fmla="*/ 8 h 8"/>
                <a:gd name="T6" fmla="*/ 0 w 13"/>
                <a:gd name="T7" fmla="*/ 8 h 8"/>
                <a:gd name="T8" fmla="*/ 8 w 13"/>
                <a:gd name="T9" fmla="*/ 8 h 8"/>
                <a:gd name="T10" fmla="*/ 9 w 13"/>
                <a:gd name="T11" fmla="*/ 7 h 8"/>
                <a:gd name="T12" fmla="*/ 13 w 13"/>
                <a:gd name="T13" fmla="*/ 4 h 8"/>
                <a:gd name="T14" fmla="*/ 13 w 13"/>
                <a:gd name="T15" fmla="*/ 0 h 8"/>
                <a:gd name="T16" fmla="*/ 0 w 1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0" y="8"/>
                  </a:moveTo>
                  <a:lnTo>
                    <a:pt x="0" y="8"/>
                  </a:lnTo>
                  <a:cubicBezTo>
                    <a:pt x="0" y="8"/>
                    <a:pt x="0" y="8"/>
                    <a:pt x="0" y="8"/>
                  </a:cubicBezTo>
                  <a:cubicBezTo>
                    <a:pt x="0" y="8"/>
                    <a:pt x="0" y="8"/>
                    <a:pt x="0" y="8"/>
                  </a:cubicBezTo>
                  <a:cubicBezTo>
                    <a:pt x="2" y="8"/>
                    <a:pt x="8" y="8"/>
                    <a:pt x="8" y="8"/>
                  </a:cubicBezTo>
                  <a:cubicBezTo>
                    <a:pt x="8" y="8"/>
                    <a:pt x="8" y="8"/>
                    <a:pt x="9" y="7"/>
                  </a:cubicBezTo>
                  <a:cubicBezTo>
                    <a:pt x="9" y="7"/>
                    <a:pt x="11" y="7"/>
                    <a:pt x="13" y="4"/>
                  </a:cubicBezTo>
                  <a:cubicBezTo>
                    <a:pt x="13" y="4"/>
                    <a:pt x="13" y="2"/>
                    <a:pt x="13" y="0"/>
                  </a:cubicBezTo>
                  <a:cubicBezTo>
                    <a:pt x="13" y="0"/>
                    <a:pt x="4" y="5"/>
                    <a:pt x="0" y="8"/>
                  </a:cubicBezTo>
                  <a:close/>
                </a:path>
              </a:pathLst>
            </a:custGeom>
            <a:grpFill/>
            <a:ln w="0">
              <a:noFill/>
              <a:prstDash val="solid"/>
              <a:round/>
              <a:headEnd/>
              <a:tailEnd/>
            </a:ln>
          </p:spPr>
          <p:txBody>
            <a:bodyPr/>
            <a:lstStyle/>
            <a:p>
              <a:pPr defTabSz="543689">
                <a:defRPr/>
              </a:pPr>
              <a:endParaRPr lang="zh-CN" altLang="en-US" sz="3201"/>
            </a:p>
          </p:txBody>
        </p:sp>
        <p:sp>
          <p:nvSpPr>
            <p:cNvPr id="160" name="Freeform 68"/>
            <p:cNvSpPr>
              <a:spLocks/>
            </p:cNvSpPr>
            <p:nvPr/>
          </p:nvSpPr>
          <p:spPr bwMode="auto">
            <a:xfrm>
              <a:off x="3397250" y="1093788"/>
              <a:ext cx="11113" cy="14288"/>
            </a:xfrm>
            <a:custGeom>
              <a:avLst/>
              <a:gdLst>
                <a:gd name="T0" fmla="*/ 12 w 12"/>
                <a:gd name="T1" fmla="*/ 5 h 15"/>
                <a:gd name="T2" fmla="*/ 12 w 12"/>
                <a:gd name="T3" fmla="*/ 5 h 15"/>
                <a:gd name="T4" fmla="*/ 9 w 12"/>
                <a:gd name="T5" fmla="*/ 0 h 15"/>
                <a:gd name="T6" fmla="*/ 0 w 12"/>
                <a:gd name="T7" fmla="*/ 14 h 15"/>
                <a:gd name="T8" fmla="*/ 0 w 12"/>
                <a:gd name="T9" fmla="*/ 15 h 15"/>
                <a:gd name="T10" fmla="*/ 0 w 12"/>
                <a:gd name="T11" fmla="*/ 15 h 15"/>
                <a:gd name="T12" fmla="*/ 10 w 12"/>
                <a:gd name="T13" fmla="*/ 9 h 15"/>
                <a:gd name="T14" fmla="*/ 12 w 12"/>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12" y="5"/>
                  </a:moveTo>
                  <a:lnTo>
                    <a:pt x="12" y="5"/>
                  </a:lnTo>
                  <a:cubicBezTo>
                    <a:pt x="12" y="3"/>
                    <a:pt x="9" y="0"/>
                    <a:pt x="9" y="0"/>
                  </a:cubicBezTo>
                  <a:cubicBezTo>
                    <a:pt x="9" y="0"/>
                    <a:pt x="4" y="6"/>
                    <a:pt x="0" y="14"/>
                  </a:cubicBezTo>
                  <a:cubicBezTo>
                    <a:pt x="0" y="14"/>
                    <a:pt x="0" y="15"/>
                    <a:pt x="0" y="15"/>
                  </a:cubicBezTo>
                  <a:cubicBezTo>
                    <a:pt x="0" y="15"/>
                    <a:pt x="0" y="15"/>
                    <a:pt x="0" y="15"/>
                  </a:cubicBezTo>
                  <a:cubicBezTo>
                    <a:pt x="2" y="14"/>
                    <a:pt x="8" y="11"/>
                    <a:pt x="10" y="9"/>
                  </a:cubicBezTo>
                  <a:cubicBezTo>
                    <a:pt x="10" y="9"/>
                    <a:pt x="12" y="7"/>
                    <a:pt x="12" y="5"/>
                  </a:cubicBezTo>
                  <a:close/>
                </a:path>
              </a:pathLst>
            </a:custGeom>
            <a:grpFill/>
            <a:ln w="0">
              <a:noFill/>
              <a:prstDash val="solid"/>
              <a:round/>
              <a:headEnd/>
              <a:tailEnd/>
            </a:ln>
          </p:spPr>
          <p:txBody>
            <a:bodyPr/>
            <a:lstStyle/>
            <a:p>
              <a:pPr defTabSz="543689">
                <a:defRPr/>
              </a:pPr>
              <a:endParaRPr lang="zh-CN" altLang="en-US" sz="3201"/>
            </a:p>
          </p:txBody>
        </p:sp>
      </p:grpSp>
      <p:grpSp>
        <p:nvGrpSpPr>
          <p:cNvPr id="161" name="组合 160"/>
          <p:cNvGrpSpPr/>
          <p:nvPr/>
        </p:nvGrpSpPr>
        <p:grpSpPr>
          <a:xfrm>
            <a:off x="5916239" y="5252029"/>
            <a:ext cx="586816" cy="752305"/>
            <a:chOff x="2784476" y="2314575"/>
            <a:chExt cx="493713" cy="631825"/>
          </a:xfrm>
          <a:solidFill>
            <a:srgbClr val="15B0E8"/>
          </a:solidFill>
        </p:grpSpPr>
        <p:sp>
          <p:nvSpPr>
            <p:cNvPr id="162" name="Freeform 395"/>
            <p:cNvSpPr>
              <a:spLocks noEditPoints="1"/>
            </p:cNvSpPr>
            <p:nvPr/>
          </p:nvSpPr>
          <p:spPr bwMode="auto">
            <a:xfrm>
              <a:off x="2784476" y="2314575"/>
              <a:ext cx="493713" cy="631825"/>
            </a:xfrm>
            <a:custGeom>
              <a:avLst/>
              <a:gdLst>
                <a:gd name="T0" fmla="*/ 391 w 517"/>
                <a:gd name="T1" fmla="*/ 532 h 660"/>
                <a:gd name="T2" fmla="*/ 391 w 517"/>
                <a:gd name="T3" fmla="*/ 628 h 660"/>
                <a:gd name="T4" fmla="*/ 266 w 517"/>
                <a:gd name="T5" fmla="*/ 519 h 660"/>
                <a:gd name="T6" fmla="*/ 374 w 517"/>
                <a:gd name="T7" fmla="*/ 524 h 660"/>
                <a:gd name="T8" fmla="*/ 249 w 517"/>
                <a:gd name="T9" fmla="*/ 564 h 660"/>
                <a:gd name="T10" fmla="*/ 142 w 517"/>
                <a:gd name="T11" fmla="*/ 628 h 660"/>
                <a:gd name="T12" fmla="*/ 142 w 517"/>
                <a:gd name="T13" fmla="*/ 532 h 660"/>
                <a:gd name="T14" fmla="*/ 17 w 517"/>
                <a:gd name="T15" fmla="*/ 532 h 660"/>
                <a:gd name="T16" fmla="*/ 125 w 517"/>
                <a:gd name="T17" fmla="*/ 564 h 660"/>
                <a:gd name="T18" fmla="*/ 17 w 517"/>
                <a:gd name="T19" fmla="*/ 628 h 660"/>
                <a:gd name="T20" fmla="*/ 51 w 517"/>
                <a:gd name="T21" fmla="*/ 17 h 660"/>
                <a:gd name="T22" fmla="*/ 139 w 517"/>
                <a:gd name="T23" fmla="*/ 21 h 660"/>
                <a:gd name="T24" fmla="*/ 31 w 517"/>
                <a:gd name="T25" fmla="*/ 35 h 660"/>
                <a:gd name="T26" fmla="*/ 258 w 517"/>
                <a:gd name="T27" fmla="*/ 20 h 660"/>
                <a:gd name="T28" fmla="*/ 150 w 517"/>
                <a:gd name="T29" fmla="*/ 35 h 660"/>
                <a:gd name="T30" fmla="*/ 259 w 517"/>
                <a:gd name="T31" fmla="*/ 17 h 660"/>
                <a:gd name="T32" fmla="*/ 474 w 517"/>
                <a:gd name="T33" fmla="*/ 17 h 660"/>
                <a:gd name="T34" fmla="*/ 390 w 517"/>
                <a:gd name="T35" fmla="*/ 35 h 660"/>
                <a:gd name="T36" fmla="*/ 391 w 517"/>
                <a:gd name="T37" fmla="*/ 52 h 660"/>
                <a:gd name="T38" fmla="*/ 499 w 517"/>
                <a:gd name="T39" fmla="*/ 141 h 660"/>
                <a:gd name="T40" fmla="*/ 499 w 517"/>
                <a:gd name="T41" fmla="*/ 154 h 660"/>
                <a:gd name="T42" fmla="*/ 17 w 517"/>
                <a:gd name="T43" fmla="*/ 150 h 660"/>
                <a:gd name="T44" fmla="*/ 266 w 517"/>
                <a:gd name="T45" fmla="*/ 163 h 660"/>
                <a:gd name="T46" fmla="*/ 374 w 517"/>
                <a:gd name="T47" fmla="*/ 511 h 660"/>
                <a:gd name="T48" fmla="*/ 142 w 517"/>
                <a:gd name="T49" fmla="*/ 163 h 660"/>
                <a:gd name="T50" fmla="*/ 249 w 517"/>
                <a:gd name="T51" fmla="*/ 511 h 660"/>
                <a:gd name="T52" fmla="*/ 142 w 517"/>
                <a:gd name="T53" fmla="*/ 519 h 660"/>
                <a:gd name="T54" fmla="*/ 249 w 517"/>
                <a:gd name="T55" fmla="*/ 524 h 660"/>
                <a:gd name="T56" fmla="*/ 17 w 517"/>
                <a:gd name="T57" fmla="*/ 519 h 660"/>
                <a:gd name="T58" fmla="*/ 125 w 517"/>
                <a:gd name="T59" fmla="*/ 524 h 660"/>
                <a:gd name="T60" fmla="*/ 125 w 517"/>
                <a:gd name="T61" fmla="*/ 163 h 660"/>
                <a:gd name="T62" fmla="*/ 17 w 517"/>
                <a:gd name="T63" fmla="*/ 511 h 660"/>
                <a:gd name="T64" fmla="*/ 125 w 517"/>
                <a:gd name="T65" fmla="*/ 163 h 660"/>
                <a:gd name="T66" fmla="*/ 17 w 517"/>
                <a:gd name="T67" fmla="*/ 141 h 660"/>
                <a:gd name="T68" fmla="*/ 125 w 517"/>
                <a:gd name="T69" fmla="*/ 141 h 660"/>
                <a:gd name="T70" fmla="*/ 142 w 517"/>
                <a:gd name="T71" fmla="*/ 141 h 660"/>
                <a:gd name="T72" fmla="*/ 249 w 517"/>
                <a:gd name="T73" fmla="*/ 141 h 660"/>
                <a:gd name="T74" fmla="*/ 374 w 517"/>
                <a:gd name="T75" fmla="*/ 52 h 660"/>
                <a:gd name="T76" fmla="*/ 266 w 517"/>
                <a:gd name="T77" fmla="*/ 52 h 660"/>
                <a:gd name="T78" fmla="*/ 369 w 517"/>
                <a:gd name="T79" fmla="*/ 17 h 660"/>
                <a:gd name="T80" fmla="*/ 271 w 517"/>
                <a:gd name="T81" fmla="*/ 32 h 660"/>
                <a:gd name="T82" fmla="*/ 499 w 517"/>
                <a:gd name="T83" fmla="*/ 511 h 660"/>
                <a:gd name="T84" fmla="*/ 499 w 517"/>
                <a:gd name="T85" fmla="*/ 163 h 660"/>
                <a:gd name="T86" fmla="*/ 499 w 517"/>
                <a:gd name="T87" fmla="*/ 524 h 660"/>
                <a:gd name="T88" fmla="*/ 499 w 517"/>
                <a:gd name="T89" fmla="*/ 519 h 660"/>
                <a:gd name="T90" fmla="*/ 513 w 517"/>
                <a:gd name="T91" fmla="*/ 37 h 660"/>
                <a:gd name="T92" fmla="*/ 376 w 517"/>
                <a:gd name="T93" fmla="*/ 0 h 660"/>
                <a:gd name="T94" fmla="*/ 158 w 517"/>
                <a:gd name="T95" fmla="*/ 0 h 660"/>
                <a:gd name="T96" fmla="*/ 3 w 517"/>
                <a:gd name="T97" fmla="*/ 37 h 660"/>
                <a:gd name="T98" fmla="*/ 1 w 517"/>
                <a:gd name="T99" fmla="*/ 40 h 660"/>
                <a:gd name="T100" fmla="*/ 0 w 517"/>
                <a:gd name="T101" fmla="*/ 43 h 660"/>
                <a:gd name="T102" fmla="*/ 0 w 517"/>
                <a:gd name="T103" fmla="*/ 564 h 660"/>
                <a:gd name="T104" fmla="*/ 260 w 517"/>
                <a:gd name="T105" fmla="*/ 645 h 660"/>
                <a:gd name="T106" fmla="*/ 283 w 517"/>
                <a:gd name="T107" fmla="*/ 609 h 660"/>
                <a:gd name="T108" fmla="*/ 266 w 517"/>
                <a:gd name="T109" fmla="*/ 532 h 660"/>
                <a:gd name="T110" fmla="*/ 374 w 517"/>
                <a:gd name="T111" fmla="*/ 577 h 660"/>
                <a:gd name="T112" fmla="*/ 336 w 517"/>
                <a:gd name="T113" fmla="*/ 634 h 660"/>
                <a:gd name="T114" fmla="*/ 508 w 517"/>
                <a:gd name="T115" fmla="*/ 645 h 660"/>
                <a:gd name="T116" fmla="*/ 516 w 517"/>
                <a:gd name="T117" fmla="*/ 45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7" h="660">
                  <a:moveTo>
                    <a:pt x="391" y="564"/>
                  </a:moveTo>
                  <a:lnTo>
                    <a:pt x="391" y="564"/>
                  </a:lnTo>
                  <a:lnTo>
                    <a:pt x="391" y="532"/>
                  </a:lnTo>
                  <a:lnTo>
                    <a:pt x="499" y="532"/>
                  </a:lnTo>
                  <a:lnTo>
                    <a:pt x="499" y="628"/>
                  </a:lnTo>
                  <a:lnTo>
                    <a:pt x="391" y="628"/>
                  </a:lnTo>
                  <a:lnTo>
                    <a:pt x="391" y="577"/>
                  </a:lnTo>
                  <a:lnTo>
                    <a:pt x="391" y="564"/>
                  </a:lnTo>
                  <a:close/>
                  <a:moveTo>
                    <a:pt x="266" y="519"/>
                  </a:moveTo>
                  <a:lnTo>
                    <a:pt x="266" y="519"/>
                  </a:lnTo>
                  <a:lnTo>
                    <a:pt x="374" y="519"/>
                  </a:lnTo>
                  <a:lnTo>
                    <a:pt x="374" y="524"/>
                  </a:lnTo>
                  <a:lnTo>
                    <a:pt x="266" y="524"/>
                  </a:lnTo>
                  <a:lnTo>
                    <a:pt x="266" y="519"/>
                  </a:lnTo>
                  <a:close/>
                  <a:moveTo>
                    <a:pt x="249" y="564"/>
                  </a:moveTo>
                  <a:lnTo>
                    <a:pt x="249" y="564"/>
                  </a:lnTo>
                  <a:lnTo>
                    <a:pt x="249" y="628"/>
                  </a:lnTo>
                  <a:lnTo>
                    <a:pt x="142" y="628"/>
                  </a:lnTo>
                  <a:lnTo>
                    <a:pt x="142" y="577"/>
                  </a:lnTo>
                  <a:lnTo>
                    <a:pt x="142" y="564"/>
                  </a:lnTo>
                  <a:lnTo>
                    <a:pt x="142" y="532"/>
                  </a:lnTo>
                  <a:lnTo>
                    <a:pt x="249" y="532"/>
                  </a:lnTo>
                  <a:lnTo>
                    <a:pt x="249" y="564"/>
                  </a:lnTo>
                  <a:close/>
                  <a:moveTo>
                    <a:pt x="17" y="532"/>
                  </a:moveTo>
                  <a:lnTo>
                    <a:pt x="17" y="532"/>
                  </a:lnTo>
                  <a:lnTo>
                    <a:pt x="125" y="532"/>
                  </a:lnTo>
                  <a:lnTo>
                    <a:pt x="125" y="564"/>
                  </a:lnTo>
                  <a:lnTo>
                    <a:pt x="125" y="577"/>
                  </a:lnTo>
                  <a:lnTo>
                    <a:pt x="125" y="628"/>
                  </a:lnTo>
                  <a:lnTo>
                    <a:pt x="17" y="628"/>
                  </a:lnTo>
                  <a:lnTo>
                    <a:pt x="17" y="564"/>
                  </a:lnTo>
                  <a:lnTo>
                    <a:pt x="17" y="532"/>
                  </a:lnTo>
                  <a:close/>
                  <a:moveTo>
                    <a:pt x="51" y="17"/>
                  </a:moveTo>
                  <a:lnTo>
                    <a:pt x="51" y="17"/>
                  </a:lnTo>
                  <a:lnTo>
                    <a:pt x="141" y="17"/>
                  </a:lnTo>
                  <a:lnTo>
                    <a:pt x="139" y="21"/>
                  </a:lnTo>
                  <a:lnTo>
                    <a:pt x="127" y="35"/>
                  </a:lnTo>
                  <a:lnTo>
                    <a:pt x="125" y="35"/>
                  </a:lnTo>
                  <a:lnTo>
                    <a:pt x="31" y="35"/>
                  </a:lnTo>
                  <a:lnTo>
                    <a:pt x="51" y="17"/>
                  </a:lnTo>
                  <a:close/>
                  <a:moveTo>
                    <a:pt x="258" y="20"/>
                  </a:moveTo>
                  <a:lnTo>
                    <a:pt x="258" y="20"/>
                  </a:lnTo>
                  <a:lnTo>
                    <a:pt x="252" y="35"/>
                  </a:lnTo>
                  <a:lnTo>
                    <a:pt x="249" y="35"/>
                  </a:lnTo>
                  <a:lnTo>
                    <a:pt x="150" y="35"/>
                  </a:lnTo>
                  <a:lnTo>
                    <a:pt x="152" y="31"/>
                  </a:lnTo>
                  <a:lnTo>
                    <a:pt x="165" y="17"/>
                  </a:lnTo>
                  <a:lnTo>
                    <a:pt x="259" y="17"/>
                  </a:lnTo>
                  <a:lnTo>
                    <a:pt x="258" y="20"/>
                  </a:lnTo>
                  <a:close/>
                  <a:moveTo>
                    <a:pt x="474" y="17"/>
                  </a:moveTo>
                  <a:lnTo>
                    <a:pt x="474" y="17"/>
                  </a:lnTo>
                  <a:lnTo>
                    <a:pt x="489" y="35"/>
                  </a:lnTo>
                  <a:lnTo>
                    <a:pt x="391" y="35"/>
                  </a:lnTo>
                  <a:lnTo>
                    <a:pt x="390" y="35"/>
                  </a:lnTo>
                  <a:lnTo>
                    <a:pt x="387" y="17"/>
                  </a:lnTo>
                  <a:lnTo>
                    <a:pt x="474" y="17"/>
                  </a:lnTo>
                  <a:close/>
                  <a:moveTo>
                    <a:pt x="391" y="52"/>
                  </a:moveTo>
                  <a:lnTo>
                    <a:pt x="391" y="52"/>
                  </a:lnTo>
                  <a:lnTo>
                    <a:pt x="499" y="52"/>
                  </a:lnTo>
                  <a:lnTo>
                    <a:pt x="499" y="141"/>
                  </a:lnTo>
                  <a:lnTo>
                    <a:pt x="391" y="141"/>
                  </a:lnTo>
                  <a:lnTo>
                    <a:pt x="391" y="52"/>
                  </a:lnTo>
                  <a:close/>
                  <a:moveTo>
                    <a:pt x="499" y="154"/>
                  </a:moveTo>
                  <a:lnTo>
                    <a:pt x="499" y="154"/>
                  </a:lnTo>
                  <a:lnTo>
                    <a:pt x="17" y="154"/>
                  </a:lnTo>
                  <a:lnTo>
                    <a:pt x="17" y="150"/>
                  </a:lnTo>
                  <a:lnTo>
                    <a:pt x="499" y="150"/>
                  </a:lnTo>
                  <a:lnTo>
                    <a:pt x="499" y="154"/>
                  </a:lnTo>
                  <a:close/>
                  <a:moveTo>
                    <a:pt x="266" y="163"/>
                  </a:moveTo>
                  <a:lnTo>
                    <a:pt x="266" y="163"/>
                  </a:lnTo>
                  <a:lnTo>
                    <a:pt x="374" y="163"/>
                  </a:lnTo>
                  <a:lnTo>
                    <a:pt x="374" y="511"/>
                  </a:lnTo>
                  <a:lnTo>
                    <a:pt x="266" y="511"/>
                  </a:lnTo>
                  <a:lnTo>
                    <a:pt x="266" y="163"/>
                  </a:lnTo>
                  <a:close/>
                  <a:moveTo>
                    <a:pt x="142" y="163"/>
                  </a:moveTo>
                  <a:lnTo>
                    <a:pt x="142" y="163"/>
                  </a:lnTo>
                  <a:lnTo>
                    <a:pt x="249" y="163"/>
                  </a:lnTo>
                  <a:lnTo>
                    <a:pt x="249" y="511"/>
                  </a:lnTo>
                  <a:lnTo>
                    <a:pt x="142" y="511"/>
                  </a:lnTo>
                  <a:lnTo>
                    <a:pt x="142" y="163"/>
                  </a:lnTo>
                  <a:close/>
                  <a:moveTo>
                    <a:pt x="142" y="519"/>
                  </a:moveTo>
                  <a:lnTo>
                    <a:pt x="142" y="519"/>
                  </a:lnTo>
                  <a:lnTo>
                    <a:pt x="249" y="519"/>
                  </a:lnTo>
                  <a:lnTo>
                    <a:pt x="249" y="524"/>
                  </a:lnTo>
                  <a:lnTo>
                    <a:pt x="142" y="524"/>
                  </a:lnTo>
                  <a:lnTo>
                    <a:pt x="142" y="519"/>
                  </a:lnTo>
                  <a:close/>
                  <a:moveTo>
                    <a:pt x="17" y="519"/>
                  </a:moveTo>
                  <a:lnTo>
                    <a:pt x="17" y="519"/>
                  </a:lnTo>
                  <a:lnTo>
                    <a:pt x="125" y="519"/>
                  </a:lnTo>
                  <a:lnTo>
                    <a:pt x="125" y="524"/>
                  </a:lnTo>
                  <a:lnTo>
                    <a:pt x="17" y="524"/>
                  </a:lnTo>
                  <a:lnTo>
                    <a:pt x="17" y="519"/>
                  </a:lnTo>
                  <a:close/>
                  <a:moveTo>
                    <a:pt x="125" y="163"/>
                  </a:moveTo>
                  <a:lnTo>
                    <a:pt x="125" y="163"/>
                  </a:lnTo>
                  <a:lnTo>
                    <a:pt x="125" y="511"/>
                  </a:lnTo>
                  <a:lnTo>
                    <a:pt x="17" y="511"/>
                  </a:lnTo>
                  <a:lnTo>
                    <a:pt x="17" y="165"/>
                  </a:lnTo>
                  <a:lnTo>
                    <a:pt x="17" y="163"/>
                  </a:lnTo>
                  <a:lnTo>
                    <a:pt x="125" y="163"/>
                  </a:lnTo>
                  <a:close/>
                  <a:moveTo>
                    <a:pt x="125" y="141"/>
                  </a:moveTo>
                  <a:lnTo>
                    <a:pt x="125" y="141"/>
                  </a:lnTo>
                  <a:lnTo>
                    <a:pt x="17" y="141"/>
                  </a:lnTo>
                  <a:lnTo>
                    <a:pt x="17" y="52"/>
                  </a:lnTo>
                  <a:lnTo>
                    <a:pt x="125" y="52"/>
                  </a:lnTo>
                  <a:lnTo>
                    <a:pt x="125" y="141"/>
                  </a:lnTo>
                  <a:close/>
                  <a:moveTo>
                    <a:pt x="249" y="141"/>
                  </a:moveTo>
                  <a:lnTo>
                    <a:pt x="249" y="141"/>
                  </a:lnTo>
                  <a:lnTo>
                    <a:pt x="142" y="141"/>
                  </a:lnTo>
                  <a:lnTo>
                    <a:pt x="142" y="52"/>
                  </a:lnTo>
                  <a:lnTo>
                    <a:pt x="249" y="52"/>
                  </a:lnTo>
                  <a:lnTo>
                    <a:pt x="249" y="141"/>
                  </a:lnTo>
                  <a:close/>
                  <a:moveTo>
                    <a:pt x="266" y="52"/>
                  </a:moveTo>
                  <a:lnTo>
                    <a:pt x="266" y="52"/>
                  </a:lnTo>
                  <a:lnTo>
                    <a:pt x="374" y="52"/>
                  </a:lnTo>
                  <a:lnTo>
                    <a:pt x="374" y="141"/>
                  </a:lnTo>
                  <a:lnTo>
                    <a:pt x="266" y="141"/>
                  </a:lnTo>
                  <a:lnTo>
                    <a:pt x="266" y="52"/>
                  </a:lnTo>
                  <a:close/>
                  <a:moveTo>
                    <a:pt x="277" y="17"/>
                  </a:moveTo>
                  <a:lnTo>
                    <a:pt x="277" y="17"/>
                  </a:lnTo>
                  <a:lnTo>
                    <a:pt x="369" y="17"/>
                  </a:lnTo>
                  <a:lnTo>
                    <a:pt x="373" y="35"/>
                  </a:lnTo>
                  <a:lnTo>
                    <a:pt x="270" y="35"/>
                  </a:lnTo>
                  <a:lnTo>
                    <a:pt x="271" y="32"/>
                  </a:lnTo>
                  <a:lnTo>
                    <a:pt x="277" y="17"/>
                  </a:lnTo>
                  <a:close/>
                  <a:moveTo>
                    <a:pt x="499" y="511"/>
                  </a:moveTo>
                  <a:lnTo>
                    <a:pt x="499" y="511"/>
                  </a:lnTo>
                  <a:lnTo>
                    <a:pt x="391" y="511"/>
                  </a:lnTo>
                  <a:lnTo>
                    <a:pt x="391" y="163"/>
                  </a:lnTo>
                  <a:lnTo>
                    <a:pt x="499" y="163"/>
                  </a:lnTo>
                  <a:lnTo>
                    <a:pt x="499" y="511"/>
                  </a:lnTo>
                  <a:close/>
                  <a:moveTo>
                    <a:pt x="499" y="524"/>
                  </a:moveTo>
                  <a:lnTo>
                    <a:pt x="499" y="524"/>
                  </a:lnTo>
                  <a:lnTo>
                    <a:pt x="391" y="524"/>
                  </a:lnTo>
                  <a:lnTo>
                    <a:pt x="391" y="519"/>
                  </a:lnTo>
                  <a:lnTo>
                    <a:pt x="499" y="519"/>
                  </a:lnTo>
                  <a:lnTo>
                    <a:pt x="499" y="524"/>
                  </a:lnTo>
                  <a:close/>
                  <a:moveTo>
                    <a:pt x="513" y="37"/>
                  </a:moveTo>
                  <a:lnTo>
                    <a:pt x="513" y="37"/>
                  </a:lnTo>
                  <a:lnTo>
                    <a:pt x="485" y="3"/>
                  </a:lnTo>
                  <a:cubicBezTo>
                    <a:pt x="483" y="1"/>
                    <a:pt x="481" y="0"/>
                    <a:pt x="478" y="0"/>
                  </a:cubicBezTo>
                  <a:lnTo>
                    <a:pt x="376" y="0"/>
                  </a:lnTo>
                  <a:lnTo>
                    <a:pt x="271" y="0"/>
                  </a:lnTo>
                  <a:lnTo>
                    <a:pt x="161" y="0"/>
                  </a:lnTo>
                  <a:lnTo>
                    <a:pt x="158" y="0"/>
                  </a:lnTo>
                  <a:lnTo>
                    <a:pt x="48" y="0"/>
                  </a:lnTo>
                  <a:cubicBezTo>
                    <a:pt x="46" y="0"/>
                    <a:pt x="44" y="1"/>
                    <a:pt x="42" y="2"/>
                  </a:cubicBezTo>
                  <a:lnTo>
                    <a:pt x="3" y="37"/>
                  </a:lnTo>
                  <a:cubicBezTo>
                    <a:pt x="2" y="37"/>
                    <a:pt x="2" y="37"/>
                    <a:pt x="2" y="37"/>
                  </a:cubicBezTo>
                  <a:cubicBezTo>
                    <a:pt x="2" y="37"/>
                    <a:pt x="2" y="38"/>
                    <a:pt x="2" y="38"/>
                  </a:cubicBezTo>
                  <a:cubicBezTo>
                    <a:pt x="1" y="38"/>
                    <a:pt x="1" y="39"/>
                    <a:pt x="1" y="40"/>
                  </a:cubicBezTo>
                  <a:cubicBezTo>
                    <a:pt x="0" y="40"/>
                    <a:pt x="0" y="40"/>
                    <a:pt x="0" y="41"/>
                  </a:cubicBezTo>
                  <a:cubicBezTo>
                    <a:pt x="0" y="41"/>
                    <a:pt x="0" y="42"/>
                    <a:pt x="0" y="43"/>
                  </a:cubicBezTo>
                  <a:cubicBezTo>
                    <a:pt x="0" y="43"/>
                    <a:pt x="0" y="43"/>
                    <a:pt x="0" y="43"/>
                  </a:cubicBezTo>
                  <a:lnTo>
                    <a:pt x="0" y="159"/>
                  </a:lnTo>
                  <a:lnTo>
                    <a:pt x="0" y="165"/>
                  </a:lnTo>
                  <a:lnTo>
                    <a:pt x="0" y="564"/>
                  </a:lnTo>
                  <a:lnTo>
                    <a:pt x="0" y="637"/>
                  </a:lnTo>
                  <a:cubicBezTo>
                    <a:pt x="0" y="641"/>
                    <a:pt x="3" y="645"/>
                    <a:pt x="8" y="645"/>
                  </a:cubicBezTo>
                  <a:lnTo>
                    <a:pt x="260" y="645"/>
                  </a:lnTo>
                  <a:cubicBezTo>
                    <a:pt x="264" y="654"/>
                    <a:pt x="273" y="660"/>
                    <a:pt x="283" y="660"/>
                  </a:cubicBezTo>
                  <a:cubicBezTo>
                    <a:pt x="297" y="660"/>
                    <a:pt x="309" y="649"/>
                    <a:pt x="309" y="634"/>
                  </a:cubicBezTo>
                  <a:cubicBezTo>
                    <a:pt x="309" y="620"/>
                    <a:pt x="297" y="609"/>
                    <a:pt x="283" y="609"/>
                  </a:cubicBezTo>
                  <a:cubicBezTo>
                    <a:pt x="277" y="609"/>
                    <a:pt x="271" y="611"/>
                    <a:pt x="266" y="615"/>
                  </a:cubicBezTo>
                  <a:lnTo>
                    <a:pt x="266" y="564"/>
                  </a:lnTo>
                  <a:lnTo>
                    <a:pt x="266" y="532"/>
                  </a:lnTo>
                  <a:lnTo>
                    <a:pt x="374" y="532"/>
                  </a:lnTo>
                  <a:lnTo>
                    <a:pt x="374" y="564"/>
                  </a:lnTo>
                  <a:lnTo>
                    <a:pt x="374" y="577"/>
                  </a:lnTo>
                  <a:lnTo>
                    <a:pt x="374" y="612"/>
                  </a:lnTo>
                  <a:cubicBezTo>
                    <a:pt x="371" y="610"/>
                    <a:pt x="366" y="609"/>
                    <a:pt x="362" y="609"/>
                  </a:cubicBezTo>
                  <a:cubicBezTo>
                    <a:pt x="348" y="609"/>
                    <a:pt x="336" y="620"/>
                    <a:pt x="336" y="634"/>
                  </a:cubicBezTo>
                  <a:cubicBezTo>
                    <a:pt x="336" y="649"/>
                    <a:pt x="348" y="660"/>
                    <a:pt x="362" y="660"/>
                  </a:cubicBezTo>
                  <a:cubicBezTo>
                    <a:pt x="372" y="660"/>
                    <a:pt x="381" y="654"/>
                    <a:pt x="385" y="645"/>
                  </a:cubicBezTo>
                  <a:lnTo>
                    <a:pt x="508" y="645"/>
                  </a:lnTo>
                  <a:cubicBezTo>
                    <a:pt x="512" y="645"/>
                    <a:pt x="516" y="641"/>
                    <a:pt x="516" y="637"/>
                  </a:cubicBezTo>
                  <a:lnTo>
                    <a:pt x="516" y="146"/>
                  </a:lnTo>
                  <a:lnTo>
                    <a:pt x="516" y="45"/>
                  </a:lnTo>
                  <a:cubicBezTo>
                    <a:pt x="516" y="44"/>
                    <a:pt x="517" y="44"/>
                    <a:pt x="517" y="43"/>
                  </a:cubicBezTo>
                  <a:cubicBezTo>
                    <a:pt x="517" y="41"/>
                    <a:pt x="515" y="38"/>
                    <a:pt x="513" y="37"/>
                  </a:cubicBezTo>
                  <a:close/>
                </a:path>
              </a:pathLst>
            </a:custGeom>
            <a:grpFill/>
            <a:ln w="0">
              <a:noFill/>
              <a:prstDash val="solid"/>
              <a:round/>
              <a:headEnd/>
              <a:tailEnd/>
            </a:ln>
          </p:spPr>
          <p:txBody>
            <a:bodyPr/>
            <a:lstStyle/>
            <a:p>
              <a:pPr defTabSz="543689">
                <a:defRPr/>
              </a:pPr>
              <a:endParaRPr lang="zh-CN" altLang="en-US" sz="3201"/>
            </a:p>
          </p:txBody>
        </p:sp>
        <p:sp>
          <p:nvSpPr>
            <p:cNvPr id="163" name="Freeform 396"/>
            <p:cNvSpPr>
              <a:spLocks/>
            </p:cNvSpPr>
            <p:nvPr/>
          </p:nvSpPr>
          <p:spPr bwMode="auto">
            <a:xfrm>
              <a:off x="2813051" y="2628900"/>
              <a:ext cx="12700" cy="33338"/>
            </a:xfrm>
            <a:custGeom>
              <a:avLst/>
              <a:gdLst>
                <a:gd name="T0" fmla="*/ 4 w 13"/>
                <a:gd name="T1" fmla="*/ 35 h 35"/>
                <a:gd name="T2" fmla="*/ 4 w 13"/>
                <a:gd name="T3" fmla="*/ 35 h 35"/>
                <a:gd name="T4" fmla="*/ 9 w 13"/>
                <a:gd name="T5" fmla="*/ 35 h 35"/>
                <a:gd name="T6" fmla="*/ 13 w 13"/>
                <a:gd name="T7" fmla="*/ 31 h 35"/>
                <a:gd name="T8" fmla="*/ 13 w 13"/>
                <a:gd name="T9" fmla="*/ 4 h 35"/>
                <a:gd name="T10" fmla="*/ 9 w 13"/>
                <a:gd name="T11" fmla="*/ 0 h 35"/>
                <a:gd name="T12" fmla="*/ 4 w 13"/>
                <a:gd name="T13" fmla="*/ 0 h 35"/>
                <a:gd name="T14" fmla="*/ 0 w 13"/>
                <a:gd name="T15" fmla="*/ 4 h 35"/>
                <a:gd name="T16" fmla="*/ 0 w 13"/>
                <a:gd name="T17" fmla="*/ 31 h 35"/>
                <a:gd name="T18" fmla="*/ 4 w 13"/>
                <a:gd name="T1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5">
                  <a:moveTo>
                    <a:pt x="4" y="35"/>
                  </a:moveTo>
                  <a:lnTo>
                    <a:pt x="4" y="35"/>
                  </a:lnTo>
                  <a:lnTo>
                    <a:pt x="9" y="35"/>
                  </a:lnTo>
                  <a:cubicBezTo>
                    <a:pt x="11" y="35"/>
                    <a:pt x="13" y="33"/>
                    <a:pt x="13" y="31"/>
                  </a:cubicBezTo>
                  <a:lnTo>
                    <a:pt x="13" y="4"/>
                  </a:lnTo>
                  <a:cubicBezTo>
                    <a:pt x="13" y="2"/>
                    <a:pt x="11" y="0"/>
                    <a:pt x="9" y="0"/>
                  </a:cubicBezTo>
                  <a:lnTo>
                    <a:pt x="4" y="0"/>
                  </a:lnTo>
                  <a:cubicBezTo>
                    <a:pt x="2" y="0"/>
                    <a:pt x="0" y="2"/>
                    <a:pt x="0" y="4"/>
                  </a:cubicBezTo>
                  <a:lnTo>
                    <a:pt x="0" y="31"/>
                  </a:lnTo>
                  <a:cubicBezTo>
                    <a:pt x="0" y="33"/>
                    <a:pt x="2" y="35"/>
                    <a:pt x="4" y="35"/>
                  </a:cubicBezTo>
                  <a:close/>
                </a:path>
              </a:pathLst>
            </a:custGeom>
            <a:grpFill/>
            <a:ln w="0">
              <a:noFill/>
              <a:prstDash val="solid"/>
              <a:round/>
              <a:headEnd/>
              <a:tailEnd/>
            </a:ln>
          </p:spPr>
          <p:txBody>
            <a:bodyPr/>
            <a:lstStyle/>
            <a:p>
              <a:pPr defTabSz="543689">
                <a:defRPr/>
              </a:pPr>
              <a:endParaRPr lang="zh-CN" altLang="en-US" sz="3201"/>
            </a:p>
          </p:txBody>
        </p:sp>
        <p:sp>
          <p:nvSpPr>
            <p:cNvPr id="164" name="Freeform 397"/>
            <p:cNvSpPr>
              <a:spLocks/>
            </p:cNvSpPr>
            <p:nvPr/>
          </p:nvSpPr>
          <p:spPr bwMode="auto">
            <a:xfrm>
              <a:off x="2933701" y="2628900"/>
              <a:ext cx="12700" cy="33338"/>
            </a:xfrm>
            <a:custGeom>
              <a:avLst/>
              <a:gdLst>
                <a:gd name="T0" fmla="*/ 9 w 13"/>
                <a:gd name="T1" fmla="*/ 0 h 35"/>
                <a:gd name="T2" fmla="*/ 9 w 13"/>
                <a:gd name="T3" fmla="*/ 0 h 35"/>
                <a:gd name="T4" fmla="*/ 4 w 13"/>
                <a:gd name="T5" fmla="*/ 0 h 35"/>
                <a:gd name="T6" fmla="*/ 0 w 13"/>
                <a:gd name="T7" fmla="*/ 4 h 35"/>
                <a:gd name="T8" fmla="*/ 0 w 13"/>
                <a:gd name="T9" fmla="*/ 31 h 35"/>
                <a:gd name="T10" fmla="*/ 4 w 13"/>
                <a:gd name="T11" fmla="*/ 35 h 35"/>
                <a:gd name="T12" fmla="*/ 9 w 13"/>
                <a:gd name="T13" fmla="*/ 35 h 35"/>
                <a:gd name="T14" fmla="*/ 13 w 13"/>
                <a:gd name="T15" fmla="*/ 31 h 35"/>
                <a:gd name="T16" fmla="*/ 13 w 13"/>
                <a:gd name="T17" fmla="*/ 4 h 35"/>
                <a:gd name="T18" fmla="*/ 9 w 13"/>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5">
                  <a:moveTo>
                    <a:pt x="9" y="0"/>
                  </a:moveTo>
                  <a:lnTo>
                    <a:pt x="9" y="0"/>
                  </a:lnTo>
                  <a:lnTo>
                    <a:pt x="4" y="0"/>
                  </a:lnTo>
                  <a:cubicBezTo>
                    <a:pt x="2" y="0"/>
                    <a:pt x="0" y="2"/>
                    <a:pt x="0" y="4"/>
                  </a:cubicBezTo>
                  <a:lnTo>
                    <a:pt x="0" y="31"/>
                  </a:lnTo>
                  <a:cubicBezTo>
                    <a:pt x="0" y="33"/>
                    <a:pt x="2" y="35"/>
                    <a:pt x="4" y="35"/>
                  </a:cubicBezTo>
                  <a:lnTo>
                    <a:pt x="9" y="35"/>
                  </a:lnTo>
                  <a:cubicBezTo>
                    <a:pt x="11" y="35"/>
                    <a:pt x="13" y="33"/>
                    <a:pt x="13" y="31"/>
                  </a:cubicBezTo>
                  <a:lnTo>
                    <a:pt x="13" y="4"/>
                  </a:lnTo>
                  <a:cubicBezTo>
                    <a:pt x="13" y="2"/>
                    <a:pt x="11" y="0"/>
                    <a:pt x="9" y="0"/>
                  </a:cubicBezTo>
                  <a:close/>
                </a:path>
              </a:pathLst>
            </a:custGeom>
            <a:grpFill/>
            <a:ln w="0">
              <a:noFill/>
              <a:prstDash val="solid"/>
              <a:round/>
              <a:headEnd/>
              <a:tailEnd/>
            </a:ln>
          </p:spPr>
          <p:txBody>
            <a:bodyPr/>
            <a:lstStyle/>
            <a:p>
              <a:pPr defTabSz="543689">
                <a:defRPr/>
              </a:pPr>
              <a:endParaRPr lang="zh-CN" altLang="en-US" sz="3201"/>
            </a:p>
          </p:txBody>
        </p:sp>
        <p:sp>
          <p:nvSpPr>
            <p:cNvPr id="165" name="Freeform 398"/>
            <p:cNvSpPr>
              <a:spLocks/>
            </p:cNvSpPr>
            <p:nvPr/>
          </p:nvSpPr>
          <p:spPr bwMode="auto">
            <a:xfrm>
              <a:off x="3052763" y="2628900"/>
              <a:ext cx="12700" cy="33338"/>
            </a:xfrm>
            <a:custGeom>
              <a:avLst/>
              <a:gdLst>
                <a:gd name="T0" fmla="*/ 9 w 13"/>
                <a:gd name="T1" fmla="*/ 0 h 35"/>
                <a:gd name="T2" fmla="*/ 9 w 13"/>
                <a:gd name="T3" fmla="*/ 0 h 35"/>
                <a:gd name="T4" fmla="*/ 4 w 13"/>
                <a:gd name="T5" fmla="*/ 0 h 35"/>
                <a:gd name="T6" fmla="*/ 0 w 13"/>
                <a:gd name="T7" fmla="*/ 4 h 35"/>
                <a:gd name="T8" fmla="*/ 0 w 13"/>
                <a:gd name="T9" fmla="*/ 31 h 35"/>
                <a:gd name="T10" fmla="*/ 4 w 13"/>
                <a:gd name="T11" fmla="*/ 35 h 35"/>
                <a:gd name="T12" fmla="*/ 9 w 13"/>
                <a:gd name="T13" fmla="*/ 35 h 35"/>
                <a:gd name="T14" fmla="*/ 13 w 13"/>
                <a:gd name="T15" fmla="*/ 31 h 35"/>
                <a:gd name="T16" fmla="*/ 13 w 13"/>
                <a:gd name="T17" fmla="*/ 4 h 35"/>
                <a:gd name="T18" fmla="*/ 9 w 13"/>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5">
                  <a:moveTo>
                    <a:pt x="9" y="0"/>
                  </a:moveTo>
                  <a:lnTo>
                    <a:pt x="9" y="0"/>
                  </a:lnTo>
                  <a:lnTo>
                    <a:pt x="4" y="0"/>
                  </a:lnTo>
                  <a:cubicBezTo>
                    <a:pt x="2" y="0"/>
                    <a:pt x="0" y="2"/>
                    <a:pt x="0" y="4"/>
                  </a:cubicBezTo>
                  <a:lnTo>
                    <a:pt x="0" y="31"/>
                  </a:lnTo>
                  <a:cubicBezTo>
                    <a:pt x="0" y="33"/>
                    <a:pt x="2" y="35"/>
                    <a:pt x="4" y="35"/>
                  </a:cubicBezTo>
                  <a:lnTo>
                    <a:pt x="9" y="35"/>
                  </a:lnTo>
                  <a:cubicBezTo>
                    <a:pt x="12" y="35"/>
                    <a:pt x="13" y="33"/>
                    <a:pt x="13" y="31"/>
                  </a:cubicBezTo>
                  <a:lnTo>
                    <a:pt x="13" y="4"/>
                  </a:lnTo>
                  <a:cubicBezTo>
                    <a:pt x="13" y="2"/>
                    <a:pt x="12" y="0"/>
                    <a:pt x="9" y="0"/>
                  </a:cubicBezTo>
                  <a:close/>
                </a:path>
              </a:pathLst>
            </a:custGeom>
            <a:grpFill/>
            <a:ln w="0">
              <a:noFill/>
              <a:prstDash val="solid"/>
              <a:round/>
              <a:headEnd/>
              <a:tailEnd/>
            </a:ln>
          </p:spPr>
          <p:txBody>
            <a:bodyPr/>
            <a:lstStyle/>
            <a:p>
              <a:pPr defTabSz="543689">
                <a:defRPr/>
              </a:pPr>
              <a:endParaRPr lang="zh-CN" altLang="en-US" sz="3201"/>
            </a:p>
          </p:txBody>
        </p:sp>
        <p:sp>
          <p:nvSpPr>
            <p:cNvPr id="166" name="Freeform 399"/>
            <p:cNvSpPr>
              <a:spLocks/>
            </p:cNvSpPr>
            <p:nvPr/>
          </p:nvSpPr>
          <p:spPr bwMode="auto">
            <a:xfrm>
              <a:off x="3173413" y="2628900"/>
              <a:ext cx="11113" cy="33338"/>
            </a:xfrm>
            <a:custGeom>
              <a:avLst/>
              <a:gdLst>
                <a:gd name="T0" fmla="*/ 4 w 13"/>
                <a:gd name="T1" fmla="*/ 35 h 35"/>
                <a:gd name="T2" fmla="*/ 4 w 13"/>
                <a:gd name="T3" fmla="*/ 35 h 35"/>
                <a:gd name="T4" fmla="*/ 9 w 13"/>
                <a:gd name="T5" fmla="*/ 35 h 35"/>
                <a:gd name="T6" fmla="*/ 13 w 13"/>
                <a:gd name="T7" fmla="*/ 31 h 35"/>
                <a:gd name="T8" fmla="*/ 13 w 13"/>
                <a:gd name="T9" fmla="*/ 4 h 35"/>
                <a:gd name="T10" fmla="*/ 9 w 13"/>
                <a:gd name="T11" fmla="*/ 0 h 35"/>
                <a:gd name="T12" fmla="*/ 4 w 13"/>
                <a:gd name="T13" fmla="*/ 0 h 35"/>
                <a:gd name="T14" fmla="*/ 0 w 13"/>
                <a:gd name="T15" fmla="*/ 4 h 35"/>
                <a:gd name="T16" fmla="*/ 0 w 13"/>
                <a:gd name="T17" fmla="*/ 31 h 35"/>
                <a:gd name="T18" fmla="*/ 4 w 13"/>
                <a:gd name="T1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5">
                  <a:moveTo>
                    <a:pt x="4" y="35"/>
                  </a:moveTo>
                  <a:lnTo>
                    <a:pt x="4" y="35"/>
                  </a:lnTo>
                  <a:lnTo>
                    <a:pt x="9" y="35"/>
                  </a:lnTo>
                  <a:cubicBezTo>
                    <a:pt x="11" y="35"/>
                    <a:pt x="13" y="33"/>
                    <a:pt x="13" y="31"/>
                  </a:cubicBezTo>
                  <a:lnTo>
                    <a:pt x="13" y="4"/>
                  </a:lnTo>
                  <a:cubicBezTo>
                    <a:pt x="13" y="2"/>
                    <a:pt x="11" y="0"/>
                    <a:pt x="9" y="0"/>
                  </a:cubicBezTo>
                  <a:lnTo>
                    <a:pt x="4" y="0"/>
                  </a:lnTo>
                  <a:cubicBezTo>
                    <a:pt x="2" y="0"/>
                    <a:pt x="0" y="2"/>
                    <a:pt x="0" y="4"/>
                  </a:cubicBezTo>
                  <a:lnTo>
                    <a:pt x="0" y="31"/>
                  </a:lnTo>
                  <a:cubicBezTo>
                    <a:pt x="0" y="33"/>
                    <a:pt x="2" y="35"/>
                    <a:pt x="4" y="35"/>
                  </a:cubicBezTo>
                  <a:close/>
                </a:path>
              </a:pathLst>
            </a:custGeom>
            <a:grpFill/>
            <a:ln w="0">
              <a:noFill/>
              <a:prstDash val="solid"/>
              <a:round/>
              <a:headEnd/>
              <a:tailEnd/>
            </a:ln>
          </p:spPr>
          <p:txBody>
            <a:bodyPr/>
            <a:lstStyle/>
            <a:p>
              <a:pPr defTabSz="543689">
                <a:defRPr/>
              </a:pPr>
              <a:endParaRPr lang="zh-CN" altLang="en-US" sz="3201"/>
            </a:p>
          </p:txBody>
        </p:sp>
        <p:sp>
          <p:nvSpPr>
            <p:cNvPr id="167" name="Freeform 400"/>
            <p:cNvSpPr>
              <a:spLocks/>
            </p:cNvSpPr>
            <p:nvPr/>
          </p:nvSpPr>
          <p:spPr bwMode="auto">
            <a:xfrm>
              <a:off x="2841626" y="2405063"/>
              <a:ext cx="6350" cy="7938"/>
            </a:xfrm>
            <a:custGeom>
              <a:avLst/>
              <a:gdLst>
                <a:gd name="T0" fmla="*/ 2 w 7"/>
                <a:gd name="T1" fmla="*/ 4 h 7"/>
                <a:gd name="T2" fmla="*/ 2 w 7"/>
                <a:gd name="T3" fmla="*/ 4 h 7"/>
                <a:gd name="T4" fmla="*/ 5 w 7"/>
                <a:gd name="T5" fmla="*/ 4 h 7"/>
                <a:gd name="T6" fmla="*/ 5 w 7"/>
                <a:gd name="T7" fmla="*/ 7 h 7"/>
                <a:gd name="T8" fmla="*/ 7 w 7"/>
                <a:gd name="T9" fmla="*/ 7 h 7"/>
                <a:gd name="T10" fmla="*/ 7 w 7"/>
                <a:gd name="T11" fmla="*/ 0 h 7"/>
                <a:gd name="T12" fmla="*/ 5 w 7"/>
                <a:gd name="T13" fmla="*/ 0 h 7"/>
                <a:gd name="T14" fmla="*/ 5 w 7"/>
                <a:gd name="T15" fmla="*/ 3 h 7"/>
                <a:gd name="T16" fmla="*/ 2 w 7"/>
                <a:gd name="T17" fmla="*/ 3 h 7"/>
                <a:gd name="T18" fmla="*/ 2 w 7"/>
                <a:gd name="T19" fmla="*/ 0 h 7"/>
                <a:gd name="T20" fmla="*/ 0 w 7"/>
                <a:gd name="T21" fmla="*/ 0 h 7"/>
                <a:gd name="T22" fmla="*/ 0 w 7"/>
                <a:gd name="T23" fmla="*/ 7 h 7"/>
                <a:gd name="T24" fmla="*/ 2 w 7"/>
                <a:gd name="T25" fmla="*/ 7 h 7"/>
                <a:gd name="T26" fmla="*/ 2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4"/>
                  </a:moveTo>
                  <a:lnTo>
                    <a:pt x="2" y="4"/>
                  </a:lnTo>
                  <a:lnTo>
                    <a:pt x="5" y="4"/>
                  </a:lnTo>
                  <a:lnTo>
                    <a:pt x="5" y="7"/>
                  </a:lnTo>
                  <a:lnTo>
                    <a:pt x="7" y="7"/>
                  </a:lnTo>
                  <a:lnTo>
                    <a:pt x="7" y="0"/>
                  </a:lnTo>
                  <a:lnTo>
                    <a:pt x="5" y="0"/>
                  </a:lnTo>
                  <a:lnTo>
                    <a:pt x="5" y="3"/>
                  </a:lnTo>
                  <a:lnTo>
                    <a:pt x="2" y="3"/>
                  </a:lnTo>
                  <a:lnTo>
                    <a:pt x="2" y="0"/>
                  </a:lnTo>
                  <a:lnTo>
                    <a:pt x="0" y="0"/>
                  </a:lnTo>
                  <a:lnTo>
                    <a:pt x="0" y="7"/>
                  </a:lnTo>
                  <a:lnTo>
                    <a:pt x="2" y="7"/>
                  </a:lnTo>
                  <a:lnTo>
                    <a:pt x="2" y="4"/>
                  </a:lnTo>
                  <a:close/>
                </a:path>
              </a:pathLst>
            </a:custGeom>
            <a:grpFill/>
            <a:ln w="0">
              <a:noFill/>
              <a:prstDash val="solid"/>
              <a:round/>
              <a:headEnd/>
              <a:tailEnd/>
            </a:ln>
          </p:spPr>
          <p:txBody>
            <a:bodyPr/>
            <a:lstStyle/>
            <a:p>
              <a:pPr defTabSz="543689">
                <a:defRPr/>
              </a:pPr>
              <a:endParaRPr lang="zh-CN" altLang="en-US" sz="3201"/>
            </a:p>
          </p:txBody>
        </p:sp>
        <p:sp>
          <p:nvSpPr>
            <p:cNvPr id="168" name="Freeform 401"/>
            <p:cNvSpPr>
              <a:spLocks/>
            </p:cNvSpPr>
            <p:nvPr/>
          </p:nvSpPr>
          <p:spPr bwMode="auto">
            <a:xfrm>
              <a:off x="2849563" y="2405063"/>
              <a:ext cx="6350" cy="7938"/>
            </a:xfrm>
            <a:custGeom>
              <a:avLst/>
              <a:gdLst>
                <a:gd name="T0" fmla="*/ 3 w 7"/>
                <a:gd name="T1" fmla="*/ 7 h 7"/>
                <a:gd name="T2" fmla="*/ 3 w 7"/>
                <a:gd name="T3" fmla="*/ 7 h 7"/>
                <a:gd name="T4" fmla="*/ 6 w 7"/>
                <a:gd name="T5" fmla="*/ 6 h 7"/>
                <a:gd name="T6" fmla="*/ 7 w 7"/>
                <a:gd name="T7" fmla="*/ 4 h 7"/>
                <a:gd name="T8" fmla="*/ 7 w 7"/>
                <a:gd name="T9" fmla="*/ 0 h 7"/>
                <a:gd name="T10" fmla="*/ 5 w 7"/>
                <a:gd name="T11" fmla="*/ 0 h 7"/>
                <a:gd name="T12" fmla="*/ 5 w 7"/>
                <a:gd name="T13" fmla="*/ 4 h 7"/>
                <a:gd name="T14" fmla="*/ 3 w 7"/>
                <a:gd name="T15" fmla="*/ 6 h 7"/>
                <a:gd name="T16" fmla="*/ 2 w 7"/>
                <a:gd name="T17" fmla="*/ 4 h 7"/>
                <a:gd name="T18" fmla="*/ 2 w 7"/>
                <a:gd name="T19" fmla="*/ 0 h 7"/>
                <a:gd name="T20" fmla="*/ 0 w 7"/>
                <a:gd name="T21" fmla="*/ 0 h 7"/>
                <a:gd name="T22" fmla="*/ 0 w 7"/>
                <a:gd name="T23" fmla="*/ 4 h 7"/>
                <a:gd name="T24" fmla="*/ 1 w 7"/>
                <a:gd name="T25" fmla="*/ 6 h 7"/>
                <a:gd name="T26" fmla="*/ 3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3" y="7"/>
                  </a:moveTo>
                  <a:lnTo>
                    <a:pt x="3" y="7"/>
                  </a:lnTo>
                  <a:cubicBezTo>
                    <a:pt x="5" y="7"/>
                    <a:pt x="5" y="6"/>
                    <a:pt x="6" y="6"/>
                  </a:cubicBezTo>
                  <a:cubicBezTo>
                    <a:pt x="6" y="5"/>
                    <a:pt x="7" y="5"/>
                    <a:pt x="7" y="4"/>
                  </a:cubicBezTo>
                  <a:lnTo>
                    <a:pt x="7" y="0"/>
                  </a:lnTo>
                  <a:lnTo>
                    <a:pt x="5" y="0"/>
                  </a:lnTo>
                  <a:lnTo>
                    <a:pt x="5" y="4"/>
                  </a:lnTo>
                  <a:cubicBezTo>
                    <a:pt x="5" y="5"/>
                    <a:pt x="5" y="6"/>
                    <a:pt x="3" y="6"/>
                  </a:cubicBezTo>
                  <a:cubicBezTo>
                    <a:pt x="2" y="6"/>
                    <a:pt x="2" y="5"/>
                    <a:pt x="2" y="4"/>
                  </a:cubicBezTo>
                  <a:lnTo>
                    <a:pt x="2" y="0"/>
                  </a:lnTo>
                  <a:lnTo>
                    <a:pt x="0" y="0"/>
                  </a:lnTo>
                  <a:lnTo>
                    <a:pt x="0" y="4"/>
                  </a:lnTo>
                  <a:cubicBezTo>
                    <a:pt x="0" y="5"/>
                    <a:pt x="0" y="5"/>
                    <a:pt x="1" y="6"/>
                  </a:cubicBezTo>
                  <a:cubicBezTo>
                    <a:pt x="1" y="6"/>
                    <a:pt x="2" y="7"/>
                    <a:pt x="3" y="7"/>
                  </a:cubicBezTo>
                  <a:close/>
                </a:path>
              </a:pathLst>
            </a:custGeom>
            <a:grpFill/>
            <a:ln w="0">
              <a:noFill/>
              <a:prstDash val="solid"/>
              <a:round/>
              <a:headEnd/>
              <a:tailEnd/>
            </a:ln>
          </p:spPr>
          <p:txBody>
            <a:bodyPr/>
            <a:lstStyle/>
            <a:p>
              <a:pPr defTabSz="543689">
                <a:defRPr/>
              </a:pPr>
              <a:endParaRPr lang="zh-CN" altLang="en-US" sz="3201"/>
            </a:p>
          </p:txBody>
        </p:sp>
        <p:sp>
          <p:nvSpPr>
            <p:cNvPr id="169" name="Freeform 402"/>
            <p:cNvSpPr>
              <a:spLocks noEditPoints="1"/>
            </p:cNvSpPr>
            <p:nvPr/>
          </p:nvSpPr>
          <p:spPr bwMode="auto">
            <a:xfrm>
              <a:off x="2855913" y="2405063"/>
              <a:ext cx="7938" cy="7938"/>
            </a:xfrm>
            <a:custGeom>
              <a:avLst/>
              <a:gdLst>
                <a:gd name="T0" fmla="*/ 4 w 8"/>
                <a:gd name="T1" fmla="*/ 1 h 7"/>
                <a:gd name="T2" fmla="*/ 4 w 8"/>
                <a:gd name="T3" fmla="*/ 1 h 7"/>
                <a:gd name="T4" fmla="*/ 5 w 8"/>
                <a:gd name="T5" fmla="*/ 4 h 7"/>
                <a:gd name="T6" fmla="*/ 3 w 8"/>
                <a:gd name="T7" fmla="*/ 4 h 7"/>
                <a:gd name="T8" fmla="*/ 4 w 8"/>
                <a:gd name="T9" fmla="*/ 1 h 7"/>
                <a:gd name="T10" fmla="*/ 2 w 8"/>
                <a:gd name="T11" fmla="*/ 5 h 7"/>
                <a:gd name="T12" fmla="*/ 2 w 8"/>
                <a:gd name="T13" fmla="*/ 5 h 7"/>
                <a:gd name="T14" fmla="*/ 5 w 8"/>
                <a:gd name="T15" fmla="*/ 5 h 7"/>
                <a:gd name="T16" fmla="*/ 6 w 8"/>
                <a:gd name="T17" fmla="*/ 7 h 7"/>
                <a:gd name="T18" fmla="*/ 8 w 8"/>
                <a:gd name="T19" fmla="*/ 7 h 7"/>
                <a:gd name="T20" fmla="*/ 5 w 8"/>
                <a:gd name="T21" fmla="*/ 0 h 7"/>
                <a:gd name="T22" fmla="*/ 3 w 8"/>
                <a:gd name="T23" fmla="*/ 0 h 7"/>
                <a:gd name="T24" fmla="*/ 0 w 8"/>
                <a:gd name="T25" fmla="*/ 7 h 7"/>
                <a:gd name="T26" fmla="*/ 1 w 8"/>
                <a:gd name="T27" fmla="*/ 7 h 7"/>
                <a:gd name="T28" fmla="*/ 2 w 8"/>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4" y="1"/>
                  </a:moveTo>
                  <a:lnTo>
                    <a:pt x="4" y="1"/>
                  </a:lnTo>
                  <a:lnTo>
                    <a:pt x="5" y="4"/>
                  </a:lnTo>
                  <a:lnTo>
                    <a:pt x="3" y="4"/>
                  </a:lnTo>
                  <a:lnTo>
                    <a:pt x="4" y="1"/>
                  </a:lnTo>
                  <a:close/>
                  <a:moveTo>
                    <a:pt x="2" y="5"/>
                  </a:moveTo>
                  <a:lnTo>
                    <a:pt x="2" y="5"/>
                  </a:lnTo>
                  <a:lnTo>
                    <a:pt x="5" y="5"/>
                  </a:lnTo>
                  <a:lnTo>
                    <a:pt x="6" y="7"/>
                  </a:lnTo>
                  <a:lnTo>
                    <a:pt x="8" y="7"/>
                  </a:lnTo>
                  <a:lnTo>
                    <a:pt x="5" y="0"/>
                  </a:lnTo>
                  <a:lnTo>
                    <a:pt x="3" y="0"/>
                  </a:lnTo>
                  <a:lnTo>
                    <a:pt x="0" y="7"/>
                  </a:lnTo>
                  <a:lnTo>
                    <a:pt x="1" y="7"/>
                  </a:lnTo>
                  <a:lnTo>
                    <a:pt x="2" y="5"/>
                  </a:lnTo>
                  <a:close/>
                </a:path>
              </a:pathLst>
            </a:custGeom>
            <a:grpFill/>
            <a:ln w="0">
              <a:noFill/>
              <a:prstDash val="solid"/>
              <a:round/>
              <a:headEnd/>
              <a:tailEnd/>
            </a:ln>
          </p:spPr>
          <p:txBody>
            <a:bodyPr/>
            <a:lstStyle/>
            <a:p>
              <a:pPr defTabSz="543689">
                <a:defRPr/>
              </a:pPr>
              <a:endParaRPr lang="zh-CN" altLang="en-US" sz="3201"/>
            </a:p>
          </p:txBody>
        </p:sp>
        <p:sp>
          <p:nvSpPr>
            <p:cNvPr id="170" name="Freeform 403"/>
            <p:cNvSpPr>
              <a:spLocks/>
            </p:cNvSpPr>
            <p:nvPr/>
          </p:nvSpPr>
          <p:spPr bwMode="auto">
            <a:xfrm>
              <a:off x="2862263" y="2405063"/>
              <a:ext cx="11113" cy="7938"/>
            </a:xfrm>
            <a:custGeom>
              <a:avLst/>
              <a:gdLst>
                <a:gd name="T0" fmla="*/ 4 w 11"/>
                <a:gd name="T1" fmla="*/ 7 h 7"/>
                <a:gd name="T2" fmla="*/ 4 w 11"/>
                <a:gd name="T3" fmla="*/ 7 h 7"/>
                <a:gd name="T4" fmla="*/ 6 w 11"/>
                <a:gd name="T5" fmla="*/ 2 h 7"/>
                <a:gd name="T6" fmla="*/ 7 w 11"/>
                <a:gd name="T7" fmla="*/ 7 h 7"/>
                <a:gd name="T8" fmla="*/ 9 w 11"/>
                <a:gd name="T9" fmla="*/ 7 h 7"/>
                <a:gd name="T10" fmla="*/ 11 w 11"/>
                <a:gd name="T11" fmla="*/ 0 h 7"/>
                <a:gd name="T12" fmla="*/ 10 w 11"/>
                <a:gd name="T13" fmla="*/ 0 h 7"/>
                <a:gd name="T14" fmla="*/ 8 w 11"/>
                <a:gd name="T15" fmla="*/ 5 h 7"/>
                <a:gd name="T16" fmla="*/ 6 w 11"/>
                <a:gd name="T17" fmla="*/ 0 h 7"/>
                <a:gd name="T18" fmla="*/ 5 w 11"/>
                <a:gd name="T19" fmla="*/ 0 h 7"/>
                <a:gd name="T20" fmla="*/ 3 w 11"/>
                <a:gd name="T21" fmla="*/ 5 h 7"/>
                <a:gd name="T22" fmla="*/ 1 w 11"/>
                <a:gd name="T23" fmla="*/ 0 h 7"/>
                <a:gd name="T24" fmla="*/ 0 w 11"/>
                <a:gd name="T25" fmla="*/ 0 h 7"/>
                <a:gd name="T26" fmla="*/ 2 w 11"/>
                <a:gd name="T27" fmla="*/ 7 h 7"/>
                <a:gd name="T28" fmla="*/ 4 w 11"/>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7">
                  <a:moveTo>
                    <a:pt x="4" y="7"/>
                  </a:moveTo>
                  <a:lnTo>
                    <a:pt x="4" y="7"/>
                  </a:lnTo>
                  <a:lnTo>
                    <a:pt x="6" y="2"/>
                  </a:lnTo>
                  <a:lnTo>
                    <a:pt x="7" y="7"/>
                  </a:lnTo>
                  <a:lnTo>
                    <a:pt x="9" y="7"/>
                  </a:lnTo>
                  <a:lnTo>
                    <a:pt x="11" y="0"/>
                  </a:lnTo>
                  <a:lnTo>
                    <a:pt x="10" y="0"/>
                  </a:lnTo>
                  <a:lnTo>
                    <a:pt x="8" y="5"/>
                  </a:lnTo>
                  <a:lnTo>
                    <a:pt x="6" y="0"/>
                  </a:lnTo>
                  <a:lnTo>
                    <a:pt x="5" y="0"/>
                  </a:lnTo>
                  <a:lnTo>
                    <a:pt x="3" y="5"/>
                  </a:lnTo>
                  <a:lnTo>
                    <a:pt x="1" y="0"/>
                  </a:lnTo>
                  <a:lnTo>
                    <a:pt x="0" y="0"/>
                  </a:lnTo>
                  <a:lnTo>
                    <a:pt x="2" y="7"/>
                  </a:lnTo>
                  <a:lnTo>
                    <a:pt x="4" y="7"/>
                  </a:lnTo>
                  <a:close/>
                </a:path>
              </a:pathLst>
            </a:custGeom>
            <a:grpFill/>
            <a:ln w="0">
              <a:noFill/>
              <a:prstDash val="solid"/>
              <a:round/>
              <a:headEnd/>
              <a:tailEnd/>
            </a:ln>
          </p:spPr>
          <p:txBody>
            <a:bodyPr/>
            <a:lstStyle/>
            <a:p>
              <a:pPr defTabSz="543689">
                <a:defRPr/>
              </a:pPr>
              <a:endParaRPr lang="zh-CN" altLang="en-US" sz="3201"/>
            </a:p>
          </p:txBody>
        </p:sp>
        <p:sp>
          <p:nvSpPr>
            <p:cNvPr id="171" name="Freeform 404"/>
            <p:cNvSpPr>
              <a:spLocks/>
            </p:cNvSpPr>
            <p:nvPr/>
          </p:nvSpPr>
          <p:spPr bwMode="auto">
            <a:xfrm>
              <a:off x="2874963" y="2405063"/>
              <a:ext cx="4763" cy="7938"/>
            </a:xfrm>
            <a:custGeom>
              <a:avLst/>
              <a:gdLst>
                <a:gd name="T0" fmla="*/ 3 w 6"/>
                <a:gd name="T1" fmla="*/ 7 h 7"/>
                <a:gd name="T2" fmla="*/ 3 w 6"/>
                <a:gd name="T3" fmla="*/ 7 h 7"/>
                <a:gd name="T4" fmla="*/ 6 w 6"/>
                <a:gd name="T5" fmla="*/ 7 h 7"/>
                <a:gd name="T6" fmla="*/ 6 w 6"/>
                <a:gd name="T7" fmla="*/ 5 h 7"/>
                <a:gd name="T8" fmla="*/ 3 w 6"/>
                <a:gd name="T9" fmla="*/ 5 h 7"/>
                <a:gd name="T10" fmla="*/ 1 w 6"/>
                <a:gd name="T11" fmla="*/ 4 h 7"/>
                <a:gd name="T12" fmla="*/ 6 w 6"/>
                <a:gd name="T13" fmla="*/ 4 h 7"/>
                <a:gd name="T14" fmla="*/ 6 w 6"/>
                <a:gd name="T15" fmla="*/ 3 h 7"/>
                <a:gd name="T16" fmla="*/ 1 w 6"/>
                <a:gd name="T17" fmla="*/ 3 h 7"/>
                <a:gd name="T18" fmla="*/ 3 w 6"/>
                <a:gd name="T19" fmla="*/ 1 h 7"/>
                <a:gd name="T20" fmla="*/ 6 w 6"/>
                <a:gd name="T21" fmla="*/ 1 h 7"/>
                <a:gd name="T22" fmla="*/ 6 w 6"/>
                <a:gd name="T23" fmla="*/ 0 h 7"/>
                <a:gd name="T24" fmla="*/ 3 w 6"/>
                <a:gd name="T25" fmla="*/ 0 h 7"/>
                <a:gd name="T26" fmla="*/ 0 w 6"/>
                <a:gd name="T27" fmla="*/ 3 h 7"/>
                <a:gd name="T28" fmla="*/ 1 w 6"/>
                <a:gd name="T29" fmla="*/ 6 h 7"/>
                <a:gd name="T30" fmla="*/ 3 w 6"/>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3" y="7"/>
                  </a:moveTo>
                  <a:lnTo>
                    <a:pt x="3" y="7"/>
                  </a:lnTo>
                  <a:lnTo>
                    <a:pt x="6" y="7"/>
                  </a:lnTo>
                  <a:lnTo>
                    <a:pt x="6" y="5"/>
                  </a:lnTo>
                  <a:lnTo>
                    <a:pt x="3" y="5"/>
                  </a:lnTo>
                  <a:cubicBezTo>
                    <a:pt x="2" y="5"/>
                    <a:pt x="1" y="5"/>
                    <a:pt x="1" y="4"/>
                  </a:cubicBezTo>
                  <a:lnTo>
                    <a:pt x="6" y="4"/>
                  </a:lnTo>
                  <a:lnTo>
                    <a:pt x="6" y="3"/>
                  </a:lnTo>
                  <a:lnTo>
                    <a:pt x="1" y="3"/>
                  </a:lnTo>
                  <a:cubicBezTo>
                    <a:pt x="1" y="2"/>
                    <a:pt x="2" y="1"/>
                    <a:pt x="3" y="1"/>
                  </a:cubicBezTo>
                  <a:lnTo>
                    <a:pt x="6" y="1"/>
                  </a:lnTo>
                  <a:lnTo>
                    <a:pt x="6" y="0"/>
                  </a:lnTo>
                  <a:lnTo>
                    <a:pt x="3" y="0"/>
                  </a:lnTo>
                  <a:cubicBezTo>
                    <a:pt x="1" y="0"/>
                    <a:pt x="0" y="1"/>
                    <a:pt x="0" y="3"/>
                  </a:cubicBezTo>
                  <a:cubicBezTo>
                    <a:pt x="0" y="5"/>
                    <a:pt x="0" y="6"/>
                    <a:pt x="1" y="6"/>
                  </a:cubicBezTo>
                  <a:cubicBezTo>
                    <a:pt x="1" y="7"/>
                    <a:pt x="2" y="7"/>
                    <a:pt x="3" y="7"/>
                  </a:cubicBezTo>
                  <a:close/>
                </a:path>
              </a:pathLst>
            </a:custGeom>
            <a:grpFill/>
            <a:ln w="0">
              <a:noFill/>
              <a:prstDash val="solid"/>
              <a:round/>
              <a:headEnd/>
              <a:tailEnd/>
            </a:ln>
          </p:spPr>
          <p:txBody>
            <a:bodyPr/>
            <a:lstStyle/>
            <a:p>
              <a:pPr defTabSz="543689">
                <a:defRPr/>
              </a:pPr>
              <a:endParaRPr lang="zh-CN" altLang="en-US" sz="3201"/>
            </a:p>
          </p:txBody>
        </p:sp>
        <p:sp>
          <p:nvSpPr>
            <p:cNvPr id="172" name="Freeform 405"/>
            <p:cNvSpPr>
              <a:spLocks/>
            </p:cNvSpPr>
            <p:nvPr/>
          </p:nvSpPr>
          <p:spPr bwMode="auto">
            <a:xfrm>
              <a:off x="2881313" y="2405063"/>
              <a:ext cx="1588" cy="7938"/>
            </a:xfrm>
            <a:custGeom>
              <a:avLst/>
              <a:gdLst>
                <a:gd name="T0" fmla="*/ 2 w 2"/>
                <a:gd name="T1" fmla="*/ 0 h 7"/>
                <a:gd name="T2" fmla="*/ 2 w 2"/>
                <a:gd name="T3" fmla="*/ 0 h 7"/>
                <a:gd name="T4" fmla="*/ 0 w 2"/>
                <a:gd name="T5" fmla="*/ 0 h 7"/>
                <a:gd name="T6" fmla="*/ 0 w 2"/>
                <a:gd name="T7" fmla="*/ 7 h 7"/>
                <a:gd name="T8" fmla="*/ 2 w 2"/>
                <a:gd name="T9" fmla="*/ 7 h 7"/>
                <a:gd name="T10" fmla="*/ 2 w 2"/>
                <a:gd name="T11" fmla="*/ 0 h 7"/>
              </a:gdLst>
              <a:ahLst/>
              <a:cxnLst>
                <a:cxn ang="0">
                  <a:pos x="T0" y="T1"/>
                </a:cxn>
                <a:cxn ang="0">
                  <a:pos x="T2" y="T3"/>
                </a:cxn>
                <a:cxn ang="0">
                  <a:pos x="T4" y="T5"/>
                </a:cxn>
                <a:cxn ang="0">
                  <a:pos x="T6" y="T7"/>
                </a:cxn>
                <a:cxn ang="0">
                  <a:pos x="T8" y="T9"/>
                </a:cxn>
                <a:cxn ang="0">
                  <a:pos x="T10" y="T11"/>
                </a:cxn>
              </a:cxnLst>
              <a:rect l="0" t="0" r="r" b="b"/>
              <a:pathLst>
                <a:path w="2" h="7">
                  <a:moveTo>
                    <a:pt x="2" y="0"/>
                  </a:moveTo>
                  <a:lnTo>
                    <a:pt x="2" y="0"/>
                  </a:lnTo>
                  <a:lnTo>
                    <a:pt x="0" y="0"/>
                  </a:lnTo>
                  <a:lnTo>
                    <a:pt x="0" y="7"/>
                  </a:lnTo>
                  <a:lnTo>
                    <a:pt x="2" y="7"/>
                  </a:lnTo>
                  <a:lnTo>
                    <a:pt x="2" y="0"/>
                  </a:lnTo>
                  <a:close/>
                </a:path>
              </a:pathLst>
            </a:custGeom>
            <a:grpFill/>
            <a:ln w="0">
              <a:noFill/>
              <a:prstDash val="solid"/>
              <a:round/>
              <a:headEnd/>
              <a:tailEnd/>
            </a:ln>
          </p:spPr>
          <p:txBody>
            <a:bodyPr/>
            <a:lstStyle/>
            <a:p>
              <a:pPr defTabSz="543689">
                <a:defRPr/>
              </a:pPr>
              <a:endParaRPr lang="zh-CN" altLang="en-US" sz="3201"/>
            </a:p>
          </p:txBody>
        </p:sp>
        <p:sp>
          <p:nvSpPr>
            <p:cNvPr id="173" name="Freeform 406"/>
            <p:cNvSpPr>
              <a:spLocks/>
            </p:cNvSpPr>
            <p:nvPr/>
          </p:nvSpPr>
          <p:spPr bwMode="auto">
            <a:xfrm>
              <a:off x="2819401" y="2401888"/>
              <a:ext cx="6350" cy="9525"/>
            </a:xfrm>
            <a:custGeom>
              <a:avLst/>
              <a:gdLst>
                <a:gd name="T0" fmla="*/ 8 w 8"/>
                <a:gd name="T1" fmla="*/ 10 h 10"/>
                <a:gd name="T2" fmla="*/ 8 w 8"/>
                <a:gd name="T3" fmla="*/ 10 h 10"/>
                <a:gd name="T4" fmla="*/ 8 w 8"/>
                <a:gd name="T5" fmla="*/ 10 h 10"/>
                <a:gd name="T6" fmla="*/ 8 w 8"/>
                <a:gd name="T7" fmla="*/ 10 h 10"/>
                <a:gd name="T8" fmla="*/ 2 w 8"/>
                <a:gd name="T9" fmla="*/ 0 h 10"/>
                <a:gd name="T10" fmla="*/ 0 w 8"/>
                <a:gd name="T11" fmla="*/ 4 h 10"/>
                <a:gd name="T12" fmla="*/ 2 w 8"/>
                <a:gd name="T13" fmla="*/ 6 h 10"/>
                <a:gd name="T14" fmla="*/ 8 w 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8" y="10"/>
                  </a:moveTo>
                  <a:lnTo>
                    <a:pt x="8" y="10"/>
                  </a:lnTo>
                  <a:cubicBezTo>
                    <a:pt x="8" y="10"/>
                    <a:pt x="8" y="10"/>
                    <a:pt x="8" y="10"/>
                  </a:cubicBezTo>
                  <a:lnTo>
                    <a:pt x="8" y="10"/>
                  </a:lnTo>
                  <a:cubicBezTo>
                    <a:pt x="6" y="4"/>
                    <a:pt x="2" y="0"/>
                    <a:pt x="2" y="0"/>
                  </a:cubicBezTo>
                  <a:cubicBezTo>
                    <a:pt x="2" y="0"/>
                    <a:pt x="0" y="2"/>
                    <a:pt x="0" y="4"/>
                  </a:cubicBezTo>
                  <a:cubicBezTo>
                    <a:pt x="0" y="5"/>
                    <a:pt x="2" y="6"/>
                    <a:pt x="2" y="6"/>
                  </a:cubicBezTo>
                  <a:cubicBezTo>
                    <a:pt x="3" y="7"/>
                    <a:pt x="7" y="9"/>
                    <a:pt x="8" y="10"/>
                  </a:cubicBezTo>
                  <a:close/>
                </a:path>
              </a:pathLst>
            </a:custGeom>
            <a:grpFill/>
            <a:ln w="0">
              <a:noFill/>
              <a:prstDash val="solid"/>
              <a:round/>
              <a:headEnd/>
              <a:tailEnd/>
            </a:ln>
          </p:spPr>
          <p:txBody>
            <a:bodyPr/>
            <a:lstStyle/>
            <a:p>
              <a:pPr defTabSz="543689">
                <a:defRPr/>
              </a:pPr>
              <a:endParaRPr lang="zh-CN" altLang="en-US" sz="3201"/>
            </a:p>
          </p:txBody>
        </p:sp>
        <p:sp>
          <p:nvSpPr>
            <p:cNvPr id="174" name="Freeform 407"/>
            <p:cNvSpPr>
              <a:spLocks/>
            </p:cNvSpPr>
            <p:nvPr/>
          </p:nvSpPr>
          <p:spPr bwMode="auto">
            <a:xfrm>
              <a:off x="2819401" y="2413000"/>
              <a:ext cx="6350" cy="1588"/>
            </a:xfrm>
            <a:custGeom>
              <a:avLst/>
              <a:gdLst>
                <a:gd name="T0" fmla="*/ 0 w 6"/>
                <a:gd name="T1" fmla="*/ 0 h 3"/>
                <a:gd name="T2" fmla="*/ 0 w 6"/>
                <a:gd name="T3" fmla="*/ 0 h 3"/>
                <a:gd name="T4" fmla="*/ 3 w 6"/>
                <a:gd name="T5" fmla="*/ 2 h 3"/>
                <a:gd name="T6" fmla="*/ 6 w 6"/>
                <a:gd name="T7" fmla="*/ 0 h 3"/>
                <a:gd name="T8" fmla="*/ 6 w 6"/>
                <a:gd name="T9" fmla="*/ 0 h 3"/>
                <a:gd name="T10" fmla="*/ 6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0"/>
                  </a:lnTo>
                  <a:cubicBezTo>
                    <a:pt x="1" y="2"/>
                    <a:pt x="2" y="3"/>
                    <a:pt x="3" y="2"/>
                  </a:cubicBezTo>
                  <a:cubicBezTo>
                    <a:pt x="4" y="2"/>
                    <a:pt x="6" y="1"/>
                    <a:pt x="6" y="0"/>
                  </a:cubicBezTo>
                  <a:lnTo>
                    <a:pt x="6" y="0"/>
                  </a:lnTo>
                  <a:cubicBezTo>
                    <a:pt x="6" y="0"/>
                    <a:pt x="6" y="0"/>
                    <a:pt x="6"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75" name="Freeform 408"/>
            <p:cNvSpPr>
              <a:spLocks/>
            </p:cNvSpPr>
            <p:nvPr/>
          </p:nvSpPr>
          <p:spPr bwMode="auto">
            <a:xfrm>
              <a:off x="2817813" y="2408238"/>
              <a:ext cx="7938" cy="4763"/>
            </a:xfrm>
            <a:custGeom>
              <a:avLst/>
              <a:gdLst>
                <a:gd name="T0" fmla="*/ 2 w 9"/>
                <a:gd name="T1" fmla="*/ 4 h 5"/>
                <a:gd name="T2" fmla="*/ 2 w 9"/>
                <a:gd name="T3" fmla="*/ 4 h 5"/>
                <a:gd name="T4" fmla="*/ 4 w 9"/>
                <a:gd name="T5" fmla="*/ 5 h 5"/>
                <a:gd name="T6" fmla="*/ 8 w 9"/>
                <a:gd name="T7" fmla="*/ 5 h 5"/>
                <a:gd name="T8" fmla="*/ 8 w 9"/>
                <a:gd name="T9" fmla="*/ 5 h 5"/>
                <a:gd name="T10" fmla="*/ 8 w 9"/>
                <a:gd name="T11" fmla="*/ 5 h 5"/>
                <a:gd name="T12" fmla="*/ 0 w 9"/>
                <a:gd name="T13" fmla="*/ 0 h 5"/>
                <a:gd name="T14" fmla="*/ 0 w 9"/>
                <a:gd name="T15" fmla="*/ 2 h 5"/>
                <a:gd name="T16" fmla="*/ 2 w 9"/>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2" y="4"/>
                  </a:moveTo>
                  <a:lnTo>
                    <a:pt x="2" y="4"/>
                  </a:lnTo>
                  <a:cubicBezTo>
                    <a:pt x="3" y="5"/>
                    <a:pt x="4" y="5"/>
                    <a:pt x="4" y="5"/>
                  </a:cubicBezTo>
                  <a:lnTo>
                    <a:pt x="8" y="5"/>
                  </a:lnTo>
                  <a:cubicBezTo>
                    <a:pt x="8" y="5"/>
                    <a:pt x="8" y="5"/>
                    <a:pt x="8" y="5"/>
                  </a:cubicBezTo>
                  <a:cubicBezTo>
                    <a:pt x="9" y="5"/>
                    <a:pt x="8" y="5"/>
                    <a:pt x="8" y="5"/>
                  </a:cubicBezTo>
                  <a:cubicBezTo>
                    <a:pt x="6" y="3"/>
                    <a:pt x="0" y="0"/>
                    <a:pt x="0" y="0"/>
                  </a:cubicBezTo>
                  <a:cubicBezTo>
                    <a:pt x="0" y="1"/>
                    <a:pt x="0" y="2"/>
                    <a:pt x="0" y="2"/>
                  </a:cubicBezTo>
                  <a:cubicBezTo>
                    <a:pt x="1" y="4"/>
                    <a:pt x="2" y="4"/>
                    <a:pt x="2" y="4"/>
                  </a:cubicBezTo>
                  <a:close/>
                </a:path>
              </a:pathLst>
            </a:custGeom>
            <a:grpFill/>
            <a:ln w="0">
              <a:noFill/>
              <a:prstDash val="solid"/>
              <a:round/>
              <a:headEnd/>
              <a:tailEnd/>
            </a:ln>
          </p:spPr>
          <p:txBody>
            <a:bodyPr/>
            <a:lstStyle/>
            <a:p>
              <a:pPr defTabSz="543689">
                <a:defRPr/>
              </a:pPr>
              <a:endParaRPr lang="zh-CN" altLang="en-US" sz="3201"/>
            </a:p>
          </p:txBody>
        </p:sp>
        <p:sp>
          <p:nvSpPr>
            <p:cNvPr id="176" name="Freeform 409"/>
            <p:cNvSpPr>
              <a:spLocks/>
            </p:cNvSpPr>
            <p:nvPr/>
          </p:nvSpPr>
          <p:spPr bwMode="auto">
            <a:xfrm>
              <a:off x="2822576" y="2398713"/>
              <a:ext cx="6350" cy="11113"/>
            </a:xfrm>
            <a:custGeom>
              <a:avLst/>
              <a:gdLst>
                <a:gd name="T0" fmla="*/ 5 w 6"/>
                <a:gd name="T1" fmla="*/ 12 h 12"/>
                <a:gd name="T2" fmla="*/ 5 w 6"/>
                <a:gd name="T3" fmla="*/ 12 h 12"/>
                <a:gd name="T4" fmla="*/ 5 w 6"/>
                <a:gd name="T5" fmla="*/ 12 h 12"/>
                <a:gd name="T6" fmla="*/ 5 w 6"/>
                <a:gd name="T7" fmla="*/ 12 h 12"/>
                <a:gd name="T8" fmla="*/ 4 w 6"/>
                <a:gd name="T9" fmla="*/ 0 h 12"/>
                <a:gd name="T10" fmla="*/ 3 w 6"/>
                <a:gd name="T11" fmla="*/ 1 h 12"/>
                <a:gd name="T12" fmla="*/ 1 w 6"/>
                <a:gd name="T13" fmla="*/ 3 h 12"/>
                <a:gd name="T14" fmla="*/ 1 w 6"/>
                <a:gd name="T15" fmla="*/ 5 h 12"/>
                <a:gd name="T16" fmla="*/ 5 w 6"/>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5" y="12"/>
                  </a:moveTo>
                  <a:lnTo>
                    <a:pt x="5" y="12"/>
                  </a:lnTo>
                  <a:cubicBezTo>
                    <a:pt x="5" y="12"/>
                    <a:pt x="5" y="12"/>
                    <a:pt x="5" y="12"/>
                  </a:cubicBezTo>
                  <a:cubicBezTo>
                    <a:pt x="5" y="12"/>
                    <a:pt x="5" y="12"/>
                    <a:pt x="5" y="12"/>
                  </a:cubicBezTo>
                  <a:cubicBezTo>
                    <a:pt x="6" y="3"/>
                    <a:pt x="4" y="0"/>
                    <a:pt x="4" y="0"/>
                  </a:cubicBezTo>
                  <a:cubicBezTo>
                    <a:pt x="4" y="0"/>
                    <a:pt x="3" y="1"/>
                    <a:pt x="3" y="1"/>
                  </a:cubicBezTo>
                  <a:cubicBezTo>
                    <a:pt x="1" y="1"/>
                    <a:pt x="1" y="3"/>
                    <a:pt x="1" y="3"/>
                  </a:cubicBezTo>
                  <a:cubicBezTo>
                    <a:pt x="0" y="4"/>
                    <a:pt x="1" y="5"/>
                    <a:pt x="1" y="5"/>
                  </a:cubicBezTo>
                  <a:cubicBezTo>
                    <a:pt x="1" y="7"/>
                    <a:pt x="4" y="11"/>
                    <a:pt x="5" y="12"/>
                  </a:cubicBezTo>
                  <a:close/>
                </a:path>
              </a:pathLst>
            </a:custGeom>
            <a:grpFill/>
            <a:ln w="0">
              <a:noFill/>
              <a:prstDash val="solid"/>
              <a:round/>
              <a:headEnd/>
              <a:tailEnd/>
            </a:ln>
          </p:spPr>
          <p:txBody>
            <a:bodyPr/>
            <a:lstStyle/>
            <a:p>
              <a:pPr defTabSz="543689">
                <a:defRPr/>
              </a:pPr>
              <a:endParaRPr lang="zh-CN" altLang="en-US" sz="3201"/>
            </a:p>
          </p:txBody>
        </p:sp>
        <p:sp>
          <p:nvSpPr>
            <p:cNvPr id="177" name="Freeform 410"/>
            <p:cNvSpPr>
              <a:spLocks/>
            </p:cNvSpPr>
            <p:nvPr/>
          </p:nvSpPr>
          <p:spPr bwMode="auto">
            <a:xfrm>
              <a:off x="2827338" y="2398713"/>
              <a:ext cx="4763" cy="11113"/>
            </a:xfrm>
            <a:custGeom>
              <a:avLst/>
              <a:gdLst>
                <a:gd name="T0" fmla="*/ 1 w 5"/>
                <a:gd name="T1" fmla="*/ 12 h 12"/>
                <a:gd name="T2" fmla="*/ 1 w 5"/>
                <a:gd name="T3" fmla="*/ 12 h 12"/>
                <a:gd name="T4" fmla="*/ 1 w 5"/>
                <a:gd name="T5" fmla="*/ 12 h 12"/>
                <a:gd name="T6" fmla="*/ 5 w 5"/>
                <a:gd name="T7" fmla="*/ 5 h 12"/>
                <a:gd name="T8" fmla="*/ 5 w 5"/>
                <a:gd name="T9" fmla="*/ 3 h 12"/>
                <a:gd name="T10" fmla="*/ 3 w 5"/>
                <a:gd name="T11" fmla="*/ 1 h 12"/>
                <a:gd name="T12" fmla="*/ 2 w 5"/>
                <a:gd name="T13" fmla="*/ 0 h 12"/>
                <a:gd name="T14" fmla="*/ 1 w 5"/>
                <a:gd name="T15" fmla="*/ 12 h 12"/>
                <a:gd name="T16" fmla="*/ 1 w 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2">
                  <a:moveTo>
                    <a:pt x="1" y="12"/>
                  </a:moveTo>
                  <a:lnTo>
                    <a:pt x="1" y="12"/>
                  </a:lnTo>
                  <a:cubicBezTo>
                    <a:pt x="1" y="12"/>
                    <a:pt x="1" y="12"/>
                    <a:pt x="1" y="12"/>
                  </a:cubicBezTo>
                  <a:cubicBezTo>
                    <a:pt x="2" y="11"/>
                    <a:pt x="5" y="7"/>
                    <a:pt x="5" y="5"/>
                  </a:cubicBezTo>
                  <a:cubicBezTo>
                    <a:pt x="5" y="5"/>
                    <a:pt x="5" y="3"/>
                    <a:pt x="5" y="3"/>
                  </a:cubicBezTo>
                  <a:cubicBezTo>
                    <a:pt x="5" y="3"/>
                    <a:pt x="5" y="1"/>
                    <a:pt x="3" y="1"/>
                  </a:cubicBezTo>
                  <a:cubicBezTo>
                    <a:pt x="3" y="1"/>
                    <a:pt x="3" y="1"/>
                    <a:pt x="2" y="0"/>
                  </a:cubicBezTo>
                  <a:cubicBezTo>
                    <a:pt x="2" y="0"/>
                    <a:pt x="0" y="3"/>
                    <a:pt x="1" y="12"/>
                  </a:cubicBezTo>
                  <a:cubicBezTo>
                    <a:pt x="1" y="12"/>
                    <a:pt x="1" y="12"/>
                    <a:pt x="1" y="12"/>
                  </a:cubicBezTo>
                  <a:close/>
                </a:path>
              </a:pathLst>
            </a:custGeom>
            <a:grpFill/>
            <a:ln w="0">
              <a:noFill/>
              <a:prstDash val="solid"/>
              <a:round/>
              <a:headEnd/>
              <a:tailEnd/>
            </a:ln>
          </p:spPr>
          <p:txBody>
            <a:bodyPr/>
            <a:lstStyle/>
            <a:p>
              <a:pPr defTabSz="543689">
                <a:defRPr/>
              </a:pPr>
              <a:endParaRPr lang="zh-CN" altLang="en-US" sz="3201"/>
            </a:p>
          </p:txBody>
        </p:sp>
        <p:sp>
          <p:nvSpPr>
            <p:cNvPr id="178" name="Freeform 411"/>
            <p:cNvSpPr>
              <a:spLocks/>
            </p:cNvSpPr>
            <p:nvPr/>
          </p:nvSpPr>
          <p:spPr bwMode="auto">
            <a:xfrm>
              <a:off x="2830513" y="2413000"/>
              <a:ext cx="4763" cy="1588"/>
            </a:xfrm>
            <a:custGeom>
              <a:avLst/>
              <a:gdLst>
                <a:gd name="T0" fmla="*/ 0 w 6"/>
                <a:gd name="T1" fmla="*/ 0 h 3"/>
                <a:gd name="T2" fmla="*/ 0 w 6"/>
                <a:gd name="T3" fmla="*/ 0 h 3"/>
                <a:gd name="T4" fmla="*/ 0 w 6"/>
                <a:gd name="T5" fmla="*/ 0 h 3"/>
                <a:gd name="T6" fmla="*/ 3 w 6"/>
                <a:gd name="T7" fmla="*/ 2 h 3"/>
                <a:gd name="T8" fmla="*/ 6 w 6"/>
                <a:gd name="T9" fmla="*/ 0 h 3"/>
                <a:gd name="T10" fmla="*/ 0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0"/>
                  </a:lnTo>
                  <a:cubicBezTo>
                    <a:pt x="0" y="0"/>
                    <a:pt x="0" y="0"/>
                    <a:pt x="0" y="0"/>
                  </a:cubicBezTo>
                  <a:cubicBezTo>
                    <a:pt x="0" y="1"/>
                    <a:pt x="2" y="2"/>
                    <a:pt x="3" y="2"/>
                  </a:cubicBezTo>
                  <a:cubicBezTo>
                    <a:pt x="3" y="2"/>
                    <a:pt x="5" y="3"/>
                    <a:pt x="6"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79" name="Freeform 412"/>
            <p:cNvSpPr>
              <a:spLocks/>
            </p:cNvSpPr>
            <p:nvPr/>
          </p:nvSpPr>
          <p:spPr bwMode="auto">
            <a:xfrm>
              <a:off x="2828926" y="2408238"/>
              <a:ext cx="9525" cy="4763"/>
            </a:xfrm>
            <a:custGeom>
              <a:avLst/>
              <a:gdLst>
                <a:gd name="T0" fmla="*/ 0 w 9"/>
                <a:gd name="T1" fmla="*/ 5 h 5"/>
                <a:gd name="T2" fmla="*/ 0 w 9"/>
                <a:gd name="T3" fmla="*/ 5 h 5"/>
                <a:gd name="T4" fmla="*/ 1 w 9"/>
                <a:gd name="T5" fmla="*/ 5 h 5"/>
                <a:gd name="T6" fmla="*/ 5 w 9"/>
                <a:gd name="T7" fmla="*/ 5 h 5"/>
                <a:gd name="T8" fmla="*/ 7 w 9"/>
                <a:gd name="T9" fmla="*/ 4 h 5"/>
                <a:gd name="T10" fmla="*/ 9 w 9"/>
                <a:gd name="T11" fmla="*/ 2 h 5"/>
                <a:gd name="T12" fmla="*/ 9 w 9"/>
                <a:gd name="T13" fmla="*/ 0 h 5"/>
                <a:gd name="T14" fmla="*/ 0 w 9"/>
                <a:gd name="T15" fmla="*/ 4 h 5"/>
                <a:gd name="T16" fmla="*/ 0 w 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0" y="5"/>
                  </a:moveTo>
                  <a:lnTo>
                    <a:pt x="0" y="5"/>
                  </a:lnTo>
                  <a:cubicBezTo>
                    <a:pt x="0" y="5"/>
                    <a:pt x="0" y="5"/>
                    <a:pt x="1" y="5"/>
                  </a:cubicBezTo>
                  <a:cubicBezTo>
                    <a:pt x="2" y="5"/>
                    <a:pt x="5" y="5"/>
                    <a:pt x="5" y="5"/>
                  </a:cubicBezTo>
                  <a:cubicBezTo>
                    <a:pt x="5" y="5"/>
                    <a:pt x="6" y="5"/>
                    <a:pt x="7" y="4"/>
                  </a:cubicBezTo>
                  <a:cubicBezTo>
                    <a:pt x="7" y="4"/>
                    <a:pt x="8" y="4"/>
                    <a:pt x="9" y="2"/>
                  </a:cubicBezTo>
                  <a:cubicBezTo>
                    <a:pt x="9" y="2"/>
                    <a:pt x="9" y="1"/>
                    <a:pt x="9" y="0"/>
                  </a:cubicBezTo>
                  <a:cubicBezTo>
                    <a:pt x="9" y="0"/>
                    <a:pt x="3" y="3"/>
                    <a:pt x="0" y="4"/>
                  </a:cubicBezTo>
                  <a:cubicBezTo>
                    <a:pt x="0" y="4"/>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180" name="Freeform 413"/>
            <p:cNvSpPr>
              <a:spLocks/>
            </p:cNvSpPr>
            <p:nvPr/>
          </p:nvSpPr>
          <p:spPr bwMode="auto">
            <a:xfrm>
              <a:off x="2828926" y="2401888"/>
              <a:ext cx="7938" cy="9525"/>
            </a:xfrm>
            <a:custGeom>
              <a:avLst/>
              <a:gdLst>
                <a:gd name="T0" fmla="*/ 0 w 8"/>
                <a:gd name="T1" fmla="*/ 10 h 10"/>
                <a:gd name="T2" fmla="*/ 0 w 8"/>
                <a:gd name="T3" fmla="*/ 10 h 10"/>
                <a:gd name="T4" fmla="*/ 0 w 8"/>
                <a:gd name="T5" fmla="*/ 10 h 10"/>
                <a:gd name="T6" fmla="*/ 6 w 8"/>
                <a:gd name="T7" fmla="*/ 6 h 10"/>
                <a:gd name="T8" fmla="*/ 8 w 8"/>
                <a:gd name="T9" fmla="*/ 4 h 10"/>
                <a:gd name="T10" fmla="*/ 6 w 8"/>
                <a:gd name="T11" fmla="*/ 0 h 10"/>
                <a:gd name="T12" fmla="*/ 0 w 8"/>
                <a:gd name="T13" fmla="*/ 10 h 10"/>
                <a:gd name="T14" fmla="*/ 0 w 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0" y="10"/>
                  </a:moveTo>
                  <a:lnTo>
                    <a:pt x="0" y="10"/>
                  </a:lnTo>
                  <a:cubicBezTo>
                    <a:pt x="0" y="10"/>
                    <a:pt x="0" y="10"/>
                    <a:pt x="0" y="10"/>
                  </a:cubicBezTo>
                  <a:cubicBezTo>
                    <a:pt x="1" y="9"/>
                    <a:pt x="5" y="7"/>
                    <a:pt x="6" y="6"/>
                  </a:cubicBezTo>
                  <a:cubicBezTo>
                    <a:pt x="6" y="6"/>
                    <a:pt x="7" y="5"/>
                    <a:pt x="8" y="4"/>
                  </a:cubicBezTo>
                  <a:cubicBezTo>
                    <a:pt x="8" y="2"/>
                    <a:pt x="6" y="0"/>
                    <a:pt x="6" y="0"/>
                  </a:cubicBezTo>
                  <a:cubicBezTo>
                    <a:pt x="6" y="0"/>
                    <a:pt x="2" y="4"/>
                    <a:pt x="0" y="10"/>
                  </a:cubicBezTo>
                  <a:cubicBezTo>
                    <a:pt x="0" y="10"/>
                    <a:pt x="0" y="10"/>
                    <a:pt x="0" y="10"/>
                  </a:cubicBezTo>
                  <a:close/>
                </a:path>
              </a:pathLst>
            </a:custGeom>
            <a:grpFill/>
            <a:ln w="0">
              <a:noFill/>
              <a:prstDash val="solid"/>
              <a:round/>
              <a:headEnd/>
              <a:tailEnd/>
            </a:ln>
          </p:spPr>
          <p:txBody>
            <a:bodyPr/>
            <a:lstStyle/>
            <a:p>
              <a:pPr defTabSz="543689">
                <a:defRPr/>
              </a:pPr>
              <a:endParaRPr lang="zh-CN" altLang="en-US" sz="3201"/>
            </a:p>
          </p:txBody>
        </p:sp>
        <p:sp>
          <p:nvSpPr>
            <p:cNvPr id="181" name="Freeform 414"/>
            <p:cNvSpPr>
              <a:spLocks/>
            </p:cNvSpPr>
            <p:nvPr/>
          </p:nvSpPr>
          <p:spPr bwMode="auto">
            <a:xfrm>
              <a:off x="2962276" y="2405063"/>
              <a:ext cx="7938" cy="7938"/>
            </a:xfrm>
            <a:custGeom>
              <a:avLst/>
              <a:gdLst>
                <a:gd name="T0" fmla="*/ 2 w 7"/>
                <a:gd name="T1" fmla="*/ 4 h 7"/>
                <a:gd name="T2" fmla="*/ 2 w 7"/>
                <a:gd name="T3" fmla="*/ 4 h 7"/>
                <a:gd name="T4" fmla="*/ 5 w 7"/>
                <a:gd name="T5" fmla="*/ 4 h 7"/>
                <a:gd name="T6" fmla="*/ 5 w 7"/>
                <a:gd name="T7" fmla="*/ 7 h 7"/>
                <a:gd name="T8" fmla="*/ 7 w 7"/>
                <a:gd name="T9" fmla="*/ 7 h 7"/>
                <a:gd name="T10" fmla="*/ 7 w 7"/>
                <a:gd name="T11" fmla="*/ 0 h 7"/>
                <a:gd name="T12" fmla="*/ 5 w 7"/>
                <a:gd name="T13" fmla="*/ 0 h 7"/>
                <a:gd name="T14" fmla="*/ 5 w 7"/>
                <a:gd name="T15" fmla="*/ 3 h 7"/>
                <a:gd name="T16" fmla="*/ 2 w 7"/>
                <a:gd name="T17" fmla="*/ 3 h 7"/>
                <a:gd name="T18" fmla="*/ 2 w 7"/>
                <a:gd name="T19" fmla="*/ 0 h 7"/>
                <a:gd name="T20" fmla="*/ 0 w 7"/>
                <a:gd name="T21" fmla="*/ 0 h 7"/>
                <a:gd name="T22" fmla="*/ 0 w 7"/>
                <a:gd name="T23" fmla="*/ 7 h 7"/>
                <a:gd name="T24" fmla="*/ 2 w 7"/>
                <a:gd name="T25" fmla="*/ 7 h 7"/>
                <a:gd name="T26" fmla="*/ 2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4"/>
                  </a:moveTo>
                  <a:lnTo>
                    <a:pt x="2" y="4"/>
                  </a:lnTo>
                  <a:lnTo>
                    <a:pt x="5" y="4"/>
                  </a:lnTo>
                  <a:lnTo>
                    <a:pt x="5" y="7"/>
                  </a:lnTo>
                  <a:lnTo>
                    <a:pt x="7" y="7"/>
                  </a:lnTo>
                  <a:lnTo>
                    <a:pt x="7" y="0"/>
                  </a:lnTo>
                  <a:lnTo>
                    <a:pt x="5" y="0"/>
                  </a:lnTo>
                  <a:lnTo>
                    <a:pt x="5" y="3"/>
                  </a:lnTo>
                  <a:lnTo>
                    <a:pt x="2" y="3"/>
                  </a:lnTo>
                  <a:lnTo>
                    <a:pt x="2" y="0"/>
                  </a:lnTo>
                  <a:lnTo>
                    <a:pt x="0" y="0"/>
                  </a:lnTo>
                  <a:lnTo>
                    <a:pt x="0" y="7"/>
                  </a:lnTo>
                  <a:lnTo>
                    <a:pt x="2" y="7"/>
                  </a:lnTo>
                  <a:lnTo>
                    <a:pt x="2" y="4"/>
                  </a:lnTo>
                  <a:close/>
                </a:path>
              </a:pathLst>
            </a:custGeom>
            <a:grpFill/>
            <a:ln w="0">
              <a:noFill/>
              <a:prstDash val="solid"/>
              <a:round/>
              <a:headEnd/>
              <a:tailEnd/>
            </a:ln>
          </p:spPr>
          <p:txBody>
            <a:bodyPr/>
            <a:lstStyle/>
            <a:p>
              <a:pPr defTabSz="543689">
                <a:defRPr/>
              </a:pPr>
              <a:endParaRPr lang="zh-CN" altLang="en-US" sz="3201"/>
            </a:p>
          </p:txBody>
        </p:sp>
        <p:sp>
          <p:nvSpPr>
            <p:cNvPr id="182" name="Freeform 415"/>
            <p:cNvSpPr>
              <a:spLocks/>
            </p:cNvSpPr>
            <p:nvPr/>
          </p:nvSpPr>
          <p:spPr bwMode="auto">
            <a:xfrm>
              <a:off x="2970213" y="2405063"/>
              <a:ext cx="6350" cy="7938"/>
            </a:xfrm>
            <a:custGeom>
              <a:avLst/>
              <a:gdLst>
                <a:gd name="T0" fmla="*/ 3 w 6"/>
                <a:gd name="T1" fmla="*/ 7 h 7"/>
                <a:gd name="T2" fmla="*/ 3 w 6"/>
                <a:gd name="T3" fmla="*/ 7 h 7"/>
                <a:gd name="T4" fmla="*/ 6 w 6"/>
                <a:gd name="T5" fmla="*/ 6 h 7"/>
                <a:gd name="T6" fmla="*/ 6 w 6"/>
                <a:gd name="T7" fmla="*/ 4 h 7"/>
                <a:gd name="T8" fmla="*/ 6 w 6"/>
                <a:gd name="T9" fmla="*/ 0 h 7"/>
                <a:gd name="T10" fmla="*/ 5 w 6"/>
                <a:gd name="T11" fmla="*/ 0 h 7"/>
                <a:gd name="T12" fmla="*/ 5 w 6"/>
                <a:gd name="T13" fmla="*/ 4 h 7"/>
                <a:gd name="T14" fmla="*/ 3 w 6"/>
                <a:gd name="T15" fmla="*/ 6 h 7"/>
                <a:gd name="T16" fmla="*/ 1 w 6"/>
                <a:gd name="T17" fmla="*/ 4 h 7"/>
                <a:gd name="T18" fmla="*/ 1 w 6"/>
                <a:gd name="T19" fmla="*/ 0 h 7"/>
                <a:gd name="T20" fmla="*/ 0 w 6"/>
                <a:gd name="T21" fmla="*/ 0 h 7"/>
                <a:gd name="T22" fmla="*/ 0 w 6"/>
                <a:gd name="T23" fmla="*/ 4 h 7"/>
                <a:gd name="T24" fmla="*/ 0 w 6"/>
                <a:gd name="T25" fmla="*/ 6 h 7"/>
                <a:gd name="T26" fmla="*/ 3 w 6"/>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3" y="7"/>
                  </a:moveTo>
                  <a:lnTo>
                    <a:pt x="3" y="7"/>
                  </a:lnTo>
                  <a:cubicBezTo>
                    <a:pt x="4" y="7"/>
                    <a:pt x="5" y="6"/>
                    <a:pt x="6" y="6"/>
                  </a:cubicBezTo>
                  <a:cubicBezTo>
                    <a:pt x="6" y="5"/>
                    <a:pt x="6" y="5"/>
                    <a:pt x="6" y="4"/>
                  </a:cubicBezTo>
                  <a:lnTo>
                    <a:pt x="6" y="0"/>
                  </a:lnTo>
                  <a:lnTo>
                    <a:pt x="5" y="0"/>
                  </a:lnTo>
                  <a:lnTo>
                    <a:pt x="5" y="4"/>
                  </a:lnTo>
                  <a:cubicBezTo>
                    <a:pt x="5" y="5"/>
                    <a:pt x="4" y="6"/>
                    <a:pt x="3" y="6"/>
                  </a:cubicBezTo>
                  <a:cubicBezTo>
                    <a:pt x="2" y="6"/>
                    <a:pt x="1" y="5"/>
                    <a:pt x="1" y="4"/>
                  </a:cubicBezTo>
                  <a:lnTo>
                    <a:pt x="1" y="0"/>
                  </a:lnTo>
                  <a:lnTo>
                    <a:pt x="0" y="0"/>
                  </a:lnTo>
                  <a:lnTo>
                    <a:pt x="0" y="4"/>
                  </a:lnTo>
                  <a:cubicBezTo>
                    <a:pt x="0" y="5"/>
                    <a:pt x="0" y="5"/>
                    <a:pt x="0" y="6"/>
                  </a:cubicBezTo>
                  <a:cubicBezTo>
                    <a:pt x="1" y="6"/>
                    <a:pt x="2" y="7"/>
                    <a:pt x="3" y="7"/>
                  </a:cubicBezTo>
                  <a:close/>
                </a:path>
              </a:pathLst>
            </a:custGeom>
            <a:grpFill/>
            <a:ln w="0">
              <a:noFill/>
              <a:prstDash val="solid"/>
              <a:round/>
              <a:headEnd/>
              <a:tailEnd/>
            </a:ln>
          </p:spPr>
          <p:txBody>
            <a:bodyPr/>
            <a:lstStyle/>
            <a:p>
              <a:pPr defTabSz="543689">
                <a:defRPr/>
              </a:pPr>
              <a:endParaRPr lang="zh-CN" altLang="en-US" sz="3201"/>
            </a:p>
          </p:txBody>
        </p:sp>
        <p:sp>
          <p:nvSpPr>
            <p:cNvPr id="183" name="Freeform 416"/>
            <p:cNvSpPr>
              <a:spLocks noEditPoints="1"/>
            </p:cNvSpPr>
            <p:nvPr/>
          </p:nvSpPr>
          <p:spPr bwMode="auto">
            <a:xfrm>
              <a:off x="2976563" y="2405063"/>
              <a:ext cx="7938" cy="7938"/>
            </a:xfrm>
            <a:custGeom>
              <a:avLst/>
              <a:gdLst>
                <a:gd name="T0" fmla="*/ 3 w 7"/>
                <a:gd name="T1" fmla="*/ 1 h 7"/>
                <a:gd name="T2" fmla="*/ 3 w 7"/>
                <a:gd name="T3" fmla="*/ 1 h 7"/>
                <a:gd name="T4" fmla="*/ 5 w 7"/>
                <a:gd name="T5" fmla="*/ 4 h 7"/>
                <a:gd name="T6" fmla="*/ 2 w 7"/>
                <a:gd name="T7" fmla="*/ 4 h 7"/>
                <a:gd name="T8" fmla="*/ 3 w 7"/>
                <a:gd name="T9" fmla="*/ 1 h 7"/>
                <a:gd name="T10" fmla="*/ 2 w 7"/>
                <a:gd name="T11" fmla="*/ 5 h 7"/>
                <a:gd name="T12" fmla="*/ 2 w 7"/>
                <a:gd name="T13" fmla="*/ 5 h 7"/>
                <a:gd name="T14" fmla="*/ 5 w 7"/>
                <a:gd name="T15" fmla="*/ 5 h 7"/>
                <a:gd name="T16" fmla="*/ 6 w 7"/>
                <a:gd name="T17" fmla="*/ 7 h 7"/>
                <a:gd name="T18" fmla="*/ 7 w 7"/>
                <a:gd name="T19" fmla="*/ 7 h 7"/>
                <a:gd name="T20" fmla="*/ 4 w 7"/>
                <a:gd name="T21" fmla="*/ 0 h 7"/>
                <a:gd name="T22" fmla="*/ 3 w 7"/>
                <a:gd name="T23" fmla="*/ 0 h 7"/>
                <a:gd name="T24" fmla="*/ 0 w 7"/>
                <a:gd name="T25" fmla="*/ 7 h 7"/>
                <a:gd name="T26" fmla="*/ 1 w 7"/>
                <a:gd name="T27" fmla="*/ 7 h 7"/>
                <a:gd name="T28" fmla="*/ 2 w 7"/>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7">
                  <a:moveTo>
                    <a:pt x="3" y="1"/>
                  </a:moveTo>
                  <a:lnTo>
                    <a:pt x="3" y="1"/>
                  </a:lnTo>
                  <a:lnTo>
                    <a:pt x="5" y="4"/>
                  </a:lnTo>
                  <a:lnTo>
                    <a:pt x="2" y="4"/>
                  </a:lnTo>
                  <a:lnTo>
                    <a:pt x="3" y="1"/>
                  </a:lnTo>
                  <a:close/>
                  <a:moveTo>
                    <a:pt x="2" y="5"/>
                  </a:moveTo>
                  <a:lnTo>
                    <a:pt x="2" y="5"/>
                  </a:lnTo>
                  <a:lnTo>
                    <a:pt x="5" y="5"/>
                  </a:lnTo>
                  <a:lnTo>
                    <a:pt x="6" y="7"/>
                  </a:lnTo>
                  <a:lnTo>
                    <a:pt x="7" y="7"/>
                  </a:lnTo>
                  <a:lnTo>
                    <a:pt x="4" y="0"/>
                  </a:lnTo>
                  <a:lnTo>
                    <a:pt x="3" y="0"/>
                  </a:lnTo>
                  <a:lnTo>
                    <a:pt x="0" y="7"/>
                  </a:lnTo>
                  <a:lnTo>
                    <a:pt x="1" y="7"/>
                  </a:lnTo>
                  <a:lnTo>
                    <a:pt x="2" y="5"/>
                  </a:lnTo>
                  <a:close/>
                </a:path>
              </a:pathLst>
            </a:custGeom>
            <a:grpFill/>
            <a:ln w="0">
              <a:noFill/>
              <a:prstDash val="solid"/>
              <a:round/>
              <a:headEnd/>
              <a:tailEnd/>
            </a:ln>
          </p:spPr>
          <p:txBody>
            <a:bodyPr/>
            <a:lstStyle/>
            <a:p>
              <a:pPr defTabSz="543689">
                <a:defRPr/>
              </a:pPr>
              <a:endParaRPr lang="zh-CN" altLang="en-US" sz="3201"/>
            </a:p>
          </p:txBody>
        </p:sp>
        <p:sp>
          <p:nvSpPr>
            <p:cNvPr id="184" name="Freeform 417"/>
            <p:cNvSpPr>
              <a:spLocks/>
            </p:cNvSpPr>
            <p:nvPr/>
          </p:nvSpPr>
          <p:spPr bwMode="auto">
            <a:xfrm>
              <a:off x="2984501" y="2405063"/>
              <a:ext cx="9525" cy="7938"/>
            </a:xfrm>
            <a:custGeom>
              <a:avLst/>
              <a:gdLst>
                <a:gd name="T0" fmla="*/ 4 w 11"/>
                <a:gd name="T1" fmla="*/ 7 h 7"/>
                <a:gd name="T2" fmla="*/ 4 w 11"/>
                <a:gd name="T3" fmla="*/ 7 h 7"/>
                <a:gd name="T4" fmla="*/ 5 w 11"/>
                <a:gd name="T5" fmla="*/ 2 h 7"/>
                <a:gd name="T6" fmla="*/ 7 w 11"/>
                <a:gd name="T7" fmla="*/ 7 h 7"/>
                <a:gd name="T8" fmla="*/ 9 w 11"/>
                <a:gd name="T9" fmla="*/ 7 h 7"/>
                <a:gd name="T10" fmla="*/ 11 w 11"/>
                <a:gd name="T11" fmla="*/ 0 h 7"/>
                <a:gd name="T12" fmla="*/ 9 w 11"/>
                <a:gd name="T13" fmla="*/ 0 h 7"/>
                <a:gd name="T14" fmla="*/ 8 w 11"/>
                <a:gd name="T15" fmla="*/ 5 h 7"/>
                <a:gd name="T16" fmla="*/ 6 w 11"/>
                <a:gd name="T17" fmla="*/ 0 h 7"/>
                <a:gd name="T18" fmla="*/ 4 w 11"/>
                <a:gd name="T19" fmla="*/ 0 h 7"/>
                <a:gd name="T20" fmla="*/ 3 w 11"/>
                <a:gd name="T21" fmla="*/ 5 h 7"/>
                <a:gd name="T22" fmla="*/ 1 w 11"/>
                <a:gd name="T23" fmla="*/ 0 h 7"/>
                <a:gd name="T24" fmla="*/ 0 w 11"/>
                <a:gd name="T25" fmla="*/ 0 h 7"/>
                <a:gd name="T26" fmla="*/ 2 w 11"/>
                <a:gd name="T27" fmla="*/ 7 h 7"/>
                <a:gd name="T28" fmla="*/ 4 w 11"/>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7">
                  <a:moveTo>
                    <a:pt x="4" y="7"/>
                  </a:moveTo>
                  <a:lnTo>
                    <a:pt x="4" y="7"/>
                  </a:lnTo>
                  <a:lnTo>
                    <a:pt x="5" y="2"/>
                  </a:lnTo>
                  <a:lnTo>
                    <a:pt x="7" y="7"/>
                  </a:lnTo>
                  <a:lnTo>
                    <a:pt x="9" y="7"/>
                  </a:lnTo>
                  <a:lnTo>
                    <a:pt x="11" y="0"/>
                  </a:lnTo>
                  <a:lnTo>
                    <a:pt x="9" y="0"/>
                  </a:lnTo>
                  <a:lnTo>
                    <a:pt x="8" y="5"/>
                  </a:lnTo>
                  <a:lnTo>
                    <a:pt x="6" y="0"/>
                  </a:lnTo>
                  <a:lnTo>
                    <a:pt x="4" y="0"/>
                  </a:lnTo>
                  <a:lnTo>
                    <a:pt x="3" y="5"/>
                  </a:lnTo>
                  <a:lnTo>
                    <a:pt x="1" y="0"/>
                  </a:lnTo>
                  <a:lnTo>
                    <a:pt x="0" y="0"/>
                  </a:lnTo>
                  <a:lnTo>
                    <a:pt x="2" y="7"/>
                  </a:lnTo>
                  <a:lnTo>
                    <a:pt x="4" y="7"/>
                  </a:lnTo>
                  <a:close/>
                </a:path>
              </a:pathLst>
            </a:custGeom>
            <a:grpFill/>
            <a:ln w="0">
              <a:noFill/>
              <a:prstDash val="solid"/>
              <a:round/>
              <a:headEnd/>
              <a:tailEnd/>
            </a:ln>
          </p:spPr>
          <p:txBody>
            <a:bodyPr/>
            <a:lstStyle/>
            <a:p>
              <a:pPr defTabSz="543689">
                <a:defRPr/>
              </a:pPr>
              <a:endParaRPr lang="zh-CN" altLang="en-US" sz="3201"/>
            </a:p>
          </p:txBody>
        </p:sp>
        <p:sp>
          <p:nvSpPr>
            <p:cNvPr id="185" name="Freeform 418"/>
            <p:cNvSpPr>
              <a:spLocks/>
            </p:cNvSpPr>
            <p:nvPr/>
          </p:nvSpPr>
          <p:spPr bwMode="auto">
            <a:xfrm>
              <a:off x="2994026" y="2405063"/>
              <a:ext cx="6350" cy="7938"/>
            </a:xfrm>
            <a:custGeom>
              <a:avLst/>
              <a:gdLst>
                <a:gd name="T0" fmla="*/ 4 w 6"/>
                <a:gd name="T1" fmla="*/ 7 h 7"/>
                <a:gd name="T2" fmla="*/ 4 w 6"/>
                <a:gd name="T3" fmla="*/ 7 h 7"/>
                <a:gd name="T4" fmla="*/ 6 w 6"/>
                <a:gd name="T5" fmla="*/ 7 h 7"/>
                <a:gd name="T6" fmla="*/ 6 w 6"/>
                <a:gd name="T7" fmla="*/ 5 h 7"/>
                <a:gd name="T8" fmla="*/ 4 w 6"/>
                <a:gd name="T9" fmla="*/ 5 h 7"/>
                <a:gd name="T10" fmla="*/ 2 w 6"/>
                <a:gd name="T11" fmla="*/ 4 h 7"/>
                <a:gd name="T12" fmla="*/ 6 w 6"/>
                <a:gd name="T13" fmla="*/ 4 h 7"/>
                <a:gd name="T14" fmla="*/ 6 w 6"/>
                <a:gd name="T15" fmla="*/ 3 h 7"/>
                <a:gd name="T16" fmla="*/ 2 w 6"/>
                <a:gd name="T17" fmla="*/ 3 h 7"/>
                <a:gd name="T18" fmla="*/ 4 w 6"/>
                <a:gd name="T19" fmla="*/ 1 h 7"/>
                <a:gd name="T20" fmla="*/ 6 w 6"/>
                <a:gd name="T21" fmla="*/ 1 h 7"/>
                <a:gd name="T22" fmla="*/ 6 w 6"/>
                <a:gd name="T23" fmla="*/ 0 h 7"/>
                <a:gd name="T24" fmla="*/ 4 w 6"/>
                <a:gd name="T25" fmla="*/ 0 h 7"/>
                <a:gd name="T26" fmla="*/ 0 w 6"/>
                <a:gd name="T27" fmla="*/ 3 h 7"/>
                <a:gd name="T28" fmla="*/ 1 w 6"/>
                <a:gd name="T29" fmla="*/ 6 h 7"/>
                <a:gd name="T30" fmla="*/ 4 w 6"/>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4" y="7"/>
                  </a:moveTo>
                  <a:lnTo>
                    <a:pt x="4" y="7"/>
                  </a:lnTo>
                  <a:lnTo>
                    <a:pt x="6" y="7"/>
                  </a:lnTo>
                  <a:lnTo>
                    <a:pt x="6" y="5"/>
                  </a:lnTo>
                  <a:lnTo>
                    <a:pt x="4" y="5"/>
                  </a:lnTo>
                  <a:cubicBezTo>
                    <a:pt x="3" y="5"/>
                    <a:pt x="2" y="5"/>
                    <a:pt x="2" y="4"/>
                  </a:cubicBezTo>
                  <a:lnTo>
                    <a:pt x="6" y="4"/>
                  </a:lnTo>
                  <a:lnTo>
                    <a:pt x="6" y="3"/>
                  </a:lnTo>
                  <a:lnTo>
                    <a:pt x="2" y="3"/>
                  </a:lnTo>
                  <a:cubicBezTo>
                    <a:pt x="2" y="2"/>
                    <a:pt x="3" y="1"/>
                    <a:pt x="4" y="1"/>
                  </a:cubicBezTo>
                  <a:lnTo>
                    <a:pt x="6" y="1"/>
                  </a:lnTo>
                  <a:lnTo>
                    <a:pt x="6" y="0"/>
                  </a:lnTo>
                  <a:lnTo>
                    <a:pt x="4" y="0"/>
                  </a:lnTo>
                  <a:cubicBezTo>
                    <a:pt x="1" y="0"/>
                    <a:pt x="0" y="1"/>
                    <a:pt x="0" y="3"/>
                  </a:cubicBezTo>
                  <a:cubicBezTo>
                    <a:pt x="0" y="5"/>
                    <a:pt x="1" y="6"/>
                    <a:pt x="1" y="6"/>
                  </a:cubicBezTo>
                  <a:cubicBezTo>
                    <a:pt x="2" y="7"/>
                    <a:pt x="3" y="7"/>
                    <a:pt x="4" y="7"/>
                  </a:cubicBezTo>
                  <a:close/>
                </a:path>
              </a:pathLst>
            </a:custGeom>
            <a:grpFill/>
            <a:ln w="0">
              <a:noFill/>
              <a:prstDash val="solid"/>
              <a:round/>
              <a:headEnd/>
              <a:tailEnd/>
            </a:ln>
          </p:spPr>
          <p:txBody>
            <a:bodyPr/>
            <a:lstStyle/>
            <a:p>
              <a:pPr defTabSz="543689">
                <a:defRPr/>
              </a:pPr>
              <a:endParaRPr lang="zh-CN" altLang="en-US" sz="3201"/>
            </a:p>
          </p:txBody>
        </p:sp>
        <p:sp>
          <p:nvSpPr>
            <p:cNvPr id="186" name="Freeform 419"/>
            <p:cNvSpPr>
              <a:spLocks/>
            </p:cNvSpPr>
            <p:nvPr/>
          </p:nvSpPr>
          <p:spPr bwMode="auto">
            <a:xfrm>
              <a:off x="3001963" y="2405063"/>
              <a:ext cx="1588" cy="7938"/>
            </a:xfrm>
            <a:custGeom>
              <a:avLst/>
              <a:gdLst>
                <a:gd name="T0" fmla="*/ 1 w 1"/>
                <a:gd name="T1" fmla="*/ 0 h 7"/>
                <a:gd name="T2" fmla="*/ 1 w 1"/>
                <a:gd name="T3" fmla="*/ 0 h 7"/>
                <a:gd name="T4" fmla="*/ 0 w 1"/>
                <a:gd name="T5" fmla="*/ 0 h 7"/>
                <a:gd name="T6" fmla="*/ 0 w 1"/>
                <a:gd name="T7" fmla="*/ 7 h 7"/>
                <a:gd name="T8" fmla="*/ 1 w 1"/>
                <a:gd name="T9" fmla="*/ 7 h 7"/>
                <a:gd name="T10" fmla="*/ 1 w 1"/>
                <a:gd name="T11" fmla="*/ 0 h 7"/>
              </a:gdLst>
              <a:ahLst/>
              <a:cxnLst>
                <a:cxn ang="0">
                  <a:pos x="T0" y="T1"/>
                </a:cxn>
                <a:cxn ang="0">
                  <a:pos x="T2" y="T3"/>
                </a:cxn>
                <a:cxn ang="0">
                  <a:pos x="T4" y="T5"/>
                </a:cxn>
                <a:cxn ang="0">
                  <a:pos x="T6" y="T7"/>
                </a:cxn>
                <a:cxn ang="0">
                  <a:pos x="T8" y="T9"/>
                </a:cxn>
                <a:cxn ang="0">
                  <a:pos x="T10" y="T11"/>
                </a:cxn>
              </a:cxnLst>
              <a:rect l="0" t="0" r="r" b="b"/>
              <a:pathLst>
                <a:path w="1" h="7">
                  <a:moveTo>
                    <a:pt x="1" y="0"/>
                  </a:moveTo>
                  <a:lnTo>
                    <a:pt x="1" y="0"/>
                  </a:lnTo>
                  <a:lnTo>
                    <a:pt x="0" y="0"/>
                  </a:lnTo>
                  <a:lnTo>
                    <a:pt x="0" y="7"/>
                  </a:lnTo>
                  <a:lnTo>
                    <a:pt x="1" y="7"/>
                  </a:lnTo>
                  <a:lnTo>
                    <a:pt x="1" y="0"/>
                  </a:lnTo>
                  <a:close/>
                </a:path>
              </a:pathLst>
            </a:custGeom>
            <a:grpFill/>
            <a:ln w="0">
              <a:noFill/>
              <a:prstDash val="solid"/>
              <a:round/>
              <a:headEnd/>
              <a:tailEnd/>
            </a:ln>
          </p:spPr>
          <p:txBody>
            <a:bodyPr/>
            <a:lstStyle/>
            <a:p>
              <a:pPr defTabSz="543689">
                <a:defRPr/>
              </a:pPr>
              <a:endParaRPr lang="zh-CN" altLang="en-US" sz="3201"/>
            </a:p>
          </p:txBody>
        </p:sp>
        <p:sp>
          <p:nvSpPr>
            <p:cNvPr id="187" name="Freeform 420"/>
            <p:cNvSpPr>
              <a:spLocks/>
            </p:cNvSpPr>
            <p:nvPr/>
          </p:nvSpPr>
          <p:spPr bwMode="auto">
            <a:xfrm>
              <a:off x="2940051" y="2401888"/>
              <a:ext cx="7938" cy="9525"/>
            </a:xfrm>
            <a:custGeom>
              <a:avLst/>
              <a:gdLst>
                <a:gd name="T0" fmla="*/ 8 w 8"/>
                <a:gd name="T1" fmla="*/ 10 h 10"/>
                <a:gd name="T2" fmla="*/ 8 w 8"/>
                <a:gd name="T3" fmla="*/ 10 h 10"/>
                <a:gd name="T4" fmla="*/ 8 w 8"/>
                <a:gd name="T5" fmla="*/ 10 h 10"/>
                <a:gd name="T6" fmla="*/ 8 w 8"/>
                <a:gd name="T7" fmla="*/ 10 h 10"/>
                <a:gd name="T8" fmla="*/ 2 w 8"/>
                <a:gd name="T9" fmla="*/ 0 h 10"/>
                <a:gd name="T10" fmla="*/ 0 w 8"/>
                <a:gd name="T11" fmla="*/ 4 h 10"/>
                <a:gd name="T12" fmla="*/ 1 w 8"/>
                <a:gd name="T13" fmla="*/ 6 h 10"/>
                <a:gd name="T14" fmla="*/ 8 w 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8" y="10"/>
                  </a:moveTo>
                  <a:lnTo>
                    <a:pt x="8" y="10"/>
                  </a:lnTo>
                  <a:cubicBezTo>
                    <a:pt x="8" y="10"/>
                    <a:pt x="8" y="10"/>
                    <a:pt x="8" y="10"/>
                  </a:cubicBezTo>
                  <a:cubicBezTo>
                    <a:pt x="8" y="10"/>
                    <a:pt x="8" y="10"/>
                    <a:pt x="8" y="10"/>
                  </a:cubicBezTo>
                  <a:cubicBezTo>
                    <a:pt x="5" y="4"/>
                    <a:pt x="2" y="0"/>
                    <a:pt x="2" y="0"/>
                  </a:cubicBezTo>
                  <a:cubicBezTo>
                    <a:pt x="2" y="0"/>
                    <a:pt x="0" y="2"/>
                    <a:pt x="0" y="4"/>
                  </a:cubicBezTo>
                  <a:cubicBezTo>
                    <a:pt x="0" y="5"/>
                    <a:pt x="1" y="6"/>
                    <a:pt x="1" y="6"/>
                  </a:cubicBezTo>
                  <a:cubicBezTo>
                    <a:pt x="3" y="7"/>
                    <a:pt x="7" y="9"/>
                    <a:pt x="8" y="10"/>
                  </a:cubicBezTo>
                  <a:close/>
                </a:path>
              </a:pathLst>
            </a:custGeom>
            <a:grpFill/>
            <a:ln w="0">
              <a:noFill/>
              <a:prstDash val="solid"/>
              <a:round/>
              <a:headEnd/>
              <a:tailEnd/>
            </a:ln>
          </p:spPr>
          <p:txBody>
            <a:bodyPr/>
            <a:lstStyle/>
            <a:p>
              <a:pPr defTabSz="543689">
                <a:defRPr/>
              </a:pPr>
              <a:endParaRPr lang="zh-CN" altLang="en-US" sz="3201"/>
            </a:p>
          </p:txBody>
        </p:sp>
        <p:sp>
          <p:nvSpPr>
            <p:cNvPr id="188" name="Freeform 421"/>
            <p:cNvSpPr>
              <a:spLocks/>
            </p:cNvSpPr>
            <p:nvPr/>
          </p:nvSpPr>
          <p:spPr bwMode="auto">
            <a:xfrm>
              <a:off x="2941638" y="2413000"/>
              <a:ext cx="4763" cy="1588"/>
            </a:xfrm>
            <a:custGeom>
              <a:avLst/>
              <a:gdLst>
                <a:gd name="T0" fmla="*/ 0 w 6"/>
                <a:gd name="T1" fmla="*/ 0 h 3"/>
                <a:gd name="T2" fmla="*/ 0 w 6"/>
                <a:gd name="T3" fmla="*/ 0 h 3"/>
                <a:gd name="T4" fmla="*/ 3 w 6"/>
                <a:gd name="T5" fmla="*/ 2 h 3"/>
                <a:gd name="T6" fmla="*/ 6 w 6"/>
                <a:gd name="T7" fmla="*/ 0 h 3"/>
                <a:gd name="T8" fmla="*/ 6 w 6"/>
                <a:gd name="T9" fmla="*/ 0 h 3"/>
                <a:gd name="T10" fmla="*/ 6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0"/>
                  </a:lnTo>
                  <a:cubicBezTo>
                    <a:pt x="0" y="2"/>
                    <a:pt x="1" y="3"/>
                    <a:pt x="3" y="2"/>
                  </a:cubicBezTo>
                  <a:cubicBezTo>
                    <a:pt x="4" y="2"/>
                    <a:pt x="6" y="1"/>
                    <a:pt x="6" y="0"/>
                  </a:cubicBezTo>
                  <a:cubicBezTo>
                    <a:pt x="6" y="0"/>
                    <a:pt x="6" y="0"/>
                    <a:pt x="6" y="0"/>
                  </a:cubicBezTo>
                  <a:cubicBezTo>
                    <a:pt x="6" y="0"/>
                    <a:pt x="6" y="0"/>
                    <a:pt x="6"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89" name="Freeform 423"/>
            <p:cNvSpPr>
              <a:spLocks/>
            </p:cNvSpPr>
            <p:nvPr/>
          </p:nvSpPr>
          <p:spPr bwMode="auto">
            <a:xfrm>
              <a:off x="2938463" y="2408238"/>
              <a:ext cx="7938" cy="4763"/>
            </a:xfrm>
            <a:custGeom>
              <a:avLst/>
              <a:gdLst>
                <a:gd name="T0" fmla="*/ 3 w 9"/>
                <a:gd name="T1" fmla="*/ 4 h 5"/>
                <a:gd name="T2" fmla="*/ 3 w 9"/>
                <a:gd name="T3" fmla="*/ 4 h 5"/>
                <a:gd name="T4" fmla="*/ 4 w 9"/>
                <a:gd name="T5" fmla="*/ 5 h 5"/>
                <a:gd name="T6" fmla="*/ 9 w 9"/>
                <a:gd name="T7" fmla="*/ 5 h 5"/>
                <a:gd name="T8" fmla="*/ 9 w 9"/>
                <a:gd name="T9" fmla="*/ 5 h 5"/>
                <a:gd name="T10" fmla="*/ 9 w 9"/>
                <a:gd name="T11" fmla="*/ 5 h 5"/>
                <a:gd name="T12" fmla="*/ 1 w 9"/>
                <a:gd name="T13" fmla="*/ 0 h 5"/>
                <a:gd name="T14" fmla="*/ 1 w 9"/>
                <a:gd name="T15" fmla="*/ 2 h 5"/>
                <a:gd name="T16" fmla="*/ 3 w 9"/>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3" y="4"/>
                  </a:moveTo>
                  <a:lnTo>
                    <a:pt x="3" y="4"/>
                  </a:lnTo>
                  <a:cubicBezTo>
                    <a:pt x="4" y="5"/>
                    <a:pt x="4" y="5"/>
                    <a:pt x="4" y="5"/>
                  </a:cubicBezTo>
                  <a:lnTo>
                    <a:pt x="9" y="5"/>
                  </a:lnTo>
                  <a:cubicBezTo>
                    <a:pt x="9" y="5"/>
                    <a:pt x="9" y="5"/>
                    <a:pt x="9" y="5"/>
                  </a:cubicBezTo>
                  <a:cubicBezTo>
                    <a:pt x="9" y="5"/>
                    <a:pt x="9" y="5"/>
                    <a:pt x="9" y="5"/>
                  </a:cubicBezTo>
                  <a:cubicBezTo>
                    <a:pt x="6" y="3"/>
                    <a:pt x="1" y="0"/>
                    <a:pt x="1" y="0"/>
                  </a:cubicBezTo>
                  <a:cubicBezTo>
                    <a:pt x="0" y="1"/>
                    <a:pt x="1" y="2"/>
                    <a:pt x="1" y="2"/>
                  </a:cubicBezTo>
                  <a:cubicBezTo>
                    <a:pt x="2" y="4"/>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190" name="Freeform 424"/>
            <p:cNvSpPr>
              <a:spLocks/>
            </p:cNvSpPr>
            <p:nvPr/>
          </p:nvSpPr>
          <p:spPr bwMode="auto">
            <a:xfrm>
              <a:off x="2943225" y="2398713"/>
              <a:ext cx="6350" cy="11113"/>
            </a:xfrm>
            <a:custGeom>
              <a:avLst/>
              <a:gdLst>
                <a:gd name="T0" fmla="*/ 4 w 6"/>
                <a:gd name="T1" fmla="*/ 12 h 12"/>
                <a:gd name="T2" fmla="*/ 4 w 6"/>
                <a:gd name="T3" fmla="*/ 12 h 12"/>
                <a:gd name="T4" fmla="*/ 5 w 6"/>
                <a:gd name="T5" fmla="*/ 12 h 12"/>
                <a:gd name="T6" fmla="*/ 5 w 6"/>
                <a:gd name="T7" fmla="*/ 12 h 12"/>
                <a:gd name="T8" fmla="*/ 4 w 6"/>
                <a:gd name="T9" fmla="*/ 0 h 12"/>
                <a:gd name="T10" fmla="*/ 3 w 6"/>
                <a:gd name="T11" fmla="*/ 1 h 12"/>
                <a:gd name="T12" fmla="*/ 0 w 6"/>
                <a:gd name="T13" fmla="*/ 3 h 12"/>
                <a:gd name="T14" fmla="*/ 0 w 6"/>
                <a:gd name="T15" fmla="*/ 5 h 12"/>
                <a:gd name="T16" fmla="*/ 4 w 6"/>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4" y="12"/>
                  </a:moveTo>
                  <a:lnTo>
                    <a:pt x="4" y="12"/>
                  </a:lnTo>
                  <a:cubicBezTo>
                    <a:pt x="5" y="12"/>
                    <a:pt x="5" y="12"/>
                    <a:pt x="5" y="12"/>
                  </a:cubicBezTo>
                  <a:cubicBezTo>
                    <a:pt x="5" y="12"/>
                    <a:pt x="5" y="12"/>
                    <a:pt x="5" y="12"/>
                  </a:cubicBezTo>
                  <a:cubicBezTo>
                    <a:pt x="6" y="3"/>
                    <a:pt x="4" y="0"/>
                    <a:pt x="4" y="0"/>
                  </a:cubicBezTo>
                  <a:cubicBezTo>
                    <a:pt x="3" y="0"/>
                    <a:pt x="3" y="1"/>
                    <a:pt x="3" y="1"/>
                  </a:cubicBezTo>
                  <a:cubicBezTo>
                    <a:pt x="1" y="1"/>
                    <a:pt x="0" y="3"/>
                    <a:pt x="0" y="3"/>
                  </a:cubicBezTo>
                  <a:cubicBezTo>
                    <a:pt x="0" y="4"/>
                    <a:pt x="0" y="5"/>
                    <a:pt x="0" y="5"/>
                  </a:cubicBezTo>
                  <a:cubicBezTo>
                    <a:pt x="1" y="7"/>
                    <a:pt x="4" y="11"/>
                    <a:pt x="4" y="12"/>
                  </a:cubicBezTo>
                  <a:close/>
                </a:path>
              </a:pathLst>
            </a:custGeom>
            <a:grpFill/>
            <a:ln w="0">
              <a:noFill/>
              <a:prstDash val="solid"/>
              <a:round/>
              <a:headEnd/>
              <a:tailEnd/>
            </a:ln>
          </p:spPr>
          <p:txBody>
            <a:bodyPr/>
            <a:lstStyle/>
            <a:p>
              <a:pPr defTabSz="543689">
                <a:defRPr/>
              </a:pPr>
              <a:endParaRPr lang="zh-CN" altLang="en-US" sz="3201"/>
            </a:p>
          </p:txBody>
        </p:sp>
        <p:sp>
          <p:nvSpPr>
            <p:cNvPr id="191" name="Freeform 425"/>
            <p:cNvSpPr>
              <a:spLocks/>
            </p:cNvSpPr>
            <p:nvPr/>
          </p:nvSpPr>
          <p:spPr bwMode="auto">
            <a:xfrm>
              <a:off x="2947988" y="2398713"/>
              <a:ext cx="4763" cy="11113"/>
            </a:xfrm>
            <a:custGeom>
              <a:avLst/>
              <a:gdLst>
                <a:gd name="T0" fmla="*/ 1 w 5"/>
                <a:gd name="T1" fmla="*/ 12 h 12"/>
                <a:gd name="T2" fmla="*/ 1 w 5"/>
                <a:gd name="T3" fmla="*/ 12 h 12"/>
                <a:gd name="T4" fmla="*/ 1 w 5"/>
                <a:gd name="T5" fmla="*/ 12 h 12"/>
                <a:gd name="T6" fmla="*/ 5 w 5"/>
                <a:gd name="T7" fmla="*/ 5 h 12"/>
                <a:gd name="T8" fmla="*/ 5 w 5"/>
                <a:gd name="T9" fmla="*/ 3 h 12"/>
                <a:gd name="T10" fmla="*/ 3 w 5"/>
                <a:gd name="T11" fmla="*/ 1 h 12"/>
                <a:gd name="T12" fmla="*/ 2 w 5"/>
                <a:gd name="T13" fmla="*/ 0 h 12"/>
                <a:gd name="T14" fmla="*/ 1 w 5"/>
                <a:gd name="T15" fmla="*/ 12 h 12"/>
                <a:gd name="T16" fmla="*/ 1 w 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2">
                  <a:moveTo>
                    <a:pt x="1" y="12"/>
                  </a:moveTo>
                  <a:lnTo>
                    <a:pt x="1" y="12"/>
                  </a:lnTo>
                  <a:cubicBezTo>
                    <a:pt x="1" y="12"/>
                    <a:pt x="1" y="12"/>
                    <a:pt x="1" y="12"/>
                  </a:cubicBezTo>
                  <a:cubicBezTo>
                    <a:pt x="2" y="11"/>
                    <a:pt x="4" y="7"/>
                    <a:pt x="5" y="5"/>
                  </a:cubicBezTo>
                  <a:cubicBezTo>
                    <a:pt x="5" y="5"/>
                    <a:pt x="5" y="3"/>
                    <a:pt x="5" y="3"/>
                  </a:cubicBezTo>
                  <a:cubicBezTo>
                    <a:pt x="5" y="3"/>
                    <a:pt x="4" y="1"/>
                    <a:pt x="3" y="1"/>
                  </a:cubicBezTo>
                  <a:cubicBezTo>
                    <a:pt x="3" y="1"/>
                    <a:pt x="2" y="1"/>
                    <a:pt x="2" y="0"/>
                  </a:cubicBezTo>
                  <a:cubicBezTo>
                    <a:pt x="2" y="0"/>
                    <a:pt x="0" y="3"/>
                    <a:pt x="1" y="12"/>
                  </a:cubicBezTo>
                  <a:cubicBezTo>
                    <a:pt x="1" y="12"/>
                    <a:pt x="1" y="12"/>
                    <a:pt x="1" y="12"/>
                  </a:cubicBezTo>
                  <a:close/>
                </a:path>
              </a:pathLst>
            </a:custGeom>
            <a:grpFill/>
            <a:ln w="0">
              <a:noFill/>
              <a:prstDash val="solid"/>
              <a:round/>
              <a:headEnd/>
              <a:tailEnd/>
            </a:ln>
          </p:spPr>
          <p:txBody>
            <a:bodyPr/>
            <a:lstStyle/>
            <a:p>
              <a:pPr defTabSz="543689">
                <a:defRPr/>
              </a:pPr>
              <a:endParaRPr lang="zh-CN" altLang="en-US" sz="3201"/>
            </a:p>
          </p:txBody>
        </p:sp>
        <p:sp>
          <p:nvSpPr>
            <p:cNvPr id="192" name="Freeform 426"/>
            <p:cNvSpPr>
              <a:spLocks/>
            </p:cNvSpPr>
            <p:nvPr/>
          </p:nvSpPr>
          <p:spPr bwMode="auto">
            <a:xfrm>
              <a:off x="2951163" y="2413000"/>
              <a:ext cx="6350" cy="1588"/>
            </a:xfrm>
            <a:custGeom>
              <a:avLst/>
              <a:gdLst>
                <a:gd name="T0" fmla="*/ 0 w 7"/>
                <a:gd name="T1" fmla="*/ 0 h 3"/>
                <a:gd name="T2" fmla="*/ 0 w 7"/>
                <a:gd name="T3" fmla="*/ 0 h 3"/>
                <a:gd name="T4" fmla="*/ 0 w 7"/>
                <a:gd name="T5" fmla="*/ 0 h 3"/>
                <a:gd name="T6" fmla="*/ 4 w 7"/>
                <a:gd name="T7" fmla="*/ 2 h 3"/>
                <a:gd name="T8" fmla="*/ 7 w 7"/>
                <a:gd name="T9" fmla="*/ 0 h 3"/>
                <a:gd name="T10" fmla="*/ 0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cubicBezTo>
                    <a:pt x="0" y="0"/>
                    <a:pt x="0" y="0"/>
                    <a:pt x="0" y="0"/>
                  </a:cubicBezTo>
                  <a:cubicBezTo>
                    <a:pt x="1" y="1"/>
                    <a:pt x="3" y="2"/>
                    <a:pt x="4" y="2"/>
                  </a:cubicBezTo>
                  <a:cubicBezTo>
                    <a:pt x="4" y="2"/>
                    <a:pt x="5" y="3"/>
                    <a:pt x="7"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93" name="Freeform 427"/>
            <p:cNvSpPr>
              <a:spLocks/>
            </p:cNvSpPr>
            <p:nvPr/>
          </p:nvSpPr>
          <p:spPr bwMode="auto">
            <a:xfrm>
              <a:off x="2951163" y="2408238"/>
              <a:ext cx="7938" cy="4763"/>
            </a:xfrm>
            <a:custGeom>
              <a:avLst/>
              <a:gdLst>
                <a:gd name="T0" fmla="*/ 0 w 9"/>
                <a:gd name="T1" fmla="*/ 5 h 5"/>
                <a:gd name="T2" fmla="*/ 0 w 9"/>
                <a:gd name="T3" fmla="*/ 5 h 5"/>
                <a:gd name="T4" fmla="*/ 0 w 9"/>
                <a:gd name="T5" fmla="*/ 5 h 5"/>
                <a:gd name="T6" fmla="*/ 5 w 9"/>
                <a:gd name="T7" fmla="*/ 5 h 5"/>
                <a:gd name="T8" fmla="*/ 6 w 9"/>
                <a:gd name="T9" fmla="*/ 4 h 5"/>
                <a:gd name="T10" fmla="*/ 8 w 9"/>
                <a:gd name="T11" fmla="*/ 2 h 5"/>
                <a:gd name="T12" fmla="*/ 9 w 9"/>
                <a:gd name="T13" fmla="*/ 0 h 5"/>
                <a:gd name="T14" fmla="*/ 0 w 9"/>
                <a:gd name="T15" fmla="*/ 4 h 5"/>
                <a:gd name="T16" fmla="*/ 0 w 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0" y="5"/>
                  </a:moveTo>
                  <a:lnTo>
                    <a:pt x="0" y="5"/>
                  </a:lnTo>
                  <a:cubicBezTo>
                    <a:pt x="0" y="5"/>
                    <a:pt x="0" y="5"/>
                    <a:pt x="0" y="5"/>
                  </a:cubicBezTo>
                  <a:cubicBezTo>
                    <a:pt x="1" y="5"/>
                    <a:pt x="5" y="5"/>
                    <a:pt x="5" y="5"/>
                  </a:cubicBezTo>
                  <a:cubicBezTo>
                    <a:pt x="5" y="5"/>
                    <a:pt x="6" y="5"/>
                    <a:pt x="6" y="4"/>
                  </a:cubicBezTo>
                  <a:cubicBezTo>
                    <a:pt x="6" y="4"/>
                    <a:pt x="8" y="4"/>
                    <a:pt x="8" y="2"/>
                  </a:cubicBezTo>
                  <a:cubicBezTo>
                    <a:pt x="8" y="2"/>
                    <a:pt x="9" y="1"/>
                    <a:pt x="9" y="0"/>
                  </a:cubicBezTo>
                  <a:cubicBezTo>
                    <a:pt x="9" y="0"/>
                    <a:pt x="3" y="3"/>
                    <a:pt x="0" y="4"/>
                  </a:cubicBezTo>
                  <a:cubicBezTo>
                    <a:pt x="0" y="4"/>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194" name="Freeform 428"/>
            <p:cNvSpPr>
              <a:spLocks/>
            </p:cNvSpPr>
            <p:nvPr/>
          </p:nvSpPr>
          <p:spPr bwMode="auto">
            <a:xfrm>
              <a:off x="2951163" y="2401888"/>
              <a:ext cx="6350" cy="9525"/>
            </a:xfrm>
            <a:custGeom>
              <a:avLst/>
              <a:gdLst>
                <a:gd name="T0" fmla="*/ 0 w 7"/>
                <a:gd name="T1" fmla="*/ 10 h 10"/>
                <a:gd name="T2" fmla="*/ 0 w 7"/>
                <a:gd name="T3" fmla="*/ 10 h 10"/>
                <a:gd name="T4" fmla="*/ 0 w 7"/>
                <a:gd name="T5" fmla="*/ 10 h 10"/>
                <a:gd name="T6" fmla="*/ 6 w 7"/>
                <a:gd name="T7" fmla="*/ 6 h 10"/>
                <a:gd name="T8" fmla="*/ 7 w 7"/>
                <a:gd name="T9" fmla="*/ 4 h 10"/>
                <a:gd name="T10" fmla="*/ 6 w 7"/>
                <a:gd name="T11" fmla="*/ 0 h 10"/>
                <a:gd name="T12" fmla="*/ 0 w 7"/>
                <a:gd name="T13" fmla="*/ 10 h 10"/>
                <a:gd name="T14" fmla="*/ 0 w 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10"/>
                  </a:moveTo>
                  <a:lnTo>
                    <a:pt x="0" y="10"/>
                  </a:lnTo>
                  <a:cubicBezTo>
                    <a:pt x="0" y="10"/>
                    <a:pt x="0" y="10"/>
                    <a:pt x="0" y="10"/>
                  </a:cubicBezTo>
                  <a:cubicBezTo>
                    <a:pt x="1" y="9"/>
                    <a:pt x="5" y="7"/>
                    <a:pt x="6" y="6"/>
                  </a:cubicBezTo>
                  <a:cubicBezTo>
                    <a:pt x="6" y="6"/>
                    <a:pt x="7" y="5"/>
                    <a:pt x="7" y="4"/>
                  </a:cubicBezTo>
                  <a:cubicBezTo>
                    <a:pt x="7" y="2"/>
                    <a:pt x="6" y="0"/>
                    <a:pt x="6" y="0"/>
                  </a:cubicBezTo>
                  <a:cubicBezTo>
                    <a:pt x="6" y="0"/>
                    <a:pt x="2" y="4"/>
                    <a:pt x="0" y="10"/>
                  </a:cubicBezTo>
                  <a:cubicBezTo>
                    <a:pt x="0" y="10"/>
                    <a:pt x="0" y="10"/>
                    <a:pt x="0" y="10"/>
                  </a:cubicBezTo>
                  <a:close/>
                </a:path>
              </a:pathLst>
            </a:custGeom>
            <a:grpFill/>
            <a:ln w="0">
              <a:noFill/>
              <a:prstDash val="solid"/>
              <a:round/>
              <a:headEnd/>
              <a:tailEnd/>
            </a:ln>
          </p:spPr>
          <p:txBody>
            <a:bodyPr/>
            <a:lstStyle/>
            <a:p>
              <a:pPr defTabSz="543689">
                <a:defRPr/>
              </a:pPr>
              <a:endParaRPr lang="zh-CN" altLang="en-US" sz="3201"/>
            </a:p>
          </p:txBody>
        </p:sp>
        <p:sp>
          <p:nvSpPr>
            <p:cNvPr id="195" name="Freeform 429"/>
            <p:cNvSpPr>
              <a:spLocks/>
            </p:cNvSpPr>
            <p:nvPr/>
          </p:nvSpPr>
          <p:spPr bwMode="auto">
            <a:xfrm>
              <a:off x="3082925" y="2405063"/>
              <a:ext cx="4763" cy="7938"/>
            </a:xfrm>
            <a:custGeom>
              <a:avLst/>
              <a:gdLst>
                <a:gd name="T0" fmla="*/ 5 w 6"/>
                <a:gd name="T1" fmla="*/ 3 h 7"/>
                <a:gd name="T2" fmla="*/ 5 w 6"/>
                <a:gd name="T3" fmla="*/ 3 h 7"/>
                <a:gd name="T4" fmla="*/ 1 w 6"/>
                <a:gd name="T5" fmla="*/ 3 h 7"/>
                <a:gd name="T6" fmla="*/ 1 w 6"/>
                <a:gd name="T7" fmla="*/ 0 h 7"/>
                <a:gd name="T8" fmla="*/ 0 w 6"/>
                <a:gd name="T9" fmla="*/ 0 h 7"/>
                <a:gd name="T10" fmla="*/ 0 w 6"/>
                <a:gd name="T11" fmla="*/ 7 h 7"/>
                <a:gd name="T12" fmla="*/ 1 w 6"/>
                <a:gd name="T13" fmla="*/ 7 h 7"/>
                <a:gd name="T14" fmla="*/ 1 w 6"/>
                <a:gd name="T15" fmla="*/ 4 h 7"/>
                <a:gd name="T16" fmla="*/ 5 w 6"/>
                <a:gd name="T17" fmla="*/ 4 h 7"/>
                <a:gd name="T18" fmla="*/ 5 w 6"/>
                <a:gd name="T19" fmla="*/ 7 h 7"/>
                <a:gd name="T20" fmla="*/ 6 w 6"/>
                <a:gd name="T21" fmla="*/ 7 h 7"/>
                <a:gd name="T22" fmla="*/ 6 w 6"/>
                <a:gd name="T23" fmla="*/ 0 h 7"/>
                <a:gd name="T24" fmla="*/ 5 w 6"/>
                <a:gd name="T25" fmla="*/ 0 h 7"/>
                <a:gd name="T26" fmla="*/ 5 w 6"/>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5" y="3"/>
                  </a:moveTo>
                  <a:lnTo>
                    <a:pt x="5" y="3"/>
                  </a:lnTo>
                  <a:lnTo>
                    <a:pt x="1" y="3"/>
                  </a:lnTo>
                  <a:lnTo>
                    <a:pt x="1" y="0"/>
                  </a:lnTo>
                  <a:lnTo>
                    <a:pt x="0" y="0"/>
                  </a:lnTo>
                  <a:lnTo>
                    <a:pt x="0" y="7"/>
                  </a:lnTo>
                  <a:lnTo>
                    <a:pt x="1" y="7"/>
                  </a:lnTo>
                  <a:lnTo>
                    <a:pt x="1" y="4"/>
                  </a:lnTo>
                  <a:lnTo>
                    <a:pt x="5" y="4"/>
                  </a:lnTo>
                  <a:lnTo>
                    <a:pt x="5" y="7"/>
                  </a:lnTo>
                  <a:lnTo>
                    <a:pt x="6" y="7"/>
                  </a:lnTo>
                  <a:lnTo>
                    <a:pt x="6" y="0"/>
                  </a:lnTo>
                  <a:lnTo>
                    <a:pt x="5" y="0"/>
                  </a:lnTo>
                  <a:lnTo>
                    <a:pt x="5" y="3"/>
                  </a:lnTo>
                  <a:close/>
                </a:path>
              </a:pathLst>
            </a:custGeom>
            <a:grpFill/>
            <a:ln w="0">
              <a:noFill/>
              <a:prstDash val="solid"/>
              <a:round/>
              <a:headEnd/>
              <a:tailEnd/>
            </a:ln>
          </p:spPr>
          <p:txBody>
            <a:bodyPr/>
            <a:lstStyle/>
            <a:p>
              <a:pPr defTabSz="543689">
                <a:defRPr/>
              </a:pPr>
              <a:endParaRPr lang="zh-CN" altLang="en-US" sz="3201"/>
            </a:p>
          </p:txBody>
        </p:sp>
        <p:sp>
          <p:nvSpPr>
            <p:cNvPr id="196" name="Freeform 430"/>
            <p:cNvSpPr>
              <a:spLocks/>
            </p:cNvSpPr>
            <p:nvPr/>
          </p:nvSpPr>
          <p:spPr bwMode="auto">
            <a:xfrm>
              <a:off x="3089275" y="2405063"/>
              <a:ext cx="6350" cy="7938"/>
            </a:xfrm>
            <a:custGeom>
              <a:avLst/>
              <a:gdLst>
                <a:gd name="T0" fmla="*/ 5 w 6"/>
                <a:gd name="T1" fmla="*/ 4 h 7"/>
                <a:gd name="T2" fmla="*/ 5 w 6"/>
                <a:gd name="T3" fmla="*/ 4 h 7"/>
                <a:gd name="T4" fmla="*/ 3 w 6"/>
                <a:gd name="T5" fmla="*/ 6 h 7"/>
                <a:gd name="T6" fmla="*/ 1 w 6"/>
                <a:gd name="T7" fmla="*/ 4 h 7"/>
                <a:gd name="T8" fmla="*/ 1 w 6"/>
                <a:gd name="T9" fmla="*/ 0 h 7"/>
                <a:gd name="T10" fmla="*/ 0 w 6"/>
                <a:gd name="T11" fmla="*/ 0 h 7"/>
                <a:gd name="T12" fmla="*/ 0 w 6"/>
                <a:gd name="T13" fmla="*/ 4 h 7"/>
                <a:gd name="T14" fmla="*/ 0 w 6"/>
                <a:gd name="T15" fmla="*/ 6 h 7"/>
                <a:gd name="T16" fmla="*/ 3 w 6"/>
                <a:gd name="T17" fmla="*/ 7 h 7"/>
                <a:gd name="T18" fmla="*/ 6 w 6"/>
                <a:gd name="T19" fmla="*/ 6 h 7"/>
                <a:gd name="T20" fmla="*/ 6 w 6"/>
                <a:gd name="T21" fmla="*/ 4 h 7"/>
                <a:gd name="T22" fmla="*/ 6 w 6"/>
                <a:gd name="T23" fmla="*/ 0 h 7"/>
                <a:gd name="T24" fmla="*/ 5 w 6"/>
                <a:gd name="T25" fmla="*/ 0 h 7"/>
                <a:gd name="T26" fmla="*/ 5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5" y="4"/>
                  </a:moveTo>
                  <a:lnTo>
                    <a:pt x="5" y="4"/>
                  </a:lnTo>
                  <a:cubicBezTo>
                    <a:pt x="5" y="5"/>
                    <a:pt x="4" y="6"/>
                    <a:pt x="3" y="6"/>
                  </a:cubicBezTo>
                  <a:cubicBezTo>
                    <a:pt x="2" y="6"/>
                    <a:pt x="1" y="5"/>
                    <a:pt x="1" y="4"/>
                  </a:cubicBezTo>
                  <a:lnTo>
                    <a:pt x="1" y="0"/>
                  </a:lnTo>
                  <a:lnTo>
                    <a:pt x="0" y="0"/>
                  </a:lnTo>
                  <a:lnTo>
                    <a:pt x="0" y="4"/>
                  </a:lnTo>
                  <a:cubicBezTo>
                    <a:pt x="0" y="5"/>
                    <a:pt x="0" y="5"/>
                    <a:pt x="0" y="6"/>
                  </a:cubicBezTo>
                  <a:cubicBezTo>
                    <a:pt x="1" y="6"/>
                    <a:pt x="2" y="7"/>
                    <a:pt x="3" y="7"/>
                  </a:cubicBezTo>
                  <a:cubicBezTo>
                    <a:pt x="4" y="7"/>
                    <a:pt x="5" y="6"/>
                    <a:pt x="6" y="6"/>
                  </a:cubicBezTo>
                  <a:cubicBezTo>
                    <a:pt x="6" y="5"/>
                    <a:pt x="6" y="5"/>
                    <a:pt x="6" y="4"/>
                  </a:cubicBezTo>
                  <a:lnTo>
                    <a:pt x="6" y="0"/>
                  </a:lnTo>
                  <a:lnTo>
                    <a:pt x="5" y="0"/>
                  </a:lnTo>
                  <a:lnTo>
                    <a:pt x="5" y="4"/>
                  </a:lnTo>
                  <a:close/>
                </a:path>
              </a:pathLst>
            </a:custGeom>
            <a:grpFill/>
            <a:ln w="0">
              <a:noFill/>
              <a:prstDash val="solid"/>
              <a:round/>
              <a:headEnd/>
              <a:tailEnd/>
            </a:ln>
          </p:spPr>
          <p:txBody>
            <a:bodyPr/>
            <a:lstStyle/>
            <a:p>
              <a:pPr defTabSz="543689">
                <a:defRPr/>
              </a:pPr>
              <a:endParaRPr lang="zh-CN" altLang="en-US" sz="3201"/>
            </a:p>
          </p:txBody>
        </p:sp>
        <p:sp>
          <p:nvSpPr>
            <p:cNvPr id="197" name="Freeform 431"/>
            <p:cNvSpPr>
              <a:spLocks noEditPoints="1"/>
            </p:cNvSpPr>
            <p:nvPr/>
          </p:nvSpPr>
          <p:spPr bwMode="auto">
            <a:xfrm>
              <a:off x="3095625" y="2405063"/>
              <a:ext cx="7938" cy="7938"/>
            </a:xfrm>
            <a:custGeom>
              <a:avLst/>
              <a:gdLst>
                <a:gd name="T0" fmla="*/ 3 w 8"/>
                <a:gd name="T1" fmla="*/ 4 h 7"/>
                <a:gd name="T2" fmla="*/ 3 w 8"/>
                <a:gd name="T3" fmla="*/ 4 h 7"/>
                <a:gd name="T4" fmla="*/ 4 w 8"/>
                <a:gd name="T5" fmla="*/ 1 h 7"/>
                <a:gd name="T6" fmla="*/ 5 w 8"/>
                <a:gd name="T7" fmla="*/ 4 h 7"/>
                <a:gd name="T8" fmla="*/ 3 w 8"/>
                <a:gd name="T9" fmla="*/ 4 h 7"/>
                <a:gd name="T10" fmla="*/ 4 w 8"/>
                <a:gd name="T11" fmla="*/ 0 h 7"/>
                <a:gd name="T12" fmla="*/ 4 w 8"/>
                <a:gd name="T13" fmla="*/ 0 h 7"/>
                <a:gd name="T14" fmla="*/ 0 w 8"/>
                <a:gd name="T15" fmla="*/ 7 h 7"/>
                <a:gd name="T16" fmla="*/ 2 w 8"/>
                <a:gd name="T17" fmla="*/ 7 h 7"/>
                <a:gd name="T18" fmla="*/ 3 w 8"/>
                <a:gd name="T19" fmla="*/ 5 h 7"/>
                <a:gd name="T20" fmla="*/ 6 w 8"/>
                <a:gd name="T21" fmla="*/ 5 h 7"/>
                <a:gd name="T22" fmla="*/ 7 w 8"/>
                <a:gd name="T23" fmla="*/ 7 h 7"/>
                <a:gd name="T24" fmla="*/ 8 w 8"/>
                <a:gd name="T25" fmla="*/ 7 h 7"/>
                <a:gd name="T26" fmla="*/ 5 w 8"/>
                <a:gd name="T27" fmla="*/ 0 h 7"/>
                <a:gd name="T28" fmla="*/ 4 w 8"/>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4"/>
                  </a:moveTo>
                  <a:lnTo>
                    <a:pt x="3" y="4"/>
                  </a:lnTo>
                  <a:lnTo>
                    <a:pt x="4" y="1"/>
                  </a:lnTo>
                  <a:lnTo>
                    <a:pt x="5" y="4"/>
                  </a:lnTo>
                  <a:lnTo>
                    <a:pt x="3" y="4"/>
                  </a:lnTo>
                  <a:close/>
                  <a:moveTo>
                    <a:pt x="4" y="0"/>
                  </a:moveTo>
                  <a:lnTo>
                    <a:pt x="4" y="0"/>
                  </a:lnTo>
                  <a:lnTo>
                    <a:pt x="0" y="7"/>
                  </a:lnTo>
                  <a:lnTo>
                    <a:pt x="2" y="7"/>
                  </a:lnTo>
                  <a:lnTo>
                    <a:pt x="3" y="5"/>
                  </a:lnTo>
                  <a:lnTo>
                    <a:pt x="6" y="5"/>
                  </a:lnTo>
                  <a:lnTo>
                    <a:pt x="7" y="7"/>
                  </a:lnTo>
                  <a:lnTo>
                    <a:pt x="8" y="7"/>
                  </a:lnTo>
                  <a:lnTo>
                    <a:pt x="5" y="0"/>
                  </a:lnTo>
                  <a:lnTo>
                    <a:pt x="4" y="0"/>
                  </a:lnTo>
                  <a:close/>
                </a:path>
              </a:pathLst>
            </a:custGeom>
            <a:grpFill/>
            <a:ln w="0">
              <a:noFill/>
              <a:prstDash val="solid"/>
              <a:round/>
              <a:headEnd/>
              <a:tailEnd/>
            </a:ln>
          </p:spPr>
          <p:txBody>
            <a:bodyPr/>
            <a:lstStyle/>
            <a:p>
              <a:pPr defTabSz="543689">
                <a:defRPr/>
              </a:pPr>
              <a:endParaRPr lang="zh-CN" altLang="en-US" sz="3201"/>
            </a:p>
          </p:txBody>
        </p:sp>
        <p:sp>
          <p:nvSpPr>
            <p:cNvPr id="198" name="Freeform 432"/>
            <p:cNvSpPr>
              <a:spLocks/>
            </p:cNvSpPr>
            <p:nvPr/>
          </p:nvSpPr>
          <p:spPr bwMode="auto">
            <a:xfrm>
              <a:off x="3101975" y="2405063"/>
              <a:ext cx="11113" cy="7938"/>
            </a:xfrm>
            <a:custGeom>
              <a:avLst/>
              <a:gdLst>
                <a:gd name="T0" fmla="*/ 9 w 12"/>
                <a:gd name="T1" fmla="*/ 5 h 7"/>
                <a:gd name="T2" fmla="*/ 9 w 12"/>
                <a:gd name="T3" fmla="*/ 5 h 7"/>
                <a:gd name="T4" fmla="*/ 7 w 12"/>
                <a:gd name="T5" fmla="*/ 0 h 7"/>
                <a:gd name="T6" fmla="*/ 5 w 12"/>
                <a:gd name="T7" fmla="*/ 0 h 7"/>
                <a:gd name="T8" fmla="*/ 4 w 12"/>
                <a:gd name="T9" fmla="*/ 5 h 7"/>
                <a:gd name="T10" fmla="*/ 2 w 12"/>
                <a:gd name="T11" fmla="*/ 0 h 7"/>
                <a:gd name="T12" fmla="*/ 0 w 12"/>
                <a:gd name="T13" fmla="*/ 0 h 7"/>
                <a:gd name="T14" fmla="*/ 3 w 12"/>
                <a:gd name="T15" fmla="*/ 7 h 7"/>
                <a:gd name="T16" fmla="*/ 5 w 12"/>
                <a:gd name="T17" fmla="*/ 7 h 7"/>
                <a:gd name="T18" fmla="*/ 6 w 12"/>
                <a:gd name="T19" fmla="*/ 2 h 7"/>
                <a:gd name="T20" fmla="*/ 8 w 12"/>
                <a:gd name="T21" fmla="*/ 7 h 7"/>
                <a:gd name="T22" fmla="*/ 10 w 12"/>
                <a:gd name="T23" fmla="*/ 7 h 7"/>
                <a:gd name="T24" fmla="*/ 12 w 12"/>
                <a:gd name="T25" fmla="*/ 0 h 7"/>
                <a:gd name="T26" fmla="*/ 10 w 12"/>
                <a:gd name="T27" fmla="*/ 0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9" y="5"/>
                  </a:moveTo>
                  <a:lnTo>
                    <a:pt x="9" y="5"/>
                  </a:lnTo>
                  <a:lnTo>
                    <a:pt x="7" y="0"/>
                  </a:lnTo>
                  <a:lnTo>
                    <a:pt x="5" y="0"/>
                  </a:lnTo>
                  <a:lnTo>
                    <a:pt x="4" y="5"/>
                  </a:lnTo>
                  <a:lnTo>
                    <a:pt x="2" y="0"/>
                  </a:lnTo>
                  <a:lnTo>
                    <a:pt x="0" y="0"/>
                  </a:lnTo>
                  <a:lnTo>
                    <a:pt x="3" y="7"/>
                  </a:lnTo>
                  <a:lnTo>
                    <a:pt x="5" y="7"/>
                  </a:lnTo>
                  <a:lnTo>
                    <a:pt x="6" y="2"/>
                  </a:lnTo>
                  <a:lnTo>
                    <a:pt x="8" y="7"/>
                  </a:lnTo>
                  <a:lnTo>
                    <a:pt x="10" y="7"/>
                  </a:lnTo>
                  <a:lnTo>
                    <a:pt x="12" y="0"/>
                  </a:lnTo>
                  <a:lnTo>
                    <a:pt x="10" y="0"/>
                  </a:lnTo>
                  <a:lnTo>
                    <a:pt x="9" y="5"/>
                  </a:lnTo>
                  <a:close/>
                </a:path>
              </a:pathLst>
            </a:custGeom>
            <a:grpFill/>
            <a:ln w="0">
              <a:noFill/>
              <a:prstDash val="solid"/>
              <a:round/>
              <a:headEnd/>
              <a:tailEnd/>
            </a:ln>
          </p:spPr>
          <p:txBody>
            <a:bodyPr/>
            <a:lstStyle/>
            <a:p>
              <a:pPr defTabSz="543689">
                <a:defRPr/>
              </a:pPr>
              <a:endParaRPr lang="zh-CN" altLang="en-US" sz="3201"/>
            </a:p>
          </p:txBody>
        </p:sp>
        <p:sp>
          <p:nvSpPr>
            <p:cNvPr id="199" name="Freeform 433"/>
            <p:cNvSpPr>
              <a:spLocks/>
            </p:cNvSpPr>
            <p:nvPr/>
          </p:nvSpPr>
          <p:spPr bwMode="auto">
            <a:xfrm>
              <a:off x="3113088" y="2405063"/>
              <a:ext cx="6350" cy="7938"/>
            </a:xfrm>
            <a:custGeom>
              <a:avLst/>
              <a:gdLst>
                <a:gd name="T0" fmla="*/ 0 w 6"/>
                <a:gd name="T1" fmla="*/ 3 h 7"/>
                <a:gd name="T2" fmla="*/ 0 w 6"/>
                <a:gd name="T3" fmla="*/ 3 h 7"/>
                <a:gd name="T4" fmla="*/ 1 w 6"/>
                <a:gd name="T5" fmla="*/ 6 h 7"/>
                <a:gd name="T6" fmla="*/ 4 w 6"/>
                <a:gd name="T7" fmla="*/ 7 h 7"/>
                <a:gd name="T8" fmla="*/ 6 w 6"/>
                <a:gd name="T9" fmla="*/ 7 h 7"/>
                <a:gd name="T10" fmla="*/ 6 w 6"/>
                <a:gd name="T11" fmla="*/ 5 h 7"/>
                <a:gd name="T12" fmla="*/ 4 w 6"/>
                <a:gd name="T13" fmla="*/ 5 h 7"/>
                <a:gd name="T14" fmla="*/ 2 w 6"/>
                <a:gd name="T15" fmla="*/ 4 h 7"/>
                <a:gd name="T16" fmla="*/ 6 w 6"/>
                <a:gd name="T17" fmla="*/ 4 h 7"/>
                <a:gd name="T18" fmla="*/ 6 w 6"/>
                <a:gd name="T19" fmla="*/ 3 h 7"/>
                <a:gd name="T20" fmla="*/ 2 w 6"/>
                <a:gd name="T21" fmla="*/ 3 h 7"/>
                <a:gd name="T22" fmla="*/ 4 w 6"/>
                <a:gd name="T23" fmla="*/ 1 h 7"/>
                <a:gd name="T24" fmla="*/ 6 w 6"/>
                <a:gd name="T25" fmla="*/ 1 h 7"/>
                <a:gd name="T26" fmla="*/ 6 w 6"/>
                <a:gd name="T27" fmla="*/ 0 h 7"/>
                <a:gd name="T28" fmla="*/ 4 w 6"/>
                <a:gd name="T29" fmla="*/ 0 h 7"/>
                <a:gd name="T30" fmla="*/ 0 w 6"/>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0" y="3"/>
                  </a:moveTo>
                  <a:lnTo>
                    <a:pt x="0" y="3"/>
                  </a:lnTo>
                  <a:cubicBezTo>
                    <a:pt x="0" y="5"/>
                    <a:pt x="1" y="6"/>
                    <a:pt x="1" y="6"/>
                  </a:cubicBezTo>
                  <a:cubicBezTo>
                    <a:pt x="2" y="7"/>
                    <a:pt x="3" y="7"/>
                    <a:pt x="4" y="7"/>
                  </a:cubicBezTo>
                  <a:lnTo>
                    <a:pt x="6" y="7"/>
                  </a:lnTo>
                  <a:lnTo>
                    <a:pt x="6" y="5"/>
                  </a:lnTo>
                  <a:lnTo>
                    <a:pt x="4" y="5"/>
                  </a:lnTo>
                  <a:cubicBezTo>
                    <a:pt x="2" y="5"/>
                    <a:pt x="2" y="5"/>
                    <a:pt x="2" y="4"/>
                  </a:cubicBezTo>
                  <a:lnTo>
                    <a:pt x="6" y="4"/>
                  </a:lnTo>
                  <a:lnTo>
                    <a:pt x="6" y="3"/>
                  </a:lnTo>
                  <a:lnTo>
                    <a:pt x="2" y="3"/>
                  </a:lnTo>
                  <a:cubicBezTo>
                    <a:pt x="2" y="2"/>
                    <a:pt x="3" y="1"/>
                    <a:pt x="4" y="1"/>
                  </a:cubicBezTo>
                  <a:lnTo>
                    <a:pt x="6" y="1"/>
                  </a:lnTo>
                  <a:lnTo>
                    <a:pt x="6" y="0"/>
                  </a:lnTo>
                  <a:lnTo>
                    <a:pt x="4" y="0"/>
                  </a:lnTo>
                  <a:cubicBezTo>
                    <a:pt x="1" y="0"/>
                    <a:pt x="0" y="1"/>
                    <a:pt x="0" y="3"/>
                  </a:cubicBezTo>
                  <a:close/>
                </a:path>
              </a:pathLst>
            </a:custGeom>
            <a:grpFill/>
            <a:ln w="0">
              <a:noFill/>
              <a:prstDash val="solid"/>
              <a:round/>
              <a:headEnd/>
              <a:tailEnd/>
            </a:ln>
          </p:spPr>
          <p:txBody>
            <a:bodyPr/>
            <a:lstStyle/>
            <a:p>
              <a:pPr defTabSz="543689">
                <a:defRPr/>
              </a:pPr>
              <a:endParaRPr lang="zh-CN" altLang="en-US" sz="3201"/>
            </a:p>
          </p:txBody>
        </p:sp>
        <p:sp>
          <p:nvSpPr>
            <p:cNvPr id="200" name="Freeform 434"/>
            <p:cNvSpPr>
              <a:spLocks/>
            </p:cNvSpPr>
            <p:nvPr/>
          </p:nvSpPr>
          <p:spPr bwMode="auto">
            <a:xfrm>
              <a:off x="3121025" y="2405063"/>
              <a:ext cx="1588" cy="7938"/>
            </a:xfrm>
            <a:custGeom>
              <a:avLst/>
              <a:gdLst>
                <a:gd name="T0" fmla="*/ 0 w 1"/>
                <a:gd name="T1" fmla="*/ 7 h 7"/>
                <a:gd name="T2" fmla="*/ 0 w 1"/>
                <a:gd name="T3" fmla="*/ 7 h 7"/>
                <a:gd name="T4" fmla="*/ 1 w 1"/>
                <a:gd name="T5" fmla="*/ 7 h 7"/>
                <a:gd name="T6" fmla="*/ 1 w 1"/>
                <a:gd name="T7" fmla="*/ 0 h 7"/>
                <a:gd name="T8" fmla="*/ 0 w 1"/>
                <a:gd name="T9" fmla="*/ 0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lnTo>
                    <a:pt x="0" y="7"/>
                  </a:lnTo>
                  <a:lnTo>
                    <a:pt x="1" y="7"/>
                  </a:lnTo>
                  <a:lnTo>
                    <a:pt x="1" y="0"/>
                  </a:lnTo>
                  <a:lnTo>
                    <a:pt x="0" y="0"/>
                  </a:lnTo>
                  <a:lnTo>
                    <a:pt x="0" y="7"/>
                  </a:lnTo>
                  <a:close/>
                </a:path>
              </a:pathLst>
            </a:custGeom>
            <a:grpFill/>
            <a:ln w="0">
              <a:noFill/>
              <a:prstDash val="solid"/>
              <a:round/>
              <a:headEnd/>
              <a:tailEnd/>
            </a:ln>
          </p:spPr>
          <p:txBody>
            <a:bodyPr/>
            <a:lstStyle/>
            <a:p>
              <a:pPr defTabSz="543689">
                <a:defRPr/>
              </a:pPr>
              <a:endParaRPr lang="zh-CN" altLang="en-US" sz="3201"/>
            </a:p>
          </p:txBody>
        </p:sp>
        <p:sp>
          <p:nvSpPr>
            <p:cNvPr id="201" name="Freeform 435"/>
            <p:cNvSpPr>
              <a:spLocks/>
            </p:cNvSpPr>
            <p:nvPr/>
          </p:nvSpPr>
          <p:spPr bwMode="auto">
            <a:xfrm>
              <a:off x="3059113" y="2401888"/>
              <a:ext cx="7938" cy="9525"/>
            </a:xfrm>
            <a:custGeom>
              <a:avLst/>
              <a:gdLst>
                <a:gd name="T0" fmla="*/ 0 w 8"/>
                <a:gd name="T1" fmla="*/ 4 h 10"/>
                <a:gd name="T2" fmla="*/ 0 w 8"/>
                <a:gd name="T3" fmla="*/ 4 h 10"/>
                <a:gd name="T4" fmla="*/ 1 w 8"/>
                <a:gd name="T5" fmla="*/ 6 h 10"/>
                <a:gd name="T6" fmla="*/ 8 w 8"/>
                <a:gd name="T7" fmla="*/ 10 h 10"/>
                <a:gd name="T8" fmla="*/ 8 w 8"/>
                <a:gd name="T9" fmla="*/ 10 h 10"/>
                <a:gd name="T10" fmla="*/ 8 w 8"/>
                <a:gd name="T11" fmla="*/ 10 h 10"/>
                <a:gd name="T12" fmla="*/ 2 w 8"/>
                <a:gd name="T13" fmla="*/ 0 h 10"/>
                <a:gd name="T14" fmla="*/ 0 w 8"/>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0" y="4"/>
                  </a:moveTo>
                  <a:lnTo>
                    <a:pt x="0" y="4"/>
                  </a:lnTo>
                  <a:cubicBezTo>
                    <a:pt x="0" y="5"/>
                    <a:pt x="1" y="6"/>
                    <a:pt x="1" y="6"/>
                  </a:cubicBezTo>
                  <a:cubicBezTo>
                    <a:pt x="3" y="7"/>
                    <a:pt x="7" y="9"/>
                    <a:pt x="8" y="10"/>
                  </a:cubicBezTo>
                  <a:cubicBezTo>
                    <a:pt x="8" y="10"/>
                    <a:pt x="8" y="10"/>
                    <a:pt x="8" y="10"/>
                  </a:cubicBezTo>
                  <a:cubicBezTo>
                    <a:pt x="8" y="10"/>
                    <a:pt x="8" y="10"/>
                    <a:pt x="8" y="10"/>
                  </a:cubicBezTo>
                  <a:cubicBezTo>
                    <a:pt x="5" y="4"/>
                    <a:pt x="2" y="0"/>
                    <a:pt x="2" y="0"/>
                  </a:cubicBezTo>
                  <a:cubicBezTo>
                    <a:pt x="2" y="0"/>
                    <a:pt x="0" y="2"/>
                    <a:pt x="0" y="4"/>
                  </a:cubicBezTo>
                  <a:close/>
                </a:path>
              </a:pathLst>
            </a:custGeom>
            <a:grpFill/>
            <a:ln w="0">
              <a:noFill/>
              <a:prstDash val="solid"/>
              <a:round/>
              <a:headEnd/>
              <a:tailEnd/>
            </a:ln>
          </p:spPr>
          <p:txBody>
            <a:bodyPr/>
            <a:lstStyle/>
            <a:p>
              <a:pPr defTabSz="543689">
                <a:defRPr/>
              </a:pPr>
              <a:endParaRPr lang="zh-CN" altLang="en-US" sz="3201"/>
            </a:p>
          </p:txBody>
        </p:sp>
        <p:sp>
          <p:nvSpPr>
            <p:cNvPr id="202" name="Freeform 436"/>
            <p:cNvSpPr>
              <a:spLocks/>
            </p:cNvSpPr>
            <p:nvPr/>
          </p:nvSpPr>
          <p:spPr bwMode="auto">
            <a:xfrm>
              <a:off x="3059113" y="2413000"/>
              <a:ext cx="6350" cy="1588"/>
            </a:xfrm>
            <a:custGeom>
              <a:avLst/>
              <a:gdLst>
                <a:gd name="T0" fmla="*/ 7 w 7"/>
                <a:gd name="T1" fmla="*/ 0 h 3"/>
                <a:gd name="T2" fmla="*/ 7 w 7"/>
                <a:gd name="T3" fmla="*/ 0 h 3"/>
                <a:gd name="T4" fmla="*/ 0 w 7"/>
                <a:gd name="T5" fmla="*/ 0 h 3"/>
                <a:gd name="T6" fmla="*/ 4 w 7"/>
                <a:gd name="T7" fmla="*/ 2 h 3"/>
                <a:gd name="T8" fmla="*/ 7 w 7"/>
                <a:gd name="T9" fmla="*/ 0 h 3"/>
                <a:gd name="T10" fmla="*/ 7 w 7"/>
                <a:gd name="T11" fmla="*/ 0 h 3"/>
                <a:gd name="T12" fmla="*/ 7 w 7"/>
                <a:gd name="T13" fmla="*/ 0 h 3"/>
                <a:gd name="T14" fmla="*/ 7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7" y="0"/>
                  </a:moveTo>
                  <a:lnTo>
                    <a:pt x="7" y="0"/>
                  </a:lnTo>
                  <a:lnTo>
                    <a:pt x="0" y="0"/>
                  </a:lnTo>
                  <a:cubicBezTo>
                    <a:pt x="1" y="2"/>
                    <a:pt x="2" y="3"/>
                    <a:pt x="4" y="2"/>
                  </a:cubicBezTo>
                  <a:cubicBezTo>
                    <a:pt x="4" y="2"/>
                    <a:pt x="6" y="1"/>
                    <a:pt x="7" y="0"/>
                  </a:cubicBezTo>
                  <a:lnTo>
                    <a:pt x="7" y="0"/>
                  </a:lnTo>
                  <a:cubicBezTo>
                    <a:pt x="7" y="0"/>
                    <a:pt x="7" y="0"/>
                    <a:pt x="7" y="0"/>
                  </a:cubicBezTo>
                  <a:cubicBezTo>
                    <a:pt x="7" y="0"/>
                    <a:pt x="7" y="0"/>
                    <a:pt x="7" y="0"/>
                  </a:cubicBezTo>
                  <a:close/>
                </a:path>
              </a:pathLst>
            </a:custGeom>
            <a:grpFill/>
            <a:ln w="0">
              <a:noFill/>
              <a:prstDash val="solid"/>
              <a:round/>
              <a:headEnd/>
              <a:tailEnd/>
            </a:ln>
          </p:spPr>
          <p:txBody>
            <a:bodyPr/>
            <a:lstStyle/>
            <a:p>
              <a:pPr defTabSz="543689">
                <a:defRPr/>
              </a:pPr>
              <a:endParaRPr lang="zh-CN" altLang="en-US" sz="3201"/>
            </a:p>
          </p:txBody>
        </p:sp>
        <p:sp>
          <p:nvSpPr>
            <p:cNvPr id="203" name="Freeform 437"/>
            <p:cNvSpPr>
              <a:spLocks/>
            </p:cNvSpPr>
            <p:nvPr/>
          </p:nvSpPr>
          <p:spPr bwMode="auto">
            <a:xfrm>
              <a:off x="3057525" y="2408238"/>
              <a:ext cx="7938" cy="4763"/>
            </a:xfrm>
            <a:custGeom>
              <a:avLst/>
              <a:gdLst>
                <a:gd name="T0" fmla="*/ 1 w 9"/>
                <a:gd name="T1" fmla="*/ 0 h 5"/>
                <a:gd name="T2" fmla="*/ 1 w 9"/>
                <a:gd name="T3" fmla="*/ 0 h 5"/>
                <a:gd name="T4" fmla="*/ 1 w 9"/>
                <a:gd name="T5" fmla="*/ 2 h 5"/>
                <a:gd name="T6" fmla="*/ 3 w 9"/>
                <a:gd name="T7" fmla="*/ 4 h 5"/>
                <a:gd name="T8" fmla="*/ 4 w 9"/>
                <a:gd name="T9" fmla="*/ 5 h 5"/>
                <a:gd name="T10" fmla="*/ 9 w 9"/>
                <a:gd name="T11" fmla="*/ 5 h 5"/>
                <a:gd name="T12" fmla="*/ 9 w 9"/>
                <a:gd name="T13" fmla="*/ 5 h 5"/>
                <a:gd name="T14" fmla="*/ 9 w 9"/>
                <a:gd name="T15" fmla="*/ 5 h 5"/>
                <a:gd name="T16" fmla="*/ 1 w 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1" y="0"/>
                  </a:moveTo>
                  <a:lnTo>
                    <a:pt x="1" y="0"/>
                  </a:lnTo>
                  <a:cubicBezTo>
                    <a:pt x="0" y="1"/>
                    <a:pt x="1" y="2"/>
                    <a:pt x="1" y="2"/>
                  </a:cubicBezTo>
                  <a:cubicBezTo>
                    <a:pt x="2" y="4"/>
                    <a:pt x="3" y="4"/>
                    <a:pt x="3" y="4"/>
                  </a:cubicBezTo>
                  <a:cubicBezTo>
                    <a:pt x="4" y="5"/>
                    <a:pt x="4" y="5"/>
                    <a:pt x="4" y="5"/>
                  </a:cubicBezTo>
                  <a:lnTo>
                    <a:pt x="9" y="5"/>
                  </a:lnTo>
                  <a:cubicBezTo>
                    <a:pt x="9" y="5"/>
                    <a:pt x="9" y="5"/>
                    <a:pt x="9" y="5"/>
                  </a:cubicBezTo>
                  <a:cubicBezTo>
                    <a:pt x="9" y="5"/>
                    <a:pt x="9" y="5"/>
                    <a:pt x="9" y="5"/>
                  </a:cubicBezTo>
                  <a:cubicBezTo>
                    <a:pt x="6" y="3"/>
                    <a:pt x="1" y="0"/>
                    <a:pt x="1" y="0"/>
                  </a:cubicBezTo>
                  <a:close/>
                </a:path>
              </a:pathLst>
            </a:custGeom>
            <a:grpFill/>
            <a:ln w="0">
              <a:noFill/>
              <a:prstDash val="solid"/>
              <a:round/>
              <a:headEnd/>
              <a:tailEnd/>
            </a:ln>
          </p:spPr>
          <p:txBody>
            <a:bodyPr/>
            <a:lstStyle/>
            <a:p>
              <a:pPr defTabSz="543689">
                <a:defRPr/>
              </a:pPr>
              <a:endParaRPr lang="zh-CN" altLang="en-US" sz="3201"/>
            </a:p>
          </p:txBody>
        </p:sp>
        <p:sp>
          <p:nvSpPr>
            <p:cNvPr id="204" name="Freeform 438"/>
            <p:cNvSpPr>
              <a:spLocks/>
            </p:cNvSpPr>
            <p:nvPr/>
          </p:nvSpPr>
          <p:spPr bwMode="auto">
            <a:xfrm>
              <a:off x="3063875" y="2398713"/>
              <a:ext cx="4763" cy="11113"/>
            </a:xfrm>
            <a:custGeom>
              <a:avLst/>
              <a:gdLst>
                <a:gd name="T0" fmla="*/ 3 w 5"/>
                <a:gd name="T1" fmla="*/ 1 h 12"/>
                <a:gd name="T2" fmla="*/ 3 w 5"/>
                <a:gd name="T3" fmla="*/ 1 h 12"/>
                <a:gd name="T4" fmla="*/ 0 w 5"/>
                <a:gd name="T5" fmla="*/ 3 h 12"/>
                <a:gd name="T6" fmla="*/ 0 w 5"/>
                <a:gd name="T7" fmla="*/ 5 h 12"/>
                <a:gd name="T8" fmla="*/ 4 w 5"/>
                <a:gd name="T9" fmla="*/ 12 h 12"/>
                <a:gd name="T10" fmla="*/ 4 w 5"/>
                <a:gd name="T11" fmla="*/ 12 h 12"/>
                <a:gd name="T12" fmla="*/ 5 w 5"/>
                <a:gd name="T13" fmla="*/ 12 h 12"/>
                <a:gd name="T14" fmla="*/ 4 w 5"/>
                <a:gd name="T15" fmla="*/ 0 h 12"/>
                <a:gd name="T16" fmla="*/ 3 w 5"/>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2">
                  <a:moveTo>
                    <a:pt x="3" y="1"/>
                  </a:moveTo>
                  <a:lnTo>
                    <a:pt x="3" y="1"/>
                  </a:lnTo>
                  <a:cubicBezTo>
                    <a:pt x="1" y="1"/>
                    <a:pt x="0" y="3"/>
                    <a:pt x="0" y="3"/>
                  </a:cubicBezTo>
                  <a:cubicBezTo>
                    <a:pt x="0" y="4"/>
                    <a:pt x="0" y="5"/>
                    <a:pt x="0" y="5"/>
                  </a:cubicBezTo>
                  <a:cubicBezTo>
                    <a:pt x="1" y="7"/>
                    <a:pt x="4" y="11"/>
                    <a:pt x="4" y="12"/>
                  </a:cubicBezTo>
                  <a:cubicBezTo>
                    <a:pt x="4" y="12"/>
                    <a:pt x="4" y="12"/>
                    <a:pt x="4" y="12"/>
                  </a:cubicBezTo>
                  <a:cubicBezTo>
                    <a:pt x="5" y="12"/>
                    <a:pt x="5" y="12"/>
                    <a:pt x="5" y="12"/>
                  </a:cubicBezTo>
                  <a:cubicBezTo>
                    <a:pt x="5" y="3"/>
                    <a:pt x="4" y="0"/>
                    <a:pt x="4" y="0"/>
                  </a:cubicBezTo>
                  <a:cubicBezTo>
                    <a:pt x="3" y="0"/>
                    <a:pt x="3" y="1"/>
                    <a:pt x="3" y="1"/>
                  </a:cubicBezTo>
                  <a:close/>
                </a:path>
              </a:pathLst>
            </a:custGeom>
            <a:grpFill/>
            <a:ln w="0">
              <a:noFill/>
              <a:prstDash val="solid"/>
              <a:round/>
              <a:headEnd/>
              <a:tailEnd/>
            </a:ln>
          </p:spPr>
          <p:txBody>
            <a:bodyPr/>
            <a:lstStyle/>
            <a:p>
              <a:pPr defTabSz="543689">
                <a:defRPr/>
              </a:pPr>
              <a:endParaRPr lang="zh-CN" altLang="en-US" sz="3201"/>
            </a:p>
          </p:txBody>
        </p:sp>
        <p:sp>
          <p:nvSpPr>
            <p:cNvPr id="205" name="Freeform 439"/>
            <p:cNvSpPr>
              <a:spLocks/>
            </p:cNvSpPr>
            <p:nvPr/>
          </p:nvSpPr>
          <p:spPr bwMode="auto">
            <a:xfrm>
              <a:off x="3068638" y="2398713"/>
              <a:ext cx="4763" cy="11113"/>
            </a:xfrm>
            <a:custGeom>
              <a:avLst/>
              <a:gdLst>
                <a:gd name="T0" fmla="*/ 5 w 5"/>
                <a:gd name="T1" fmla="*/ 3 h 12"/>
                <a:gd name="T2" fmla="*/ 5 w 5"/>
                <a:gd name="T3" fmla="*/ 3 h 12"/>
                <a:gd name="T4" fmla="*/ 3 w 5"/>
                <a:gd name="T5" fmla="*/ 1 h 12"/>
                <a:gd name="T6" fmla="*/ 2 w 5"/>
                <a:gd name="T7" fmla="*/ 0 h 12"/>
                <a:gd name="T8" fmla="*/ 1 w 5"/>
                <a:gd name="T9" fmla="*/ 12 h 12"/>
                <a:gd name="T10" fmla="*/ 1 w 5"/>
                <a:gd name="T11" fmla="*/ 12 h 12"/>
                <a:gd name="T12" fmla="*/ 1 w 5"/>
                <a:gd name="T13" fmla="*/ 12 h 12"/>
                <a:gd name="T14" fmla="*/ 5 w 5"/>
                <a:gd name="T15" fmla="*/ 5 h 12"/>
                <a:gd name="T16" fmla="*/ 5 w 5"/>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2">
                  <a:moveTo>
                    <a:pt x="5" y="3"/>
                  </a:moveTo>
                  <a:lnTo>
                    <a:pt x="5" y="3"/>
                  </a:lnTo>
                  <a:cubicBezTo>
                    <a:pt x="5" y="3"/>
                    <a:pt x="4" y="1"/>
                    <a:pt x="3" y="1"/>
                  </a:cubicBezTo>
                  <a:cubicBezTo>
                    <a:pt x="3" y="1"/>
                    <a:pt x="2" y="1"/>
                    <a:pt x="2" y="0"/>
                  </a:cubicBezTo>
                  <a:cubicBezTo>
                    <a:pt x="2" y="0"/>
                    <a:pt x="0" y="3"/>
                    <a:pt x="1" y="12"/>
                  </a:cubicBezTo>
                  <a:cubicBezTo>
                    <a:pt x="1" y="12"/>
                    <a:pt x="1" y="12"/>
                    <a:pt x="1" y="12"/>
                  </a:cubicBezTo>
                  <a:cubicBezTo>
                    <a:pt x="1" y="12"/>
                    <a:pt x="1" y="12"/>
                    <a:pt x="1" y="12"/>
                  </a:cubicBezTo>
                  <a:cubicBezTo>
                    <a:pt x="1" y="11"/>
                    <a:pt x="4" y="7"/>
                    <a:pt x="5" y="5"/>
                  </a:cubicBezTo>
                  <a:cubicBezTo>
                    <a:pt x="5" y="5"/>
                    <a:pt x="5" y="3"/>
                    <a:pt x="5" y="3"/>
                  </a:cubicBezTo>
                  <a:close/>
                </a:path>
              </a:pathLst>
            </a:custGeom>
            <a:grpFill/>
            <a:ln w="0">
              <a:noFill/>
              <a:prstDash val="solid"/>
              <a:round/>
              <a:headEnd/>
              <a:tailEnd/>
            </a:ln>
          </p:spPr>
          <p:txBody>
            <a:bodyPr/>
            <a:lstStyle/>
            <a:p>
              <a:pPr defTabSz="543689">
                <a:defRPr/>
              </a:pPr>
              <a:endParaRPr lang="zh-CN" altLang="en-US" sz="3201"/>
            </a:p>
          </p:txBody>
        </p:sp>
        <p:sp>
          <p:nvSpPr>
            <p:cNvPr id="206" name="Freeform 440"/>
            <p:cNvSpPr>
              <a:spLocks/>
            </p:cNvSpPr>
            <p:nvPr/>
          </p:nvSpPr>
          <p:spPr bwMode="auto">
            <a:xfrm>
              <a:off x="3070225" y="2413000"/>
              <a:ext cx="6350" cy="1588"/>
            </a:xfrm>
            <a:custGeom>
              <a:avLst/>
              <a:gdLst>
                <a:gd name="T0" fmla="*/ 0 w 7"/>
                <a:gd name="T1" fmla="*/ 0 h 3"/>
                <a:gd name="T2" fmla="*/ 0 w 7"/>
                <a:gd name="T3" fmla="*/ 0 h 3"/>
                <a:gd name="T4" fmla="*/ 0 w 7"/>
                <a:gd name="T5" fmla="*/ 0 h 3"/>
                <a:gd name="T6" fmla="*/ 4 w 7"/>
                <a:gd name="T7" fmla="*/ 2 h 3"/>
                <a:gd name="T8" fmla="*/ 7 w 7"/>
                <a:gd name="T9" fmla="*/ 0 h 3"/>
                <a:gd name="T10" fmla="*/ 0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cubicBezTo>
                    <a:pt x="0" y="0"/>
                    <a:pt x="0" y="0"/>
                    <a:pt x="0" y="0"/>
                  </a:cubicBezTo>
                  <a:cubicBezTo>
                    <a:pt x="1" y="1"/>
                    <a:pt x="3" y="2"/>
                    <a:pt x="4" y="2"/>
                  </a:cubicBezTo>
                  <a:cubicBezTo>
                    <a:pt x="4" y="2"/>
                    <a:pt x="5" y="3"/>
                    <a:pt x="7"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07" name="Freeform 441"/>
            <p:cNvSpPr>
              <a:spLocks/>
            </p:cNvSpPr>
            <p:nvPr/>
          </p:nvSpPr>
          <p:spPr bwMode="auto">
            <a:xfrm>
              <a:off x="3070225" y="2408238"/>
              <a:ext cx="7938" cy="4763"/>
            </a:xfrm>
            <a:custGeom>
              <a:avLst/>
              <a:gdLst>
                <a:gd name="T0" fmla="*/ 0 w 9"/>
                <a:gd name="T1" fmla="*/ 4 h 5"/>
                <a:gd name="T2" fmla="*/ 0 w 9"/>
                <a:gd name="T3" fmla="*/ 4 h 5"/>
                <a:gd name="T4" fmla="*/ 0 w 9"/>
                <a:gd name="T5" fmla="*/ 5 h 5"/>
                <a:gd name="T6" fmla="*/ 0 w 9"/>
                <a:gd name="T7" fmla="*/ 5 h 5"/>
                <a:gd name="T8" fmla="*/ 5 w 9"/>
                <a:gd name="T9" fmla="*/ 5 h 5"/>
                <a:gd name="T10" fmla="*/ 6 w 9"/>
                <a:gd name="T11" fmla="*/ 4 h 5"/>
                <a:gd name="T12" fmla="*/ 8 w 9"/>
                <a:gd name="T13" fmla="*/ 2 h 5"/>
                <a:gd name="T14" fmla="*/ 9 w 9"/>
                <a:gd name="T15" fmla="*/ 0 h 5"/>
                <a:gd name="T16" fmla="*/ 0 w 9"/>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0" y="4"/>
                  </a:moveTo>
                  <a:lnTo>
                    <a:pt x="0" y="4"/>
                  </a:lnTo>
                  <a:cubicBezTo>
                    <a:pt x="0" y="4"/>
                    <a:pt x="0" y="5"/>
                    <a:pt x="0" y="5"/>
                  </a:cubicBezTo>
                  <a:cubicBezTo>
                    <a:pt x="0" y="5"/>
                    <a:pt x="0" y="5"/>
                    <a:pt x="0" y="5"/>
                  </a:cubicBezTo>
                  <a:cubicBezTo>
                    <a:pt x="1" y="5"/>
                    <a:pt x="5" y="5"/>
                    <a:pt x="5" y="5"/>
                  </a:cubicBezTo>
                  <a:cubicBezTo>
                    <a:pt x="5" y="5"/>
                    <a:pt x="6" y="5"/>
                    <a:pt x="6" y="4"/>
                  </a:cubicBezTo>
                  <a:cubicBezTo>
                    <a:pt x="6" y="4"/>
                    <a:pt x="8" y="4"/>
                    <a:pt x="8" y="2"/>
                  </a:cubicBezTo>
                  <a:cubicBezTo>
                    <a:pt x="8" y="2"/>
                    <a:pt x="9" y="1"/>
                    <a:pt x="9" y="0"/>
                  </a:cubicBezTo>
                  <a:cubicBezTo>
                    <a:pt x="9" y="0"/>
                    <a:pt x="3" y="3"/>
                    <a:pt x="0" y="4"/>
                  </a:cubicBezTo>
                  <a:close/>
                </a:path>
              </a:pathLst>
            </a:custGeom>
            <a:grpFill/>
            <a:ln w="0">
              <a:noFill/>
              <a:prstDash val="solid"/>
              <a:round/>
              <a:headEnd/>
              <a:tailEnd/>
            </a:ln>
          </p:spPr>
          <p:txBody>
            <a:bodyPr/>
            <a:lstStyle/>
            <a:p>
              <a:pPr defTabSz="543689">
                <a:defRPr/>
              </a:pPr>
              <a:endParaRPr lang="zh-CN" altLang="en-US" sz="3201"/>
            </a:p>
          </p:txBody>
        </p:sp>
        <p:sp>
          <p:nvSpPr>
            <p:cNvPr id="208" name="Freeform 442"/>
            <p:cNvSpPr>
              <a:spLocks/>
            </p:cNvSpPr>
            <p:nvPr/>
          </p:nvSpPr>
          <p:spPr bwMode="auto">
            <a:xfrm>
              <a:off x="3070225" y="2401888"/>
              <a:ext cx="6350" cy="9525"/>
            </a:xfrm>
            <a:custGeom>
              <a:avLst/>
              <a:gdLst>
                <a:gd name="T0" fmla="*/ 7 w 7"/>
                <a:gd name="T1" fmla="*/ 4 h 10"/>
                <a:gd name="T2" fmla="*/ 7 w 7"/>
                <a:gd name="T3" fmla="*/ 4 h 10"/>
                <a:gd name="T4" fmla="*/ 5 w 7"/>
                <a:gd name="T5" fmla="*/ 0 h 10"/>
                <a:gd name="T6" fmla="*/ 0 w 7"/>
                <a:gd name="T7" fmla="*/ 10 h 10"/>
                <a:gd name="T8" fmla="*/ 0 w 7"/>
                <a:gd name="T9" fmla="*/ 10 h 10"/>
                <a:gd name="T10" fmla="*/ 0 w 7"/>
                <a:gd name="T11" fmla="*/ 10 h 10"/>
                <a:gd name="T12" fmla="*/ 6 w 7"/>
                <a:gd name="T13" fmla="*/ 6 h 10"/>
                <a:gd name="T14" fmla="*/ 7 w 7"/>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7" y="4"/>
                  </a:moveTo>
                  <a:lnTo>
                    <a:pt x="7" y="4"/>
                  </a:lnTo>
                  <a:cubicBezTo>
                    <a:pt x="7" y="2"/>
                    <a:pt x="5" y="0"/>
                    <a:pt x="5" y="0"/>
                  </a:cubicBezTo>
                  <a:cubicBezTo>
                    <a:pt x="5" y="0"/>
                    <a:pt x="2" y="4"/>
                    <a:pt x="0" y="10"/>
                  </a:cubicBezTo>
                  <a:cubicBezTo>
                    <a:pt x="0" y="10"/>
                    <a:pt x="0" y="10"/>
                    <a:pt x="0" y="10"/>
                  </a:cubicBezTo>
                  <a:cubicBezTo>
                    <a:pt x="0" y="10"/>
                    <a:pt x="0" y="10"/>
                    <a:pt x="0" y="10"/>
                  </a:cubicBezTo>
                  <a:cubicBezTo>
                    <a:pt x="1" y="9"/>
                    <a:pt x="4" y="7"/>
                    <a:pt x="6" y="6"/>
                  </a:cubicBezTo>
                  <a:cubicBezTo>
                    <a:pt x="6" y="6"/>
                    <a:pt x="7" y="5"/>
                    <a:pt x="7" y="4"/>
                  </a:cubicBezTo>
                  <a:close/>
                </a:path>
              </a:pathLst>
            </a:custGeom>
            <a:grpFill/>
            <a:ln w="0">
              <a:noFill/>
              <a:prstDash val="solid"/>
              <a:round/>
              <a:headEnd/>
              <a:tailEnd/>
            </a:ln>
          </p:spPr>
          <p:txBody>
            <a:bodyPr/>
            <a:lstStyle/>
            <a:p>
              <a:pPr defTabSz="543689">
                <a:defRPr/>
              </a:pPr>
              <a:endParaRPr lang="zh-CN" altLang="en-US" sz="3201"/>
            </a:p>
          </p:txBody>
        </p:sp>
        <p:sp>
          <p:nvSpPr>
            <p:cNvPr id="209" name="Freeform 443"/>
            <p:cNvSpPr>
              <a:spLocks/>
            </p:cNvSpPr>
            <p:nvPr/>
          </p:nvSpPr>
          <p:spPr bwMode="auto">
            <a:xfrm>
              <a:off x="3201988" y="2405063"/>
              <a:ext cx="4763" cy="7938"/>
            </a:xfrm>
            <a:custGeom>
              <a:avLst/>
              <a:gdLst>
                <a:gd name="T0" fmla="*/ 5 w 6"/>
                <a:gd name="T1" fmla="*/ 3 h 7"/>
                <a:gd name="T2" fmla="*/ 5 w 6"/>
                <a:gd name="T3" fmla="*/ 3 h 7"/>
                <a:gd name="T4" fmla="*/ 1 w 6"/>
                <a:gd name="T5" fmla="*/ 3 h 7"/>
                <a:gd name="T6" fmla="*/ 1 w 6"/>
                <a:gd name="T7" fmla="*/ 0 h 7"/>
                <a:gd name="T8" fmla="*/ 0 w 6"/>
                <a:gd name="T9" fmla="*/ 0 h 7"/>
                <a:gd name="T10" fmla="*/ 0 w 6"/>
                <a:gd name="T11" fmla="*/ 7 h 7"/>
                <a:gd name="T12" fmla="*/ 1 w 6"/>
                <a:gd name="T13" fmla="*/ 7 h 7"/>
                <a:gd name="T14" fmla="*/ 1 w 6"/>
                <a:gd name="T15" fmla="*/ 4 h 7"/>
                <a:gd name="T16" fmla="*/ 5 w 6"/>
                <a:gd name="T17" fmla="*/ 4 h 7"/>
                <a:gd name="T18" fmla="*/ 5 w 6"/>
                <a:gd name="T19" fmla="*/ 7 h 7"/>
                <a:gd name="T20" fmla="*/ 6 w 6"/>
                <a:gd name="T21" fmla="*/ 7 h 7"/>
                <a:gd name="T22" fmla="*/ 6 w 6"/>
                <a:gd name="T23" fmla="*/ 0 h 7"/>
                <a:gd name="T24" fmla="*/ 5 w 6"/>
                <a:gd name="T25" fmla="*/ 0 h 7"/>
                <a:gd name="T26" fmla="*/ 5 w 6"/>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5" y="3"/>
                  </a:moveTo>
                  <a:lnTo>
                    <a:pt x="5" y="3"/>
                  </a:lnTo>
                  <a:lnTo>
                    <a:pt x="1" y="3"/>
                  </a:lnTo>
                  <a:lnTo>
                    <a:pt x="1" y="0"/>
                  </a:lnTo>
                  <a:lnTo>
                    <a:pt x="0" y="0"/>
                  </a:lnTo>
                  <a:lnTo>
                    <a:pt x="0" y="7"/>
                  </a:lnTo>
                  <a:lnTo>
                    <a:pt x="1" y="7"/>
                  </a:lnTo>
                  <a:lnTo>
                    <a:pt x="1" y="4"/>
                  </a:lnTo>
                  <a:lnTo>
                    <a:pt x="5" y="4"/>
                  </a:lnTo>
                  <a:lnTo>
                    <a:pt x="5" y="7"/>
                  </a:lnTo>
                  <a:lnTo>
                    <a:pt x="6" y="7"/>
                  </a:lnTo>
                  <a:lnTo>
                    <a:pt x="6" y="0"/>
                  </a:lnTo>
                  <a:lnTo>
                    <a:pt x="5" y="0"/>
                  </a:lnTo>
                  <a:lnTo>
                    <a:pt x="5" y="3"/>
                  </a:lnTo>
                  <a:close/>
                </a:path>
              </a:pathLst>
            </a:custGeom>
            <a:grpFill/>
            <a:ln w="0">
              <a:noFill/>
              <a:prstDash val="solid"/>
              <a:round/>
              <a:headEnd/>
              <a:tailEnd/>
            </a:ln>
          </p:spPr>
          <p:txBody>
            <a:bodyPr/>
            <a:lstStyle/>
            <a:p>
              <a:pPr defTabSz="543689">
                <a:defRPr/>
              </a:pPr>
              <a:endParaRPr lang="zh-CN" altLang="en-US" sz="3201"/>
            </a:p>
          </p:txBody>
        </p:sp>
        <p:sp>
          <p:nvSpPr>
            <p:cNvPr id="210" name="Freeform 444"/>
            <p:cNvSpPr>
              <a:spLocks/>
            </p:cNvSpPr>
            <p:nvPr/>
          </p:nvSpPr>
          <p:spPr bwMode="auto">
            <a:xfrm>
              <a:off x="3209925" y="2405063"/>
              <a:ext cx="4763" cy="7938"/>
            </a:xfrm>
            <a:custGeom>
              <a:avLst/>
              <a:gdLst>
                <a:gd name="T0" fmla="*/ 4 w 6"/>
                <a:gd name="T1" fmla="*/ 4 h 7"/>
                <a:gd name="T2" fmla="*/ 4 w 6"/>
                <a:gd name="T3" fmla="*/ 4 h 7"/>
                <a:gd name="T4" fmla="*/ 3 w 6"/>
                <a:gd name="T5" fmla="*/ 6 h 7"/>
                <a:gd name="T6" fmla="*/ 1 w 6"/>
                <a:gd name="T7" fmla="*/ 4 h 7"/>
                <a:gd name="T8" fmla="*/ 1 w 6"/>
                <a:gd name="T9" fmla="*/ 0 h 7"/>
                <a:gd name="T10" fmla="*/ 0 w 6"/>
                <a:gd name="T11" fmla="*/ 0 h 7"/>
                <a:gd name="T12" fmla="*/ 0 w 6"/>
                <a:gd name="T13" fmla="*/ 4 h 7"/>
                <a:gd name="T14" fmla="*/ 0 w 6"/>
                <a:gd name="T15" fmla="*/ 6 h 7"/>
                <a:gd name="T16" fmla="*/ 3 w 6"/>
                <a:gd name="T17" fmla="*/ 7 h 7"/>
                <a:gd name="T18" fmla="*/ 6 w 6"/>
                <a:gd name="T19" fmla="*/ 6 h 7"/>
                <a:gd name="T20" fmla="*/ 6 w 6"/>
                <a:gd name="T21" fmla="*/ 4 h 7"/>
                <a:gd name="T22" fmla="*/ 6 w 6"/>
                <a:gd name="T23" fmla="*/ 0 h 7"/>
                <a:gd name="T24" fmla="*/ 4 w 6"/>
                <a:gd name="T25" fmla="*/ 0 h 7"/>
                <a:gd name="T26" fmla="*/ 4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4" y="4"/>
                  </a:moveTo>
                  <a:lnTo>
                    <a:pt x="4" y="4"/>
                  </a:lnTo>
                  <a:cubicBezTo>
                    <a:pt x="4" y="5"/>
                    <a:pt x="4" y="6"/>
                    <a:pt x="3" y="6"/>
                  </a:cubicBezTo>
                  <a:cubicBezTo>
                    <a:pt x="2" y="6"/>
                    <a:pt x="1" y="5"/>
                    <a:pt x="1" y="4"/>
                  </a:cubicBezTo>
                  <a:lnTo>
                    <a:pt x="1" y="0"/>
                  </a:lnTo>
                  <a:lnTo>
                    <a:pt x="0" y="0"/>
                  </a:lnTo>
                  <a:lnTo>
                    <a:pt x="0" y="4"/>
                  </a:lnTo>
                  <a:cubicBezTo>
                    <a:pt x="0" y="5"/>
                    <a:pt x="0" y="5"/>
                    <a:pt x="0" y="6"/>
                  </a:cubicBezTo>
                  <a:cubicBezTo>
                    <a:pt x="1" y="6"/>
                    <a:pt x="2" y="7"/>
                    <a:pt x="3" y="7"/>
                  </a:cubicBezTo>
                  <a:cubicBezTo>
                    <a:pt x="4" y="7"/>
                    <a:pt x="5" y="6"/>
                    <a:pt x="6" y="6"/>
                  </a:cubicBezTo>
                  <a:cubicBezTo>
                    <a:pt x="6" y="5"/>
                    <a:pt x="6" y="5"/>
                    <a:pt x="6" y="4"/>
                  </a:cubicBezTo>
                  <a:lnTo>
                    <a:pt x="6" y="0"/>
                  </a:lnTo>
                  <a:lnTo>
                    <a:pt x="4" y="0"/>
                  </a:lnTo>
                  <a:lnTo>
                    <a:pt x="4" y="4"/>
                  </a:lnTo>
                  <a:close/>
                </a:path>
              </a:pathLst>
            </a:custGeom>
            <a:grpFill/>
            <a:ln w="0">
              <a:noFill/>
              <a:prstDash val="solid"/>
              <a:round/>
              <a:headEnd/>
              <a:tailEnd/>
            </a:ln>
          </p:spPr>
          <p:txBody>
            <a:bodyPr/>
            <a:lstStyle/>
            <a:p>
              <a:pPr defTabSz="543689">
                <a:defRPr/>
              </a:pPr>
              <a:endParaRPr lang="zh-CN" altLang="en-US" sz="3201"/>
            </a:p>
          </p:txBody>
        </p:sp>
        <p:sp>
          <p:nvSpPr>
            <p:cNvPr id="211" name="Freeform 445"/>
            <p:cNvSpPr>
              <a:spLocks noEditPoints="1"/>
            </p:cNvSpPr>
            <p:nvPr/>
          </p:nvSpPr>
          <p:spPr bwMode="auto">
            <a:xfrm>
              <a:off x="3214688" y="2405063"/>
              <a:ext cx="7938" cy="7938"/>
            </a:xfrm>
            <a:custGeom>
              <a:avLst/>
              <a:gdLst>
                <a:gd name="T0" fmla="*/ 3 w 8"/>
                <a:gd name="T1" fmla="*/ 4 h 7"/>
                <a:gd name="T2" fmla="*/ 3 w 8"/>
                <a:gd name="T3" fmla="*/ 4 h 7"/>
                <a:gd name="T4" fmla="*/ 4 w 8"/>
                <a:gd name="T5" fmla="*/ 1 h 7"/>
                <a:gd name="T6" fmla="*/ 5 w 8"/>
                <a:gd name="T7" fmla="*/ 4 h 7"/>
                <a:gd name="T8" fmla="*/ 3 w 8"/>
                <a:gd name="T9" fmla="*/ 4 h 7"/>
                <a:gd name="T10" fmla="*/ 3 w 8"/>
                <a:gd name="T11" fmla="*/ 0 h 7"/>
                <a:gd name="T12" fmla="*/ 3 w 8"/>
                <a:gd name="T13" fmla="*/ 0 h 7"/>
                <a:gd name="T14" fmla="*/ 0 w 8"/>
                <a:gd name="T15" fmla="*/ 7 h 7"/>
                <a:gd name="T16" fmla="*/ 2 w 8"/>
                <a:gd name="T17" fmla="*/ 7 h 7"/>
                <a:gd name="T18" fmla="*/ 3 w 8"/>
                <a:gd name="T19" fmla="*/ 5 h 7"/>
                <a:gd name="T20" fmla="*/ 6 w 8"/>
                <a:gd name="T21" fmla="*/ 5 h 7"/>
                <a:gd name="T22" fmla="*/ 7 w 8"/>
                <a:gd name="T23" fmla="*/ 7 h 7"/>
                <a:gd name="T24" fmla="*/ 8 w 8"/>
                <a:gd name="T25" fmla="*/ 7 h 7"/>
                <a:gd name="T26" fmla="*/ 5 w 8"/>
                <a:gd name="T27" fmla="*/ 0 h 7"/>
                <a:gd name="T28" fmla="*/ 3 w 8"/>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4"/>
                  </a:moveTo>
                  <a:lnTo>
                    <a:pt x="3" y="4"/>
                  </a:lnTo>
                  <a:lnTo>
                    <a:pt x="4" y="1"/>
                  </a:lnTo>
                  <a:lnTo>
                    <a:pt x="5" y="4"/>
                  </a:lnTo>
                  <a:lnTo>
                    <a:pt x="3" y="4"/>
                  </a:lnTo>
                  <a:close/>
                  <a:moveTo>
                    <a:pt x="3" y="0"/>
                  </a:moveTo>
                  <a:lnTo>
                    <a:pt x="3" y="0"/>
                  </a:lnTo>
                  <a:lnTo>
                    <a:pt x="0" y="7"/>
                  </a:lnTo>
                  <a:lnTo>
                    <a:pt x="2" y="7"/>
                  </a:lnTo>
                  <a:lnTo>
                    <a:pt x="3" y="5"/>
                  </a:lnTo>
                  <a:lnTo>
                    <a:pt x="6" y="5"/>
                  </a:lnTo>
                  <a:lnTo>
                    <a:pt x="7" y="7"/>
                  </a:lnTo>
                  <a:lnTo>
                    <a:pt x="8" y="7"/>
                  </a:lnTo>
                  <a:lnTo>
                    <a:pt x="5" y="0"/>
                  </a:lnTo>
                  <a:lnTo>
                    <a:pt x="3" y="0"/>
                  </a:lnTo>
                  <a:close/>
                </a:path>
              </a:pathLst>
            </a:custGeom>
            <a:grpFill/>
            <a:ln w="0">
              <a:noFill/>
              <a:prstDash val="solid"/>
              <a:round/>
              <a:headEnd/>
              <a:tailEnd/>
            </a:ln>
          </p:spPr>
          <p:txBody>
            <a:bodyPr/>
            <a:lstStyle/>
            <a:p>
              <a:pPr defTabSz="543689">
                <a:defRPr/>
              </a:pPr>
              <a:endParaRPr lang="zh-CN" altLang="en-US" sz="3201"/>
            </a:p>
          </p:txBody>
        </p:sp>
        <p:sp>
          <p:nvSpPr>
            <p:cNvPr id="212" name="Freeform 446"/>
            <p:cNvSpPr>
              <a:spLocks/>
            </p:cNvSpPr>
            <p:nvPr/>
          </p:nvSpPr>
          <p:spPr bwMode="auto">
            <a:xfrm>
              <a:off x="3221038" y="2405063"/>
              <a:ext cx="12700" cy="7938"/>
            </a:xfrm>
            <a:custGeom>
              <a:avLst/>
              <a:gdLst>
                <a:gd name="T0" fmla="*/ 9 w 12"/>
                <a:gd name="T1" fmla="*/ 5 h 7"/>
                <a:gd name="T2" fmla="*/ 9 w 12"/>
                <a:gd name="T3" fmla="*/ 5 h 7"/>
                <a:gd name="T4" fmla="*/ 7 w 12"/>
                <a:gd name="T5" fmla="*/ 0 h 7"/>
                <a:gd name="T6" fmla="*/ 5 w 12"/>
                <a:gd name="T7" fmla="*/ 0 h 7"/>
                <a:gd name="T8" fmla="*/ 4 w 12"/>
                <a:gd name="T9" fmla="*/ 5 h 7"/>
                <a:gd name="T10" fmla="*/ 2 w 12"/>
                <a:gd name="T11" fmla="*/ 0 h 7"/>
                <a:gd name="T12" fmla="*/ 0 w 12"/>
                <a:gd name="T13" fmla="*/ 0 h 7"/>
                <a:gd name="T14" fmla="*/ 3 w 12"/>
                <a:gd name="T15" fmla="*/ 7 h 7"/>
                <a:gd name="T16" fmla="*/ 5 w 12"/>
                <a:gd name="T17" fmla="*/ 7 h 7"/>
                <a:gd name="T18" fmla="*/ 6 w 12"/>
                <a:gd name="T19" fmla="*/ 2 h 7"/>
                <a:gd name="T20" fmla="*/ 8 w 12"/>
                <a:gd name="T21" fmla="*/ 7 h 7"/>
                <a:gd name="T22" fmla="*/ 9 w 12"/>
                <a:gd name="T23" fmla="*/ 7 h 7"/>
                <a:gd name="T24" fmla="*/ 12 w 12"/>
                <a:gd name="T25" fmla="*/ 0 h 7"/>
                <a:gd name="T26" fmla="*/ 10 w 12"/>
                <a:gd name="T27" fmla="*/ 0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9" y="5"/>
                  </a:moveTo>
                  <a:lnTo>
                    <a:pt x="9" y="5"/>
                  </a:lnTo>
                  <a:lnTo>
                    <a:pt x="7" y="0"/>
                  </a:lnTo>
                  <a:lnTo>
                    <a:pt x="5" y="0"/>
                  </a:lnTo>
                  <a:lnTo>
                    <a:pt x="4" y="5"/>
                  </a:lnTo>
                  <a:lnTo>
                    <a:pt x="2" y="0"/>
                  </a:lnTo>
                  <a:lnTo>
                    <a:pt x="0" y="0"/>
                  </a:lnTo>
                  <a:lnTo>
                    <a:pt x="3" y="7"/>
                  </a:lnTo>
                  <a:lnTo>
                    <a:pt x="5" y="7"/>
                  </a:lnTo>
                  <a:lnTo>
                    <a:pt x="6" y="2"/>
                  </a:lnTo>
                  <a:lnTo>
                    <a:pt x="8" y="7"/>
                  </a:lnTo>
                  <a:lnTo>
                    <a:pt x="9" y="7"/>
                  </a:lnTo>
                  <a:lnTo>
                    <a:pt x="12" y="0"/>
                  </a:lnTo>
                  <a:lnTo>
                    <a:pt x="10" y="0"/>
                  </a:lnTo>
                  <a:lnTo>
                    <a:pt x="9" y="5"/>
                  </a:lnTo>
                  <a:close/>
                </a:path>
              </a:pathLst>
            </a:custGeom>
            <a:grpFill/>
            <a:ln w="0">
              <a:noFill/>
              <a:prstDash val="solid"/>
              <a:round/>
              <a:headEnd/>
              <a:tailEnd/>
            </a:ln>
          </p:spPr>
          <p:txBody>
            <a:bodyPr/>
            <a:lstStyle/>
            <a:p>
              <a:pPr defTabSz="543689">
                <a:defRPr/>
              </a:pPr>
              <a:endParaRPr lang="zh-CN" altLang="en-US" sz="3201"/>
            </a:p>
          </p:txBody>
        </p:sp>
        <p:sp>
          <p:nvSpPr>
            <p:cNvPr id="213" name="Freeform 447"/>
            <p:cNvSpPr>
              <a:spLocks/>
            </p:cNvSpPr>
            <p:nvPr/>
          </p:nvSpPr>
          <p:spPr bwMode="auto">
            <a:xfrm>
              <a:off x="3233738" y="2405063"/>
              <a:ext cx="4763" cy="7938"/>
            </a:xfrm>
            <a:custGeom>
              <a:avLst/>
              <a:gdLst>
                <a:gd name="T0" fmla="*/ 0 w 6"/>
                <a:gd name="T1" fmla="*/ 3 h 7"/>
                <a:gd name="T2" fmla="*/ 0 w 6"/>
                <a:gd name="T3" fmla="*/ 3 h 7"/>
                <a:gd name="T4" fmla="*/ 1 w 6"/>
                <a:gd name="T5" fmla="*/ 6 h 7"/>
                <a:gd name="T6" fmla="*/ 4 w 6"/>
                <a:gd name="T7" fmla="*/ 7 h 7"/>
                <a:gd name="T8" fmla="*/ 6 w 6"/>
                <a:gd name="T9" fmla="*/ 7 h 7"/>
                <a:gd name="T10" fmla="*/ 6 w 6"/>
                <a:gd name="T11" fmla="*/ 5 h 7"/>
                <a:gd name="T12" fmla="*/ 4 w 6"/>
                <a:gd name="T13" fmla="*/ 5 h 7"/>
                <a:gd name="T14" fmla="*/ 2 w 6"/>
                <a:gd name="T15" fmla="*/ 4 h 7"/>
                <a:gd name="T16" fmla="*/ 6 w 6"/>
                <a:gd name="T17" fmla="*/ 4 h 7"/>
                <a:gd name="T18" fmla="*/ 6 w 6"/>
                <a:gd name="T19" fmla="*/ 3 h 7"/>
                <a:gd name="T20" fmla="*/ 2 w 6"/>
                <a:gd name="T21" fmla="*/ 3 h 7"/>
                <a:gd name="T22" fmla="*/ 4 w 6"/>
                <a:gd name="T23" fmla="*/ 1 h 7"/>
                <a:gd name="T24" fmla="*/ 6 w 6"/>
                <a:gd name="T25" fmla="*/ 1 h 7"/>
                <a:gd name="T26" fmla="*/ 6 w 6"/>
                <a:gd name="T27" fmla="*/ 0 h 7"/>
                <a:gd name="T28" fmla="*/ 4 w 6"/>
                <a:gd name="T29" fmla="*/ 0 h 7"/>
                <a:gd name="T30" fmla="*/ 0 w 6"/>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0" y="3"/>
                  </a:moveTo>
                  <a:lnTo>
                    <a:pt x="0" y="3"/>
                  </a:lnTo>
                  <a:cubicBezTo>
                    <a:pt x="0" y="5"/>
                    <a:pt x="0" y="6"/>
                    <a:pt x="1" y="6"/>
                  </a:cubicBezTo>
                  <a:cubicBezTo>
                    <a:pt x="2" y="7"/>
                    <a:pt x="3" y="7"/>
                    <a:pt x="4" y="7"/>
                  </a:cubicBezTo>
                  <a:lnTo>
                    <a:pt x="6" y="7"/>
                  </a:lnTo>
                  <a:lnTo>
                    <a:pt x="6" y="5"/>
                  </a:lnTo>
                  <a:lnTo>
                    <a:pt x="4" y="5"/>
                  </a:lnTo>
                  <a:cubicBezTo>
                    <a:pt x="2" y="5"/>
                    <a:pt x="2" y="5"/>
                    <a:pt x="2" y="4"/>
                  </a:cubicBezTo>
                  <a:lnTo>
                    <a:pt x="6" y="4"/>
                  </a:lnTo>
                  <a:lnTo>
                    <a:pt x="6" y="3"/>
                  </a:lnTo>
                  <a:lnTo>
                    <a:pt x="2" y="3"/>
                  </a:lnTo>
                  <a:cubicBezTo>
                    <a:pt x="2" y="2"/>
                    <a:pt x="2" y="1"/>
                    <a:pt x="4" y="1"/>
                  </a:cubicBezTo>
                  <a:lnTo>
                    <a:pt x="6" y="1"/>
                  </a:lnTo>
                  <a:lnTo>
                    <a:pt x="6" y="0"/>
                  </a:lnTo>
                  <a:lnTo>
                    <a:pt x="4" y="0"/>
                  </a:lnTo>
                  <a:cubicBezTo>
                    <a:pt x="1" y="0"/>
                    <a:pt x="0" y="1"/>
                    <a:pt x="0" y="3"/>
                  </a:cubicBezTo>
                  <a:close/>
                </a:path>
              </a:pathLst>
            </a:custGeom>
            <a:grpFill/>
            <a:ln w="0">
              <a:noFill/>
              <a:prstDash val="solid"/>
              <a:round/>
              <a:headEnd/>
              <a:tailEnd/>
            </a:ln>
          </p:spPr>
          <p:txBody>
            <a:bodyPr/>
            <a:lstStyle/>
            <a:p>
              <a:pPr defTabSz="543689">
                <a:defRPr/>
              </a:pPr>
              <a:endParaRPr lang="zh-CN" altLang="en-US" sz="3201"/>
            </a:p>
          </p:txBody>
        </p:sp>
        <p:sp>
          <p:nvSpPr>
            <p:cNvPr id="214" name="Freeform 448"/>
            <p:cNvSpPr>
              <a:spLocks/>
            </p:cNvSpPr>
            <p:nvPr/>
          </p:nvSpPr>
          <p:spPr bwMode="auto">
            <a:xfrm>
              <a:off x="3240088" y="2405063"/>
              <a:ext cx="1588" cy="7938"/>
            </a:xfrm>
            <a:custGeom>
              <a:avLst/>
              <a:gdLst>
                <a:gd name="T0" fmla="*/ 0 w 1"/>
                <a:gd name="T1" fmla="*/ 7 h 7"/>
                <a:gd name="T2" fmla="*/ 0 w 1"/>
                <a:gd name="T3" fmla="*/ 7 h 7"/>
                <a:gd name="T4" fmla="*/ 1 w 1"/>
                <a:gd name="T5" fmla="*/ 7 h 7"/>
                <a:gd name="T6" fmla="*/ 1 w 1"/>
                <a:gd name="T7" fmla="*/ 0 h 7"/>
                <a:gd name="T8" fmla="*/ 0 w 1"/>
                <a:gd name="T9" fmla="*/ 0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lnTo>
                    <a:pt x="0" y="7"/>
                  </a:lnTo>
                  <a:lnTo>
                    <a:pt x="1" y="7"/>
                  </a:lnTo>
                  <a:lnTo>
                    <a:pt x="1" y="0"/>
                  </a:lnTo>
                  <a:lnTo>
                    <a:pt x="0" y="0"/>
                  </a:lnTo>
                  <a:lnTo>
                    <a:pt x="0" y="7"/>
                  </a:lnTo>
                  <a:close/>
                </a:path>
              </a:pathLst>
            </a:custGeom>
            <a:grpFill/>
            <a:ln w="0">
              <a:noFill/>
              <a:prstDash val="solid"/>
              <a:round/>
              <a:headEnd/>
              <a:tailEnd/>
            </a:ln>
          </p:spPr>
          <p:txBody>
            <a:bodyPr/>
            <a:lstStyle/>
            <a:p>
              <a:pPr defTabSz="543689">
                <a:defRPr/>
              </a:pPr>
              <a:endParaRPr lang="zh-CN" altLang="en-US" sz="3201"/>
            </a:p>
          </p:txBody>
        </p:sp>
        <p:sp>
          <p:nvSpPr>
            <p:cNvPr id="215" name="Freeform 449"/>
            <p:cNvSpPr>
              <a:spLocks/>
            </p:cNvSpPr>
            <p:nvPr/>
          </p:nvSpPr>
          <p:spPr bwMode="auto">
            <a:xfrm>
              <a:off x="3178175" y="2401888"/>
              <a:ext cx="7938" cy="9525"/>
            </a:xfrm>
            <a:custGeom>
              <a:avLst/>
              <a:gdLst>
                <a:gd name="T0" fmla="*/ 0 w 8"/>
                <a:gd name="T1" fmla="*/ 4 h 10"/>
                <a:gd name="T2" fmla="*/ 0 w 8"/>
                <a:gd name="T3" fmla="*/ 4 h 10"/>
                <a:gd name="T4" fmla="*/ 1 w 8"/>
                <a:gd name="T5" fmla="*/ 6 h 10"/>
                <a:gd name="T6" fmla="*/ 7 w 8"/>
                <a:gd name="T7" fmla="*/ 10 h 10"/>
                <a:gd name="T8" fmla="*/ 7 w 8"/>
                <a:gd name="T9" fmla="*/ 10 h 10"/>
                <a:gd name="T10" fmla="*/ 8 w 8"/>
                <a:gd name="T11" fmla="*/ 10 h 10"/>
                <a:gd name="T12" fmla="*/ 2 w 8"/>
                <a:gd name="T13" fmla="*/ 0 h 10"/>
                <a:gd name="T14" fmla="*/ 0 w 8"/>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0" y="4"/>
                  </a:moveTo>
                  <a:lnTo>
                    <a:pt x="0" y="4"/>
                  </a:lnTo>
                  <a:cubicBezTo>
                    <a:pt x="0" y="5"/>
                    <a:pt x="1" y="6"/>
                    <a:pt x="1" y="6"/>
                  </a:cubicBezTo>
                  <a:cubicBezTo>
                    <a:pt x="3" y="7"/>
                    <a:pt x="7" y="9"/>
                    <a:pt x="7" y="10"/>
                  </a:cubicBezTo>
                  <a:cubicBezTo>
                    <a:pt x="7" y="10"/>
                    <a:pt x="7" y="10"/>
                    <a:pt x="7" y="10"/>
                  </a:cubicBezTo>
                  <a:cubicBezTo>
                    <a:pt x="7" y="10"/>
                    <a:pt x="8" y="10"/>
                    <a:pt x="8" y="10"/>
                  </a:cubicBezTo>
                  <a:cubicBezTo>
                    <a:pt x="5" y="4"/>
                    <a:pt x="2" y="0"/>
                    <a:pt x="2" y="0"/>
                  </a:cubicBezTo>
                  <a:cubicBezTo>
                    <a:pt x="2" y="0"/>
                    <a:pt x="0" y="2"/>
                    <a:pt x="0" y="4"/>
                  </a:cubicBezTo>
                  <a:close/>
                </a:path>
              </a:pathLst>
            </a:custGeom>
            <a:grpFill/>
            <a:ln w="0">
              <a:noFill/>
              <a:prstDash val="solid"/>
              <a:round/>
              <a:headEnd/>
              <a:tailEnd/>
            </a:ln>
          </p:spPr>
          <p:txBody>
            <a:bodyPr/>
            <a:lstStyle/>
            <a:p>
              <a:pPr defTabSz="543689">
                <a:defRPr/>
              </a:pPr>
              <a:endParaRPr lang="zh-CN" altLang="en-US" sz="3201"/>
            </a:p>
          </p:txBody>
        </p:sp>
        <p:sp>
          <p:nvSpPr>
            <p:cNvPr id="216" name="Freeform 450"/>
            <p:cNvSpPr>
              <a:spLocks/>
            </p:cNvSpPr>
            <p:nvPr/>
          </p:nvSpPr>
          <p:spPr bwMode="auto">
            <a:xfrm>
              <a:off x="3178175" y="2413000"/>
              <a:ext cx="6350" cy="1588"/>
            </a:xfrm>
            <a:custGeom>
              <a:avLst/>
              <a:gdLst>
                <a:gd name="T0" fmla="*/ 7 w 7"/>
                <a:gd name="T1" fmla="*/ 0 h 3"/>
                <a:gd name="T2" fmla="*/ 7 w 7"/>
                <a:gd name="T3" fmla="*/ 0 h 3"/>
                <a:gd name="T4" fmla="*/ 0 w 7"/>
                <a:gd name="T5" fmla="*/ 0 h 3"/>
                <a:gd name="T6" fmla="*/ 3 w 7"/>
                <a:gd name="T7" fmla="*/ 2 h 3"/>
                <a:gd name="T8" fmla="*/ 7 w 7"/>
                <a:gd name="T9" fmla="*/ 0 h 3"/>
                <a:gd name="T10" fmla="*/ 7 w 7"/>
                <a:gd name="T11" fmla="*/ 0 h 3"/>
                <a:gd name="T12" fmla="*/ 7 w 7"/>
                <a:gd name="T13" fmla="*/ 0 h 3"/>
                <a:gd name="T14" fmla="*/ 7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7" y="0"/>
                  </a:moveTo>
                  <a:lnTo>
                    <a:pt x="7" y="0"/>
                  </a:lnTo>
                  <a:lnTo>
                    <a:pt x="0" y="0"/>
                  </a:lnTo>
                  <a:cubicBezTo>
                    <a:pt x="1" y="2"/>
                    <a:pt x="2" y="3"/>
                    <a:pt x="3" y="2"/>
                  </a:cubicBezTo>
                  <a:cubicBezTo>
                    <a:pt x="4" y="2"/>
                    <a:pt x="6" y="1"/>
                    <a:pt x="7" y="0"/>
                  </a:cubicBezTo>
                  <a:lnTo>
                    <a:pt x="7" y="0"/>
                  </a:lnTo>
                  <a:cubicBezTo>
                    <a:pt x="7" y="0"/>
                    <a:pt x="7" y="0"/>
                    <a:pt x="7" y="0"/>
                  </a:cubicBezTo>
                  <a:cubicBezTo>
                    <a:pt x="7" y="0"/>
                    <a:pt x="7" y="0"/>
                    <a:pt x="7" y="0"/>
                  </a:cubicBezTo>
                  <a:close/>
                </a:path>
              </a:pathLst>
            </a:custGeom>
            <a:grpFill/>
            <a:ln w="0">
              <a:noFill/>
              <a:prstDash val="solid"/>
              <a:round/>
              <a:headEnd/>
              <a:tailEnd/>
            </a:ln>
          </p:spPr>
          <p:txBody>
            <a:bodyPr/>
            <a:lstStyle/>
            <a:p>
              <a:pPr defTabSz="543689">
                <a:defRPr/>
              </a:pPr>
              <a:endParaRPr lang="zh-CN" altLang="en-US" sz="3201"/>
            </a:p>
          </p:txBody>
        </p:sp>
        <p:sp>
          <p:nvSpPr>
            <p:cNvPr id="217" name="Freeform 451"/>
            <p:cNvSpPr>
              <a:spLocks/>
            </p:cNvSpPr>
            <p:nvPr/>
          </p:nvSpPr>
          <p:spPr bwMode="auto">
            <a:xfrm>
              <a:off x="3176588" y="2408238"/>
              <a:ext cx="7938" cy="4763"/>
            </a:xfrm>
            <a:custGeom>
              <a:avLst/>
              <a:gdLst>
                <a:gd name="T0" fmla="*/ 1 w 9"/>
                <a:gd name="T1" fmla="*/ 2 h 5"/>
                <a:gd name="T2" fmla="*/ 1 w 9"/>
                <a:gd name="T3" fmla="*/ 2 h 5"/>
                <a:gd name="T4" fmla="*/ 3 w 9"/>
                <a:gd name="T5" fmla="*/ 4 h 5"/>
                <a:gd name="T6" fmla="*/ 4 w 9"/>
                <a:gd name="T7" fmla="*/ 5 h 5"/>
                <a:gd name="T8" fmla="*/ 9 w 9"/>
                <a:gd name="T9" fmla="*/ 5 h 5"/>
                <a:gd name="T10" fmla="*/ 9 w 9"/>
                <a:gd name="T11" fmla="*/ 5 h 5"/>
                <a:gd name="T12" fmla="*/ 9 w 9"/>
                <a:gd name="T13" fmla="*/ 5 h 5"/>
                <a:gd name="T14" fmla="*/ 1 w 9"/>
                <a:gd name="T15" fmla="*/ 0 h 5"/>
                <a:gd name="T16" fmla="*/ 1 w 9"/>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1" y="2"/>
                  </a:moveTo>
                  <a:lnTo>
                    <a:pt x="1" y="2"/>
                  </a:lnTo>
                  <a:cubicBezTo>
                    <a:pt x="1" y="4"/>
                    <a:pt x="3" y="4"/>
                    <a:pt x="3" y="4"/>
                  </a:cubicBezTo>
                  <a:cubicBezTo>
                    <a:pt x="3" y="5"/>
                    <a:pt x="4" y="5"/>
                    <a:pt x="4" y="5"/>
                  </a:cubicBezTo>
                  <a:lnTo>
                    <a:pt x="9" y="5"/>
                  </a:lnTo>
                  <a:cubicBezTo>
                    <a:pt x="9" y="5"/>
                    <a:pt x="9" y="5"/>
                    <a:pt x="9" y="5"/>
                  </a:cubicBezTo>
                  <a:cubicBezTo>
                    <a:pt x="9" y="5"/>
                    <a:pt x="9" y="5"/>
                    <a:pt x="9" y="5"/>
                  </a:cubicBezTo>
                  <a:cubicBezTo>
                    <a:pt x="6" y="3"/>
                    <a:pt x="1" y="0"/>
                    <a:pt x="1" y="0"/>
                  </a:cubicBezTo>
                  <a:cubicBezTo>
                    <a:pt x="0" y="1"/>
                    <a:pt x="1" y="2"/>
                    <a:pt x="1" y="2"/>
                  </a:cubicBezTo>
                  <a:close/>
                </a:path>
              </a:pathLst>
            </a:custGeom>
            <a:grpFill/>
            <a:ln w="0">
              <a:noFill/>
              <a:prstDash val="solid"/>
              <a:round/>
              <a:headEnd/>
              <a:tailEnd/>
            </a:ln>
          </p:spPr>
          <p:txBody>
            <a:bodyPr/>
            <a:lstStyle/>
            <a:p>
              <a:pPr defTabSz="543689">
                <a:defRPr/>
              </a:pPr>
              <a:endParaRPr lang="zh-CN" altLang="en-US" sz="3201"/>
            </a:p>
          </p:txBody>
        </p:sp>
        <p:sp>
          <p:nvSpPr>
            <p:cNvPr id="218" name="Freeform 452"/>
            <p:cNvSpPr>
              <a:spLocks/>
            </p:cNvSpPr>
            <p:nvPr/>
          </p:nvSpPr>
          <p:spPr bwMode="auto">
            <a:xfrm>
              <a:off x="3182938" y="2398713"/>
              <a:ext cx="4763" cy="11113"/>
            </a:xfrm>
            <a:custGeom>
              <a:avLst/>
              <a:gdLst>
                <a:gd name="T0" fmla="*/ 2 w 5"/>
                <a:gd name="T1" fmla="*/ 1 h 12"/>
                <a:gd name="T2" fmla="*/ 2 w 5"/>
                <a:gd name="T3" fmla="*/ 1 h 12"/>
                <a:gd name="T4" fmla="*/ 0 w 5"/>
                <a:gd name="T5" fmla="*/ 3 h 12"/>
                <a:gd name="T6" fmla="*/ 0 w 5"/>
                <a:gd name="T7" fmla="*/ 5 h 12"/>
                <a:gd name="T8" fmla="*/ 4 w 5"/>
                <a:gd name="T9" fmla="*/ 12 h 12"/>
                <a:gd name="T10" fmla="*/ 4 w 5"/>
                <a:gd name="T11" fmla="*/ 12 h 12"/>
                <a:gd name="T12" fmla="*/ 4 w 5"/>
                <a:gd name="T13" fmla="*/ 12 h 12"/>
                <a:gd name="T14" fmla="*/ 3 w 5"/>
                <a:gd name="T15" fmla="*/ 0 h 12"/>
                <a:gd name="T16" fmla="*/ 2 w 5"/>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2">
                  <a:moveTo>
                    <a:pt x="2" y="1"/>
                  </a:moveTo>
                  <a:lnTo>
                    <a:pt x="2" y="1"/>
                  </a:lnTo>
                  <a:cubicBezTo>
                    <a:pt x="1" y="1"/>
                    <a:pt x="0" y="3"/>
                    <a:pt x="0" y="3"/>
                  </a:cubicBezTo>
                  <a:cubicBezTo>
                    <a:pt x="0" y="4"/>
                    <a:pt x="0" y="5"/>
                    <a:pt x="0" y="5"/>
                  </a:cubicBezTo>
                  <a:cubicBezTo>
                    <a:pt x="1" y="7"/>
                    <a:pt x="4" y="11"/>
                    <a:pt x="4" y="12"/>
                  </a:cubicBezTo>
                  <a:cubicBezTo>
                    <a:pt x="4" y="12"/>
                    <a:pt x="4" y="12"/>
                    <a:pt x="4" y="12"/>
                  </a:cubicBezTo>
                  <a:cubicBezTo>
                    <a:pt x="4" y="12"/>
                    <a:pt x="4" y="12"/>
                    <a:pt x="4" y="12"/>
                  </a:cubicBezTo>
                  <a:cubicBezTo>
                    <a:pt x="5" y="3"/>
                    <a:pt x="3" y="0"/>
                    <a:pt x="3" y="0"/>
                  </a:cubicBezTo>
                  <a:cubicBezTo>
                    <a:pt x="3" y="0"/>
                    <a:pt x="2" y="1"/>
                    <a:pt x="2" y="1"/>
                  </a:cubicBezTo>
                  <a:close/>
                </a:path>
              </a:pathLst>
            </a:custGeom>
            <a:grpFill/>
            <a:ln w="0">
              <a:noFill/>
              <a:prstDash val="solid"/>
              <a:round/>
              <a:headEnd/>
              <a:tailEnd/>
            </a:ln>
          </p:spPr>
          <p:txBody>
            <a:bodyPr/>
            <a:lstStyle/>
            <a:p>
              <a:pPr defTabSz="543689">
                <a:defRPr/>
              </a:pPr>
              <a:endParaRPr lang="zh-CN" altLang="en-US" sz="3201"/>
            </a:p>
          </p:txBody>
        </p:sp>
        <p:sp>
          <p:nvSpPr>
            <p:cNvPr id="219" name="Freeform 453"/>
            <p:cNvSpPr>
              <a:spLocks/>
            </p:cNvSpPr>
            <p:nvPr/>
          </p:nvSpPr>
          <p:spPr bwMode="auto">
            <a:xfrm>
              <a:off x="3187700" y="2398713"/>
              <a:ext cx="4763" cy="11113"/>
            </a:xfrm>
            <a:custGeom>
              <a:avLst/>
              <a:gdLst>
                <a:gd name="T0" fmla="*/ 5 w 5"/>
                <a:gd name="T1" fmla="*/ 3 h 12"/>
                <a:gd name="T2" fmla="*/ 5 w 5"/>
                <a:gd name="T3" fmla="*/ 3 h 12"/>
                <a:gd name="T4" fmla="*/ 3 w 5"/>
                <a:gd name="T5" fmla="*/ 1 h 12"/>
                <a:gd name="T6" fmla="*/ 2 w 5"/>
                <a:gd name="T7" fmla="*/ 0 h 12"/>
                <a:gd name="T8" fmla="*/ 1 w 5"/>
                <a:gd name="T9" fmla="*/ 12 h 12"/>
                <a:gd name="T10" fmla="*/ 1 w 5"/>
                <a:gd name="T11" fmla="*/ 12 h 12"/>
                <a:gd name="T12" fmla="*/ 1 w 5"/>
                <a:gd name="T13" fmla="*/ 12 h 12"/>
                <a:gd name="T14" fmla="*/ 5 w 5"/>
                <a:gd name="T15" fmla="*/ 5 h 12"/>
                <a:gd name="T16" fmla="*/ 5 w 5"/>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2">
                  <a:moveTo>
                    <a:pt x="5" y="3"/>
                  </a:moveTo>
                  <a:lnTo>
                    <a:pt x="5" y="3"/>
                  </a:lnTo>
                  <a:cubicBezTo>
                    <a:pt x="5" y="3"/>
                    <a:pt x="4" y="1"/>
                    <a:pt x="3" y="1"/>
                  </a:cubicBezTo>
                  <a:cubicBezTo>
                    <a:pt x="3" y="1"/>
                    <a:pt x="2" y="1"/>
                    <a:pt x="2" y="0"/>
                  </a:cubicBezTo>
                  <a:cubicBezTo>
                    <a:pt x="2" y="0"/>
                    <a:pt x="0" y="3"/>
                    <a:pt x="1" y="12"/>
                  </a:cubicBezTo>
                  <a:cubicBezTo>
                    <a:pt x="1" y="12"/>
                    <a:pt x="1" y="12"/>
                    <a:pt x="1" y="12"/>
                  </a:cubicBezTo>
                  <a:cubicBezTo>
                    <a:pt x="1" y="12"/>
                    <a:pt x="1" y="12"/>
                    <a:pt x="1" y="12"/>
                  </a:cubicBezTo>
                  <a:cubicBezTo>
                    <a:pt x="1" y="11"/>
                    <a:pt x="4" y="7"/>
                    <a:pt x="5" y="5"/>
                  </a:cubicBezTo>
                  <a:cubicBezTo>
                    <a:pt x="5" y="5"/>
                    <a:pt x="5" y="3"/>
                    <a:pt x="5" y="3"/>
                  </a:cubicBezTo>
                  <a:close/>
                </a:path>
              </a:pathLst>
            </a:custGeom>
            <a:grpFill/>
            <a:ln w="0">
              <a:noFill/>
              <a:prstDash val="solid"/>
              <a:round/>
              <a:headEnd/>
              <a:tailEnd/>
            </a:ln>
          </p:spPr>
          <p:txBody>
            <a:bodyPr/>
            <a:lstStyle/>
            <a:p>
              <a:pPr defTabSz="543689">
                <a:defRPr/>
              </a:pPr>
              <a:endParaRPr lang="zh-CN" altLang="en-US" sz="3201"/>
            </a:p>
          </p:txBody>
        </p:sp>
        <p:sp>
          <p:nvSpPr>
            <p:cNvPr id="220" name="Freeform 454"/>
            <p:cNvSpPr>
              <a:spLocks/>
            </p:cNvSpPr>
            <p:nvPr/>
          </p:nvSpPr>
          <p:spPr bwMode="auto">
            <a:xfrm>
              <a:off x="3189288" y="2413000"/>
              <a:ext cx="6350" cy="1588"/>
            </a:xfrm>
            <a:custGeom>
              <a:avLst/>
              <a:gdLst>
                <a:gd name="T0" fmla="*/ 0 w 7"/>
                <a:gd name="T1" fmla="*/ 0 h 3"/>
                <a:gd name="T2" fmla="*/ 0 w 7"/>
                <a:gd name="T3" fmla="*/ 0 h 3"/>
                <a:gd name="T4" fmla="*/ 0 w 7"/>
                <a:gd name="T5" fmla="*/ 0 h 3"/>
                <a:gd name="T6" fmla="*/ 4 w 7"/>
                <a:gd name="T7" fmla="*/ 2 h 3"/>
                <a:gd name="T8" fmla="*/ 7 w 7"/>
                <a:gd name="T9" fmla="*/ 0 h 3"/>
                <a:gd name="T10" fmla="*/ 0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cubicBezTo>
                    <a:pt x="0" y="0"/>
                    <a:pt x="0" y="0"/>
                    <a:pt x="0" y="0"/>
                  </a:cubicBezTo>
                  <a:cubicBezTo>
                    <a:pt x="1" y="1"/>
                    <a:pt x="3" y="2"/>
                    <a:pt x="4" y="2"/>
                  </a:cubicBezTo>
                  <a:cubicBezTo>
                    <a:pt x="4" y="2"/>
                    <a:pt x="5" y="3"/>
                    <a:pt x="7"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221" name="Freeform 455"/>
            <p:cNvSpPr>
              <a:spLocks/>
            </p:cNvSpPr>
            <p:nvPr/>
          </p:nvSpPr>
          <p:spPr bwMode="auto">
            <a:xfrm>
              <a:off x="3189288" y="2408238"/>
              <a:ext cx="7938" cy="4763"/>
            </a:xfrm>
            <a:custGeom>
              <a:avLst/>
              <a:gdLst>
                <a:gd name="T0" fmla="*/ 0 w 9"/>
                <a:gd name="T1" fmla="*/ 4 h 5"/>
                <a:gd name="T2" fmla="*/ 0 w 9"/>
                <a:gd name="T3" fmla="*/ 4 h 5"/>
                <a:gd name="T4" fmla="*/ 0 w 9"/>
                <a:gd name="T5" fmla="*/ 5 h 5"/>
                <a:gd name="T6" fmla="*/ 0 w 9"/>
                <a:gd name="T7" fmla="*/ 5 h 5"/>
                <a:gd name="T8" fmla="*/ 5 w 9"/>
                <a:gd name="T9" fmla="*/ 5 h 5"/>
                <a:gd name="T10" fmla="*/ 6 w 9"/>
                <a:gd name="T11" fmla="*/ 4 h 5"/>
                <a:gd name="T12" fmla="*/ 8 w 9"/>
                <a:gd name="T13" fmla="*/ 2 h 5"/>
                <a:gd name="T14" fmla="*/ 8 w 9"/>
                <a:gd name="T15" fmla="*/ 0 h 5"/>
                <a:gd name="T16" fmla="*/ 0 w 9"/>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0" y="4"/>
                  </a:moveTo>
                  <a:lnTo>
                    <a:pt x="0" y="4"/>
                  </a:lnTo>
                  <a:cubicBezTo>
                    <a:pt x="0" y="4"/>
                    <a:pt x="0" y="5"/>
                    <a:pt x="0" y="5"/>
                  </a:cubicBezTo>
                  <a:cubicBezTo>
                    <a:pt x="0" y="5"/>
                    <a:pt x="0" y="5"/>
                    <a:pt x="0" y="5"/>
                  </a:cubicBezTo>
                  <a:cubicBezTo>
                    <a:pt x="1" y="5"/>
                    <a:pt x="5" y="5"/>
                    <a:pt x="5" y="5"/>
                  </a:cubicBezTo>
                  <a:cubicBezTo>
                    <a:pt x="5" y="5"/>
                    <a:pt x="6" y="5"/>
                    <a:pt x="6" y="4"/>
                  </a:cubicBezTo>
                  <a:cubicBezTo>
                    <a:pt x="6" y="4"/>
                    <a:pt x="8" y="4"/>
                    <a:pt x="8" y="2"/>
                  </a:cubicBezTo>
                  <a:cubicBezTo>
                    <a:pt x="8" y="2"/>
                    <a:pt x="9" y="1"/>
                    <a:pt x="8" y="0"/>
                  </a:cubicBezTo>
                  <a:cubicBezTo>
                    <a:pt x="8" y="0"/>
                    <a:pt x="3" y="3"/>
                    <a:pt x="0" y="4"/>
                  </a:cubicBezTo>
                  <a:close/>
                </a:path>
              </a:pathLst>
            </a:custGeom>
            <a:grpFill/>
            <a:ln w="0">
              <a:noFill/>
              <a:prstDash val="solid"/>
              <a:round/>
              <a:headEnd/>
              <a:tailEnd/>
            </a:ln>
          </p:spPr>
          <p:txBody>
            <a:bodyPr/>
            <a:lstStyle/>
            <a:p>
              <a:pPr defTabSz="543689">
                <a:defRPr/>
              </a:pPr>
              <a:endParaRPr lang="zh-CN" altLang="en-US" sz="3201"/>
            </a:p>
          </p:txBody>
        </p:sp>
        <p:sp>
          <p:nvSpPr>
            <p:cNvPr id="222" name="Freeform 456"/>
            <p:cNvSpPr>
              <a:spLocks/>
            </p:cNvSpPr>
            <p:nvPr/>
          </p:nvSpPr>
          <p:spPr bwMode="auto">
            <a:xfrm>
              <a:off x="3187700" y="2401888"/>
              <a:ext cx="7938" cy="9525"/>
            </a:xfrm>
            <a:custGeom>
              <a:avLst/>
              <a:gdLst>
                <a:gd name="T0" fmla="*/ 8 w 8"/>
                <a:gd name="T1" fmla="*/ 4 h 10"/>
                <a:gd name="T2" fmla="*/ 8 w 8"/>
                <a:gd name="T3" fmla="*/ 4 h 10"/>
                <a:gd name="T4" fmla="*/ 6 w 8"/>
                <a:gd name="T5" fmla="*/ 0 h 10"/>
                <a:gd name="T6" fmla="*/ 0 w 8"/>
                <a:gd name="T7" fmla="*/ 10 h 10"/>
                <a:gd name="T8" fmla="*/ 0 w 8"/>
                <a:gd name="T9" fmla="*/ 10 h 10"/>
                <a:gd name="T10" fmla="*/ 1 w 8"/>
                <a:gd name="T11" fmla="*/ 10 h 10"/>
                <a:gd name="T12" fmla="*/ 7 w 8"/>
                <a:gd name="T13" fmla="*/ 6 h 10"/>
                <a:gd name="T14" fmla="*/ 8 w 8"/>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8" y="4"/>
                  </a:moveTo>
                  <a:lnTo>
                    <a:pt x="8" y="4"/>
                  </a:lnTo>
                  <a:cubicBezTo>
                    <a:pt x="8" y="2"/>
                    <a:pt x="6" y="0"/>
                    <a:pt x="6" y="0"/>
                  </a:cubicBezTo>
                  <a:cubicBezTo>
                    <a:pt x="6" y="0"/>
                    <a:pt x="3" y="4"/>
                    <a:pt x="0" y="10"/>
                  </a:cubicBezTo>
                  <a:cubicBezTo>
                    <a:pt x="0" y="10"/>
                    <a:pt x="0" y="10"/>
                    <a:pt x="0" y="10"/>
                  </a:cubicBezTo>
                  <a:cubicBezTo>
                    <a:pt x="0" y="10"/>
                    <a:pt x="1" y="10"/>
                    <a:pt x="1" y="10"/>
                  </a:cubicBezTo>
                  <a:cubicBezTo>
                    <a:pt x="2" y="9"/>
                    <a:pt x="5" y="7"/>
                    <a:pt x="7" y="6"/>
                  </a:cubicBezTo>
                  <a:cubicBezTo>
                    <a:pt x="7" y="6"/>
                    <a:pt x="8" y="5"/>
                    <a:pt x="8" y="4"/>
                  </a:cubicBezTo>
                  <a:close/>
                </a:path>
              </a:pathLst>
            </a:custGeom>
            <a:grpFill/>
            <a:ln w="0">
              <a:noFill/>
              <a:prstDash val="solid"/>
              <a:round/>
              <a:headEnd/>
              <a:tailEnd/>
            </a:ln>
          </p:spPr>
          <p:txBody>
            <a:bodyPr/>
            <a:lstStyle/>
            <a:p>
              <a:pPr defTabSz="543689">
                <a:defRPr/>
              </a:pPr>
              <a:endParaRPr lang="zh-CN" altLang="en-US" sz="3201"/>
            </a:p>
          </p:txBody>
        </p:sp>
      </p:grpSp>
      <p:sp>
        <p:nvSpPr>
          <p:cNvPr id="223" name="Freeform 217"/>
          <p:cNvSpPr>
            <a:spLocks noEditPoints="1"/>
          </p:cNvSpPr>
          <p:nvPr/>
        </p:nvSpPr>
        <p:spPr bwMode="auto">
          <a:xfrm>
            <a:off x="3604694" y="4243589"/>
            <a:ext cx="683842" cy="525055"/>
          </a:xfrm>
          <a:custGeom>
            <a:avLst/>
            <a:gdLst>
              <a:gd name="T0" fmla="*/ 2147483646 w 605"/>
              <a:gd name="T1" fmla="*/ 2147483646 h 461"/>
              <a:gd name="T2" fmla="*/ 2147483646 w 605"/>
              <a:gd name="T3" fmla="*/ 2147483646 h 461"/>
              <a:gd name="T4" fmla="*/ 2147483646 w 605"/>
              <a:gd name="T5" fmla="*/ 2147483646 h 461"/>
              <a:gd name="T6" fmla="*/ 2147483646 w 605"/>
              <a:gd name="T7" fmla="*/ 2147483646 h 461"/>
              <a:gd name="T8" fmla="*/ 2147483646 w 605"/>
              <a:gd name="T9" fmla="*/ 2147483646 h 461"/>
              <a:gd name="T10" fmla="*/ 2147483646 w 605"/>
              <a:gd name="T11" fmla="*/ 2147483646 h 461"/>
              <a:gd name="T12" fmla="*/ 2147483646 w 605"/>
              <a:gd name="T13" fmla="*/ 2147483646 h 461"/>
              <a:gd name="T14" fmla="*/ 2147483646 w 605"/>
              <a:gd name="T15" fmla="*/ 2147483646 h 461"/>
              <a:gd name="T16" fmla="*/ 2147483646 w 605"/>
              <a:gd name="T17" fmla="*/ 2147483646 h 461"/>
              <a:gd name="T18" fmla="*/ 2147483646 w 605"/>
              <a:gd name="T19" fmla="*/ 2147483646 h 461"/>
              <a:gd name="T20" fmla="*/ 2147483646 w 605"/>
              <a:gd name="T21" fmla="*/ 2147483646 h 461"/>
              <a:gd name="T22" fmla="*/ 2147483646 w 605"/>
              <a:gd name="T23" fmla="*/ 2147483646 h 461"/>
              <a:gd name="T24" fmla="*/ 2147483646 w 605"/>
              <a:gd name="T25" fmla="*/ 2147483646 h 461"/>
              <a:gd name="T26" fmla="*/ 2147483646 w 605"/>
              <a:gd name="T27" fmla="*/ 2147483646 h 461"/>
              <a:gd name="T28" fmla="*/ 2147483646 w 605"/>
              <a:gd name="T29" fmla="*/ 2147483646 h 461"/>
              <a:gd name="T30" fmla="*/ 2147483646 w 605"/>
              <a:gd name="T31" fmla="*/ 2147483646 h 461"/>
              <a:gd name="T32" fmla="*/ 2147483646 w 605"/>
              <a:gd name="T33" fmla="*/ 2147483646 h 461"/>
              <a:gd name="T34" fmla="*/ 2147483646 w 605"/>
              <a:gd name="T35" fmla="*/ 2147483646 h 461"/>
              <a:gd name="T36" fmla="*/ 2147483646 w 605"/>
              <a:gd name="T37" fmla="*/ 2147483646 h 461"/>
              <a:gd name="T38" fmla="*/ 2147483646 w 605"/>
              <a:gd name="T39" fmla="*/ 2147483646 h 461"/>
              <a:gd name="T40" fmla="*/ 2147483646 w 605"/>
              <a:gd name="T41" fmla="*/ 2147483646 h 461"/>
              <a:gd name="T42" fmla="*/ 2147483646 w 605"/>
              <a:gd name="T43" fmla="*/ 2147483646 h 461"/>
              <a:gd name="T44" fmla="*/ 2147483646 w 605"/>
              <a:gd name="T45" fmla="*/ 2147483646 h 461"/>
              <a:gd name="T46" fmla="*/ 2147483646 w 605"/>
              <a:gd name="T47" fmla="*/ 0 h 461"/>
              <a:gd name="T48" fmla="*/ 2147483646 w 605"/>
              <a:gd name="T49" fmla="*/ 2147483646 h 461"/>
              <a:gd name="T50" fmla="*/ 2147483646 w 605"/>
              <a:gd name="T51" fmla="*/ 2147483646 h 461"/>
              <a:gd name="T52" fmla="*/ 2147483646 w 605"/>
              <a:gd name="T53" fmla="*/ 2147483646 h 461"/>
              <a:gd name="T54" fmla="*/ 2147483646 w 605"/>
              <a:gd name="T55" fmla="*/ 2147483646 h 461"/>
              <a:gd name="T56" fmla="*/ 2147483646 w 605"/>
              <a:gd name="T57" fmla="*/ 2147483646 h 461"/>
              <a:gd name="T58" fmla="*/ 2147483646 w 605"/>
              <a:gd name="T59" fmla="*/ 2147483646 h 461"/>
              <a:gd name="T60" fmla="*/ 2147483646 w 605"/>
              <a:gd name="T61" fmla="*/ 2147483646 h 461"/>
              <a:gd name="T62" fmla="*/ 2147483646 w 605"/>
              <a:gd name="T63" fmla="*/ 2147483646 h 461"/>
              <a:gd name="T64" fmla="*/ 2147483646 w 605"/>
              <a:gd name="T65" fmla="*/ 2147483646 h 461"/>
              <a:gd name="T66" fmla="*/ 2147483646 w 605"/>
              <a:gd name="T67" fmla="*/ 2147483646 h 461"/>
              <a:gd name="T68" fmla="*/ 2147483646 w 605"/>
              <a:gd name="T69" fmla="*/ 2147483646 h 461"/>
              <a:gd name="T70" fmla="*/ 2147483646 w 605"/>
              <a:gd name="T71" fmla="*/ 2147483646 h 461"/>
              <a:gd name="T72" fmla="*/ 2147483646 w 605"/>
              <a:gd name="T73" fmla="*/ 2147483646 h 461"/>
              <a:gd name="T74" fmla="*/ 2147483646 w 605"/>
              <a:gd name="T75" fmla="*/ 2147483646 h 461"/>
              <a:gd name="T76" fmla="*/ 2147483646 w 605"/>
              <a:gd name="T77" fmla="*/ 2147483646 h 461"/>
              <a:gd name="T78" fmla="*/ 2147483646 w 605"/>
              <a:gd name="T79" fmla="*/ 2147483646 h 461"/>
              <a:gd name="T80" fmla="*/ 2147483646 w 605"/>
              <a:gd name="T81" fmla="*/ 2147483646 h 461"/>
              <a:gd name="T82" fmla="*/ 2147483646 w 605"/>
              <a:gd name="T83" fmla="*/ 2147483646 h 461"/>
              <a:gd name="T84" fmla="*/ 2147483646 w 605"/>
              <a:gd name="T85" fmla="*/ 2147483646 h 461"/>
              <a:gd name="T86" fmla="*/ 2147483646 w 605"/>
              <a:gd name="T87" fmla="*/ 2147483646 h 461"/>
              <a:gd name="T88" fmla="*/ 2147483646 w 605"/>
              <a:gd name="T89" fmla="*/ 2147483646 h 46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5" h="461">
                <a:moveTo>
                  <a:pt x="365" y="275"/>
                </a:moveTo>
                <a:lnTo>
                  <a:pt x="365" y="275"/>
                </a:lnTo>
                <a:cubicBezTo>
                  <a:pt x="326" y="281"/>
                  <a:pt x="298" y="285"/>
                  <a:pt x="247" y="287"/>
                </a:cubicBezTo>
                <a:cubicBezTo>
                  <a:pt x="246" y="287"/>
                  <a:pt x="245" y="287"/>
                  <a:pt x="245" y="287"/>
                </a:cubicBezTo>
                <a:cubicBezTo>
                  <a:pt x="244" y="287"/>
                  <a:pt x="244" y="287"/>
                  <a:pt x="244" y="287"/>
                </a:cubicBezTo>
                <a:lnTo>
                  <a:pt x="123" y="287"/>
                </a:lnTo>
                <a:lnTo>
                  <a:pt x="161" y="133"/>
                </a:lnTo>
                <a:lnTo>
                  <a:pt x="444" y="133"/>
                </a:lnTo>
                <a:lnTo>
                  <a:pt x="413" y="270"/>
                </a:lnTo>
                <a:cubicBezTo>
                  <a:pt x="398" y="271"/>
                  <a:pt x="382" y="273"/>
                  <a:pt x="365" y="275"/>
                </a:cubicBezTo>
                <a:close/>
                <a:moveTo>
                  <a:pt x="235" y="356"/>
                </a:moveTo>
                <a:lnTo>
                  <a:pt x="235" y="356"/>
                </a:lnTo>
                <a:lnTo>
                  <a:pt x="244" y="356"/>
                </a:lnTo>
                <a:cubicBezTo>
                  <a:pt x="253" y="356"/>
                  <a:pt x="270" y="355"/>
                  <a:pt x="286" y="356"/>
                </a:cubicBezTo>
                <a:cubicBezTo>
                  <a:pt x="257" y="360"/>
                  <a:pt x="223" y="362"/>
                  <a:pt x="214" y="361"/>
                </a:cubicBezTo>
                <a:cubicBezTo>
                  <a:pt x="207" y="359"/>
                  <a:pt x="174" y="338"/>
                  <a:pt x="136" y="312"/>
                </a:cubicBezTo>
                <a:lnTo>
                  <a:pt x="202" y="312"/>
                </a:lnTo>
                <a:cubicBezTo>
                  <a:pt x="201" y="316"/>
                  <a:pt x="200" y="320"/>
                  <a:pt x="200" y="324"/>
                </a:cubicBezTo>
                <a:cubicBezTo>
                  <a:pt x="200" y="342"/>
                  <a:pt x="216" y="356"/>
                  <a:pt x="235" y="356"/>
                </a:cubicBezTo>
                <a:close/>
                <a:moveTo>
                  <a:pt x="155" y="61"/>
                </a:moveTo>
                <a:lnTo>
                  <a:pt x="155" y="61"/>
                </a:lnTo>
                <a:cubicBezTo>
                  <a:pt x="159" y="61"/>
                  <a:pt x="163" y="59"/>
                  <a:pt x="165" y="56"/>
                </a:cubicBezTo>
                <a:lnTo>
                  <a:pt x="187" y="25"/>
                </a:lnTo>
                <a:lnTo>
                  <a:pt x="233" y="25"/>
                </a:lnTo>
                <a:lnTo>
                  <a:pt x="258" y="56"/>
                </a:lnTo>
                <a:cubicBezTo>
                  <a:pt x="260" y="59"/>
                  <a:pt x="264" y="61"/>
                  <a:pt x="268" y="61"/>
                </a:cubicBezTo>
                <a:lnTo>
                  <a:pt x="406" y="61"/>
                </a:lnTo>
                <a:lnTo>
                  <a:pt x="406" y="108"/>
                </a:lnTo>
                <a:lnTo>
                  <a:pt x="156" y="108"/>
                </a:lnTo>
                <a:cubicBezTo>
                  <a:pt x="147" y="108"/>
                  <a:pt x="140" y="114"/>
                  <a:pt x="138" y="122"/>
                </a:cubicBezTo>
                <a:lnTo>
                  <a:pt x="119" y="197"/>
                </a:lnTo>
                <a:lnTo>
                  <a:pt x="119" y="61"/>
                </a:lnTo>
                <a:lnTo>
                  <a:pt x="155" y="61"/>
                </a:lnTo>
                <a:close/>
                <a:moveTo>
                  <a:pt x="595" y="319"/>
                </a:moveTo>
                <a:lnTo>
                  <a:pt x="595" y="319"/>
                </a:lnTo>
                <a:lnTo>
                  <a:pt x="530" y="304"/>
                </a:lnTo>
                <a:cubicBezTo>
                  <a:pt x="499" y="281"/>
                  <a:pt x="472" y="271"/>
                  <a:pt x="438" y="270"/>
                </a:cubicBezTo>
                <a:lnTo>
                  <a:pt x="471" y="128"/>
                </a:lnTo>
                <a:cubicBezTo>
                  <a:pt x="472" y="123"/>
                  <a:pt x="471" y="118"/>
                  <a:pt x="468" y="114"/>
                </a:cubicBezTo>
                <a:cubicBezTo>
                  <a:pt x="465" y="110"/>
                  <a:pt x="460" y="108"/>
                  <a:pt x="455" y="108"/>
                </a:cubicBezTo>
                <a:lnTo>
                  <a:pt x="431" y="108"/>
                </a:lnTo>
                <a:lnTo>
                  <a:pt x="431" y="54"/>
                </a:lnTo>
                <a:cubicBezTo>
                  <a:pt x="431" y="44"/>
                  <a:pt x="423" y="36"/>
                  <a:pt x="414" y="36"/>
                </a:cubicBezTo>
                <a:lnTo>
                  <a:pt x="274" y="36"/>
                </a:lnTo>
                <a:lnTo>
                  <a:pt x="249" y="5"/>
                </a:lnTo>
                <a:cubicBezTo>
                  <a:pt x="247" y="2"/>
                  <a:pt x="243" y="0"/>
                  <a:pt x="240" y="0"/>
                </a:cubicBezTo>
                <a:lnTo>
                  <a:pt x="181" y="0"/>
                </a:lnTo>
                <a:cubicBezTo>
                  <a:pt x="177" y="0"/>
                  <a:pt x="173" y="2"/>
                  <a:pt x="171" y="6"/>
                </a:cubicBezTo>
                <a:lnTo>
                  <a:pt x="149" y="36"/>
                </a:lnTo>
                <a:lnTo>
                  <a:pt x="111" y="36"/>
                </a:lnTo>
                <a:cubicBezTo>
                  <a:pt x="102" y="36"/>
                  <a:pt x="94" y="44"/>
                  <a:pt x="94" y="54"/>
                </a:cubicBezTo>
                <a:lnTo>
                  <a:pt x="94" y="284"/>
                </a:lnTo>
                <a:cubicBezTo>
                  <a:pt x="90" y="281"/>
                  <a:pt x="86" y="278"/>
                  <a:pt x="82" y="276"/>
                </a:cubicBezTo>
                <a:cubicBezTo>
                  <a:pt x="67" y="264"/>
                  <a:pt x="36" y="249"/>
                  <a:pt x="18" y="272"/>
                </a:cubicBezTo>
                <a:cubicBezTo>
                  <a:pt x="0" y="293"/>
                  <a:pt x="7" y="313"/>
                  <a:pt x="13" y="321"/>
                </a:cubicBezTo>
                <a:cubicBezTo>
                  <a:pt x="14" y="322"/>
                  <a:pt x="14" y="323"/>
                  <a:pt x="15" y="323"/>
                </a:cubicBezTo>
                <a:cubicBezTo>
                  <a:pt x="31" y="337"/>
                  <a:pt x="174" y="454"/>
                  <a:pt x="235" y="460"/>
                </a:cubicBezTo>
                <a:cubicBezTo>
                  <a:pt x="239" y="461"/>
                  <a:pt x="244" y="461"/>
                  <a:pt x="249" y="461"/>
                </a:cubicBezTo>
                <a:cubicBezTo>
                  <a:pt x="300" y="461"/>
                  <a:pt x="395" y="442"/>
                  <a:pt x="441" y="432"/>
                </a:cubicBezTo>
                <a:cubicBezTo>
                  <a:pt x="445" y="436"/>
                  <a:pt x="451" y="439"/>
                  <a:pt x="457" y="440"/>
                </a:cubicBezTo>
                <a:cubicBezTo>
                  <a:pt x="471" y="441"/>
                  <a:pt x="484" y="430"/>
                  <a:pt x="485" y="416"/>
                </a:cubicBezTo>
                <a:cubicBezTo>
                  <a:pt x="486" y="401"/>
                  <a:pt x="475" y="389"/>
                  <a:pt x="461" y="388"/>
                </a:cubicBezTo>
                <a:cubicBezTo>
                  <a:pt x="448" y="387"/>
                  <a:pt x="436" y="396"/>
                  <a:pt x="434" y="408"/>
                </a:cubicBezTo>
                <a:cubicBezTo>
                  <a:pt x="384" y="419"/>
                  <a:pt x="279" y="439"/>
                  <a:pt x="237" y="435"/>
                </a:cubicBezTo>
                <a:cubicBezTo>
                  <a:pt x="192" y="431"/>
                  <a:pt x="76" y="341"/>
                  <a:pt x="32" y="305"/>
                </a:cubicBezTo>
                <a:cubicBezTo>
                  <a:pt x="31" y="303"/>
                  <a:pt x="29" y="297"/>
                  <a:pt x="37" y="288"/>
                </a:cubicBezTo>
                <a:cubicBezTo>
                  <a:pt x="43" y="280"/>
                  <a:pt x="62" y="292"/>
                  <a:pt x="67" y="296"/>
                </a:cubicBezTo>
                <a:cubicBezTo>
                  <a:pt x="114" y="328"/>
                  <a:pt x="195" y="383"/>
                  <a:pt x="209" y="385"/>
                </a:cubicBezTo>
                <a:cubicBezTo>
                  <a:pt x="216" y="387"/>
                  <a:pt x="329" y="384"/>
                  <a:pt x="346" y="360"/>
                </a:cubicBezTo>
                <a:cubicBezTo>
                  <a:pt x="350" y="355"/>
                  <a:pt x="350" y="348"/>
                  <a:pt x="346" y="342"/>
                </a:cubicBezTo>
                <a:cubicBezTo>
                  <a:pt x="341" y="334"/>
                  <a:pt x="335" y="330"/>
                  <a:pt x="244" y="331"/>
                </a:cubicBezTo>
                <a:lnTo>
                  <a:pt x="235" y="331"/>
                </a:lnTo>
                <a:cubicBezTo>
                  <a:pt x="229" y="331"/>
                  <a:pt x="225" y="327"/>
                  <a:pt x="225" y="323"/>
                </a:cubicBezTo>
                <a:cubicBezTo>
                  <a:pt x="225" y="319"/>
                  <a:pt x="231" y="313"/>
                  <a:pt x="244" y="312"/>
                </a:cubicBezTo>
                <a:cubicBezTo>
                  <a:pt x="246" y="312"/>
                  <a:pt x="246" y="312"/>
                  <a:pt x="248" y="312"/>
                </a:cubicBezTo>
                <a:cubicBezTo>
                  <a:pt x="300" y="310"/>
                  <a:pt x="329" y="306"/>
                  <a:pt x="369" y="300"/>
                </a:cubicBezTo>
                <a:cubicBezTo>
                  <a:pt x="441" y="289"/>
                  <a:pt x="472" y="291"/>
                  <a:pt x="518" y="326"/>
                </a:cubicBezTo>
                <a:cubicBezTo>
                  <a:pt x="519" y="327"/>
                  <a:pt x="521" y="328"/>
                  <a:pt x="522" y="328"/>
                </a:cubicBezTo>
                <a:lnTo>
                  <a:pt x="571" y="339"/>
                </a:lnTo>
                <a:lnTo>
                  <a:pt x="555" y="364"/>
                </a:lnTo>
                <a:cubicBezTo>
                  <a:pt x="541" y="363"/>
                  <a:pt x="529" y="373"/>
                  <a:pt x="528" y="388"/>
                </a:cubicBezTo>
                <a:cubicBezTo>
                  <a:pt x="527" y="402"/>
                  <a:pt x="537" y="414"/>
                  <a:pt x="552" y="415"/>
                </a:cubicBezTo>
                <a:cubicBezTo>
                  <a:pt x="566" y="417"/>
                  <a:pt x="579" y="406"/>
                  <a:pt x="580" y="391"/>
                </a:cubicBezTo>
                <a:cubicBezTo>
                  <a:pt x="580" y="386"/>
                  <a:pt x="579" y="381"/>
                  <a:pt x="576" y="376"/>
                </a:cubicBezTo>
                <a:lnTo>
                  <a:pt x="602" y="338"/>
                </a:lnTo>
                <a:cubicBezTo>
                  <a:pt x="605" y="335"/>
                  <a:pt x="605" y="330"/>
                  <a:pt x="604" y="326"/>
                </a:cubicBezTo>
                <a:cubicBezTo>
                  <a:pt x="602" y="323"/>
                  <a:pt x="599" y="320"/>
                  <a:pt x="595" y="319"/>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108741" tIns="54371" rIns="108741" bIns="54371"/>
          <a:lstStyle/>
          <a:p>
            <a:endParaRPr lang="zh-CN" altLang="en-US" sz="3201"/>
          </a:p>
        </p:txBody>
      </p:sp>
      <p:grpSp>
        <p:nvGrpSpPr>
          <p:cNvPr id="224" name="组合 223"/>
          <p:cNvGrpSpPr/>
          <p:nvPr/>
        </p:nvGrpSpPr>
        <p:grpSpPr>
          <a:xfrm>
            <a:off x="4946797" y="4222371"/>
            <a:ext cx="428319" cy="546273"/>
            <a:chOff x="8407400" y="2055813"/>
            <a:chExt cx="360363" cy="458788"/>
          </a:xfrm>
          <a:solidFill>
            <a:srgbClr val="15B0E8"/>
          </a:solidFill>
        </p:grpSpPr>
        <p:sp>
          <p:nvSpPr>
            <p:cNvPr id="22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2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2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2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29" name="组合 228"/>
          <p:cNvGrpSpPr/>
          <p:nvPr/>
        </p:nvGrpSpPr>
        <p:grpSpPr>
          <a:xfrm>
            <a:off x="2543754" y="3147713"/>
            <a:ext cx="302754" cy="571632"/>
            <a:chOff x="7499351" y="736601"/>
            <a:chExt cx="227013" cy="428625"/>
          </a:xfrm>
          <a:solidFill>
            <a:srgbClr val="15B0E8"/>
          </a:solidFill>
        </p:grpSpPr>
        <p:sp>
          <p:nvSpPr>
            <p:cNvPr id="230"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31"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2"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33"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4"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5"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36"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37"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38"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39"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40"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41"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42"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43" name="组合 242"/>
          <p:cNvGrpSpPr/>
          <p:nvPr/>
        </p:nvGrpSpPr>
        <p:grpSpPr>
          <a:xfrm>
            <a:off x="2958717" y="3147713"/>
            <a:ext cx="302754" cy="571632"/>
            <a:chOff x="7499351" y="736601"/>
            <a:chExt cx="227013" cy="428625"/>
          </a:xfrm>
          <a:solidFill>
            <a:srgbClr val="15B0E8"/>
          </a:solidFill>
        </p:grpSpPr>
        <p:sp>
          <p:nvSpPr>
            <p:cNvPr id="24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4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4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4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4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4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5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5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5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5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5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5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5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57" name="组合 256"/>
          <p:cNvGrpSpPr/>
          <p:nvPr/>
        </p:nvGrpSpPr>
        <p:grpSpPr>
          <a:xfrm>
            <a:off x="3364152" y="3147713"/>
            <a:ext cx="302754" cy="571632"/>
            <a:chOff x="7499351" y="736601"/>
            <a:chExt cx="227013" cy="428625"/>
          </a:xfrm>
          <a:solidFill>
            <a:srgbClr val="15B0E8"/>
          </a:solidFill>
        </p:grpSpPr>
        <p:sp>
          <p:nvSpPr>
            <p:cNvPr id="258"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59"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60"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61"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62"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63"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64"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65"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66"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67"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68"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69"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70"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71" name="组合 270"/>
          <p:cNvGrpSpPr/>
          <p:nvPr/>
        </p:nvGrpSpPr>
        <p:grpSpPr>
          <a:xfrm>
            <a:off x="3774880" y="3147713"/>
            <a:ext cx="302754" cy="571632"/>
            <a:chOff x="7499351" y="736601"/>
            <a:chExt cx="227013" cy="428625"/>
          </a:xfrm>
          <a:solidFill>
            <a:srgbClr val="15B0E8"/>
          </a:solidFill>
        </p:grpSpPr>
        <p:sp>
          <p:nvSpPr>
            <p:cNvPr id="272"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73"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74"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75"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76"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77"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78"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79"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80"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81"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82"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83"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84"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85" name="组合 284"/>
          <p:cNvGrpSpPr/>
          <p:nvPr/>
        </p:nvGrpSpPr>
        <p:grpSpPr>
          <a:xfrm>
            <a:off x="4187387" y="3147713"/>
            <a:ext cx="302754" cy="571632"/>
            <a:chOff x="7499351" y="736601"/>
            <a:chExt cx="227013" cy="428625"/>
          </a:xfrm>
          <a:solidFill>
            <a:srgbClr val="15B0E8"/>
          </a:solidFill>
        </p:grpSpPr>
        <p:sp>
          <p:nvSpPr>
            <p:cNvPr id="286"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87"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88"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89"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90"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91"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2"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3"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4"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5"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6"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7"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98"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369" name="组合 368"/>
          <p:cNvGrpSpPr/>
          <p:nvPr/>
        </p:nvGrpSpPr>
        <p:grpSpPr>
          <a:xfrm>
            <a:off x="4614126" y="3137127"/>
            <a:ext cx="302754" cy="571632"/>
            <a:chOff x="7499351" y="736601"/>
            <a:chExt cx="227013" cy="428625"/>
          </a:xfrm>
          <a:solidFill>
            <a:srgbClr val="15B0E8"/>
          </a:solidFill>
        </p:grpSpPr>
        <p:sp>
          <p:nvSpPr>
            <p:cNvPr id="370"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371"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72"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373"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74"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75"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76"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77"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78"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79"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80"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81"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82"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383" name="组合 382"/>
          <p:cNvGrpSpPr/>
          <p:nvPr/>
        </p:nvGrpSpPr>
        <p:grpSpPr>
          <a:xfrm>
            <a:off x="5029089" y="3137127"/>
            <a:ext cx="302754" cy="571632"/>
            <a:chOff x="7499351" y="736601"/>
            <a:chExt cx="227013" cy="428625"/>
          </a:xfrm>
          <a:solidFill>
            <a:srgbClr val="15B0E8"/>
          </a:solidFill>
        </p:grpSpPr>
        <p:sp>
          <p:nvSpPr>
            <p:cNvPr id="38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38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8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38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8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8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9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9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9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9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9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9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9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397" name="组合 396"/>
          <p:cNvGrpSpPr/>
          <p:nvPr/>
        </p:nvGrpSpPr>
        <p:grpSpPr>
          <a:xfrm>
            <a:off x="5434524" y="3137127"/>
            <a:ext cx="302754" cy="571632"/>
            <a:chOff x="7499351" y="736601"/>
            <a:chExt cx="227013" cy="428625"/>
          </a:xfrm>
          <a:solidFill>
            <a:srgbClr val="15B0E8"/>
          </a:solidFill>
        </p:grpSpPr>
        <p:sp>
          <p:nvSpPr>
            <p:cNvPr id="398"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399"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00"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401"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02"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03"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04"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05"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06"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07"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08"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09"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410"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411" name="组合 410"/>
          <p:cNvGrpSpPr/>
          <p:nvPr/>
        </p:nvGrpSpPr>
        <p:grpSpPr>
          <a:xfrm>
            <a:off x="5845252" y="3137127"/>
            <a:ext cx="302754" cy="571632"/>
            <a:chOff x="7499351" y="736601"/>
            <a:chExt cx="227013" cy="428625"/>
          </a:xfrm>
          <a:solidFill>
            <a:srgbClr val="15B0E8"/>
          </a:solidFill>
        </p:grpSpPr>
        <p:sp>
          <p:nvSpPr>
            <p:cNvPr id="412"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413"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14"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415"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16"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17"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18"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19"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20"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21"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22"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23"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424"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425" name="组合 424"/>
          <p:cNvGrpSpPr/>
          <p:nvPr/>
        </p:nvGrpSpPr>
        <p:grpSpPr>
          <a:xfrm>
            <a:off x="6257759" y="3137127"/>
            <a:ext cx="302754" cy="571632"/>
            <a:chOff x="7499351" y="736601"/>
            <a:chExt cx="227013" cy="428625"/>
          </a:xfrm>
          <a:solidFill>
            <a:srgbClr val="15B0E8"/>
          </a:solidFill>
        </p:grpSpPr>
        <p:sp>
          <p:nvSpPr>
            <p:cNvPr id="426"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427"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28"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429"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30"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31"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32"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33"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34"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35"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36"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37"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438"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sp>
        <p:nvSpPr>
          <p:cNvPr id="443" name="矩形 442"/>
          <p:cNvSpPr/>
          <p:nvPr/>
        </p:nvSpPr>
        <p:spPr bwMode="auto">
          <a:xfrm>
            <a:off x="2543754" y="2846719"/>
            <a:ext cx="4016759" cy="29040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统一的数据存储</a:t>
            </a:r>
          </a:p>
        </p:txBody>
      </p:sp>
    </p:spTree>
    <p:extLst>
      <p:ext uri="{BB962C8B-B14F-4D97-AF65-F5344CB8AC3E}">
        <p14:creationId xmlns:p14="http://schemas.microsoft.com/office/powerpoint/2010/main" val="236583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755650" y="1419225"/>
            <a:ext cx="5508538" cy="1470025"/>
          </a:xfrm>
        </p:spPr>
        <p:txBody>
          <a:bodyPr/>
          <a:lstStyle/>
          <a:p>
            <a:r>
              <a:rPr lang="zh-CN" altLang="en-US" dirty="0" smtClean="0"/>
              <a:t>华为云计算解决方案架构概述</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713923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3"/>
          <p:cNvGrpSpPr/>
          <p:nvPr/>
        </p:nvGrpSpPr>
        <p:grpSpPr>
          <a:xfrm>
            <a:off x="795240" y="1632535"/>
            <a:ext cx="7827323" cy="2768337"/>
            <a:chOff x="443793" y="2574360"/>
            <a:chExt cx="8385884" cy="2197665"/>
          </a:xfrm>
        </p:grpSpPr>
        <p:sp>
          <p:nvSpPr>
            <p:cNvPr id="96" name="矩形 91"/>
            <p:cNvSpPr>
              <a:spLocks noChangeArrowheads="1"/>
            </p:cNvSpPr>
            <p:nvPr/>
          </p:nvSpPr>
          <p:spPr bwMode="auto">
            <a:xfrm>
              <a:off x="817416" y="2714625"/>
              <a:ext cx="1085665" cy="1972255"/>
            </a:xfrm>
            <a:prstGeom prst="rect">
              <a:avLst/>
            </a:prstGeom>
            <a:noFill/>
            <a:ln w="19050"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97" name="矩形 92"/>
            <p:cNvSpPr>
              <a:spLocks noChangeArrowheads="1"/>
            </p:cNvSpPr>
            <p:nvPr/>
          </p:nvSpPr>
          <p:spPr bwMode="auto">
            <a:xfrm>
              <a:off x="2094584" y="2714625"/>
              <a:ext cx="1085664" cy="1972255"/>
            </a:xfrm>
            <a:prstGeom prst="rect">
              <a:avLst/>
            </a:prstGeom>
            <a:noFill/>
            <a:ln w="19050"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98" name="矩形 93"/>
            <p:cNvSpPr>
              <a:spLocks noChangeArrowheads="1"/>
            </p:cNvSpPr>
            <p:nvPr/>
          </p:nvSpPr>
          <p:spPr bwMode="auto">
            <a:xfrm>
              <a:off x="3500190" y="2714625"/>
              <a:ext cx="1085665" cy="1972255"/>
            </a:xfrm>
            <a:prstGeom prst="rect">
              <a:avLst/>
            </a:prstGeom>
            <a:noFill/>
            <a:ln w="19050"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99" name="圆角矩形 98"/>
            <p:cNvSpPr/>
            <p:nvPr/>
          </p:nvSpPr>
          <p:spPr bwMode="auto">
            <a:xfrm>
              <a:off x="881213" y="2574360"/>
              <a:ext cx="830960" cy="241893"/>
            </a:xfrm>
            <a:prstGeom prst="round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lIns="59385" tIns="29692" rIns="59385" bIns="29692">
              <a:spAutoFit/>
            </a:bodyPr>
            <a:lstStyle/>
            <a:p>
              <a:pPr defTabSz="844497">
                <a:defRPr/>
              </a:pPr>
              <a:endParaRPr lang="zh-CN" altLang="en-US" sz="1400" dirty="0">
                <a:solidFill>
                  <a:srgbClr val="FFFFFF"/>
                </a:solidFill>
                <a:latin typeface="+mn-lt"/>
                <a:ea typeface="+mn-ea"/>
              </a:endParaRPr>
            </a:p>
          </p:txBody>
        </p:sp>
        <p:sp>
          <p:nvSpPr>
            <p:cNvPr id="100" name="TextBox 99"/>
            <p:cNvSpPr txBox="1"/>
            <p:nvPr/>
          </p:nvSpPr>
          <p:spPr bwMode="auto">
            <a:xfrm>
              <a:off x="939254" y="2578290"/>
              <a:ext cx="871062" cy="244331"/>
            </a:xfrm>
            <a:prstGeom prst="rect">
              <a:avLst/>
            </a:prstGeom>
            <a:solidFill>
              <a:schemeClr val="tx1">
                <a:lumMod val="65000"/>
                <a:lumOff val="35000"/>
              </a:schemeClr>
            </a:solidFill>
          </p:spPr>
          <p:txBody>
            <a:bodyPr wrap="none">
              <a:spAutoFit/>
            </a:bodyPr>
            <a:lstStyle/>
            <a:p>
              <a:pPr>
                <a:defRPr/>
              </a:pPr>
              <a:r>
                <a:rPr lang="en-US" altLang="zh-CN" sz="1400" dirty="0">
                  <a:solidFill>
                    <a:srgbClr val="FFFFFF"/>
                  </a:solidFill>
                  <a:latin typeface="+mn-lt"/>
                  <a:ea typeface="+mn-ea"/>
                </a:rPr>
                <a:t>Server1</a:t>
              </a:r>
              <a:endParaRPr lang="zh-CN" altLang="en-US" sz="1400" dirty="0">
                <a:solidFill>
                  <a:srgbClr val="FFFFFF"/>
                </a:solidFill>
                <a:latin typeface="+mn-lt"/>
                <a:ea typeface="+mn-ea"/>
              </a:endParaRPr>
            </a:p>
          </p:txBody>
        </p:sp>
        <p:sp>
          <p:nvSpPr>
            <p:cNvPr id="101" name="圆角矩形 100"/>
            <p:cNvSpPr/>
            <p:nvPr/>
          </p:nvSpPr>
          <p:spPr bwMode="auto">
            <a:xfrm>
              <a:off x="2223424" y="2574360"/>
              <a:ext cx="829552" cy="241893"/>
            </a:xfrm>
            <a:prstGeom prst="round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lIns="59385" tIns="29692" rIns="59385" bIns="29692">
              <a:spAutoFit/>
            </a:bodyPr>
            <a:lstStyle/>
            <a:p>
              <a:pPr defTabSz="844497">
                <a:defRPr/>
              </a:pPr>
              <a:endParaRPr lang="zh-CN" altLang="en-US" sz="1400" dirty="0">
                <a:solidFill>
                  <a:srgbClr val="FFFFFF"/>
                </a:solidFill>
                <a:latin typeface="+mn-lt"/>
                <a:ea typeface="+mn-ea"/>
              </a:endParaRPr>
            </a:p>
          </p:txBody>
        </p:sp>
        <p:sp>
          <p:nvSpPr>
            <p:cNvPr id="102" name="TextBox 101"/>
            <p:cNvSpPr txBox="1"/>
            <p:nvPr/>
          </p:nvSpPr>
          <p:spPr bwMode="auto">
            <a:xfrm>
              <a:off x="2280048" y="2578290"/>
              <a:ext cx="871062" cy="244331"/>
            </a:xfrm>
            <a:prstGeom prst="rect">
              <a:avLst/>
            </a:prstGeom>
            <a:solidFill>
              <a:schemeClr val="tx1">
                <a:lumMod val="65000"/>
                <a:lumOff val="35000"/>
              </a:schemeClr>
            </a:solidFill>
          </p:spPr>
          <p:txBody>
            <a:bodyPr wrap="none">
              <a:spAutoFit/>
            </a:bodyPr>
            <a:lstStyle/>
            <a:p>
              <a:pPr>
                <a:defRPr/>
              </a:pPr>
              <a:r>
                <a:rPr lang="en-US" altLang="zh-CN" sz="1400" dirty="0">
                  <a:solidFill>
                    <a:srgbClr val="FFFFFF"/>
                  </a:solidFill>
                  <a:latin typeface="+mn-lt"/>
                  <a:ea typeface="+mn-ea"/>
                </a:rPr>
                <a:t>Server2</a:t>
              </a:r>
              <a:endParaRPr lang="zh-CN" altLang="en-US" sz="1400" dirty="0">
                <a:solidFill>
                  <a:srgbClr val="FFFFFF"/>
                </a:solidFill>
                <a:latin typeface="+mn-lt"/>
                <a:ea typeface="+mn-ea"/>
              </a:endParaRPr>
            </a:p>
          </p:txBody>
        </p:sp>
        <p:sp>
          <p:nvSpPr>
            <p:cNvPr id="103" name="圆角矩形 102"/>
            <p:cNvSpPr/>
            <p:nvPr/>
          </p:nvSpPr>
          <p:spPr bwMode="auto">
            <a:xfrm>
              <a:off x="3629015" y="2574360"/>
              <a:ext cx="829552" cy="241893"/>
            </a:xfrm>
            <a:prstGeom prst="round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lIns="59385" tIns="29692" rIns="59385" bIns="29692">
              <a:spAutoFit/>
            </a:bodyPr>
            <a:lstStyle/>
            <a:p>
              <a:pPr defTabSz="844497">
                <a:defRPr/>
              </a:pPr>
              <a:endParaRPr lang="zh-CN" altLang="en-US" sz="1400" dirty="0">
                <a:solidFill>
                  <a:srgbClr val="FFFFFF"/>
                </a:solidFill>
                <a:latin typeface="+mn-lt"/>
                <a:ea typeface="+mn-ea"/>
              </a:endParaRPr>
            </a:p>
          </p:txBody>
        </p:sp>
        <p:sp>
          <p:nvSpPr>
            <p:cNvPr id="104" name="TextBox 103"/>
            <p:cNvSpPr txBox="1"/>
            <p:nvPr/>
          </p:nvSpPr>
          <p:spPr bwMode="auto">
            <a:xfrm>
              <a:off x="3685648" y="2578290"/>
              <a:ext cx="871062" cy="244331"/>
            </a:xfrm>
            <a:prstGeom prst="rect">
              <a:avLst/>
            </a:prstGeom>
            <a:solidFill>
              <a:schemeClr val="tx1">
                <a:lumMod val="65000"/>
                <a:lumOff val="35000"/>
              </a:schemeClr>
            </a:solidFill>
          </p:spPr>
          <p:txBody>
            <a:bodyPr wrap="none">
              <a:spAutoFit/>
            </a:bodyPr>
            <a:lstStyle/>
            <a:p>
              <a:pPr>
                <a:defRPr/>
              </a:pPr>
              <a:r>
                <a:rPr lang="en-US" altLang="zh-CN" sz="1400" dirty="0">
                  <a:solidFill>
                    <a:srgbClr val="FFFFFF"/>
                  </a:solidFill>
                  <a:latin typeface="+mn-lt"/>
                  <a:ea typeface="+mn-ea"/>
                </a:rPr>
                <a:t>Server3</a:t>
              </a:r>
              <a:endParaRPr lang="zh-CN" altLang="en-US" sz="1400" dirty="0">
                <a:solidFill>
                  <a:srgbClr val="FFFFFF"/>
                </a:solidFill>
                <a:latin typeface="+mn-lt"/>
                <a:ea typeface="+mn-ea"/>
              </a:endParaRPr>
            </a:p>
          </p:txBody>
        </p:sp>
        <p:sp>
          <p:nvSpPr>
            <p:cNvPr id="105" name="圆角矩形 102"/>
            <p:cNvSpPr>
              <a:spLocks noChangeArrowheads="1"/>
            </p:cNvSpPr>
            <p:nvPr/>
          </p:nvSpPr>
          <p:spPr bwMode="auto">
            <a:xfrm>
              <a:off x="945553" y="2914599"/>
              <a:ext cx="319644"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06" name="TextBox 103"/>
            <p:cNvSpPr txBox="1">
              <a:spLocks noChangeArrowheads="1"/>
            </p:cNvSpPr>
            <p:nvPr/>
          </p:nvSpPr>
          <p:spPr bwMode="auto">
            <a:xfrm>
              <a:off x="880779"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07" name="圆角矩形 104"/>
            <p:cNvSpPr>
              <a:spLocks noChangeArrowheads="1"/>
            </p:cNvSpPr>
            <p:nvPr/>
          </p:nvSpPr>
          <p:spPr bwMode="auto">
            <a:xfrm>
              <a:off x="1456702" y="2914599"/>
              <a:ext cx="318236"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08" name="TextBox 105"/>
            <p:cNvSpPr txBox="1">
              <a:spLocks noChangeArrowheads="1"/>
            </p:cNvSpPr>
            <p:nvPr/>
          </p:nvSpPr>
          <p:spPr bwMode="auto">
            <a:xfrm>
              <a:off x="1391929"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09" name="圆角矩形 106"/>
            <p:cNvSpPr>
              <a:spLocks noChangeArrowheads="1"/>
            </p:cNvSpPr>
            <p:nvPr/>
          </p:nvSpPr>
          <p:spPr bwMode="auto">
            <a:xfrm>
              <a:off x="2222730" y="2914599"/>
              <a:ext cx="319645"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10" name="TextBox 107"/>
            <p:cNvSpPr txBox="1">
              <a:spLocks noChangeArrowheads="1"/>
            </p:cNvSpPr>
            <p:nvPr/>
          </p:nvSpPr>
          <p:spPr bwMode="auto">
            <a:xfrm>
              <a:off x="2159357"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11" name="圆角矩形 108"/>
            <p:cNvSpPr>
              <a:spLocks noChangeArrowheads="1"/>
            </p:cNvSpPr>
            <p:nvPr/>
          </p:nvSpPr>
          <p:spPr bwMode="auto">
            <a:xfrm>
              <a:off x="2733873" y="2914599"/>
              <a:ext cx="319644"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12" name="TextBox 109"/>
            <p:cNvSpPr txBox="1">
              <a:spLocks noChangeArrowheads="1"/>
            </p:cNvSpPr>
            <p:nvPr/>
          </p:nvSpPr>
          <p:spPr bwMode="auto">
            <a:xfrm>
              <a:off x="2669098"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13" name="圆角矩形 110"/>
            <p:cNvSpPr>
              <a:spLocks noChangeArrowheads="1"/>
            </p:cNvSpPr>
            <p:nvPr/>
          </p:nvSpPr>
          <p:spPr bwMode="auto">
            <a:xfrm>
              <a:off x="3628317" y="2914599"/>
              <a:ext cx="319644"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14" name="TextBox 111"/>
            <p:cNvSpPr txBox="1">
              <a:spLocks noChangeArrowheads="1"/>
            </p:cNvSpPr>
            <p:nvPr/>
          </p:nvSpPr>
          <p:spPr bwMode="auto">
            <a:xfrm>
              <a:off x="3564951"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15" name="圆角矩形 112"/>
            <p:cNvSpPr>
              <a:spLocks noChangeArrowheads="1"/>
            </p:cNvSpPr>
            <p:nvPr/>
          </p:nvSpPr>
          <p:spPr bwMode="auto">
            <a:xfrm>
              <a:off x="4139471" y="2914599"/>
              <a:ext cx="319645"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16" name="TextBox 113"/>
            <p:cNvSpPr txBox="1">
              <a:spLocks noChangeArrowheads="1"/>
            </p:cNvSpPr>
            <p:nvPr/>
          </p:nvSpPr>
          <p:spPr bwMode="auto">
            <a:xfrm>
              <a:off x="4076101" y="2964953"/>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17" name="圆柱形 116"/>
            <p:cNvSpPr/>
            <p:nvPr/>
          </p:nvSpPr>
          <p:spPr bwMode="auto">
            <a:xfrm>
              <a:off x="1329103" y="4184847"/>
              <a:ext cx="446465" cy="128092"/>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18" name="圆柱形 117"/>
            <p:cNvSpPr/>
            <p:nvPr/>
          </p:nvSpPr>
          <p:spPr bwMode="auto">
            <a:xfrm>
              <a:off x="1392466" y="4312957"/>
              <a:ext cx="447873" cy="127067"/>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19" name="圆柱形 118"/>
            <p:cNvSpPr/>
            <p:nvPr/>
          </p:nvSpPr>
          <p:spPr bwMode="auto">
            <a:xfrm>
              <a:off x="1329103" y="4440005"/>
              <a:ext cx="446465" cy="128091"/>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20" name="圆柱形 118"/>
            <p:cNvSpPr>
              <a:spLocks noChangeArrowheads="1"/>
            </p:cNvSpPr>
            <p:nvPr/>
          </p:nvSpPr>
          <p:spPr bwMode="auto">
            <a:xfrm>
              <a:off x="880779" y="4312765"/>
              <a:ext cx="319644" cy="127466"/>
            </a:xfrm>
            <a:prstGeom prst="can">
              <a:avLst>
                <a:gd name="adj" fmla="val 25000"/>
              </a:avLst>
            </a:prstGeom>
            <a:solidFill>
              <a:srgbClr val="66CCFF"/>
            </a:solidFill>
            <a:ln w="9525"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21" name="圆柱形 120"/>
            <p:cNvSpPr/>
            <p:nvPr/>
          </p:nvSpPr>
          <p:spPr bwMode="auto">
            <a:xfrm>
              <a:off x="2605111" y="4184847"/>
              <a:ext cx="447873" cy="128092"/>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22" name="圆柱形 121"/>
            <p:cNvSpPr/>
            <p:nvPr/>
          </p:nvSpPr>
          <p:spPr bwMode="auto">
            <a:xfrm>
              <a:off x="2668490" y="4312957"/>
              <a:ext cx="447873" cy="127067"/>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23" name="圆柱形 122"/>
            <p:cNvSpPr/>
            <p:nvPr/>
          </p:nvSpPr>
          <p:spPr bwMode="auto">
            <a:xfrm>
              <a:off x="2605111" y="4440005"/>
              <a:ext cx="447873" cy="128091"/>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26" name="圆柱形 122"/>
            <p:cNvSpPr>
              <a:spLocks noChangeArrowheads="1"/>
            </p:cNvSpPr>
            <p:nvPr/>
          </p:nvSpPr>
          <p:spPr bwMode="auto">
            <a:xfrm>
              <a:off x="2159357" y="4312765"/>
              <a:ext cx="318236" cy="127466"/>
            </a:xfrm>
            <a:prstGeom prst="can">
              <a:avLst>
                <a:gd name="adj" fmla="val 25000"/>
              </a:avLst>
            </a:prstGeom>
            <a:solidFill>
              <a:srgbClr val="66CCFF"/>
            </a:solidFill>
            <a:ln w="9525"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27" name="圆柱形 126"/>
            <p:cNvSpPr/>
            <p:nvPr/>
          </p:nvSpPr>
          <p:spPr bwMode="auto">
            <a:xfrm>
              <a:off x="4010699" y="4184847"/>
              <a:ext cx="447873" cy="128092"/>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28" name="圆柱形 127"/>
            <p:cNvSpPr/>
            <p:nvPr/>
          </p:nvSpPr>
          <p:spPr bwMode="auto">
            <a:xfrm>
              <a:off x="4075497" y="4312957"/>
              <a:ext cx="446465" cy="127067"/>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29" name="圆柱形 128"/>
            <p:cNvSpPr/>
            <p:nvPr/>
          </p:nvSpPr>
          <p:spPr bwMode="auto">
            <a:xfrm>
              <a:off x="4010699" y="4440005"/>
              <a:ext cx="447873" cy="128091"/>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33" name="圆柱形 126"/>
            <p:cNvSpPr>
              <a:spLocks noChangeArrowheads="1"/>
            </p:cNvSpPr>
            <p:nvPr/>
          </p:nvSpPr>
          <p:spPr bwMode="auto">
            <a:xfrm>
              <a:off x="3564980" y="4312765"/>
              <a:ext cx="319645" cy="127466"/>
            </a:xfrm>
            <a:prstGeom prst="can">
              <a:avLst>
                <a:gd name="adj" fmla="val 25000"/>
              </a:avLst>
            </a:prstGeom>
            <a:solidFill>
              <a:srgbClr val="66CCFF"/>
            </a:solidFill>
            <a:ln w="9525"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34" name="下箭头 129"/>
            <p:cNvSpPr>
              <a:spLocks noChangeArrowheads="1"/>
            </p:cNvSpPr>
            <p:nvPr/>
          </p:nvSpPr>
          <p:spPr bwMode="auto">
            <a:xfrm>
              <a:off x="3813314" y="4057833"/>
              <a:ext cx="198782" cy="189562"/>
            </a:xfrm>
            <a:prstGeom prst="downArrow">
              <a:avLst>
                <a:gd name="adj1" fmla="val 50000"/>
                <a:gd name="adj2" fmla="val 50000"/>
              </a:avLst>
            </a:prstGeom>
            <a:noFill/>
            <a:ln w="9525" algn="ctr">
              <a:solidFill>
                <a:schemeClr val="tx1"/>
              </a:solidFill>
              <a:round/>
              <a:headEnd/>
              <a:tailEnd/>
            </a:ln>
          </p:spPr>
          <p:txBody>
            <a:bodyPr wrap="square" lIns="59385" tIns="29692" rIns="59385" bIns="29692">
              <a:noAutofit/>
            </a:bodyPr>
            <a:lstStyle/>
            <a:p>
              <a:pPr defTabSz="844497"/>
              <a:endParaRPr lang="zh-CN" altLang="en-US" sz="1400" dirty="0">
                <a:solidFill>
                  <a:srgbClr val="FFFFFF"/>
                </a:solidFill>
                <a:latin typeface="+mn-lt"/>
                <a:ea typeface="+mn-ea"/>
              </a:endParaRPr>
            </a:p>
          </p:txBody>
        </p:sp>
        <p:sp>
          <p:nvSpPr>
            <p:cNvPr id="135" name="圆柱形 130"/>
            <p:cNvSpPr>
              <a:spLocks noChangeArrowheads="1"/>
            </p:cNvSpPr>
            <p:nvPr/>
          </p:nvSpPr>
          <p:spPr bwMode="auto">
            <a:xfrm>
              <a:off x="1456702" y="3298882"/>
              <a:ext cx="318236" cy="127466"/>
            </a:xfrm>
            <a:prstGeom prst="can">
              <a:avLst>
                <a:gd name="adj" fmla="val 25000"/>
              </a:avLst>
            </a:prstGeom>
            <a:solidFill>
              <a:srgbClr val="CC9900"/>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36" name="圆柱形 131"/>
            <p:cNvSpPr>
              <a:spLocks noChangeArrowheads="1"/>
            </p:cNvSpPr>
            <p:nvPr/>
          </p:nvSpPr>
          <p:spPr bwMode="auto">
            <a:xfrm>
              <a:off x="945553" y="3298882"/>
              <a:ext cx="319644" cy="127466"/>
            </a:xfrm>
            <a:prstGeom prst="can">
              <a:avLst>
                <a:gd name="adj" fmla="val 25000"/>
              </a:avLst>
            </a:prstGeom>
            <a:solidFill>
              <a:schemeClr val="accent2">
                <a:lumMod val="75000"/>
              </a:schemeClr>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37" name="圆柱形 132"/>
            <p:cNvSpPr>
              <a:spLocks noChangeArrowheads="1"/>
            </p:cNvSpPr>
            <p:nvPr/>
          </p:nvSpPr>
          <p:spPr bwMode="auto">
            <a:xfrm>
              <a:off x="2733873" y="3298882"/>
              <a:ext cx="319644" cy="127466"/>
            </a:xfrm>
            <a:prstGeom prst="can">
              <a:avLst>
                <a:gd name="adj" fmla="val 25000"/>
              </a:avLst>
            </a:prstGeom>
            <a:solidFill>
              <a:srgbClr val="CC9900"/>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38" name="圆柱形 133"/>
            <p:cNvSpPr>
              <a:spLocks noChangeArrowheads="1"/>
            </p:cNvSpPr>
            <p:nvPr/>
          </p:nvSpPr>
          <p:spPr bwMode="auto">
            <a:xfrm>
              <a:off x="2222730" y="3298882"/>
              <a:ext cx="319645" cy="127466"/>
            </a:xfrm>
            <a:prstGeom prst="can">
              <a:avLst>
                <a:gd name="adj" fmla="val 25000"/>
              </a:avLst>
            </a:prstGeom>
            <a:solidFill>
              <a:schemeClr val="accent2">
                <a:lumMod val="75000"/>
              </a:schemeClr>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39" name="圆柱形 134"/>
            <p:cNvSpPr>
              <a:spLocks noChangeArrowheads="1"/>
            </p:cNvSpPr>
            <p:nvPr/>
          </p:nvSpPr>
          <p:spPr bwMode="auto">
            <a:xfrm>
              <a:off x="4139471" y="3298882"/>
              <a:ext cx="319645" cy="127466"/>
            </a:xfrm>
            <a:prstGeom prst="can">
              <a:avLst>
                <a:gd name="adj" fmla="val 25000"/>
              </a:avLst>
            </a:prstGeom>
            <a:solidFill>
              <a:srgbClr val="CC9900"/>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42" name="圆柱形 135"/>
            <p:cNvSpPr>
              <a:spLocks noChangeArrowheads="1"/>
            </p:cNvSpPr>
            <p:nvPr/>
          </p:nvSpPr>
          <p:spPr bwMode="auto">
            <a:xfrm>
              <a:off x="3628317" y="3298882"/>
              <a:ext cx="319644" cy="127466"/>
            </a:xfrm>
            <a:prstGeom prst="can">
              <a:avLst>
                <a:gd name="adj" fmla="val 25000"/>
              </a:avLst>
            </a:prstGeom>
            <a:solidFill>
              <a:schemeClr val="accent2">
                <a:lumMod val="75000"/>
              </a:schemeClr>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43" name="TextBox 140"/>
            <p:cNvSpPr txBox="1">
              <a:spLocks noChangeArrowheads="1"/>
            </p:cNvSpPr>
            <p:nvPr/>
          </p:nvSpPr>
          <p:spPr bwMode="auto">
            <a:xfrm>
              <a:off x="1391932" y="4282946"/>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HDD</a:t>
              </a:r>
              <a:endParaRPr lang="zh-CN" altLang="en-US" sz="1200" dirty="0">
                <a:solidFill>
                  <a:srgbClr val="000000"/>
                </a:solidFill>
                <a:latin typeface="+mn-lt"/>
                <a:ea typeface="+mn-ea"/>
              </a:endParaRPr>
            </a:p>
          </p:txBody>
        </p:sp>
        <p:sp>
          <p:nvSpPr>
            <p:cNvPr id="144" name="TextBox 141"/>
            <p:cNvSpPr txBox="1">
              <a:spLocks noChangeArrowheads="1"/>
            </p:cNvSpPr>
            <p:nvPr/>
          </p:nvSpPr>
          <p:spPr bwMode="auto">
            <a:xfrm>
              <a:off x="793901" y="4292885"/>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SSD</a:t>
              </a:r>
              <a:endParaRPr lang="zh-CN" altLang="en-US" sz="1200" dirty="0">
                <a:solidFill>
                  <a:srgbClr val="000000"/>
                </a:solidFill>
                <a:latin typeface="+mn-lt"/>
                <a:ea typeface="+mn-ea"/>
              </a:endParaRPr>
            </a:p>
          </p:txBody>
        </p:sp>
        <p:sp>
          <p:nvSpPr>
            <p:cNvPr id="145" name="TextBox 142"/>
            <p:cNvSpPr txBox="1">
              <a:spLocks noChangeArrowheads="1"/>
            </p:cNvSpPr>
            <p:nvPr/>
          </p:nvSpPr>
          <p:spPr bwMode="auto">
            <a:xfrm>
              <a:off x="2666307" y="4292885"/>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HDD</a:t>
              </a:r>
              <a:endParaRPr lang="zh-CN" altLang="en-US" sz="1200" dirty="0">
                <a:solidFill>
                  <a:srgbClr val="000000"/>
                </a:solidFill>
                <a:latin typeface="+mn-lt"/>
                <a:ea typeface="+mn-ea"/>
              </a:endParaRPr>
            </a:p>
          </p:txBody>
        </p:sp>
        <p:sp>
          <p:nvSpPr>
            <p:cNvPr id="149" name="TextBox 143"/>
            <p:cNvSpPr txBox="1">
              <a:spLocks noChangeArrowheads="1"/>
            </p:cNvSpPr>
            <p:nvPr/>
          </p:nvSpPr>
          <p:spPr bwMode="auto">
            <a:xfrm>
              <a:off x="2080106" y="4282946"/>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SSD</a:t>
              </a:r>
              <a:endParaRPr lang="zh-CN" altLang="en-US" sz="1200" dirty="0">
                <a:solidFill>
                  <a:srgbClr val="000000"/>
                </a:solidFill>
                <a:latin typeface="+mn-lt"/>
                <a:ea typeface="+mn-ea"/>
              </a:endParaRPr>
            </a:p>
          </p:txBody>
        </p:sp>
        <p:sp>
          <p:nvSpPr>
            <p:cNvPr id="150" name="TextBox 144"/>
            <p:cNvSpPr txBox="1">
              <a:spLocks noChangeArrowheads="1"/>
            </p:cNvSpPr>
            <p:nvPr/>
          </p:nvSpPr>
          <p:spPr bwMode="auto">
            <a:xfrm>
              <a:off x="4071895" y="4292885"/>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HDD</a:t>
              </a:r>
              <a:endParaRPr lang="zh-CN" altLang="en-US" sz="1200" dirty="0">
                <a:solidFill>
                  <a:srgbClr val="000000"/>
                </a:solidFill>
                <a:latin typeface="+mn-lt"/>
                <a:ea typeface="+mn-ea"/>
              </a:endParaRPr>
            </a:p>
          </p:txBody>
        </p:sp>
        <p:sp>
          <p:nvSpPr>
            <p:cNvPr id="151" name="TextBox 145"/>
            <p:cNvSpPr txBox="1">
              <a:spLocks noChangeArrowheads="1"/>
            </p:cNvSpPr>
            <p:nvPr/>
          </p:nvSpPr>
          <p:spPr bwMode="auto">
            <a:xfrm>
              <a:off x="3497982" y="4282946"/>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SSD</a:t>
              </a:r>
              <a:endParaRPr lang="zh-CN" altLang="en-US" sz="1200" dirty="0">
                <a:solidFill>
                  <a:srgbClr val="000000"/>
                </a:solidFill>
                <a:latin typeface="+mn-lt"/>
                <a:ea typeface="+mn-ea"/>
              </a:endParaRPr>
            </a:p>
          </p:txBody>
        </p:sp>
        <p:sp>
          <p:nvSpPr>
            <p:cNvPr id="152" name="下箭头 129"/>
            <p:cNvSpPr>
              <a:spLocks noChangeArrowheads="1"/>
            </p:cNvSpPr>
            <p:nvPr/>
          </p:nvSpPr>
          <p:spPr bwMode="auto">
            <a:xfrm>
              <a:off x="2419351" y="4071087"/>
              <a:ext cx="198782" cy="189562"/>
            </a:xfrm>
            <a:prstGeom prst="downArrow">
              <a:avLst>
                <a:gd name="adj1" fmla="val 50000"/>
                <a:gd name="adj2" fmla="val 50000"/>
              </a:avLst>
            </a:prstGeom>
            <a:noFill/>
            <a:ln w="9525" algn="ctr">
              <a:solidFill>
                <a:schemeClr val="tx1"/>
              </a:solidFill>
              <a:round/>
              <a:headEnd/>
              <a:tailEnd/>
            </a:ln>
          </p:spPr>
          <p:txBody>
            <a:bodyPr wrap="square" lIns="59385" tIns="29692" rIns="59385" bIns="29692">
              <a:noAutofit/>
            </a:bodyPr>
            <a:lstStyle/>
            <a:p>
              <a:pPr defTabSz="844497"/>
              <a:endParaRPr lang="zh-CN" altLang="en-US" sz="1400" dirty="0">
                <a:solidFill>
                  <a:srgbClr val="FFFFFF"/>
                </a:solidFill>
                <a:latin typeface="+mn-lt"/>
                <a:ea typeface="+mn-ea"/>
              </a:endParaRPr>
            </a:p>
          </p:txBody>
        </p:sp>
        <p:sp>
          <p:nvSpPr>
            <p:cNvPr id="153" name="下箭头 129"/>
            <p:cNvSpPr>
              <a:spLocks noChangeArrowheads="1"/>
            </p:cNvSpPr>
            <p:nvPr/>
          </p:nvSpPr>
          <p:spPr bwMode="auto">
            <a:xfrm>
              <a:off x="1133890" y="4064460"/>
              <a:ext cx="198782" cy="189562"/>
            </a:xfrm>
            <a:prstGeom prst="downArrow">
              <a:avLst>
                <a:gd name="adj1" fmla="val 50000"/>
                <a:gd name="adj2" fmla="val 50000"/>
              </a:avLst>
            </a:prstGeom>
            <a:noFill/>
            <a:ln w="9525" algn="ctr">
              <a:solidFill>
                <a:schemeClr val="tx1"/>
              </a:solidFill>
              <a:round/>
              <a:headEnd/>
              <a:tailEnd/>
            </a:ln>
          </p:spPr>
          <p:txBody>
            <a:bodyPr wrap="square" lIns="59385" tIns="29692" rIns="59385" bIns="29692">
              <a:noAutofit/>
            </a:bodyPr>
            <a:lstStyle/>
            <a:p>
              <a:pPr defTabSz="844497"/>
              <a:endParaRPr lang="zh-CN" altLang="en-US" sz="1400" dirty="0">
                <a:solidFill>
                  <a:srgbClr val="FFFFFF"/>
                </a:solidFill>
                <a:latin typeface="+mn-lt"/>
                <a:ea typeface="+mn-ea"/>
              </a:endParaRPr>
            </a:p>
          </p:txBody>
        </p:sp>
        <p:sp>
          <p:nvSpPr>
            <p:cNvPr id="154" name="矩形 91"/>
            <p:cNvSpPr>
              <a:spLocks noChangeArrowheads="1"/>
            </p:cNvSpPr>
            <p:nvPr/>
          </p:nvSpPr>
          <p:spPr bwMode="auto">
            <a:xfrm>
              <a:off x="4913166" y="2705101"/>
              <a:ext cx="1085665" cy="1981780"/>
            </a:xfrm>
            <a:prstGeom prst="rect">
              <a:avLst/>
            </a:prstGeom>
            <a:noFill/>
            <a:ln w="19050"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55" name="矩形 92"/>
            <p:cNvSpPr>
              <a:spLocks noChangeArrowheads="1"/>
            </p:cNvSpPr>
            <p:nvPr/>
          </p:nvSpPr>
          <p:spPr bwMode="auto">
            <a:xfrm>
              <a:off x="6190334" y="2695575"/>
              <a:ext cx="1085664" cy="1991305"/>
            </a:xfrm>
            <a:prstGeom prst="rect">
              <a:avLst/>
            </a:prstGeom>
            <a:noFill/>
            <a:ln w="19050"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56" name="矩形 93"/>
            <p:cNvSpPr>
              <a:spLocks noChangeArrowheads="1"/>
            </p:cNvSpPr>
            <p:nvPr/>
          </p:nvSpPr>
          <p:spPr bwMode="auto">
            <a:xfrm>
              <a:off x="7595940" y="2686051"/>
              <a:ext cx="1085665" cy="2000830"/>
            </a:xfrm>
            <a:prstGeom prst="rect">
              <a:avLst/>
            </a:prstGeom>
            <a:noFill/>
            <a:ln w="19050"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57" name="圆角矩形 94"/>
            <p:cNvSpPr>
              <a:spLocks noChangeArrowheads="1"/>
            </p:cNvSpPr>
            <p:nvPr/>
          </p:nvSpPr>
          <p:spPr bwMode="auto">
            <a:xfrm>
              <a:off x="4785420" y="3819525"/>
              <a:ext cx="3960440" cy="187828"/>
            </a:xfrm>
            <a:prstGeom prst="roundRect">
              <a:avLst>
                <a:gd name="adj" fmla="val 16667"/>
              </a:avLst>
            </a:prstGeom>
            <a:solidFill>
              <a:srgbClr val="CC9900"/>
            </a:solidFill>
            <a:ln w="9525" algn="ctr">
              <a:solidFill>
                <a:schemeClr val="tx1"/>
              </a:solidFill>
              <a:round/>
              <a:headEnd/>
              <a:tailEnd/>
            </a:ln>
          </p:spPr>
          <p:txBody>
            <a:bodyPr wrap="square" lIns="59385" tIns="29692" rIns="59385" bIns="29692">
              <a:spAutoFit/>
            </a:bodyPr>
            <a:lstStyle/>
            <a:p>
              <a:pPr defTabSz="844497"/>
              <a:endParaRPr lang="zh-CN" altLang="en-US" dirty="0">
                <a:solidFill>
                  <a:srgbClr val="FFFFFF"/>
                </a:solidFill>
                <a:latin typeface="+mn-lt"/>
                <a:ea typeface="+mn-ea"/>
              </a:endParaRPr>
            </a:p>
          </p:txBody>
        </p:sp>
        <p:sp>
          <p:nvSpPr>
            <p:cNvPr id="158" name="圆角矩形 157"/>
            <p:cNvSpPr/>
            <p:nvPr/>
          </p:nvSpPr>
          <p:spPr bwMode="auto">
            <a:xfrm>
              <a:off x="4976963" y="2574360"/>
              <a:ext cx="830960" cy="241893"/>
            </a:xfrm>
            <a:prstGeom prst="round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lIns="59385" tIns="29692" rIns="59385" bIns="29692">
              <a:spAutoFit/>
            </a:bodyPr>
            <a:lstStyle/>
            <a:p>
              <a:pPr defTabSz="844497">
                <a:defRPr/>
              </a:pPr>
              <a:endParaRPr lang="zh-CN" altLang="en-US" sz="1400" dirty="0">
                <a:solidFill>
                  <a:srgbClr val="FFFFFF"/>
                </a:solidFill>
                <a:latin typeface="+mn-lt"/>
                <a:ea typeface="+mn-ea"/>
              </a:endParaRPr>
            </a:p>
          </p:txBody>
        </p:sp>
        <p:sp>
          <p:nvSpPr>
            <p:cNvPr id="159" name="TextBox 158"/>
            <p:cNvSpPr txBox="1"/>
            <p:nvPr/>
          </p:nvSpPr>
          <p:spPr bwMode="auto">
            <a:xfrm>
              <a:off x="5035004" y="2578290"/>
              <a:ext cx="871062" cy="244331"/>
            </a:xfrm>
            <a:prstGeom prst="rect">
              <a:avLst/>
            </a:prstGeom>
            <a:solidFill>
              <a:schemeClr val="tx1">
                <a:lumMod val="65000"/>
                <a:lumOff val="35000"/>
              </a:schemeClr>
            </a:solidFill>
          </p:spPr>
          <p:txBody>
            <a:bodyPr wrap="none">
              <a:spAutoFit/>
            </a:bodyPr>
            <a:lstStyle/>
            <a:p>
              <a:pPr>
                <a:defRPr/>
              </a:pPr>
              <a:r>
                <a:rPr lang="en-US" altLang="zh-CN" sz="1400" dirty="0">
                  <a:solidFill>
                    <a:srgbClr val="FFFFFF"/>
                  </a:solidFill>
                  <a:latin typeface="+mn-lt"/>
                  <a:ea typeface="+mn-ea"/>
                </a:rPr>
                <a:t>Server4</a:t>
              </a:r>
              <a:endParaRPr lang="zh-CN" altLang="en-US" sz="1400" dirty="0">
                <a:solidFill>
                  <a:srgbClr val="FFFFFF"/>
                </a:solidFill>
                <a:latin typeface="+mn-lt"/>
                <a:ea typeface="+mn-ea"/>
              </a:endParaRPr>
            </a:p>
          </p:txBody>
        </p:sp>
        <p:sp>
          <p:nvSpPr>
            <p:cNvPr id="160" name="圆角矩形 159"/>
            <p:cNvSpPr/>
            <p:nvPr/>
          </p:nvSpPr>
          <p:spPr bwMode="auto">
            <a:xfrm>
              <a:off x="6319174" y="2574360"/>
              <a:ext cx="829552" cy="241893"/>
            </a:xfrm>
            <a:prstGeom prst="round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lIns="59385" tIns="29692" rIns="59385" bIns="29692">
              <a:spAutoFit/>
            </a:bodyPr>
            <a:lstStyle/>
            <a:p>
              <a:pPr defTabSz="844497">
                <a:defRPr/>
              </a:pPr>
              <a:endParaRPr lang="zh-CN" altLang="en-US" sz="1400" dirty="0">
                <a:solidFill>
                  <a:srgbClr val="FFFFFF"/>
                </a:solidFill>
                <a:latin typeface="+mn-lt"/>
                <a:ea typeface="+mn-ea"/>
              </a:endParaRPr>
            </a:p>
          </p:txBody>
        </p:sp>
        <p:sp>
          <p:nvSpPr>
            <p:cNvPr id="161" name="TextBox 160"/>
            <p:cNvSpPr txBox="1"/>
            <p:nvPr/>
          </p:nvSpPr>
          <p:spPr bwMode="auto">
            <a:xfrm>
              <a:off x="6375798" y="2578290"/>
              <a:ext cx="871062" cy="244331"/>
            </a:xfrm>
            <a:prstGeom prst="rect">
              <a:avLst/>
            </a:prstGeom>
            <a:solidFill>
              <a:schemeClr val="tx1">
                <a:lumMod val="65000"/>
                <a:lumOff val="35000"/>
              </a:schemeClr>
            </a:solidFill>
          </p:spPr>
          <p:txBody>
            <a:bodyPr wrap="none">
              <a:spAutoFit/>
            </a:bodyPr>
            <a:lstStyle/>
            <a:p>
              <a:pPr>
                <a:defRPr/>
              </a:pPr>
              <a:r>
                <a:rPr lang="en-US" altLang="zh-CN" sz="1400" dirty="0">
                  <a:solidFill>
                    <a:srgbClr val="FFFFFF"/>
                  </a:solidFill>
                  <a:latin typeface="+mn-lt"/>
                  <a:ea typeface="+mn-ea"/>
                </a:rPr>
                <a:t>Server5</a:t>
              </a:r>
              <a:endParaRPr lang="zh-CN" altLang="en-US" sz="1400" dirty="0">
                <a:solidFill>
                  <a:srgbClr val="FFFFFF"/>
                </a:solidFill>
                <a:latin typeface="+mn-lt"/>
                <a:ea typeface="+mn-ea"/>
              </a:endParaRPr>
            </a:p>
          </p:txBody>
        </p:sp>
        <p:sp>
          <p:nvSpPr>
            <p:cNvPr id="162" name="圆角矩形 161"/>
            <p:cNvSpPr/>
            <p:nvPr/>
          </p:nvSpPr>
          <p:spPr bwMode="auto">
            <a:xfrm>
              <a:off x="7724765" y="2574360"/>
              <a:ext cx="829552" cy="241893"/>
            </a:xfrm>
            <a:prstGeom prst="round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lIns="59385" tIns="29692" rIns="59385" bIns="29692">
              <a:spAutoFit/>
            </a:bodyPr>
            <a:lstStyle/>
            <a:p>
              <a:pPr defTabSz="844497">
                <a:defRPr/>
              </a:pPr>
              <a:endParaRPr lang="zh-CN" altLang="en-US" sz="1400" dirty="0">
                <a:solidFill>
                  <a:srgbClr val="FFFFFF"/>
                </a:solidFill>
                <a:latin typeface="+mn-lt"/>
                <a:ea typeface="+mn-ea"/>
              </a:endParaRPr>
            </a:p>
          </p:txBody>
        </p:sp>
        <p:sp>
          <p:nvSpPr>
            <p:cNvPr id="163" name="TextBox 162"/>
            <p:cNvSpPr txBox="1"/>
            <p:nvPr/>
          </p:nvSpPr>
          <p:spPr bwMode="auto">
            <a:xfrm>
              <a:off x="7781398" y="2578290"/>
              <a:ext cx="871062" cy="244331"/>
            </a:xfrm>
            <a:prstGeom prst="rect">
              <a:avLst/>
            </a:prstGeom>
            <a:solidFill>
              <a:schemeClr val="tx1">
                <a:lumMod val="65000"/>
                <a:lumOff val="35000"/>
              </a:schemeClr>
            </a:solidFill>
          </p:spPr>
          <p:txBody>
            <a:bodyPr wrap="none">
              <a:spAutoFit/>
            </a:bodyPr>
            <a:lstStyle/>
            <a:p>
              <a:pPr>
                <a:defRPr/>
              </a:pPr>
              <a:r>
                <a:rPr lang="en-US" altLang="zh-CN" sz="1400" dirty="0">
                  <a:solidFill>
                    <a:srgbClr val="FFFFFF"/>
                  </a:solidFill>
                  <a:latin typeface="+mn-lt"/>
                  <a:ea typeface="+mn-ea"/>
                </a:rPr>
                <a:t>ServerN</a:t>
              </a:r>
              <a:endParaRPr lang="zh-CN" altLang="en-US" sz="1400" dirty="0">
                <a:solidFill>
                  <a:srgbClr val="FFFFFF"/>
                </a:solidFill>
                <a:latin typeface="+mn-lt"/>
                <a:ea typeface="+mn-ea"/>
              </a:endParaRPr>
            </a:p>
          </p:txBody>
        </p:sp>
        <p:sp>
          <p:nvSpPr>
            <p:cNvPr id="164" name="圆角矩形 102"/>
            <p:cNvSpPr>
              <a:spLocks noChangeArrowheads="1"/>
            </p:cNvSpPr>
            <p:nvPr/>
          </p:nvSpPr>
          <p:spPr bwMode="auto">
            <a:xfrm>
              <a:off x="5041303" y="2914599"/>
              <a:ext cx="319644"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65" name="TextBox 103"/>
            <p:cNvSpPr txBox="1">
              <a:spLocks noChangeArrowheads="1"/>
            </p:cNvSpPr>
            <p:nvPr/>
          </p:nvSpPr>
          <p:spPr bwMode="auto">
            <a:xfrm>
              <a:off x="4976529"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66" name="圆角矩形 104"/>
            <p:cNvSpPr>
              <a:spLocks noChangeArrowheads="1"/>
            </p:cNvSpPr>
            <p:nvPr/>
          </p:nvSpPr>
          <p:spPr bwMode="auto">
            <a:xfrm>
              <a:off x="5552452" y="2914599"/>
              <a:ext cx="318236"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67" name="TextBox 105"/>
            <p:cNvSpPr txBox="1">
              <a:spLocks noChangeArrowheads="1"/>
            </p:cNvSpPr>
            <p:nvPr/>
          </p:nvSpPr>
          <p:spPr bwMode="auto">
            <a:xfrm>
              <a:off x="5487679"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68" name="圆角矩形 106"/>
            <p:cNvSpPr>
              <a:spLocks noChangeArrowheads="1"/>
            </p:cNvSpPr>
            <p:nvPr/>
          </p:nvSpPr>
          <p:spPr bwMode="auto">
            <a:xfrm>
              <a:off x="6318480" y="2914599"/>
              <a:ext cx="319645"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69" name="TextBox 107"/>
            <p:cNvSpPr txBox="1">
              <a:spLocks noChangeArrowheads="1"/>
            </p:cNvSpPr>
            <p:nvPr/>
          </p:nvSpPr>
          <p:spPr bwMode="auto">
            <a:xfrm>
              <a:off x="6255107"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70" name="圆角矩形 108"/>
            <p:cNvSpPr>
              <a:spLocks noChangeArrowheads="1"/>
            </p:cNvSpPr>
            <p:nvPr/>
          </p:nvSpPr>
          <p:spPr bwMode="auto">
            <a:xfrm>
              <a:off x="6829623" y="2914599"/>
              <a:ext cx="319644"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71" name="TextBox 109"/>
            <p:cNvSpPr txBox="1">
              <a:spLocks noChangeArrowheads="1"/>
            </p:cNvSpPr>
            <p:nvPr/>
          </p:nvSpPr>
          <p:spPr bwMode="auto">
            <a:xfrm>
              <a:off x="6764849"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72" name="圆角矩形 110"/>
            <p:cNvSpPr>
              <a:spLocks noChangeArrowheads="1"/>
            </p:cNvSpPr>
            <p:nvPr/>
          </p:nvSpPr>
          <p:spPr bwMode="auto">
            <a:xfrm>
              <a:off x="7724067" y="2914599"/>
              <a:ext cx="319644"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73" name="TextBox 111"/>
            <p:cNvSpPr txBox="1">
              <a:spLocks noChangeArrowheads="1"/>
            </p:cNvSpPr>
            <p:nvPr/>
          </p:nvSpPr>
          <p:spPr bwMode="auto">
            <a:xfrm>
              <a:off x="7660701" y="2955014"/>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74" name="圆角矩形 112"/>
            <p:cNvSpPr>
              <a:spLocks noChangeArrowheads="1"/>
            </p:cNvSpPr>
            <p:nvPr/>
          </p:nvSpPr>
          <p:spPr bwMode="auto">
            <a:xfrm>
              <a:off x="8235221" y="2914599"/>
              <a:ext cx="319645" cy="239779"/>
            </a:xfrm>
            <a:prstGeom prst="roundRect">
              <a:avLst>
                <a:gd name="adj" fmla="val 16667"/>
              </a:avLst>
            </a:prstGeom>
            <a:solidFill>
              <a:srgbClr val="92D050">
                <a:alpha val="50195"/>
              </a:srgbClr>
            </a:solidFill>
            <a:ln w="9525" algn="ctr">
              <a:solidFill>
                <a:schemeClr val="tx1"/>
              </a:solidFill>
              <a:round/>
              <a:headEnd/>
              <a:tailEnd/>
            </a:ln>
          </p:spPr>
          <p:txBody>
            <a:bodyPr lIns="59385" tIns="29692" rIns="59385" bIns="29692">
              <a:spAutoFit/>
            </a:bodyPr>
            <a:lstStyle/>
            <a:p>
              <a:pPr defTabSz="844497"/>
              <a:endParaRPr lang="zh-CN" altLang="en-US" sz="1400" dirty="0">
                <a:solidFill>
                  <a:srgbClr val="FFFFFF"/>
                </a:solidFill>
                <a:latin typeface="+mn-lt"/>
                <a:ea typeface="+mn-ea"/>
              </a:endParaRPr>
            </a:p>
          </p:txBody>
        </p:sp>
        <p:sp>
          <p:nvSpPr>
            <p:cNvPr id="175" name="TextBox 113"/>
            <p:cNvSpPr txBox="1">
              <a:spLocks noChangeArrowheads="1"/>
            </p:cNvSpPr>
            <p:nvPr/>
          </p:nvSpPr>
          <p:spPr bwMode="auto">
            <a:xfrm>
              <a:off x="8171851" y="2964953"/>
              <a:ext cx="390192" cy="244331"/>
            </a:xfrm>
            <a:prstGeom prst="rect">
              <a:avLst/>
            </a:prstGeom>
            <a:noFill/>
            <a:ln w="9525">
              <a:noFill/>
              <a:miter lim="800000"/>
              <a:headEnd/>
              <a:tailEnd/>
            </a:ln>
          </p:spPr>
          <p:txBody>
            <a:bodyPr wrap="none">
              <a:spAutoFit/>
            </a:bodyPr>
            <a:lstStyle/>
            <a:p>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76" name="TextBox 114"/>
            <p:cNvSpPr txBox="1">
              <a:spLocks noChangeArrowheads="1"/>
            </p:cNvSpPr>
            <p:nvPr/>
          </p:nvSpPr>
          <p:spPr bwMode="auto">
            <a:xfrm>
              <a:off x="5246670" y="3801906"/>
              <a:ext cx="3551022" cy="268764"/>
            </a:xfrm>
            <a:prstGeom prst="rect">
              <a:avLst/>
            </a:prstGeom>
            <a:noFill/>
            <a:ln w="9525">
              <a:noFill/>
              <a:miter lim="800000"/>
              <a:headEnd/>
              <a:tailEnd/>
            </a:ln>
          </p:spPr>
          <p:txBody>
            <a:bodyPr wrap="square" anchor="ctr">
              <a:spAutoFit/>
            </a:bodyPr>
            <a:lstStyle/>
            <a:p>
              <a:r>
                <a:rPr lang="en-US" altLang="zh-CN" sz="1600" dirty="0" err="1">
                  <a:solidFill>
                    <a:srgbClr val="000000"/>
                  </a:solidFill>
                  <a:latin typeface="+mn-lt"/>
                  <a:ea typeface="+mn-ea"/>
                </a:rPr>
                <a:t>FusionStorage</a:t>
              </a:r>
              <a:r>
                <a:rPr lang="zh-CN" altLang="en-US" sz="1600" dirty="0">
                  <a:solidFill>
                    <a:srgbClr val="000000"/>
                  </a:solidFill>
                  <a:latin typeface="+mn-lt"/>
                  <a:ea typeface="+mn-ea"/>
                </a:rPr>
                <a:t>存储资源池</a:t>
              </a:r>
              <a:r>
                <a:rPr lang="en-US" altLang="zh-CN" sz="1600" dirty="0">
                  <a:solidFill>
                    <a:srgbClr val="000000"/>
                  </a:solidFill>
                  <a:latin typeface="+mn-lt"/>
                  <a:ea typeface="+mn-ea"/>
                </a:rPr>
                <a:t>2</a:t>
              </a:r>
              <a:endParaRPr lang="zh-CN" altLang="en-US" sz="1600" dirty="0">
                <a:solidFill>
                  <a:srgbClr val="000000"/>
                </a:solidFill>
                <a:latin typeface="+mn-lt"/>
                <a:ea typeface="+mn-ea"/>
              </a:endParaRPr>
            </a:p>
          </p:txBody>
        </p:sp>
        <p:sp>
          <p:nvSpPr>
            <p:cNvPr id="177" name="圆柱形 176"/>
            <p:cNvSpPr/>
            <p:nvPr/>
          </p:nvSpPr>
          <p:spPr bwMode="auto">
            <a:xfrm>
              <a:off x="5424853" y="4184847"/>
              <a:ext cx="446465" cy="128092"/>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78" name="圆柱形 177"/>
            <p:cNvSpPr/>
            <p:nvPr/>
          </p:nvSpPr>
          <p:spPr bwMode="auto">
            <a:xfrm>
              <a:off x="5488216" y="4312957"/>
              <a:ext cx="447873" cy="127067"/>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79" name="圆柱形 178"/>
            <p:cNvSpPr/>
            <p:nvPr/>
          </p:nvSpPr>
          <p:spPr bwMode="auto">
            <a:xfrm>
              <a:off x="5424853" y="4440005"/>
              <a:ext cx="446465" cy="128091"/>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80" name="圆柱形 118"/>
            <p:cNvSpPr>
              <a:spLocks noChangeArrowheads="1"/>
            </p:cNvSpPr>
            <p:nvPr/>
          </p:nvSpPr>
          <p:spPr bwMode="auto">
            <a:xfrm>
              <a:off x="4976529" y="4312765"/>
              <a:ext cx="319644" cy="127466"/>
            </a:xfrm>
            <a:prstGeom prst="can">
              <a:avLst>
                <a:gd name="adj" fmla="val 25000"/>
              </a:avLst>
            </a:prstGeom>
            <a:solidFill>
              <a:srgbClr val="66CCFF"/>
            </a:solidFill>
            <a:ln w="9525"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81" name="圆柱形 180"/>
            <p:cNvSpPr/>
            <p:nvPr/>
          </p:nvSpPr>
          <p:spPr bwMode="auto">
            <a:xfrm>
              <a:off x="6700861" y="4184847"/>
              <a:ext cx="447873" cy="128092"/>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82" name="圆柱形 181"/>
            <p:cNvSpPr/>
            <p:nvPr/>
          </p:nvSpPr>
          <p:spPr bwMode="auto">
            <a:xfrm>
              <a:off x="6764240" y="4312957"/>
              <a:ext cx="447873" cy="127067"/>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83" name="圆柱形 182"/>
            <p:cNvSpPr/>
            <p:nvPr/>
          </p:nvSpPr>
          <p:spPr bwMode="auto">
            <a:xfrm>
              <a:off x="6700861" y="4440005"/>
              <a:ext cx="447873" cy="128091"/>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84" name="圆柱形 122"/>
            <p:cNvSpPr>
              <a:spLocks noChangeArrowheads="1"/>
            </p:cNvSpPr>
            <p:nvPr/>
          </p:nvSpPr>
          <p:spPr bwMode="auto">
            <a:xfrm>
              <a:off x="6255107" y="4312765"/>
              <a:ext cx="318236" cy="127466"/>
            </a:xfrm>
            <a:prstGeom prst="can">
              <a:avLst>
                <a:gd name="adj" fmla="val 25000"/>
              </a:avLst>
            </a:prstGeom>
            <a:solidFill>
              <a:srgbClr val="66CCFF"/>
            </a:solidFill>
            <a:ln w="9525"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85" name="圆柱形 184"/>
            <p:cNvSpPr/>
            <p:nvPr/>
          </p:nvSpPr>
          <p:spPr bwMode="auto">
            <a:xfrm>
              <a:off x="8106449" y="4184847"/>
              <a:ext cx="447873" cy="128092"/>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86" name="圆柱形 185"/>
            <p:cNvSpPr/>
            <p:nvPr/>
          </p:nvSpPr>
          <p:spPr bwMode="auto">
            <a:xfrm>
              <a:off x="8171247" y="4312957"/>
              <a:ext cx="446465" cy="127067"/>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87" name="圆柱形 186"/>
            <p:cNvSpPr/>
            <p:nvPr/>
          </p:nvSpPr>
          <p:spPr bwMode="auto">
            <a:xfrm>
              <a:off x="8106449" y="4440005"/>
              <a:ext cx="447873" cy="128091"/>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59385" tIns="29692" rIns="59385" bIns="29692"/>
            <a:lstStyle/>
            <a:p>
              <a:pPr defTabSz="844497">
                <a:defRPr/>
              </a:pPr>
              <a:endParaRPr lang="zh-CN" altLang="en-US" sz="1400" dirty="0">
                <a:solidFill>
                  <a:srgbClr val="FFFFFF"/>
                </a:solidFill>
                <a:latin typeface="+mn-lt"/>
                <a:ea typeface="+mn-ea"/>
              </a:endParaRPr>
            </a:p>
          </p:txBody>
        </p:sp>
        <p:sp>
          <p:nvSpPr>
            <p:cNvPr id="188" name="圆柱形 126"/>
            <p:cNvSpPr>
              <a:spLocks noChangeArrowheads="1"/>
            </p:cNvSpPr>
            <p:nvPr/>
          </p:nvSpPr>
          <p:spPr bwMode="auto">
            <a:xfrm>
              <a:off x="7660730" y="4312765"/>
              <a:ext cx="319645" cy="127466"/>
            </a:xfrm>
            <a:prstGeom prst="can">
              <a:avLst>
                <a:gd name="adj" fmla="val 25000"/>
              </a:avLst>
            </a:prstGeom>
            <a:solidFill>
              <a:srgbClr val="66CCFF"/>
            </a:solidFill>
            <a:ln w="9525" algn="ctr">
              <a:solidFill>
                <a:schemeClr val="tx1"/>
              </a:solidFill>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89" name="下箭头 129"/>
            <p:cNvSpPr>
              <a:spLocks noChangeArrowheads="1"/>
            </p:cNvSpPr>
            <p:nvPr/>
          </p:nvSpPr>
          <p:spPr bwMode="auto">
            <a:xfrm>
              <a:off x="7899539" y="4057833"/>
              <a:ext cx="198782" cy="189562"/>
            </a:xfrm>
            <a:prstGeom prst="downArrow">
              <a:avLst>
                <a:gd name="adj1" fmla="val 50000"/>
                <a:gd name="adj2" fmla="val 50000"/>
              </a:avLst>
            </a:prstGeom>
            <a:noFill/>
            <a:ln w="9525" algn="ctr">
              <a:solidFill>
                <a:schemeClr val="tx1"/>
              </a:solidFill>
              <a:round/>
              <a:headEnd/>
              <a:tailEnd/>
            </a:ln>
          </p:spPr>
          <p:txBody>
            <a:bodyPr wrap="square" lIns="59385" tIns="29692" rIns="59385" bIns="29692">
              <a:noAutofit/>
            </a:bodyPr>
            <a:lstStyle/>
            <a:p>
              <a:pPr defTabSz="844497"/>
              <a:endParaRPr lang="zh-CN" altLang="en-US" sz="1400" dirty="0">
                <a:solidFill>
                  <a:srgbClr val="FFFFFF"/>
                </a:solidFill>
                <a:latin typeface="+mn-lt"/>
                <a:ea typeface="+mn-ea"/>
              </a:endParaRPr>
            </a:p>
          </p:txBody>
        </p:sp>
        <p:sp>
          <p:nvSpPr>
            <p:cNvPr id="190" name="圆柱形 130"/>
            <p:cNvSpPr>
              <a:spLocks noChangeArrowheads="1"/>
            </p:cNvSpPr>
            <p:nvPr/>
          </p:nvSpPr>
          <p:spPr bwMode="auto">
            <a:xfrm>
              <a:off x="5552452" y="3298882"/>
              <a:ext cx="318236" cy="127466"/>
            </a:xfrm>
            <a:prstGeom prst="can">
              <a:avLst>
                <a:gd name="adj" fmla="val 25000"/>
              </a:avLst>
            </a:prstGeom>
            <a:solidFill>
              <a:srgbClr val="CC9900"/>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91" name="圆柱形 131"/>
            <p:cNvSpPr>
              <a:spLocks noChangeArrowheads="1"/>
            </p:cNvSpPr>
            <p:nvPr/>
          </p:nvSpPr>
          <p:spPr bwMode="auto">
            <a:xfrm>
              <a:off x="5041303" y="3298882"/>
              <a:ext cx="319644" cy="127466"/>
            </a:xfrm>
            <a:prstGeom prst="can">
              <a:avLst>
                <a:gd name="adj" fmla="val 25000"/>
              </a:avLst>
            </a:prstGeom>
            <a:solidFill>
              <a:schemeClr val="accent2">
                <a:lumMod val="75000"/>
              </a:schemeClr>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92" name="圆柱形 132"/>
            <p:cNvSpPr>
              <a:spLocks noChangeArrowheads="1"/>
            </p:cNvSpPr>
            <p:nvPr/>
          </p:nvSpPr>
          <p:spPr bwMode="auto">
            <a:xfrm>
              <a:off x="6829623" y="3298882"/>
              <a:ext cx="319644" cy="127466"/>
            </a:xfrm>
            <a:prstGeom prst="can">
              <a:avLst>
                <a:gd name="adj" fmla="val 25000"/>
              </a:avLst>
            </a:prstGeom>
            <a:solidFill>
              <a:srgbClr val="CC9900"/>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93" name="圆柱形 133"/>
            <p:cNvSpPr>
              <a:spLocks noChangeArrowheads="1"/>
            </p:cNvSpPr>
            <p:nvPr/>
          </p:nvSpPr>
          <p:spPr bwMode="auto">
            <a:xfrm>
              <a:off x="6318480" y="3298882"/>
              <a:ext cx="319645" cy="127466"/>
            </a:xfrm>
            <a:prstGeom prst="can">
              <a:avLst>
                <a:gd name="adj" fmla="val 25000"/>
              </a:avLst>
            </a:prstGeom>
            <a:solidFill>
              <a:schemeClr val="accent2">
                <a:lumMod val="75000"/>
              </a:schemeClr>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94" name="圆柱形 134"/>
            <p:cNvSpPr>
              <a:spLocks noChangeArrowheads="1"/>
            </p:cNvSpPr>
            <p:nvPr/>
          </p:nvSpPr>
          <p:spPr bwMode="auto">
            <a:xfrm>
              <a:off x="8235221" y="3298882"/>
              <a:ext cx="319645" cy="127466"/>
            </a:xfrm>
            <a:prstGeom prst="can">
              <a:avLst>
                <a:gd name="adj" fmla="val 25000"/>
              </a:avLst>
            </a:prstGeom>
            <a:solidFill>
              <a:srgbClr val="CC9900"/>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95" name="圆柱形 135"/>
            <p:cNvSpPr>
              <a:spLocks noChangeArrowheads="1"/>
            </p:cNvSpPr>
            <p:nvPr/>
          </p:nvSpPr>
          <p:spPr bwMode="auto">
            <a:xfrm>
              <a:off x="7724067" y="3298882"/>
              <a:ext cx="319644" cy="127466"/>
            </a:xfrm>
            <a:prstGeom prst="can">
              <a:avLst>
                <a:gd name="adj" fmla="val 25000"/>
              </a:avLst>
            </a:prstGeom>
            <a:solidFill>
              <a:schemeClr val="accent2">
                <a:lumMod val="75000"/>
              </a:schemeClr>
            </a:solidFill>
            <a:ln w="9525" algn="ctr">
              <a:solidFill>
                <a:schemeClr val="tx1"/>
              </a:solidFill>
              <a:prstDash val="dash"/>
              <a:round/>
              <a:headEnd/>
              <a:tailEnd/>
            </a:ln>
          </p:spPr>
          <p:txBody>
            <a:bodyPr lIns="59385" tIns="29692" rIns="59385" bIns="29692"/>
            <a:lstStyle/>
            <a:p>
              <a:pPr defTabSz="844497"/>
              <a:endParaRPr lang="zh-CN" altLang="en-US" sz="1400" dirty="0">
                <a:solidFill>
                  <a:srgbClr val="FFFFFF"/>
                </a:solidFill>
                <a:latin typeface="+mn-lt"/>
                <a:ea typeface="+mn-ea"/>
              </a:endParaRPr>
            </a:p>
          </p:txBody>
        </p:sp>
        <p:sp>
          <p:nvSpPr>
            <p:cNvPr id="196" name="TextBox 140"/>
            <p:cNvSpPr txBox="1">
              <a:spLocks noChangeArrowheads="1"/>
            </p:cNvSpPr>
            <p:nvPr/>
          </p:nvSpPr>
          <p:spPr bwMode="auto">
            <a:xfrm>
              <a:off x="5487682" y="4282946"/>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HDD</a:t>
              </a:r>
              <a:endParaRPr lang="zh-CN" altLang="en-US" sz="1200" dirty="0">
                <a:solidFill>
                  <a:srgbClr val="000000"/>
                </a:solidFill>
                <a:latin typeface="+mn-lt"/>
                <a:ea typeface="+mn-ea"/>
              </a:endParaRPr>
            </a:p>
          </p:txBody>
        </p:sp>
        <p:sp>
          <p:nvSpPr>
            <p:cNvPr id="197" name="TextBox 141"/>
            <p:cNvSpPr txBox="1">
              <a:spLocks noChangeArrowheads="1"/>
            </p:cNvSpPr>
            <p:nvPr/>
          </p:nvSpPr>
          <p:spPr bwMode="auto">
            <a:xfrm>
              <a:off x="4889650" y="4292885"/>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SSD</a:t>
              </a:r>
              <a:endParaRPr lang="zh-CN" altLang="en-US" sz="1200" dirty="0">
                <a:solidFill>
                  <a:srgbClr val="000000"/>
                </a:solidFill>
                <a:latin typeface="+mn-lt"/>
                <a:ea typeface="+mn-ea"/>
              </a:endParaRPr>
            </a:p>
          </p:txBody>
        </p:sp>
        <p:sp>
          <p:nvSpPr>
            <p:cNvPr id="198" name="TextBox 142"/>
            <p:cNvSpPr txBox="1">
              <a:spLocks noChangeArrowheads="1"/>
            </p:cNvSpPr>
            <p:nvPr/>
          </p:nvSpPr>
          <p:spPr bwMode="auto">
            <a:xfrm>
              <a:off x="6762057" y="4292885"/>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HDD</a:t>
              </a:r>
              <a:endParaRPr lang="zh-CN" altLang="en-US" sz="1200" dirty="0">
                <a:solidFill>
                  <a:srgbClr val="000000"/>
                </a:solidFill>
                <a:latin typeface="+mn-lt"/>
                <a:ea typeface="+mn-ea"/>
              </a:endParaRPr>
            </a:p>
          </p:txBody>
        </p:sp>
        <p:sp>
          <p:nvSpPr>
            <p:cNvPr id="199" name="TextBox 143"/>
            <p:cNvSpPr txBox="1">
              <a:spLocks noChangeArrowheads="1"/>
            </p:cNvSpPr>
            <p:nvPr/>
          </p:nvSpPr>
          <p:spPr bwMode="auto">
            <a:xfrm>
              <a:off x="6175856" y="4282946"/>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SSD</a:t>
              </a:r>
              <a:endParaRPr lang="zh-CN" altLang="en-US" sz="1200" dirty="0">
                <a:solidFill>
                  <a:srgbClr val="000000"/>
                </a:solidFill>
                <a:latin typeface="+mn-lt"/>
                <a:ea typeface="+mn-ea"/>
              </a:endParaRPr>
            </a:p>
          </p:txBody>
        </p:sp>
        <p:sp>
          <p:nvSpPr>
            <p:cNvPr id="200" name="TextBox 144"/>
            <p:cNvSpPr txBox="1">
              <a:spLocks noChangeArrowheads="1"/>
            </p:cNvSpPr>
            <p:nvPr/>
          </p:nvSpPr>
          <p:spPr bwMode="auto">
            <a:xfrm>
              <a:off x="8167645" y="4292885"/>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HDD</a:t>
              </a:r>
              <a:endParaRPr lang="zh-CN" altLang="en-US" sz="1200" dirty="0">
                <a:solidFill>
                  <a:srgbClr val="000000"/>
                </a:solidFill>
                <a:latin typeface="+mn-lt"/>
                <a:ea typeface="+mn-ea"/>
              </a:endParaRPr>
            </a:p>
          </p:txBody>
        </p:sp>
        <p:sp>
          <p:nvSpPr>
            <p:cNvPr id="201" name="TextBox 145"/>
            <p:cNvSpPr txBox="1">
              <a:spLocks noChangeArrowheads="1"/>
            </p:cNvSpPr>
            <p:nvPr/>
          </p:nvSpPr>
          <p:spPr bwMode="auto">
            <a:xfrm>
              <a:off x="7593732" y="4282946"/>
              <a:ext cx="445148" cy="219898"/>
            </a:xfrm>
            <a:prstGeom prst="rect">
              <a:avLst/>
            </a:prstGeom>
            <a:noFill/>
            <a:ln w="9525">
              <a:noFill/>
              <a:miter lim="800000"/>
              <a:headEnd/>
              <a:tailEnd/>
            </a:ln>
          </p:spPr>
          <p:txBody>
            <a:bodyPr wrap="none">
              <a:spAutoFit/>
            </a:bodyPr>
            <a:lstStyle/>
            <a:p>
              <a:r>
                <a:rPr lang="en-US" altLang="zh-CN" sz="1200" dirty="0">
                  <a:solidFill>
                    <a:srgbClr val="000000"/>
                  </a:solidFill>
                  <a:latin typeface="+mn-lt"/>
                  <a:ea typeface="+mn-ea"/>
                </a:rPr>
                <a:t>SSD</a:t>
              </a:r>
              <a:endParaRPr lang="zh-CN" altLang="en-US" sz="1200" dirty="0">
                <a:solidFill>
                  <a:srgbClr val="000000"/>
                </a:solidFill>
                <a:latin typeface="+mn-lt"/>
                <a:ea typeface="+mn-ea"/>
              </a:endParaRPr>
            </a:p>
          </p:txBody>
        </p:sp>
        <p:sp>
          <p:nvSpPr>
            <p:cNvPr id="202" name="TextBox 105"/>
            <p:cNvSpPr txBox="1">
              <a:spLocks noChangeArrowheads="1"/>
            </p:cNvSpPr>
            <p:nvPr/>
          </p:nvSpPr>
          <p:spPr bwMode="auto">
            <a:xfrm>
              <a:off x="7231489" y="3293218"/>
              <a:ext cx="692453" cy="366496"/>
            </a:xfrm>
            <a:prstGeom prst="rect">
              <a:avLst/>
            </a:prstGeom>
            <a:noFill/>
            <a:ln w="9525">
              <a:noFill/>
              <a:miter lim="800000"/>
              <a:headEnd/>
              <a:tailEnd/>
            </a:ln>
          </p:spPr>
          <p:txBody>
            <a:bodyPr wrap="none">
              <a:spAutoFit/>
            </a:bodyPr>
            <a:lstStyle/>
            <a:p>
              <a:r>
                <a:rPr lang="en-US" altLang="zh-CN" sz="2400" dirty="0">
                  <a:solidFill>
                    <a:srgbClr val="000000"/>
                  </a:solidFill>
                  <a:latin typeface="+mn-lt"/>
                  <a:ea typeface="+mn-ea"/>
                </a:rPr>
                <a:t>...</a:t>
              </a:r>
              <a:endParaRPr lang="zh-CN" altLang="en-US" sz="2400" dirty="0">
                <a:solidFill>
                  <a:srgbClr val="000000"/>
                </a:solidFill>
                <a:latin typeface="+mn-lt"/>
                <a:ea typeface="+mn-ea"/>
              </a:endParaRPr>
            </a:p>
          </p:txBody>
        </p:sp>
        <p:sp>
          <p:nvSpPr>
            <p:cNvPr id="203" name="下箭头 129"/>
            <p:cNvSpPr>
              <a:spLocks noChangeArrowheads="1"/>
            </p:cNvSpPr>
            <p:nvPr/>
          </p:nvSpPr>
          <p:spPr bwMode="auto">
            <a:xfrm>
              <a:off x="6515101" y="4071087"/>
              <a:ext cx="198782" cy="189562"/>
            </a:xfrm>
            <a:prstGeom prst="downArrow">
              <a:avLst>
                <a:gd name="adj1" fmla="val 50000"/>
                <a:gd name="adj2" fmla="val 50000"/>
              </a:avLst>
            </a:prstGeom>
            <a:noFill/>
            <a:ln w="9525" algn="ctr">
              <a:solidFill>
                <a:schemeClr val="tx1"/>
              </a:solidFill>
              <a:round/>
              <a:headEnd/>
              <a:tailEnd/>
            </a:ln>
          </p:spPr>
          <p:txBody>
            <a:bodyPr wrap="square" lIns="59385" tIns="29692" rIns="59385" bIns="29692">
              <a:noAutofit/>
            </a:bodyPr>
            <a:lstStyle/>
            <a:p>
              <a:pPr defTabSz="844497"/>
              <a:endParaRPr lang="zh-CN" altLang="en-US" sz="1400" dirty="0">
                <a:solidFill>
                  <a:srgbClr val="FFFFFF"/>
                </a:solidFill>
                <a:latin typeface="+mn-lt"/>
                <a:ea typeface="+mn-ea"/>
              </a:endParaRPr>
            </a:p>
          </p:txBody>
        </p:sp>
        <p:sp>
          <p:nvSpPr>
            <p:cNvPr id="204" name="下箭头 129"/>
            <p:cNvSpPr>
              <a:spLocks noChangeArrowheads="1"/>
            </p:cNvSpPr>
            <p:nvPr/>
          </p:nvSpPr>
          <p:spPr bwMode="auto">
            <a:xfrm>
              <a:off x="5229640" y="4064460"/>
              <a:ext cx="198782" cy="189562"/>
            </a:xfrm>
            <a:prstGeom prst="downArrow">
              <a:avLst>
                <a:gd name="adj1" fmla="val 50000"/>
                <a:gd name="adj2" fmla="val 50000"/>
              </a:avLst>
            </a:prstGeom>
            <a:noFill/>
            <a:ln w="9525" algn="ctr">
              <a:solidFill>
                <a:schemeClr val="tx1"/>
              </a:solidFill>
              <a:round/>
              <a:headEnd/>
              <a:tailEnd/>
            </a:ln>
          </p:spPr>
          <p:txBody>
            <a:bodyPr wrap="square" lIns="59385" tIns="29692" rIns="59385" bIns="29692">
              <a:noAutofit/>
            </a:bodyPr>
            <a:lstStyle/>
            <a:p>
              <a:pPr defTabSz="844497"/>
              <a:endParaRPr lang="zh-CN" altLang="en-US" sz="1400" dirty="0">
                <a:solidFill>
                  <a:srgbClr val="FFFFFF"/>
                </a:solidFill>
                <a:latin typeface="+mn-lt"/>
                <a:ea typeface="+mn-ea"/>
              </a:endParaRPr>
            </a:p>
          </p:txBody>
        </p:sp>
        <p:sp>
          <p:nvSpPr>
            <p:cNvPr id="205" name="圆角矩形 94"/>
            <p:cNvSpPr>
              <a:spLocks noChangeArrowheads="1"/>
            </p:cNvSpPr>
            <p:nvPr/>
          </p:nvSpPr>
          <p:spPr bwMode="auto">
            <a:xfrm>
              <a:off x="718245" y="3819525"/>
              <a:ext cx="3960440" cy="187828"/>
            </a:xfrm>
            <a:prstGeom prst="roundRect">
              <a:avLst>
                <a:gd name="adj" fmla="val 16667"/>
              </a:avLst>
            </a:prstGeom>
            <a:solidFill>
              <a:schemeClr val="accent2">
                <a:lumMod val="75000"/>
              </a:schemeClr>
            </a:solidFill>
            <a:ln w="9525" algn="ctr">
              <a:solidFill>
                <a:schemeClr val="tx1"/>
              </a:solidFill>
              <a:round/>
              <a:headEnd/>
              <a:tailEnd/>
            </a:ln>
          </p:spPr>
          <p:txBody>
            <a:bodyPr wrap="square" lIns="59385" tIns="29692" rIns="59385" bIns="29692">
              <a:spAutoFit/>
            </a:bodyPr>
            <a:lstStyle/>
            <a:p>
              <a:pPr defTabSz="844497"/>
              <a:endParaRPr lang="zh-CN" altLang="en-US" dirty="0">
                <a:solidFill>
                  <a:srgbClr val="FFFFFF"/>
                </a:solidFill>
                <a:latin typeface="+mn-lt"/>
                <a:ea typeface="+mn-ea"/>
              </a:endParaRPr>
            </a:p>
          </p:txBody>
        </p:sp>
        <p:sp>
          <p:nvSpPr>
            <p:cNvPr id="206" name="TextBox 114"/>
            <p:cNvSpPr txBox="1">
              <a:spLocks noChangeArrowheads="1"/>
            </p:cNvSpPr>
            <p:nvPr/>
          </p:nvSpPr>
          <p:spPr bwMode="auto">
            <a:xfrm>
              <a:off x="1173832" y="3788847"/>
              <a:ext cx="3206180" cy="268764"/>
            </a:xfrm>
            <a:prstGeom prst="rect">
              <a:avLst/>
            </a:prstGeom>
            <a:noFill/>
            <a:ln w="9525">
              <a:noFill/>
              <a:miter lim="800000"/>
              <a:headEnd/>
              <a:tailEnd/>
            </a:ln>
          </p:spPr>
          <p:txBody>
            <a:bodyPr wrap="square">
              <a:spAutoFit/>
            </a:bodyPr>
            <a:lstStyle/>
            <a:p>
              <a:r>
                <a:rPr lang="en-US" altLang="zh-CN" sz="1600" dirty="0" err="1">
                  <a:solidFill>
                    <a:srgbClr val="000000"/>
                  </a:solidFill>
                  <a:latin typeface="+mn-lt"/>
                  <a:ea typeface="+mn-ea"/>
                </a:rPr>
                <a:t>FusionStorage</a:t>
              </a:r>
              <a:r>
                <a:rPr lang="zh-CN" altLang="en-US" sz="1600" dirty="0">
                  <a:solidFill>
                    <a:srgbClr val="000000"/>
                  </a:solidFill>
                  <a:latin typeface="+mn-lt"/>
                  <a:ea typeface="+mn-ea"/>
                </a:rPr>
                <a:t>存储资源池</a:t>
              </a:r>
              <a:r>
                <a:rPr lang="en-US" altLang="zh-CN" sz="1600" dirty="0">
                  <a:solidFill>
                    <a:srgbClr val="000000"/>
                  </a:solidFill>
                  <a:latin typeface="+mn-lt"/>
                  <a:ea typeface="+mn-ea"/>
                </a:rPr>
                <a:t>1</a:t>
              </a:r>
              <a:endParaRPr lang="zh-CN" altLang="en-US" sz="1600" dirty="0">
                <a:solidFill>
                  <a:srgbClr val="000000"/>
                </a:solidFill>
                <a:latin typeface="+mn-lt"/>
                <a:ea typeface="+mn-ea"/>
              </a:endParaRPr>
            </a:p>
          </p:txBody>
        </p:sp>
        <p:cxnSp>
          <p:nvCxnSpPr>
            <p:cNvPr id="207" name="肘形连接符 206"/>
            <p:cNvCxnSpPr>
              <a:stCxn id="206" idx="0"/>
              <a:endCxn id="136" idx="3"/>
            </p:cNvCxnSpPr>
            <p:nvPr/>
          </p:nvCxnSpPr>
          <p:spPr bwMode="auto">
            <a:xfrm rot="16200000" flipV="1">
              <a:off x="1759900" y="2771824"/>
              <a:ext cx="362499" cy="1671547"/>
            </a:xfrm>
            <a:prstGeom prst="bentConnector3">
              <a:avLst>
                <a:gd name="adj1" fmla="val 50000"/>
              </a:avLst>
            </a:prstGeom>
            <a:noFill/>
            <a:ln w="28575" cap="flat" cmpd="sng" algn="ctr">
              <a:solidFill>
                <a:schemeClr val="accent2">
                  <a:lumMod val="75000"/>
                </a:schemeClr>
              </a:solidFill>
              <a:prstDash val="solid"/>
              <a:round/>
              <a:headEnd type="none" w="med" len="med"/>
              <a:tailEnd type="arrow"/>
            </a:ln>
            <a:effectLst/>
          </p:spPr>
        </p:cxnSp>
        <p:cxnSp>
          <p:nvCxnSpPr>
            <p:cNvPr id="208" name="肘形连接符 207"/>
            <p:cNvCxnSpPr>
              <a:stCxn id="206" idx="0"/>
              <a:endCxn id="138" idx="3"/>
            </p:cNvCxnSpPr>
            <p:nvPr/>
          </p:nvCxnSpPr>
          <p:spPr bwMode="auto">
            <a:xfrm rot="16200000" flipV="1">
              <a:off x="2398488" y="3410412"/>
              <a:ext cx="362499" cy="394370"/>
            </a:xfrm>
            <a:prstGeom prst="bentConnector3">
              <a:avLst>
                <a:gd name="adj1" fmla="val 50000"/>
              </a:avLst>
            </a:prstGeom>
            <a:noFill/>
            <a:ln w="28575" cap="flat" cmpd="sng" algn="ctr">
              <a:solidFill>
                <a:schemeClr val="accent2">
                  <a:lumMod val="75000"/>
                </a:schemeClr>
              </a:solidFill>
              <a:prstDash val="solid"/>
              <a:round/>
              <a:headEnd type="none" w="med" len="med"/>
              <a:tailEnd type="arrow"/>
            </a:ln>
            <a:effectLst/>
          </p:spPr>
        </p:cxnSp>
        <p:cxnSp>
          <p:nvCxnSpPr>
            <p:cNvPr id="209" name="肘形连接符 208"/>
            <p:cNvCxnSpPr>
              <a:stCxn id="206" idx="0"/>
              <a:endCxn id="142" idx="3"/>
            </p:cNvCxnSpPr>
            <p:nvPr/>
          </p:nvCxnSpPr>
          <p:spPr bwMode="auto">
            <a:xfrm rot="5400000" flipH="1" flipV="1">
              <a:off x="3101281" y="3101989"/>
              <a:ext cx="362499" cy="1011216"/>
            </a:xfrm>
            <a:prstGeom prst="bentConnector3">
              <a:avLst>
                <a:gd name="adj1" fmla="val 50000"/>
              </a:avLst>
            </a:prstGeom>
            <a:noFill/>
            <a:ln w="28575" cap="flat" cmpd="sng" algn="ctr">
              <a:solidFill>
                <a:schemeClr val="accent2">
                  <a:lumMod val="75000"/>
                </a:schemeClr>
              </a:solidFill>
              <a:prstDash val="solid"/>
              <a:round/>
              <a:headEnd type="none" w="med" len="med"/>
              <a:tailEnd type="arrow"/>
            </a:ln>
            <a:effectLst/>
          </p:spPr>
        </p:cxnSp>
        <p:cxnSp>
          <p:nvCxnSpPr>
            <p:cNvPr id="210" name="肘形连接符 209"/>
            <p:cNvCxnSpPr>
              <a:stCxn id="206" idx="0"/>
              <a:endCxn id="191" idx="3"/>
            </p:cNvCxnSpPr>
            <p:nvPr/>
          </p:nvCxnSpPr>
          <p:spPr bwMode="auto">
            <a:xfrm rot="5400000" flipH="1" flipV="1">
              <a:off x="3807774" y="2395496"/>
              <a:ext cx="362499" cy="2424202"/>
            </a:xfrm>
            <a:prstGeom prst="bentConnector3">
              <a:avLst>
                <a:gd name="adj1" fmla="val 50000"/>
              </a:avLst>
            </a:prstGeom>
            <a:noFill/>
            <a:ln w="28575" cap="flat" cmpd="sng" algn="ctr">
              <a:solidFill>
                <a:schemeClr val="accent2">
                  <a:lumMod val="75000"/>
                </a:schemeClr>
              </a:solidFill>
              <a:prstDash val="solid"/>
              <a:round/>
              <a:headEnd type="none" w="med" len="med"/>
              <a:tailEnd type="arrow"/>
            </a:ln>
            <a:effectLst/>
          </p:spPr>
        </p:cxnSp>
        <p:cxnSp>
          <p:nvCxnSpPr>
            <p:cNvPr id="211" name="肘形连接符 210"/>
            <p:cNvCxnSpPr>
              <a:stCxn id="206" idx="0"/>
              <a:endCxn id="193" idx="3"/>
            </p:cNvCxnSpPr>
            <p:nvPr/>
          </p:nvCxnSpPr>
          <p:spPr bwMode="auto">
            <a:xfrm rot="5400000" flipH="1" flipV="1">
              <a:off x="4446362" y="1756908"/>
              <a:ext cx="362499" cy="3701380"/>
            </a:xfrm>
            <a:prstGeom prst="bentConnector3">
              <a:avLst>
                <a:gd name="adj1" fmla="val 50000"/>
              </a:avLst>
            </a:prstGeom>
            <a:noFill/>
            <a:ln w="28575" cap="flat" cmpd="sng" algn="ctr">
              <a:solidFill>
                <a:schemeClr val="accent2">
                  <a:lumMod val="75000"/>
                </a:schemeClr>
              </a:solidFill>
              <a:prstDash val="solid"/>
              <a:round/>
              <a:headEnd type="none" w="med" len="med"/>
              <a:tailEnd type="arrow"/>
            </a:ln>
            <a:effectLst/>
          </p:spPr>
        </p:cxnSp>
        <p:cxnSp>
          <p:nvCxnSpPr>
            <p:cNvPr id="212" name="肘形连接符 211"/>
            <p:cNvCxnSpPr>
              <a:stCxn id="206" idx="0"/>
              <a:endCxn id="195" idx="3"/>
            </p:cNvCxnSpPr>
            <p:nvPr/>
          </p:nvCxnSpPr>
          <p:spPr bwMode="auto">
            <a:xfrm rot="5400000" flipH="1" flipV="1">
              <a:off x="5149157" y="1054114"/>
              <a:ext cx="362499" cy="5106967"/>
            </a:xfrm>
            <a:prstGeom prst="bentConnector3">
              <a:avLst>
                <a:gd name="adj1" fmla="val 50000"/>
              </a:avLst>
            </a:prstGeom>
            <a:noFill/>
            <a:ln w="28575" cap="flat" cmpd="sng" algn="ctr">
              <a:solidFill>
                <a:schemeClr val="accent2">
                  <a:lumMod val="75000"/>
                </a:schemeClr>
              </a:solidFill>
              <a:prstDash val="solid"/>
              <a:round/>
              <a:headEnd type="none" w="med" len="med"/>
              <a:tailEnd type="arrow"/>
            </a:ln>
            <a:effectLst/>
          </p:spPr>
        </p:cxnSp>
        <p:cxnSp>
          <p:nvCxnSpPr>
            <p:cNvPr id="213" name="肘形连接符 212"/>
            <p:cNvCxnSpPr>
              <a:stCxn id="176" idx="0"/>
              <a:endCxn id="135" idx="3"/>
            </p:cNvCxnSpPr>
            <p:nvPr/>
          </p:nvCxnSpPr>
          <p:spPr bwMode="auto">
            <a:xfrm rot="16200000" flipV="1">
              <a:off x="4131222" y="910946"/>
              <a:ext cx="375558" cy="5406360"/>
            </a:xfrm>
            <a:prstGeom prst="bentConnector3">
              <a:avLst>
                <a:gd name="adj1" fmla="val 50000"/>
              </a:avLst>
            </a:prstGeom>
            <a:noFill/>
            <a:ln w="28575" cap="flat" cmpd="sng" algn="ctr">
              <a:solidFill>
                <a:srgbClr val="CC9900"/>
              </a:solidFill>
              <a:prstDash val="solid"/>
              <a:round/>
              <a:headEnd type="none" w="med" len="med"/>
              <a:tailEnd type="arrow"/>
            </a:ln>
            <a:effectLst/>
          </p:spPr>
        </p:cxnSp>
        <p:cxnSp>
          <p:nvCxnSpPr>
            <p:cNvPr id="214" name="肘形连接符 213"/>
            <p:cNvCxnSpPr>
              <a:stCxn id="176" idx="0"/>
              <a:endCxn id="137" idx="3"/>
            </p:cNvCxnSpPr>
            <p:nvPr/>
          </p:nvCxnSpPr>
          <p:spPr bwMode="auto">
            <a:xfrm rot="16200000" flipV="1">
              <a:off x="4770159" y="1549884"/>
              <a:ext cx="375558" cy="4128485"/>
            </a:xfrm>
            <a:prstGeom prst="bentConnector3">
              <a:avLst>
                <a:gd name="adj1" fmla="val 50000"/>
              </a:avLst>
            </a:prstGeom>
            <a:noFill/>
            <a:ln w="28575" cap="flat" cmpd="sng" algn="ctr">
              <a:solidFill>
                <a:srgbClr val="CC9900"/>
              </a:solidFill>
              <a:prstDash val="solid"/>
              <a:round/>
              <a:headEnd type="none" w="med" len="med"/>
              <a:tailEnd type="arrow"/>
            </a:ln>
            <a:effectLst/>
          </p:spPr>
        </p:cxnSp>
        <p:cxnSp>
          <p:nvCxnSpPr>
            <p:cNvPr id="215" name="肘形连接符 214"/>
            <p:cNvCxnSpPr>
              <a:stCxn id="176" idx="0"/>
              <a:endCxn id="139" idx="3"/>
            </p:cNvCxnSpPr>
            <p:nvPr/>
          </p:nvCxnSpPr>
          <p:spPr bwMode="auto">
            <a:xfrm rot="16200000" flipV="1">
              <a:off x="5472959" y="2252683"/>
              <a:ext cx="375558" cy="2722887"/>
            </a:xfrm>
            <a:prstGeom prst="bentConnector3">
              <a:avLst>
                <a:gd name="adj1" fmla="val 50000"/>
              </a:avLst>
            </a:prstGeom>
            <a:noFill/>
            <a:ln w="28575" cap="flat" cmpd="sng" algn="ctr">
              <a:solidFill>
                <a:srgbClr val="CC9900"/>
              </a:solidFill>
              <a:prstDash val="solid"/>
              <a:round/>
              <a:headEnd type="none" w="med" len="med"/>
              <a:tailEnd type="arrow"/>
            </a:ln>
            <a:effectLst/>
          </p:spPr>
        </p:cxnSp>
        <p:cxnSp>
          <p:nvCxnSpPr>
            <p:cNvPr id="216" name="肘形连接符 215"/>
            <p:cNvCxnSpPr>
              <a:stCxn id="176" idx="0"/>
              <a:endCxn id="190" idx="3"/>
            </p:cNvCxnSpPr>
            <p:nvPr/>
          </p:nvCxnSpPr>
          <p:spPr bwMode="auto">
            <a:xfrm rot="16200000" flipV="1">
              <a:off x="6179097" y="2958822"/>
              <a:ext cx="375558" cy="1310610"/>
            </a:xfrm>
            <a:prstGeom prst="bentConnector3">
              <a:avLst>
                <a:gd name="adj1" fmla="val 50000"/>
              </a:avLst>
            </a:prstGeom>
            <a:noFill/>
            <a:ln w="28575" cap="flat" cmpd="sng" algn="ctr">
              <a:solidFill>
                <a:srgbClr val="CC9900"/>
              </a:solidFill>
              <a:prstDash val="solid"/>
              <a:round/>
              <a:headEnd type="none" w="med" len="med"/>
              <a:tailEnd type="arrow"/>
            </a:ln>
            <a:effectLst/>
          </p:spPr>
        </p:cxnSp>
        <p:cxnSp>
          <p:nvCxnSpPr>
            <p:cNvPr id="217" name="肘形连接符 216"/>
            <p:cNvCxnSpPr>
              <a:stCxn id="176" idx="0"/>
              <a:endCxn id="192" idx="3"/>
            </p:cNvCxnSpPr>
            <p:nvPr/>
          </p:nvCxnSpPr>
          <p:spPr bwMode="auto">
            <a:xfrm rot="16200000" flipV="1">
              <a:off x="6818034" y="3597759"/>
              <a:ext cx="375558" cy="32735"/>
            </a:xfrm>
            <a:prstGeom prst="bentConnector3">
              <a:avLst>
                <a:gd name="adj1" fmla="val 50000"/>
              </a:avLst>
            </a:prstGeom>
            <a:noFill/>
            <a:ln w="28575" cap="flat" cmpd="sng" algn="ctr">
              <a:solidFill>
                <a:srgbClr val="CC9900"/>
              </a:solidFill>
              <a:prstDash val="solid"/>
              <a:round/>
              <a:headEnd type="none" w="med" len="med"/>
              <a:tailEnd type="arrow"/>
            </a:ln>
            <a:effectLst/>
          </p:spPr>
        </p:cxnSp>
        <p:cxnSp>
          <p:nvCxnSpPr>
            <p:cNvPr id="218" name="肘形连接符 217"/>
            <p:cNvCxnSpPr>
              <a:stCxn id="176" idx="0"/>
              <a:endCxn id="194" idx="3"/>
            </p:cNvCxnSpPr>
            <p:nvPr/>
          </p:nvCxnSpPr>
          <p:spPr bwMode="auto">
            <a:xfrm rot="5400000" flipH="1" flipV="1">
              <a:off x="7520833" y="2927695"/>
              <a:ext cx="375558" cy="1372863"/>
            </a:xfrm>
            <a:prstGeom prst="bentConnector3">
              <a:avLst>
                <a:gd name="adj1" fmla="val 50000"/>
              </a:avLst>
            </a:prstGeom>
            <a:noFill/>
            <a:ln w="28575" cap="flat" cmpd="sng" algn="ctr">
              <a:solidFill>
                <a:srgbClr val="CC9900"/>
              </a:solidFill>
              <a:prstDash val="solid"/>
              <a:round/>
              <a:headEnd type="none" w="med" len="med"/>
              <a:tailEnd type="arrow"/>
            </a:ln>
            <a:effectLst/>
          </p:spPr>
        </p:cxnSp>
        <p:sp>
          <p:nvSpPr>
            <p:cNvPr id="219" name="圆角矩形 218"/>
            <p:cNvSpPr/>
            <p:nvPr/>
          </p:nvSpPr>
          <p:spPr bwMode="auto">
            <a:xfrm>
              <a:off x="457422" y="3257550"/>
              <a:ext cx="8372255" cy="1514475"/>
            </a:xfrm>
            <a:prstGeom prst="roundRect">
              <a:avLst>
                <a:gd name="adj" fmla="val 8613"/>
              </a:avLst>
            </a:prstGeom>
            <a:noFill/>
            <a:ln w="19050" cap="flat" cmpd="sng" algn="ctr">
              <a:solidFill>
                <a:schemeClr val="bg1">
                  <a:lumMod val="50000"/>
                </a:schemeClr>
              </a:solidFill>
              <a:prstDash val="dash"/>
              <a:round/>
              <a:headEnd type="none" w="med" len="med"/>
              <a:tailEnd type="none" w="med" len="med"/>
            </a:ln>
            <a:effectLst/>
          </p:spPr>
          <p:txBody>
            <a:bodyPr vert="horz" wrap="square" lIns="68551" tIns="34275" rIns="68551" bIns="34275" numCol="1" rtlCol="0" anchor="t" anchorCtr="0" compatLnSpc="1">
              <a:prstTxWarp prst="textNoShape">
                <a:avLst/>
              </a:prstTxWarp>
              <a:noAutofit/>
            </a:bodyPr>
            <a:lstStyle/>
            <a:p>
              <a:pPr defTabSz="721032" eaLnBrk="0" hangingPunct="0"/>
              <a:endParaRPr lang="zh-CN" altLang="en-US" sz="1200" dirty="0">
                <a:solidFill>
                  <a:srgbClr val="000000"/>
                </a:solidFill>
                <a:latin typeface="+mn-lt"/>
                <a:ea typeface="+mn-ea"/>
              </a:endParaRPr>
            </a:p>
          </p:txBody>
        </p:sp>
        <p:sp>
          <p:nvSpPr>
            <p:cNvPr id="220" name="TextBox 219"/>
            <p:cNvSpPr txBox="1"/>
            <p:nvPr/>
          </p:nvSpPr>
          <p:spPr>
            <a:xfrm rot="16200000">
              <a:off x="-5965" y="3894085"/>
              <a:ext cx="1196281" cy="296766"/>
            </a:xfrm>
            <a:prstGeom prst="rect">
              <a:avLst/>
            </a:prstGeom>
            <a:noFill/>
          </p:spPr>
          <p:txBody>
            <a:bodyPr wrap="square" rtlCol="0">
              <a:spAutoFit/>
            </a:bodyPr>
            <a:lstStyle/>
            <a:p>
              <a:r>
                <a:rPr lang="en-US" altLang="zh-CN" sz="1200" dirty="0" err="1">
                  <a:solidFill>
                    <a:srgbClr val="000000"/>
                  </a:solidFill>
                  <a:latin typeface="+mn-lt"/>
                  <a:ea typeface="+mn-ea"/>
                </a:rPr>
                <a:t>FusionStorage</a:t>
              </a:r>
              <a:r>
                <a:rPr lang="zh-CN" altLang="en-US" sz="1200" dirty="0">
                  <a:solidFill>
                    <a:srgbClr val="000000"/>
                  </a:solidFill>
                  <a:latin typeface="+mn-lt"/>
                  <a:ea typeface="+mn-ea"/>
                </a:rPr>
                <a:t>集群</a:t>
              </a:r>
            </a:p>
          </p:txBody>
        </p:sp>
      </p:grpSp>
      <p:sp>
        <p:nvSpPr>
          <p:cNvPr id="221" name="内容占位符 2"/>
          <p:cNvSpPr txBox="1">
            <a:spLocks/>
          </p:cNvSpPr>
          <p:nvPr/>
        </p:nvSpPr>
        <p:spPr>
          <a:xfrm>
            <a:off x="522581" y="4562849"/>
            <a:ext cx="8018028" cy="847137"/>
          </a:xfrm>
          <a:prstGeom prst="rect">
            <a:avLst/>
          </a:prstGeom>
        </p:spPr>
        <p:txBody>
          <a:bodyPr lIns="87910" tIns="43955" rIns="87910" bIns="43955"/>
          <a:lstStyle/>
          <a:p>
            <a:pPr marL="329662" indent="-329662" eaLnBrk="0" hangingPunct="0">
              <a:lnSpc>
                <a:spcPct val="140000"/>
              </a:lnSpc>
              <a:buClr>
                <a:srgbClr val="777777"/>
              </a:buClr>
              <a:buSzPct val="60000"/>
              <a:defRPr/>
            </a:pPr>
            <a:endParaRPr lang="zh-CN" altLang="en-US" sz="1275" kern="0" dirty="0">
              <a:solidFill>
                <a:srgbClr val="000000">
                  <a:lumMod val="75000"/>
                  <a:lumOff val="25000"/>
                </a:srgbClr>
              </a:solidFill>
              <a:latin typeface="微软雅黑" pitchFamily="34" charset="-122"/>
              <a:ea typeface="微软雅黑" pitchFamily="34" charset="-122"/>
            </a:endParaRPr>
          </a:p>
        </p:txBody>
      </p:sp>
      <p:sp>
        <p:nvSpPr>
          <p:cNvPr id="5" name="标题 4"/>
          <p:cNvSpPr>
            <a:spLocks noGrp="1"/>
          </p:cNvSpPr>
          <p:nvPr>
            <p:ph type="title"/>
          </p:nvPr>
        </p:nvSpPr>
        <p:spPr/>
        <p:txBody>
          <a:bodyPr/>
          <a:lstStyle/>
          <a:p>
            <a:r>
              <a:rPr lang="zh-CN" altLang="en-US" smtClean="0"/>
              <a:t>软件定义存储</a:t>
            </a:r>
            <a:r>
              <a:rPr lang="en-US" altLang="zh-CN" smtClean="0"/>
              <a:t> FusionStorage</a:t>
            </a:r>
            <a:endParaRPr lang="zh-CN" altLang="en-US" dirty="0"/>
          </a:p>
        </p:txBody>
      </p:sp>
      <p:sp>
        <p:nvSpPr>
          <p:cNvPr id="6" name="文本占位符 5"/>
          <p:cNvSpPr>
            <a:spLocks noGrp="1"/>
          </p:cNvSpPr>
          <p:nvPr>
            <p:ph type="body" sz="quarter" idx="10"/>
          </p:nvPr>
        </p:nvSpPr>
        <p:spPr>
          <a:xfrm>
            <a:off x="781809" y="4429710"/>
            <a:ext cx="7920037" cy="1928116"/>
          </a:xfrm>
        </p:spPr>
        <p:txBody>
          <a:bodyPr/>
          <a:lstStyle/>
          <a:p>
            <a:r>
              <a:rPr lang="zh-CN" altLang="en-US" sz="1800" dirty="0" smtClean="0"/>
              <a:t>多资源池：在一套</a:t>
            </a:r>
            <a:r>
              <a:rPr lang="en-US" altLang="zh-CN" sz="1800" dirty="0" err="1" smtClean="0"/>
              <a:t>FusionStorage</a:t>
            </a:r>
            <a:r>
              <a:rPr lang="zh-CN" altLang="en-US" sz="1800" dirty="0" smtClean="0"/>
              <a:t>内部署多套存储资源池。</a:t>
            </a:r>
            <a:endParaRPr lang="en-US" altLang="zh-CN" sz="1800" dirty="0" smtClean="0"/>
          </a:p>
          <a:p>
            <a:r>
              <a:rPr lang="zh-CN" altLang="en-US" sz="1800" dirty="0" smtClean="0"/>
              <a:t>无限扩展：解决</a:t>
            </a:r>
            <a:r>
              <a:rPr lang="en-US" altLang="zh-CN" sz="1800" dirty="0" smtClean="0"/>
              <a:t>2</a:t>
            </a:r>
            <a:r>
              <a:rPr lang="zh-CN" altLang="en-US" sz="1800" dirty="0" smtClean="0"/>
              <a:t>份拷贝最大</a:t>
            </a:r>
            <a:r>
              <a:rPr lang="en-US" altLang="zh-CN" sz="1800" dirty="0" smtClean="0"/>
              <a:t>96</a:t>
            </a:r>
            <a:r>
              <a:rPr lang="zh-CN" altLang="en-US" sz="1800" dirty="0" smtClean="0"/>
              <a:t>块磁盘限制，提供单套</a:t>
            </a:r>
            <a:r>
              <a:rPr lang="en-US" altLang="zh-CN" sz="1800" dirty="0" err="1" smtClean="0"/>
              <a:t>FusionStorage</a:t>
            </a:r>
            <a:r>
              <a:rPr lang="zh-CN" altLang="en-US" sz="1800" dirty="0" smtClean="0"/>
              <a:t>接近无限的扩容能力。</a:t>
            </a:r>
            <a:endParaRPr lang="en-US" altLang="zh-CN" sz="1800" dirty="0" smtClean="0"/>
          </a:p>
          <a:p>
            <a:r>
              <a:rPr lang="zh-CN" altLang="en-US" sz="1800" dirty="0" smtClean="0"/>
              <a:t>性能隔离：对性能敏感业务提供资源池之间的物理隔离。</a:t>
            </a:r>
          </a:p>
          <a:p>
            <a:endParaRPr lang="zh-CN" altLang="en-US" sz="1800" dirty="0"/>
          </a:p>
        </p:txBody>
      </p:sp>
    </p:spTree>
    <p:extLst>
      <p:ext uri="{BB962C8B-B14F-4D97-AF65-F5344CB8AC3E}">
        <p14:creationId xmlns:p14="http://schemas.microsoft.com/office/powerpoint/2010/main" val="32934313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存储服务平台</a:t>
            </a:r>
            <a:r>
              <a:rPr lang="en-US" altLang="zh-CN" smtClean="0"/>
              <a:t> OceanStor DJ</a:t>
            </a:r>
            <a:endParaRPr lang="zh-CN" altLang="en-US" dirty="0"/>
          </a:p>
        </p:txBody>
      </p:sp>
      <p:sp>
        <p:nvSpPr>
          <p:cNvPr id="5122" name="AutoShape 2" descr="http://www.yutu.com.cn/uploadfiles/2011720/20117201735281159137.jpg"/>
          <p:cNvSpPr>
            <a:spLocks noChangeAspect="1" noChangeArrowheads="1"/>
          </p:cNvSpPr>
          <p:nvPr/>
        </p:nvSpPr>
        <p:spPr bwMode="auto">
          <a:xfrm>
            <a:off x="116651" y="749006"/>
            <a:ext cx="228540" cy="228541"/>
          </a:xfrm>
          <a:prstGeom prst="rect">
            <a:avLst/>
          </a:prstGeom>
          <a:noFill/>
        </p:spPr>
        <p:txBody>
          <a:bodyPr vert="horz" wrap="square" lIns="68562" tIns="34281" rIns="68562" bIns="34281" numCol="1" anchor="t" anchorCtr="0" compatLnSpc="1">
            <a:prstTxWarp prst="textNoShape">
              <a:avLst/>
            </a:prstTxWarp>
            <a:noAutofit/>
          </a:bodyPr>
          <a:lstStyle/>
          <a:p>
            <a:endParaRPr lang="zh-CN" altLang="en-US" sz="750">
              <a:solidFill>
                <a:prstClr val="black"/>
              </a:solidFill>
              <a:latin typeface="+mn-lt"/>
              <a:ea typeface="+mn-ea"/>
            </a:endParaRPr>
          </a:p>
        </p:txBody>
      </p:sp>
      <p:sp>
        <p:nvSpPr>
          <p:cNvPr id="5124" name="AutoShape 4" descr="http://www.yutu.com.cn/uploadfiles/2011720/20117201735281159137.jpg"/>
          <p:cNvSpPr>
            <a:spLocks noChangeAspect="1" noChangeArrowheads="1"/>
          </p:cNvSpPr>
          <p:nvPr/>
        </p:nvSpPr>
        <p:spPr bwMode="auto">
          <a:xfrm>
            <a:off x="116651" y="749006"/>
            <a:ext cx="228540" cy="228541"/>
          </a:xfrm>
          <a:prstGeom prst="rect">
            <a:avLst/>
          </a:prstGeom>
          <a:noFill/>
        </p:spPr>
        <p:txBody>
          <a:bodyPr vert="horz" wrap="square" lIns="68562" tIns="34281" rIns="68562" bIns="34281" numCol="1" anchor="t" anchorCtr="0" compatLnSpc="1">
            <a:prstTxWarp prst="textNoShape">
              <a:avLst/>
            </a:prstTxWarp>
            <a:noAutofit/>
          </a:bodyPr>
          <a:lstStyle/>
          <a:p>
            <a:endParaRPr lang="zh-CN" altLang="en-US" sz="750">
              <a:solidFill>
                <a:prstClr val="black"/>
              </a:solidFill>
              <a:latin typeface="+mn-lt"/>
              <a:ea typeface="+mn-ea"/>
            </a:endParaRPr>
          </a:p>
        </p:txBody>
      </p:sp>
      <p:sp>
        <p:nvSpPr>
          <p:cNvPr id="5126" name="AutoShape 6" descr="http://www.yutu.com.cn/uploadfiles/2011720/20117201735281159137.jpg"/>
          <p:cNvSpPr>
            <a:spLocks noChangeAspect="1" noChangeArrowheads="1"/>
          </p:cNvSpPr>
          <p:nvPr/>
        </p:nvSpPr>
        <p:spPr bwMode="auto">
          <a:xfrm>
            <a:off x="116651" y="749006"/>
            <a:ext cx="228540" cy="228541"/>
          </a:xfrm>
          <a:prstGeom prst="rect">
            <a:avLst/>
          </a:prstGeom>
          <a:noFill/>
        </p:spPr>
        <p:txBody>
          <a:bodyPr vert="horz" wrap="square" lIns="68562" tIns="34281" rIns="68562" bIns="34281" numCol="1" anchor="t" anchorCtr="0" compatLnSpc="1">
            <a:prstTxWarp prst="textNoShape">
              <a:avLst/>
            </a:prstTxWarp>
            <a:noAutofit/>
          </a:bodyPr>
          <a:lstStyle/>
          <a:p>
            <a:endParaRPr lang="zh-CN" altLang="en-US" sz="750">
              <a:solidFill>
                <a:prstClr val="black"/>
              </a:solidFill>
              <a:latin typeface="+mn-lt"/>
              <a:ea typeface="+mn-ea"/>
            </a:endParaRPr>
          </a:p>
        </p:txBody>
      </p:sp>
      <p:sp>
        <p:nvSpPr>
          <p:cNvPr id="5128" name="AutoShape 8" descr="http://www.yutu.com.cn/uploadfiles/2011720/20117201735281159137.jpg"/>
          <p:cNvSpPr>
            <a:spLocks noChangeAspect="1" noChangeArrowheads="1"/>
          </p:cNvSpPr>
          <p:nvPr/>
        </p:nvSpPr>
        <p:spPr bwMode="auto">
          <a:xfrm>
            <a:off x="116651" y="749006"/>
            <a:ext cx="228540" cy="228541"/>
          </a:xfrm>
          <a:prstGeom prst="rect">
            <a:avLst/>
          </a:prstGeom>
          <a:noFill/>
        </p:spPr>
        <p:txBody>
          <a:bodyPr vert="horz" wrap="square" lIns="68562" tIns="34281" rIns="68562" bIns="34281" numCol="1" anchor="t" anchorCtr="0" compatLnSpc="1">
            <a:prstTxWarp prst="textNoShape">
              <a:avLst/>
            </a:prstTxWarp>
            <a:noAutofit/>
          </a:bodyPr>
          <a:lstStyle/>
          <a:p>
            <a:endParaRPr lang="zh-CN" altLang="en-US" sz="750">
              <a:solidFill>
                <a:prstClr val="black"/>
              </a:solidFill>
              <a:latin typeface="+mn-lt"/>
              <a:ea typeface="+mn-ea"/>
            </a:endParaRPr>
          </a:p>
        </p:txBody>
      </p:sp>
      <p:sp>
        <p:nvSpPr>
          <p:cNvPr id="34" name="梯形 33"/>
          <p:cNvSpPr/>
          <p:nvPr/>
        </p:nvSpPr>
        <p:spPr>
          <a:xfrm flipH="1" flipV="1">
            <a:off x="1433553" y="4582690"/>
            <a:ext cx="6517756" cy="227895"/>
          </a:xfrm>
          <a:prstGeom prst="trapezoid">
            <a:avLst>
              <a:gd name="adj" fmla="val 188724"/>
            </a:avLst>
          </a:prstGeom>
          <a:gradFill flip="none" rotWithShape="1">
            <a:gsLst>
              <a:gs pos="0">
                <a:sysClr val="window" lastClr="FFFFFF">
                  <a:alpha val="0"/>
                </a:sysClr>
              </a:gs>
              <a:gs pos="10000">
                <a:srgbClr val="4FEEFF">
                  <a:alpha val="0"/>
                </a:srgbClr>
              </a:gs>
              <a:gs pos="100000">
                <a:srgbClr val="00B0F0">
                  <a:alpha val="20000"/>
                </a:srgbClr>
              </a:gs>
            </a:gsLst>
            <a:lin ang="5400000" scaled="0"/>
            <a:tileRect/>
          </a:gradFill>
          <a:ln w="3175" cap="flat" cmpd="sng" algn="ctr">
            <a:noFill/>
            <a:prstDash val="solid"/>
          </a:ln>
          <a:effectLst/>
        </p:spPr>
        <p:txBody>
          <a:bodyPr wrap="square" lIns="229472" tIns="32381" rIns="64762" bIns="32381" rtlCol="0" anchor="ctr">
            <a:noAutofit/>
          </a:bodyPr>
          <a:lstStyle/>
          <a:p>
            <a:pPr defTabSz="685617" fontAlgn="base">
              <a:defRPr/>
            </a:pPr>
            <a:endParaRPr lang="zh-CN" altLang="en-US" sz="1350" b="1" kern="0">
              <a:solidFill>
                <a:prstClr val="black"/>
              </a:solidFill>
              <a:latin typeface="+mn-lt"/>
              <a:ea typeface="+mn-ea"/>
            </a:endParaRPr>
          </a:p>
        </p:txBody>
      </p:sp>
      <p:sp>
        <p:nvSpPr>
          <p:cNvPr id="35" name="梯形 34"/>
          <p:cNvSpPr/>
          <p:nvPr/>
        </p:nvSpPr>
        <p:spPr>
          <a:xfrm flipV="1">
            <a:off x="1125081" y="2884342"/>
            <a:ext cx="6799387" cy="2400643"/>
          </a:xfrm>
          <a:prstGeom prst="trapezoid">
            <a:avLst>
              <a:gd name="adj" fmla="val 455797"/>
            </a:avLst>
          </a:prstGeom>
          <a:gradFill flip="none" rotWithShape="1">
            <a:gsLst>
              <a:gs pos="46000">
                <a:sysClr val="window" lastClr="FFFFFF">
                  <a:alpha val="0"/>
                </a:sysClr>
              </a:gs>
              <a:gs pos="26000">
                <a:srgbClr val="4FEEFF">
                  <a:alpha val="0"/>
                </a:srgbClr>
              </a:gs>
              <a:gs pos="100000">
                <a:srgbClr val="00B0F0">
                  <a:alpha val="20000"/>
                </a:srgbClr>
              </a:gs>
            </a:gsLst>
            <a:lin ang="5400000" scaled="0"/>
            <a:tileRect/>
          </a:gradFill>
          <a:ln w="3175" cap="flat" cmpd="sng" algn="ctr">
            <a:noFill/>
            <a:prstDash val="solid"/>
          </a:ln>
          <a:effectLst/>
        </p:spPr>
        <p:txBody>
          <a:bodyPr wrap="square" lIns="229472" tIns="32381" rIns="64762" bIns="32381" rtlCol="0" anchor="ctr">
            <a:noAutofit/>
          </a:bodyPr>
          <a:lstStyle/>
          <a:p>
            <a:pPr defTabSz="685617" fontAlgn="base">
              <a:defRPr/>
            </a:pPr>
            <a:endParaRPr lang="zh-CN" altLang="en-US" sz="1350" b="1" kern="0">
              <a:solidFill>
                <a:prstClr val="black"/>
              </a:solidFill>
              <a:latin typeface="+mn-lt"/>
              <a:ea typeface="+mn-ea"/>
            </a:endParaRPr>
          </a:p>
        </p:txBody>
      </p:sp>
      <p:grpSp>
        <p:nvGrpSpPr>
          <p:cNvPr id="63" name="组合 118"/>
          <p:cNvGrpSpPr/>
          <p:nvPr/>
        </p:nvGrpSpPr>
        <p:grpSpPr>
          <a:xfrm>
            <a:off x="1146416" y="2002875"/>
            <a:ext cx="6959538" cy="905696"/>
            <a:chOff x="1521511" y="847379"/>
            <a:chExt cx="6227301" cy="874174"/>
          </a:xfrm>
        </p:grpSpPr>
        <p:sp>
          <p:nvSpPr>
            <p:cNvPr id="64" name="平行四边形 63"/>
            <p:cNvSpPr/>
            <p:nvPr/>
          </p:nvSpPr>
          <p:spPr>
            <a:xfrm>
              <a:off x="1525814" y="980366"/>
              <a:ext cx="1498600" cy="720000"/>
            </a:xfrm>
            <a:prstGeom prst="parallelogram">
              <a:avLst/>
            </a:pr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buClr>
                  <a:srgbClr val="CC9900"/>
                </a:buClr>
                <a:buFont typeface="Wingdings" pitchFamily="2" charset="2"/>
                <a:buChar char="n"/>
                <a:defRPr/>
              </a:pPr>
              <a:endParaRPr lang="zh-CN" altLang="en-US" sz="825" kern="0" dirty="0">
                <a:solidFill>
                  <a:schemeClr val="bg1"/>
                </a:solidFill>
                <a:effectLst>
                  <a:outerShdw blurRad="38100" dist="38100" dir="2700000" algn="tl">
                    <a:srgbClr val="000000">
                      <a:alpha val="43137"/>
                    </a:srgbClr>
                  </a:outerShdw>
                </a:effectLst>
                <a:latin typeface="+mn-lt"/>
                <a:ea typeface="+mn-ea"/>
                <a:sym typeface="Arial" pitchFamily="34" charset="0"/>
              </a:endParaRPr>
            </a:p>
          </p:txBody>
        </p:sp>
        <p:sp>
          <p:nvSpPr>
            <p:cNvPr id="65" name="平行四边形 64"/>
            <p:cNvSpPr/>
            <p:nvPr/>
          </p:nvSpPr>
          <p:spPr>
            <a:xfrm>
              <a:off x="3116942" y="962222"/>
              <a:ext cx="1498600" cy="720000"/>
            </a:xfrm>
            <a:prstGeom prst="parallelogram">
              <a:avLst/>
            </a:pr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buClr>
                  <a:srgbClr val="CC9900"/>
                </a:buClr>
                <a:buFont typeface="Wingdings" pitchFamily="2" charset="2"/>
                <a:buChar char="n"/>
                <a:defRPr/>
              </a:pPr>
              <a:endParaRPr lang="zh-CN" altLang="en-US" sz="825" kern="0" dirty="0">
                <a:solidFill>
                  <a:schemeClr val="bg1"/>
                </a:solidFill>
                <a:effectLst>
                  <a:outerShdw blurRad="38100" dist="38100" dir="2700000" algn="tl">
                    <a:srgbClr val="000000">
                      <a:alpha val="43137"/>
                    </a:srgbClr>
                  </a:outerShdw>
                </a:effectLst>
                <a:latin typeface="+mn-lt"/>
                <a:ea typeface="+mn-ea"/>
                <a:sym typeface="Arial" pitchFamily="34" charset="0"/>
              </a:endParaRPr>
            </a:p>
          </p:txBody>
        </p:sp>
        <p:sp>
          <p:nvSpPr>
            <p:cNvPr id="66" name="平行四边形 65"/>
            <p:cNvSpPr/>
            <p:nvPr/>
          </p:nvSpPr>
          <p:spPr>
            <a:xfrm>
              <a:off x="4673598" y="962222"/>
              <a:ext cx="1498600" cy="720000"/>
            </a:xfrm>
            <a:prstGeom prst="parallelogram">
              <a:avLst/>
            </a:pr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buClr>
                  <a:srgbClr val="CC9900"/>
                </a:buClr>
                <a:buFont typeface="Wingdings" pitchFamily="2" charset="2"/>
                <a:buChar char="n"/>
                <a:defRPr/>
              </a:pPr>
              <a:endParaRPr lang="zh-CN" altLang="en-US" sz="825" kern="0" dirty="0">
                <a:solidFill>
                  <a:schemeClr val="bg1"/>
                </a:solidFill>
                <a:effectLst>
                  <a:outerShdw blurRad="38100" dist="38100" dir="2700000" algn="tl">
                    <a:srgbClr val="000000">
                      <a:alpha val="43137"/>
                    </a:srgbClr>
                  </a:outerShdw>
                </a:effectLst>
                <a:latin typeface="+mn-lt"/>
                <a:ea typeface="+mn-ea"/>
                <a:sym typeface="Arial" pitchFamily="34" charset="0"/>
              </a:endParaRPr>
            </a:p>
          </p:txBody>
        </p:sp>
        <p:sp>
          <p:nvSpPr>
            <p:cNvPr id="67" name="平行四边形 66"/>
            <p:cNvSpPr/>
            <p:nvPr/>
          </p:nvSpPr>
          <p:spPr>
            <a:xfrm>
              <a:off x="6250212" y="962222"/>
              <a:ext cx="1498600" cy="720000"/>
            </a:xfrm>
            <a:prstGeom prst="parallelogram">
              <a:avLst/>
            </a:pr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buClr>
                  <a:srgbClr val="CC9900"/>
                </a:buClr>
                <a:buFont typeface="Wingdings" pitchFamily="2" charset="2"/>
                <a:buChar char="n"/>
                <a:defRPr/>
              </a:pPr>
              <a:endParaRPr lang="zh-CN" altLang="en-US" sz="825" kern="0" dirty="0">
                <a:solidFill>
                  <a:schemeClr val="bg1"/>
                </a:solidFill>
                <a:effectLst>
                  <a:outerShdw blurRad="38100" dist="38100" dir="2700000" algn="tl">
                    <a:srgbClr val="000000">
                      <a:alpha val="43137"/>
                    </a:srgbClr>
                  </a:outerShdw>
                </a:effectLst>
                <a:latin typeface="+mn-lt"/>
                <a:ea typeface="+mn-ea"/>
                <a:sym typeface="Arial" pitchFamily="34" charset="0"/>
              </a:endParaRPr>
            </a:p>
          </p:txBody>
        </p:sp>
        <p:sp>
          <p:nvSpPr>
            <p:cNvPr id="68" name="矩形 67"/>
            <p:cNvSpPr/>
            <p:nvPr/>
          </p:nvSpPr>
          <p:spPr>
            <a:xfrm>
              <a:off x="1686858" y="847379"/>
              <a:ext cx="1133139" cy="200467"/>
            </a:xfrm>
            <a:prstGeom prst="rect">
              <a:avLst/>
            </a:prstGeom>
            <a:scene3d>
              <a:camera prst="orthographicFront">
                <a:rot lat="0" lon="0" rev="0"/>
              </a:camera>
              <a:lightRig rig="threePt" dir="t"/>
            </a:scene3d>
          </p:spPr>
          <p:txBody>
            <a:bodyPr wrap="square">
              <a:noAutofit/>
            </a:bodyPr>
            <a:lstStyle/>
            <a:p>
              <a:pPr marL="130267" indent="-130267" algn="r" defTabSz="685617">
                <a:spcBef>
                  <a:spcPts val="0"/>
                </a:spcBef>
                <a:spcAft>
                  <a:spcPts val="0"/>
                </a:spcAft>
              </a:pPr>
              <a:r>
                <a:rPr lang="zh-CN" altLang="en-US" sz="1400" dirty="0" smtClean="0">
                  <a:solidFill>
                    <a:srgbClr val="C00000"/>
                  </a:solidFill>
                  <a:effectLst>
                    <a:outerShdw blurRad="38100" dist="38100" dir="2700000" algn="tl">
                      <a:srgbClr val="000000">
                        <a:alpha val="43137"/>
                      </a:srgbClr>
                    </a:outerShdw>
                  </a:effectLst>
                  <a:latin typeface="+mn-lt"/>
                  <a:ea typeface="+mn-ea"/>
                </a:rPr>
                <a:t>大数据服务</a:t>
              </a:r>
              <a:endParaRPr lang="zh-CN" altLang="en-US" sz="1400" dirty="0">
                <a:solidFill>
                  <a:srgbClr val="C00000"/>
                </a:solidFill>
                <a:effectLst>
                  <a:outerShdw blurRad="38100" dist="38100" dir="2700000" algn="tl">
                    <a:srgbClr val="000000">
                      <a:alpha val="43137"/>
                    </a:srgbClr>
                  </a:outerShdw>
                </a:effectLst>
                <a:latin typeface="+mn-lt"/>
                <a:ea typeface="+mn-ea"/>
              </a:endParaRPr>
            </a:p>
          </p:txBody>
        </p:sp>
        <p:pic>
          <p:nvPicPr>
            <p:cNvPr id="69" name="图片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7857" y="1228611"/>
              <a:ext cx="449612" cy="396000"/>
            </a:xfrm>
            <a:prstGeom prst="rect">
              <a:avLst/>
            </a:prstGeom>
          </p:spPr>
        </p:pic>
        <p:pic>
          <p:nvPicPr>
            <p:cNvPr id="70" name="图片 69"/>
            <p:cNvPicPr>
              <a:picLocks noChangeAspect="1"/>
            </p:cNvPicPr>
            <p:nvPr/>
          </p:nvPicPr>
          <p:blipFill rotWithShape="1">
            <a:blip r:embed="rId4" cstate="print">
              <a:biLevel thresh="25000"/>
              <a:extLst>
                <a:ext uri="{28A0092B-C50C-407E-A947-70E740481C1C}">
                  <a14:useLocalDpi xmlns:a14="http://schemas.microsoft.com/office/drawing/2010/main" val="0"/>
                </a:ext>
              </a:extLst>
            </a:blip>
            <a:srcRect r="31877"/>
            <a:stretch/>
          </p:blipFill>
          <p:spPr>
            <a:xfrm>
              <a:off x="2239217" y="1185684"/>
              <a:ext cx="600174" cy="353857"/>
            </a:xfrm>
            <a:prstGeom prst="rect">
              <a:avLst/>
            </a:prstGeom>
          </p:spPr>
        </p:pic>
        <p:sp>
          <p:nvSpPr>
            <p:cNvPr id="71" name="矩形 70"/>
            <p:cNvSpPr/>
            <p:nvPr/>
          </p:nvSpPr>
          <p:spPr>
            <a:xfrm>
              <a:off x="3351715" y="848809"/>
              <a:ext cx="1096853" cy="200467"/>
            </a:xfrm>
            <a:prstGeom prst="rect">
              <a:avLst/>
            </a:prstGeom>
            <a:scene3d>
              <a:camera prst="orthographicFront">
                <a:rot lat="0" lon="0" rev="0"/>
              </a:camera>
              <a:lightRig rig="threePt" dir="t"/>
            </a:scene3d>
          </p:spPr>
          <p:txBody>
            <a:bodyPr wrap="square">
              <a:noAutofit/>
            </a:bodyPr>
            <a:lstStyle/>
            <a:p>
              <a:pPr marL="130267" indent="-130267" algn="r" defTabSz="685617">
                <a:spcBef>
                  <a:spcPts val="0"/>
                </a:spcBef>
                <a:spcAft>
                  <a:spcPts val="0"/>
                </a:spcAft>
              </a:pPr>
              <a:r>
                <a:rPr lang="zh-CN" altLang="en-US" sz="1400" dirty="0">
                  <a:solidFill>
                    <a:srgbClr val="C00000"/>
                  </a:solidFill>
                  <a:effectLst>
                    <a:outerShdw blurRad="38100" dist="38100" dir="2700000" algn="tl">
                      <a:srgbClr val="000000">
                        <a:alpha val="43137"/>
                      </a:srgbClr>
                    </a:outerShdw>
                  </a:effectLst>
                  <a:latin typeface="+mn-lt"/>
                  <a:ea typeface="+mn-ea"/>
                </a:rPr>
                <a:t>数据库服务</a:t>
              </a:r>
            </a:p>
          </p:txBody>
        </p:sp>
        <p:pic>
          <p:nvPicPr>
            <p:cNvPr id="72" name="图片 71"/>
            <p:cNvPicPr>
              <a:picLocks noChangeAspect="1"/>
            </p:cNvPicPr>
            <p:nvPr/>
          </p:nvPicPr>
          <p:blipFill>
            <a:blip r:embed="rId5" cstate="print">
              <a:duotone>
                <a:prstClr val="black"/>
                <a:srgbClr val="C0504D">
                  <a:tint val="45000"/>
                  <a:satMod val="400000"/>
                </a:srgbClr>
              </a:duotone>
              <a:extLst>
                <a:ext uri="{28A0092B-C50C-407E-A947-70E740481C1C}">
                  <a14:useLocalDpi xmlns:a14="http://schemas.microsoft.com/office/drawing/2010/main" val="0"/>
                </a:ext>
              </a:extLst>
            </a:blip>
            <a:stretch>
              <a:fillRect/>
            </a:stretch>
          </p:blipFill>
          <p:spPr>
            <a:xfrm>
              <a:off x="3591603" y="1290581"/>
              <a:ext cx="928454" cy="288000"/>
            </a:xfrm>
            <a:prstGeom prst="rect">
              <a:avLst/>
            </a:prstGeom>
          </p:spPr>
        </p:pic>
        <p:pic>
          <p:nvPicPr>
            <p:cNvPr id="73" name="Picture 9"/>
            <p:cNvPicPr>
              <a:picLocks noChangeAspect="1" noChangeArrowheads="1"/>
            </p:cNvPicPr>
            <p:nvPr/>
          </p:nvPicPr>
          <p:blipFill>
            <a:blip r:embed="rId6" cstate="print">
              <a:clrChange>
                <a:clrFrom>
                  <a:srgbClr val="000000"/>
                </a:clrFrom>
                <a:clrTo>
                  <a:srgbClr val="000000">
                    <a:alpha val="0"/>
                  </a:srgbClr>
                </a:clrTo>
              </a:clrChange>
            </a:blip>
            <a:srcRect/>
            <a:stretch>
              <a:fillRect/>
            </a:stretch>
          </p:blipFill>
          <p:spPr bwMode="auto">
            <a:xfrm>
              <a:off x="3294743" y="1211917"/>
              <a:ext cx="480433" cy="324000"/>
            </a:xfrm>
            <a:prstGeom prst="rect">
              <a:avLst/>
            </a:prstGeom>
            <a:noFill/>
            <a:ln w="9525">
              <a:noFill/>
              <a:miter lim="800000"/>
              <a:headEnd/>
              <a:tailEnd/>
            </a:ln>
          </p:spPr>
        </p:pic>
        <p:sp>
          <p:nvSpPr>
            <p:cNvPr id="74" name="矩形 73"/>
            <p:cNvSpPr/>
            <p:nvPr/>
          </p:nvSpPr>
          <p:spPr>
            <a:xfrm>
              <a:off x="4994444" y="850543"/>
              <a:ext cx="913610" cy="200467"/>
            </a:xfrm>
            <a:prstGeom prst="rect">
              <a:avLst/>
            </a:prstGeom>
            <a:scene3d>
              <a:camera prst="orthographicFront">
                <a:rot lat="0" lon="0" rev="0"/>
              </a:camera>
              <a:lightRig rig="threePt" dir="t"/>
            </a:scene3d>
          </p:spPr>
          <p:txBody>
            <a:bodyPr wrap="square">
              <a:noAutofit/>
            </a:bodyPr>
            <a:lstStyle/>
            <a:p>
              <a:pPr marL="130267" indent="-130267" algn="r" defTabSz="685617">
                <a:spcBef>
                  <a:spcPts val="0"/>
                </a:spcBef>
                <a:spcAft>
                  <a:spcPts val="0"/>
                </a:spcAft>
              </a:pPr>
              <a:r>
                <a:rPr lang="zh-CN" altLang="en-US" sz="1400" dirty="0" smtClean="0">
                  <a:solidFill>
                    <a:srgbClr val="C00000"/>
                  </a:solidFill>
                  <a:effectLst>
                    <a:outerShdw blurRad="38100" dist="38100" dir="2700000" algn="tl">
                      <a:srgbClr val="000000">
                        <a:alpha val="43137"/>
                      </a:srgbClr>
                    </a:outerShdw>
                  </a:effectLst>
                  <a:latin typeface="+mn-lt"/>
                  <a:ea typeface="+mn-ea"/>
                </a:rPr>
                <a:t>存储服务</a:t>
              </a:r>
              <a:endParaRPr lang="zh-CN" altLang="en-US" sz="1400" dirty="0">
                <a:solidFill>
                  <a:srgbClr val="C00000"/>
                </a:solidFill>
                <a:effectLst>
                  <a:outerShdw blurRad="38100" dist="38100" dir="2700000" algn="tl">
                    <a:srgbClr val="000000">
                      <a:alpha val="43137"/>
                    </a:srgbClr>
                  </a:outerShdw>
                </a:effectLst>
                <a:latin typeface="+mn-lt"/>
                <a:ea typeface="+mn-ea"/>
              </a:endParaRPr>
            </a:p>
          </p:txBody>
        </p:sp>
        <p:sp>
          <p:nvSpPr>
            <p:cNvPr id="75" name="矩形 74"/>
            <p:cNvSpPr/>
            <p:nvPr/>
          </p:nvSpPr>
          <p:spPr>
            <a:xfrm>
              <a:off x="6479506" y="850543"/>
              <a:ext cx="1125881" cy="200467"/>
            </a:xfrm>
            <a:prstGeom prst="rect">
              <a:avLst/>
            </a:prstGeom>
            <a:scene3d>
              <a:camera prst="orthographicFront">
                <a:rot lat="0" lon="0" rev="0"/>
              </a:camera>
              <a:lightRig rig="threePt" dir="t"/>
            </a:scene3d>
          </p:spPr>
          <p:txBody>
            <a:bodyPr wrap="square">
              <a:noAutofit/>
            </a:bodyPr>
            <a:lstStyle/>
            <a:p>
              <a:pPr marL="130267" indent="-130267" algn="ctr" defTabSz="685617">
                <a:spcBef>
                  <a:spcPts val="0"/>
                </a:spcBef>
                <a:spcAft>
                  <a:spcPts val="0"/>
                </a:spcAft>
              </a:pPr>
              <a:r>
                <a:rPr lang="zh-CN" altLang="en-US" sz="1400" dirty="0" smtClean="0">
                  <a:solidFill>
                    <a:srgbClr val="C00000"/>
                  </a:solidFill>
                  <a:effectLst>
                    <a:outerShdw blurRad="38100" dist="38100" dir="2700000" algn="tl">
                      <a:srgbClr val="000000">
                        <a:alpha val="43137"/>
                      </a:srgbClr>
                    </a:outerShdw>
                  </a:effectLst>
                  <a:latin typeface="+mn-lt"/>
                  <a:ea typeface="+mn-ea"/>
                </a:rPr>
                <a:t>混合云服务</a:t>
              </a:r>
              <a:endParaRPr lang="zh-CN" altLang="en-US" sz="1400" dirty="0">
                <a:solidFill>
                  <a:srgbClr val="C00000"/>
                </a:solidFill>
                <a:effectLst>
                  <a:outerShdw blurRad="38100" dist="38100" dir="2700000" algn="tl">
                    <a:srgbClr val="000000">
                      <a:alpha val="43137"/>
                    </a:srgbClr>
                  </a:outerShdw>
                </a:effectLst>
                <a:latin typeface="+mn-lt"/>
                <a:ea typeface="+mn-ea"/>
              </a:endParaRPr>
            </a:p>
          </p:txBody>
        </p:sp>
        <p:pic>
          <p:nvPicPr>
            <p:cNvPr id="76" name="Picture 11" descr="Huawei">
              <a:hlinkClick r:id="rId7"/>
            </p:cNvPr>
            <p:cNvPicPr>
              <a:picLocks noChangeAspect="1" noChangeArrowheads="1"/>
            </p:cNvPicPr>
            <p:nvPr/>
          </p:nvPicPr>
          <p:blipFill>
            <a:blip r:embed="rId8" cstate="print"/>
            <a:srcRect r="66080" b="-7"/>
            <a:stretch>
              <a:fillRect/>
            </a:stretch>
          </p:blipFill>
          <p:spPr bwMode="auto">
            <a:xfrm>
              <a:off x="6443253" y="1361767"/>
              <a:ext cx="305889" cy="216016"/>
            </a:xfrm>
            <a:prstGeom prst="rect">
              <a:avLst/>
            </a:prstGeom>
            <a:noFill/>
          </p:spPr>
        </p:pic>
        <p:pic>
          <p:nvPicPr>
            <p:cNvPr id="77" name="Picture 16" descr="http://img0.imgtn.bdimg.com/it/u=1906072908,1226175438&amp;fm=21&amp;gp=0.jpg"/>
            <p:cNvPicPr>
              <a:picLocks noChangeArrowheads="1"/>
            </p:cNvPicPr>
            <p:nvPr/>
          </p:nvPicPr>
          <p:blipFill>
            <a:blip r:embed="rId9" cstate="print">
              <a:clrChange>
                <a:clrFrom>
                  <a:srgbClr val="000000"/>
                </a:clrFrom>
                <a:clrTo>
                  <a:srgbClr val="000000">
                    <a:alpha val="0"/>
                  </a:srgbClr>
                </a:clrTo>
              </a:clrChange>
            </a:blip>
            <a:stretch>
              <a:fillRect/>
            </a:stretch>
          </p:blipFill>
          <p:spPr bwMode="auto">
            <a:xfrm>
              <a:off x="6863613" y="1181616"/>
              <a:ext cx="718363" cy="252000"/>
            </a:xfrm>
            <a:prstGeom prst="rect">
              <a:avLst/>
            </a:prstGeom>
            <a:noFill/>
            <a:ln>
              <a:noFill/>
            </a:ln>
          </p:spPr>
        </p:pic>
        <p:sp>
          <p:nvSpPr>
            <p:cNvPr id="78" name="TextBox 84"/>
            <p:cNvSpPr txBox="1"/>
            <p:nvPr/>
          </p:nvSpPr>
          <p:spPr>
            <a:xfrm>
              <a:off x="4481286" y="1404225"/>
              <a:ext cx="1152000" cy="182075"/>
            </a:xfrm>
            <a:prstGeom prst="rect">
              <a:avLst/>
            </a:prstGeom>
            <a:noFill/>
          </p:spPr>
          <p:txBody>
            <a:bodyPr wrap="square" lIns="72547" tIns="36273" rIns="72547" bIns="36273" rtlCol="0">
              <a:noAutofit/>
            </a:bodyPr>
            <a:lstStyle/>
            <a:p>
              <a:pPr marL="274247" indent="-274247" algn="ctr" defTabSz="644480">
                <a:spcBef>
                  <a:spcPts val="0"/>
                </a:spcBef>
                <a:spcAft>
                  <a:spcPts val="0"/>
                </a:spcAft>
              </a:pPr>
              <a:r>
                <a:rPr lang="zh-CN" altLang="en-US" sz="1200" dirty="0" smtClean="0">
                  <a:solidFill>
                    <a:schemeClr val="bg1"/>
                  </a:solidFill>
                  <a:latin typeface="+mn-lt"/>
                  <a:ea typeface="+mn-ea"/>
                </a:rPr>
                <a:t>块存储</a:t>
              </a:r>
              <a:endParaRPr lang="zh-CN" altLang="en-US" sz="1200" dirty="0">
                <a:solidFill>
                  <a:schemeClr val="bg1"/>
                </a:solidFill>
                <a:latin typeface="+mn-lt"/>
                <a:ea typeface="+mn-ea"/>
              </a:endParaRPr>
            </a:p>
          </p:txBody>
        </p:sp>
        <p:sp>
          <p:nvSpPr>
            <p:cNvPr id="79" name="TextBox 84"/>
            <p:cNvSpPr txBox="1"/>
            <p:nvPr/>
          </p:nvSpPr>
          <p:spPr>
            <a:xfrm>
              <a:off x="5098767" y="1387786"/>
              <a:ext cx="1152000" cy="182075"/>
            </a:xfrm>
            <a:prstGeom prst="rect">
              <a:avLst/>
            </a:prstGeom>
            <a:noFill/>
          </p:spPr>
          <p:txBody>
            <a:bodyPr wrap="square" lIns="72547" tIns="36273" rIns="72547" bIns="36273" rtlCol="0">
              <a:noAutofit/>
            </a:bodyPr>
            <a:lstStyle/>
            <a:p>
              <a:pPr marL="274247" indent="-274247" algn="ctr" defTabSz="644480">
                <a:spcBef>
                  <a:spcPts val="0"/>
                </a:spcBef>
                <a:spcAft>
                  <a:spcPts val="0"/>
                </a:spcAft>
              </a:pPr>
              <a:r>
                <a:rPr lang="zh-CN" altLang="en-US" sz="1200" dirty="0" smtClean="0">
                  <a:solidFill>
                    <a:schemeClr val="bg1"/>
                  </a:solidFill>
                  <a:latin typeface="+mn-lt"/>
                  <a:ea typeface="+mn-ea"/>
                </a:rPr>
                <a:t>文件服务</a:t>
              </a:r>
              <a:endParaRPr lang="zh-CN" altLang="en-US" sz="1200" dirty="0">
                <a:solidFill>
                  <a:schemeClr val="bg1"/>
                </a:solidFill>
                <a:latin typeface="+mn-lt"/>
                <a:ea typeface="+mn-ea"/>
              </a:endParaRPr>
            </a:p>
          </p:txBody>
        </p:sp>
        <p:sp>
          <p:nvSpPr>
            <p:cNvPr id="80" name="TextBox 84"/>
            <p:cNvSpPr txBox="1"/>
            <p:nvPr/>
          </p:nvSpPr>
          <p:spPr>
            <a:xfrm>
              <a:off x="4836008" y="1155220"/>
              <a:ext cx="1152000" cy="182075"/>
            </a:xfrm>
            <a:prstGeom prst="rect">
              <a:avLst/>
            </a:prstGeom>
            <a:noFill/>
          </p:spPr>
          <p:txBody>
            <a:bodyPr wrap="square" lIns="72547" tIns="36273" rIns="72547" bIns="36273" rtlCol="0">
              <a:noAutofit/>
            </a:bodyPr>
            <a:lstStyle/>
            <a:p>
              <a:pPr marL="274247" indent="-274247" algn="ctr" defTabSz="644480">
                <a:spcBef>
                  <a:spcPts val="0"/>
                </a:spcBef>
                <a:spcAft>
                  <a:spcPts val="0"/>
                </a:spcAft>
              </a:pPr>
              <a:r>
                <a:rPr lang="zh-CN" altLang="en-US" sz="1200" dirty="0" smtClean="0">
                  <a:solidFill>
                    <a:schemeClr val="bg1"/>
                  </a:solidFill>
                  <a:latin typeface="+mn-lt"/>
                  <a:ea typeface="+mn-ea"/>
                </a:rPr>
                <a:t>对象存储</a:t>
              </a:r>
              <a:endParaRPr lang="zh-CN" altLang="en-US" sz="1200" dirty="0">
                <a:solidFill>
                  <a:schemeClr val="bg1"/>
                </a:solidFill>
                <a:latin typeface="+mn-lt"/>
                <a:ea typeface="+mn-ea"/>
              </a:endParaRPr>
            </a:p>
          </p:txBody>
        </p:sp>
        <p:pic>
          <p:nvPicPr>
            <p:cNvPr id="81" name="Picture 2"/>
            <p:cNvPicPr>
              <a:picLocks noChangeArrowheads="1"/>
            </p:cNvPicPr>
            <p:nvPr/>
          </p:nvPicPr>
          <p:blipFill>
            <a:blip r:embed="rId10" cstate="print"/>
            <a:srcRect t="-140000" b="-140000"/>
            <a:stretch>
              <a:fillRect/>
            </a:stretch>
          </p:blipFill>
          <p:spPr bwMode="auto">
            <a:xfrm>
              <a:off x="1521511" y="1666174"/>
              <a:ext cx="6048000" cy="55379"/>
            </a:xfrm>
            <a:prstGeom prst="rect">
              <a:avLst/>
            </a:prstGeom>
            <a:noFill/>
            <a:ln w="9525">
              <a:noFill/>
              <a:miter lim="800000"/>
              <a:headEnd/>
              <a:tailEnd/>
            </a:ln>
          </p:spPr>
        </p:pic>
      </p:grpSp>
      <p:grpSp>
        <p:nvGrpSpPr>
          <p:cNvPr id="82" name="组合 137"/>
          <p:cNvGrpSpPr/>
          <p:nvPr/>
        </p:nvGrpSpPr>
        <p:grpSpPr>
          <a:xfrm>
            <a:off x="1898493" y="3429000"/>
            <a:ext cx="5373105" cy="935292"/>
            <a:chOff x="2188936" y="2177908"/>
            <a:chExt cx="4807781" cy="902743"/>
          </a:xfrm>
        </p:grpSpPr>
        <p:sp>
          <p:nvSpPr>
            <p:cNvPr id="83" name="圆柱形 82"/>
            <p:cNvSpPr/>
            <p:nvPr/>
          </p:nvSpPr>
          <p:spPr>
            <a:xfrm>
              <a:off x="2188936" y="2469921"/>
              <a:ext cx="4806950" cy="610730"/>
            </a:xfrm>
            <a:prstGeom prst="can">
              <a:avLst>
                <a:gd name="adj" fmla="val 40216"/>
              </a:avLst>
            </a:prstGeom>
            <a:gradFill flip="none" rotWithShape="1">
              <a:gsLst>
                <a:gs pos="100000">
                  <a:srgbClr val="041226">
                    <a:alpha val="0"/>
                  </a:srgbClr>
                </a:gs>
                <a:gs pos="0">
                  <a:srgbClr val="1F497D">
                    <a:lumMod val="75000"/>
                  </a:srgbClr>
                </a:gs>
              </a:gsLst>
              <a:lin ang="16200000" scaled="0"/>
              <a:tileRect/>
            </a:gradFill>
            <a:ln w="3175" cap="flat" cmpd="sng" algn="ctr">
              <a:gradFill flip="none" rotWithShape="1">
                <a:gsLst>
                  <a:gs pos="24000">
                    <a:srgbClr val="00B0F0">
                      <a:alpha val="45000"/>
                    </a:srgbClr>
                  </a:gs>
                  <a:gs pos="50000">
                    <a:sysClr val="windowText" lastClr="000000">
                      <a:alpha val="0"/>
                    </a:sysClr>
                  </a:gs>
                  <a:gs pos="100000">
                    <a:sysClr val="windowText" lastClr="000000">
                      <a:lumMod val="50000"/>
                      <a:lumOff val="50000"/>
                      <a:alpha val="25000"/>
                    </a:sysClr>
                  </a:gs>
                </a:gsLst>
                <a:path path="circle">
                  <a:fillToRect l="100000" t="100000"/>
                </a:path>
                <a:tileRect r="-100000" b="-100000"/>
              </a:grad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defRPr/>
              </a:pPr>
              <a:endParaRPr lang="zh-CN" altLang="en-US" sz="825"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mn-lt"/>
                <a:ea typeface="+mn-ea"/>
                <a:sym typeface="Arial" pitchFamily="34" charset="0"/>
              </a:endParaRPr>
            </a:p>
          </p:txBody>
        </p:sp>
        <p:sp>
          <p:nvSpPr>
            <p:cNvPr id="84" name="矩形 83"/>
            <p:cNvSpPr/>
            <p:nvPr/>
          </p:nvSpPr>
          <p:spPr>
            <a:xfrm>
              <a:off x="2211160" y="2712818"/>
              <a:ext cx="858016" cy="254452"/>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灾难恢复</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sp>
          <p:nvSpPr>
            <p:cNvPr id="85" name="矩形 84"/>
            <p:cNvSpPr/>
            <p:nvPr/>
          </p:nvSpPr>
          <p:spPr>
            <a:xfrm>
              <a:off x="3073328" y="2767483"/>
              <a:ext cx="858016" cy="254452"/>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应用加速</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sp>
          <p:nvSpPr>
            <p:cNvPr id="86" name="矩形 85"/>
            <p:cNvSpPr/>
            <p:nvPr/>
          </p:nvSpPr>
          <p:spPr>
            <a:xfrm>
              <a:off x="3971987" y="2780013"/>
              <a:ext cx="983834" cy="254452"/>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异构存储管理</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sp>
          <p:nvSpPr>
            <p:cNvPr id="87" name="矩形 86"/>
            <p:cNvSpPr/>
            <p:nvPr/>
          </p:nvSpPr>
          <p:spPr>
            <a:xfrm>
              <a:off x="5068376" y="2772903"/>
              <a:ext cx="954076" cy="254452"/>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数据迁移</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sp>
          <p:nvSpPr>
            <p:cNvPr id="88" name="矩形 87"/>
            <p:cNvSpPr/>
            <p:nvPr/>
          </p:nvSpPr>
          <p:spPr>
            <a:xfrm>
              <a:off x="6042641" y="2727987"/>
              <a:ext cx="954076" cy="254452"/>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数据保护</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grpSp>
          <p:nvGrpSpPr>
            <p:cNvPr id="89" name="组合 57"/>
            <p:cNvGrpSpPr/>
            <p:nvPr/>
          </p:nvGrpSpPr>
          <p:grpSpPr>
            <a:xfrm>
              <a:off x="3030854" y="2503026"/>
              <a:ext cx="3465195" cy="180000"/>
              <a:chOff x="1163617" y="3614570"/>
              <a:chExt cx="9843247" cy="1570616"/>
            </a:xfrm>
          </p:grpSpPr>
          <p:sp>
            <p:nvSpPr>
              <p:cNvPr id="91" name="椭圆 90"/>
              <p:cNvSpPr/>
              <p:nvPr/>
            </p:nvSpPr>
            <p:spPr>
              <a:xfrm>
                <a:off x="1163617" y="3614570"/>
                <a:ext cx="9843247" cy="1570616"/>
              </a:xfrm>
              <a:prstGeom prst="ellipse">
                <a:avLst/>
              </a:prstGeom>
              <a:noFill/>
              <a:ln w="19050" cap="flat" cmpd="sng" algn="ctr">
                <a:gradFill>
                  <a:gsLst>
                    <a:gs pos="58000">
                      <a:srgbClr val="072561">
                        <a:alpha val="0"/>
                      </a:srgbClr>
                    </a:gs>
                    <a:gs pos="92000">
                      <a:srgbClr val="31C4DC">
                        <a:alpha val="41000"/>
                      </a:srgbClr>
                    </a:gs>
                  </a:gsLst>
                  <a:lin ang="7200000" scaled="0"/>
                </a:gradFill>
                <a:prstDash val="solid"/>
              </a:ln>
              <a:effectLst/>
            </p:spPr>
            <p:txBody>
              <a:bodyPr wrap="square" rtlCol="0" anchor="ctr">
                <a:noAutofit/>
              </a:bodyPr>
              <a:lstStyle/>
              <a:p>
                <a:pPr algn="ctr" defTabSz="685617" fontAlgn="base">
                  <a:defRPr/>
                </a:pPr>
                <a:endParaRPr lang="zh-CN" altLang="en-US" sz="1500" kern="0">
                  <a:solidFill>
                    <a:prstClr val="white"/>
                  </a:solidFill>
                  <a:latin typeface="+mn-lt"/>
                  <a:ea typeface="+mn-ea"/>
                </a:endParaRPr>
              </a:p>
            </p:txBody>
          </p:sp>
          <p:grpSp>
            <p:nvGrpSpPr>
              <p:cNvPr id="92" name="组合 80"/>
              <p:cNvGrpSpPr/>
              <p:nvPr/>
            </p:nvGrpSpPr>
            <p:grpSpPr>
              <a:xfrm>
                <a:off x="1814455" y="3802826"/>
                <a:ext cx="8466268" cy="1086524"/>
                <a:chOff x="1785771" y="2528046"/>
                <a:chExt cx="8466268" cy="1086524"/>
              </a:xfrm>
            </p:grpSpPr>
            <p:sp>
              <p:nvSpPr>
                <p:cNvPr id="97" name="椭圆 96"/>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1500" kern="0">
                    <a:solidFill>
                      <a:prstClr val="black"/>
                    </a:solidFill>
                    <a:latin typeface="+mn-lt"/>
                    <a:ea typeface="+mn-ea"/>
                  </a:endParaRPr>
                </a:p>
              </p:txBody>
            </p:sp>
            <p:sp>
              <p:nvSpPr>
                <p:cNvPr id="98" name="椭圆 97"/>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1500" kern="0">
                    <a:solidFill>
                      <a:prstClr val="black"/>
                    </a:solidFill>
                    <a:latin typeface="+mn-lt"/>
                    <a:ea typeface="+mn-ea"/>
                  </a:endParaRPr>
                </a:p>
              </p:txBody>
            </p:sp>
            <p:sp>
              <p:nvSpPr>
                <p:cNvPr id="99" name="椭圆 98"/>
                <p:cNvSpPr/>
                <p:nvPr/>
              </p:nvSpPr>
              <p:spPr>
                <a:xfrm>
                  <a:off x="1785771" y="2528046"/>
                  <a:ext cx="8390966" cy="1065007"/>
                </a:xfrm>
                <a:prstGeom prst="ellipse">
                  <a:avLst/>
                </a:prstGeom>
                <a:gradFill flip="none" rotWithShape="1">
                  <a:gsLst>
                    <a:gs pos="100000">
                      <a:srgbClr val="062F52"/>
                    </a:gs>
                    <a:gs pos="0">
                      <a:srgbClr val="062F52"/>
                    </a:gs>
                    <a:gs pos="64000">
                      <a:srgbClr val="0E437A">
                        <a:alpha val="0"/>
                      </a:srgbClr>
                    </a:gs>
                    <a:gs pos="100000">
                      <a:srgbClr val="0B366F">
                        <a:alpha val="0"/>
                      </a:srgbClr>
                    </a:gs>
                  </a:gsLst>
                  <a:path path="circle">
                    <a:fillToRect l="100000" t="100000"/>
                  </a:path>
                  <a:tileRect r="-100000" b="-100000"/>
                </a:gradFill>
                <a:ln w="9525">
                  <a:gradFill>
                    <a:gsLst>
                      <a:gs pos="0">
                        <a:srgbClr val="31C4DC">
                          <a:alpha val="28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1500" kern="0">
                    <a:solidFill>
                      <a:prstClr val="black"/>
                    </a:solidFill>
                    <a:latin typeface="+mn-lt"/>
                    <a:ea typeface="+mn-ea"/>
                  </a:endParaRPr>
                </a:p>
              </p:txBody>
            </p:sp>
          </p:grpSp>
          <p:grpSp>
            <p:nvGrpSpPr>
              <p:cNvPr id="93" name="组合 81"/>
              <p:cNvGrpSpPr/>
              <p:nvPr/>
            </p:nvGrpSpPr>
            <p:grpSpPr>
              <a:xfrm>
                <a:off x="3060100" y="3912320"/>
                <a:ext cx="5899675" cy="757138"/>
                <a:chOff x="1785771" y="2528046"/>
                <a:chExt cx="8466268" cy="1086524"/>
              </a:xfrm>
            </p:grpSpPr>
            <p:sp>
              <p:nvSpPr>
                <p:cNvPr id="94" name="椭圆 93"/>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1500" kern="0">
                    <a:solidFill>
                      <a:prstClr val="black"/>
                    </a:solidFill>
                    <a:latin typeface="+mn-lt"/>
                    <a:ea typeface="+mn-ea"/>
                  </a:endParaRPr>
                </a:p>
              </p:txBody>
            </p:sp>
            <p:sp>
              <p:nvSpPr>
                <p:cNvPr id="95" name="椭圆 94"/>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1500" kern="0">
                    <a:solidFill>
                      <a:prstClr val="black"/>
                    </a:solidFill>
                    <a:latin typeface="+mn-lt"/>
                    <a:ea typeface="+mn-ea"/>
                  </a:endParaRPr>
                </a:p>
              </p:txBody>
            </p:sp>
            <p:sp>
              <p:nvSpPr>
                <p:cNvPr id="96" name="椭圆 95"/>
                <p:cNvSpPr/>
                <p:nvPr/>
              </p:nvSpPr>
              <p:spPr>
                <a:xfrm>
                  <a:off x="1785771" y="2528046"/>
                  <a:ext cx="8390966" cy="1065007"/>
                </a:xfrm>
                <a:prstGeom prst="ellipse">
                  <a:avLst/>
                </a:prstGeom>
                <a:gradFill flip="none" rotWithShape="1">
                  <a:gsLst>
                    <a:gs pos="100000">
                      <a:srgbClr val="062F52"/>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1F497D">
                          <a:lumMod val="60000"/>
                          <a:lumOff val="40000"/>
                          <a:alpha val="46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1500" kern="0">
                    <a:solidFill>
                      <a:prstClr val="black"/>
                    </a:solidFill>
                    <a:latin typeface="+mn-lt"/>
                    <a:ea typeface="+mn-ea"/>
                  </a:endParaRPr>
                </a:p>
              </p:txBody>
            </p:sp>
          </p:grpSp>
        </p:grpSp>
        <p:sp>
          <p:nvSpPr>
            <p:cNvPr id="90" name="矩形 89"/>
            <p:cNvSpPr/>
            <p:nvPr/>
          </p:nvSpPr>
          <p:spPr>
            <a:xfrm>
              <a:off x="2913426" y="2177908"/>
              <a:ext cx="1456724" cy="292014"/>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zh-CN" altLang="en-US" sz="1400" b="1" dirty="0" smtClean="0">
                  <a:solidFill>
                    <a:schemeClr val="tx2">
                      <a:lumMod val="60000"/>
                      <a:lumOff val="40000"/>
                    </a:schemeClr>
                  </a:solidFill>
                  <a:effectLst>
                    <a:outerShdw blurRad="38100" dist="38100" dir="2700000" algn="tl">
                      <a:srgbClr val="000000">
                        <a:alpha val="43137"/>
                      </a:srgbClr>
                    </a:outerShdw>
                  </a:effectLst>
                  <a:latin typeface="+mn-lt"/>
                  <a:ea typeface="+mn-ea"/>
                </a:rPr>
                <a:t>融合存储资源池</a:t>
              </a:r>
              <a:endParaRPr lang="zh-CN" altLang="en-US" sz="1400" b="1" dirty="0">
                <a:solidFill>
                  <a:schemeClr val="tx2">
                    <a:lumMod val="60000"/>
                    <a:lumOff val="40000"/>
                  </a:schemeClr>
                </a:solidFill>
                <a:effectLst>
                  <a:outerShdw blurRad="38100" dist="38100" dir="2700000" algn="tl">
                    <a:srgbClr val="000000">
                      <a:alpha val="43137"/>
                    </a:srgbClr>
                  </a:outerShdw>
                </a:effectLst>
                <a:latin typeface="+mn-lt"/>
                <a:ea typeface="+mn-ea"/>
              </a:endParaRPr>
            </a:p>
          </p:txBody>
        </p:sp>
      </p:grpSp>
      <p:pic>
        <p:nvPicPr>
          <p:cNvPr id="100" name="Picture 2"/>
          <p:cNvPicPr>
            <a:picLocks noChangeArrowheads="1"/>
          </p:cNvPicPr>
          <p:nvPr/>
        </p:nvPicPr>
        <p:blipFill>
          <a:blip r:embed="rId10" cstate="print"/>
          <a:srcRect t="-140000" b="-140000"/>
          <a:stretch>
            <a:fillRect/>
          </a:stretch>
        </p:blipFill>
        <p:spPr bwMode="auto">
          <a:xfrm>
            <a:off x="1447727" y="4561999"/>
            <a:ext cx="6517756" cy="57376"/>
          </a:xfrm>
          <a:prstGeom prst="rect">
            <a:avLst/>
          </a:prstGeom>
          <a:noFill/>
          <a:ln w="9525">
            <a:noFill/>
            <a:miter lim="800000"/>
            <a:headEnd/>
            <a:tailEnd/>
          </a:ln>
        </p:spPr>
      </p:pic>
      <p:sp>
        <p:nvSpPr>
          <p:cNvPr id="101" name="梯形 100"/>
          <p:cNvSpPr/>
          <p:nvPr/>
        </p:nvSpPr>
        <p:spPr>
          <a:xfrm>
            <a:off x="1107087" y="5016626"/>
            <a:ext cx="6926699" cy="570668"/>
          </a:xfrm>
          <a:prstGeom prst="trapezoid">
            <a:avLst>
              <a:gd name="adj" fmla="val 73750"/>
            </a:avLst>
          </a:pr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defRPr/>
            </a:pPr>
            <a:endParaRPr lang="zh-CN" altLang="en-US" sz="825"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mn-lt"/>
              <a:ea typeface="+mn-ea"/>
              <a:sym typeface="Arial" pitchFamily="34" charset="0"/>
            </a:endParaRPr>
          </a:p>
        </p:txBody>
      </p:sp>
      <p:sp>
        <p:nvSpPr>
          <p:cNvPr id="102" name="梯形 101"/>
          <p:cNvSpPr/>
          <p:nvPr/>
        </p:nvSpPr>
        <p:spPr>
          <a:xfrm>
            <a:off x="1014483" y="4835047"/>
            <a:ext cx="7135188" cy="570668"/>
          </a:xfrm>
          <a:prstGeom prst="trapezoid">
            <a:avLst>
              <a:gd name="adj" fmla="val 73750"/>
            </a:avLst>
          </a:prstGeom>
          <a:gradFill flip="none" rotWithShape="1">
            <a:gsLst>
              <a:gs pos="100000">
                <a:srgbClr val="00B0F0">
                  <a:alpha val="16000"/>
                </a:srgbClr>
              </a:gs>
              <a:gs pos="0">
                <a:srgbClr val="1F497D">
                  <a:lumMod val="75000"/>
                </a:srgbClr>
              </a:gs>
            </a:gsLst>
            <a:path path="rect">
              <a:fillToRect l="100000" t="100000"/>
            </a:path>
            <a:tileRect r="-100000" b="-100000"/>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defRPr/>
            </a:pPr>
            <a:endParaRPr lang="zh-CN" altLang="en-US" sz="825"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mn-lt"/>
              <a:ea typeface="+mn-ea"/>
              <a:sym typeface="Arial" pitchFamily="34" charset="0"/>
            </a:endParaRPr>
          </a:p>
        </p:txBody>
      </p:sp>
      <p:sp>
        <p:nvSpPr>
          <p:cNvPr id="103" name="任意多边形 102"/>
          <p:cNvSpPr/>
          <p:nvPr/>
        </p:nvSpPr>
        <p:spPr>
          <a:xfrm>
            <a:off x="1047475" y="4572434"/>
            <a:ext cx="428993" cy="801119"/>
          </a:xfrm>
          <a:custGeom>
            <a:avLst/>
            <a:gdLst>
              <a:gd name="connsiteX0" fmla="*/ 0 w 495300"/>
              <a:gd name="connsiteY0" fmla="*/ 975360 h 975360"/>
              <a:gd name="connsiteX1" fmla="*/ 0 w 495300"/>
              <a:gd name="connsiteY1" fmla="*/ 541020 h 975360"/>
              <a:gd name="connsiteX2" fmla="*/ 480060 w 495300"/>
              <a:gd name="connsiteY2" fmla="*/ 0 h 975360"/>
              <a:gd name="connsiteX3" fmla="*/ 495300 w 495300"/>
              <a:gd name="connsiteY3" fmla="*/ 320040 h 975360"/>
              <a:gd name="connsiteX4" fmla="*/ 0 w 495300"/>
              <a:gd name="connsiteY4" fmla="*/ 975360 h 975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300" h="975360">
                <a:moveTo>
                  <a:pt x="0" y="975360"/>
                </a:moveTo>
                <a:lnTo>
                  <a:pt x="0" y="541020"/>
                </a:lnTo>
                <a:lnTo>
                  <a:pt x="480060" y="0"/>
                </a:lnTo>
                <a:lnTo>
                  <a:pt x="495300" y="320040"/>
                </a:lnTo>
                <a:lnTo>
                  <a:pt x="0" y="975360"/>
                </a:lnTo>
                <a:close/>
              </a:path>
            </a:pathLst>
          </a:cu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defRPr/>
            </a:pPr>
            <a:endParaRPr lang="zh-CN" altLang="en-US" sz="825"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mn-lt"/>
              <a:ea typeface="+mn-ea"/>
              <a:sym typeface="Arial" pitchFamily="34" charset="0"/>
            </a:endParaRPr>
          </a:p>
        </p:txBody>
      </p:sp>
      <p:pic>
        <p:nvPicPr>
          <p:cNvPr id="104" name="Picture 2"/>
          <p:cNvPicPr>
            <a:picLocks noChangeArrowheads="1"/>
          </p:cNvPicPr>
          <p:nvPr/>
        </p:nvPicPr>
        <p:blipFill>
          <a:blip r:embed="rId10" cstate="print"/>
          <a:srcRect t="-140000" b="-140000"/>
          <a:stretch>
            <a:fillRect/>
          </a:stretch>
        </p:blipFill>
        <p:spPr bwMode="auto">
          <a:xfrm rot="18725536">
            <a:off x="939617" y="4766975"/>
            <a:ext cx="596768" cy="80902"/>
          </a:xfrm>
          <a:prstGeom prst="rect">
            <a:avLst/>
          </a:prstGeom>
          <a:noFill/>
          <a:ln w="9525">
            <a:noFill/>
            <a:miter lim="800000"/>
            <a:headEnd/>
            <a:tailEnd/>
          </a:ln>
        </p:spPr>
      </p:pic>
      <p:pic>
        <p:nvPicPr>
          <p:cNvPr id="105" name="Picture 2"/>
          <p:cNvPicPr>
            <a:picLocks noChangeArrowheads="1"/>
          </p:cNvPicPr>
          <p:nvPr/>
        </p:nvPicPr>
        <p:blipFill>
          <a:blip r:embed="rId10" cstate="print"/>
          <a:srcRect t="-140000" b="-140000"/>
          <a:stretch>
            <a:fillRect/>
          </a:stretch>
        </p:blipFill>
        <p:spPr bwMode="auto">
          <a:xfrm rot="16200000">
            <a:off x="848807" y="5175630"/>
            <a:ext cx="370934" cy="80902"/>
          </a:xfrm>
          <a:prstGeom prst="rect">
            <a:avLst/>
          </a:prstGeom>
          <a:noFill/>
          <a:ln w="9525">
            <a:noFill/>
            <a:miter lim="800000"/>
            <a:headEnd/>
            <a:tailEnd/>
          </a:ln>
        </p:spPr>
      </p:pic>
      <p:pic>
        <p:nvPicPr>
          <p:cNvPr id="106" name="Picture 2"/>
          <p:cNvPicPr>
            <a:picLocks noChangeArrowheads="1"/>
          </p:cNvPicPr>
          <p:nvPr/>
        </p:nvPicPr>
        <p:blipFill>
          <a:blip r:embed="rId10" cstate="print"/>
          <a:srcRect t="-140000" b="-140000"/>
          <a:stretch>
            <a:fillRect/>
          </a:stretch>
        </p:blipFill>
        <p:spPr bwMode="auto">
          <a:xfrm>
            <a:off x="1030445" y="5368579"/>
            <a:ext cx="7121252" cy="57376"/>
          </a:xfrm>
          <a:prstGeom prst="rect">
            <a:avLst/>
          </a:prstGeom>
          <a:noFill/>
          <a:ln w="9525">
            <a:noFill/>
            <a:miter lim="800000"/>
            <a:headEnd/>
            <a:tailEnd/>
          </a:ln>
        </p:spPr>
      </p:pic>
      <p:sp>
        <p:nvSpPr>
          <p:cNvPr id="107" name="任意多边形 106"/>
          <p:cNvSpPr/>
          <p:nvPr/>
        </p:nvSpPr>
        <p:spPr>
          <a:xfrm>
            <a:off x="1034702" y="5401177"/>
            <a:ext cx="218222" cy="187501"/>
          </a:xfrm>
          <a:custGeom>
            <a:avLst/>
            <a:gdLst>
              <a:gd name="connsiteX0" fmla="*/ 0 w 195262"/>
              <a:gd name="connsiteY0" fmla="*/ 0 h 180975"/>
              <a:gd name="connsiteX1" fmla="*/ 66675 w 195262"/>
              <a:gd name="connsiteY1" fmla="*/ 180975 h 180975"/>
              <a:gd name="connsiteX2" fmla="*/ 195262 w 195262"/>
              <a:gd name="connsiteY2" fmla="*/ 4762 h 180975"/>
              <a:gd name="connsiteX3" fmla="*/ 0 w 195262"/>
              <a:gd name="connsiteY3" fmla="*/ 0 h 180975"/>
            </a:gdLst>
            <a:ahLst/>
            <a:cxnLst>
              <a:cxn ang="0">
                <a:pos x="connsiteX0" y="connsiteY0"/>
              </a:cxn>
              <a:cxn ang="0">
                <a:pos x="connsiteX1" y="connsiteY1"/>
              </a:cxn>
              <a:cxn ang="0">
                <a:pos x="connsiteX2" y="connsiteY2"/>
              </a:cxn>
              <a:cxn ang="0">
                <a:pos x="connsiteX3" y="connsiteY3"/>
              </a:cxn>
            </a:cxnLst>
            <a:rect l="l" t="t" r="r" b="b"/>
            <a:pathLst>
              <a:path w="195262" h="180975">
                <a:moveTo>
                  <a:pt x="0" y="0"/>
                </a:moveTo>
                <a:lnTo>
                  <a:pt x="66675" y="180975"/>
                </a:lnTo>
                <a:lnTo>
                  <a:pt x="195262" y="4762"/>
                </a:lnTo>
                <a:lnTo>
                  <a:pt x="0" y="0"/>
                </a:lnTo>
                <a:close/>
              </a:path>
            </a:pathLst>
          </a:cu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defRPr/>
            </a:pPr>
            <a:endParaRPr lang="zh-CN" altLang="en-US" sz="825"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mn-lt"/>
              <a:ea typeface="+mn-ea"/>
              <a:sym typeface="Arial" pitchFamily="34" charset="0"/>
            </a:endParaRPr>
          </a:p>
        </p:txBody>
      </p:sp>
      <p:sp>
        <p:nvSpPr>
          <p:cNvPr id="108" name="任意多边形 107"/>
          <p:cNvSpPr/>
          <p:nvPr/>
        </p:nvSpPr>
        <p:spPr>
          <a:xfrm>
            <a:off x="1469382" y="4585386"/>
            <a:ext cx="6507642" cy="250000"/>
          </a:xfrm>
          <a:custGeom>
            <a:avLst/>
            <a:gdLst>
              <a:gd name="connsiteX0" fmla="*/ 0 w 5822950"/>
              <a:gd name="connsiteY0" fmla="*/ 0 h 241300"/>
              <a:gd name="connsiteX1" fmla="*/ 6350 w 5822950"/>
              <a:gd name="connsiteY1" fmla="*/ 241300 h 241300"/>
              <a:gd name="connsiteX2" fmla="*/ 5588000 w 5822950"/>
              <a:gd name="connsiteY2" fmla="*/ 241300 h 241300"/>
              <a:gd name="connsiteX3" fmla="*/ 5822950 w 5822950"/>
              <a:gd name="connsiteY3" fmla="*/ 12700 h 241300"/>
            </a:gdLst>
            <a:ahLst/>
            <a:cxnLst>
              <a:cxn ang="0">
                <a:pos x="connsiteX0" y="connsiteY0"/>
              </a:cxn>
              <a:cxn ang="0">
                <a:pos x="connsiteX1" y="connsiteY1"/>
              </a:cxn>
              <a:cxn ang="0">
                <a:pos x="connsiteX2" y="connsiteY2"/>
              </a:cxn>
              <a:cxn ang="0">
                <a:pos x="connsiteX3" y="connsiteY3"/>
              </a:cxn>
            </a:cxnLst>
            <a:rect l="l" t="t" r="r" b="b"/>
            <a:pathLst>
              <a:path w="5822950" h="241300">
                <a:moveTo>
                  <a:pt x="0" y="0"/>
                </a:moveTo>
                <a:lnTo>
                  <a:pt x="6350" y="241300"/>
                </a:lnTo>
                <a:lnTo>
                  <a:pt x="5588000" y="241300"/>
                </a:lnTo>
                <a:lnTo>
                  <a:pt x="5822950" y="12700"/>
                </a:lnTo>
              </a:path>
            </a:pathLst>
          </a:cu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defRPr/>
            </a:pPr>
            <a:endParaRPr lang="zh-CN" altLang="en-US" sz="825"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mn-lt"/>
              <a:ea typeface="+mn-ea"/>
              <a:sym typeface="Arial" pitchFamily="34" charset="0"/>
            </a:endParaRPr>
          </a:p>
        </p:txBody>
      </p:sp>
      <p:sp>
        <p:nvSpPr>
          <p:cNvPr id="109" name="任意多边形 108"/>
          <p:cNvSpPr/>
          <p:nvPr/>
        </p:nvSpPr>
        <p:spPr>
          <a:xfrm>
            <a:off x="7701678" y="4599860"/>
            <a:ext cx="647216" cy="789475"/>
          </a:xfrm>
          <a:custGeom>
            <a:avLst/>
            <a:gdLst>
              <a:gd name="connsiteX0" fmla="*/ 388620 w 579120"/>
              <a:gd name="connsiteY0" fmla="*/ 762000 h 762000"/>
              <a:gd name="connsiteX1" fmla="*/ 579120 w 579120"/>
              <a:gd name="connsiteY1" fmla="*/ 556260 h 762000"/>
              <a:gd name="connsiteX2" fmla="*/ 243840 w 579120"/>
              <a:gd name="connsiteY2" fmla="*/ 0 h 762000"/>
              <a:gd name="connsiteX3" fmla="*/ 0 w 579120"/>
              <a:gd name="connsiteY3" fmla="*/ 236220 h 762000"/>
              <a:gd name="connsiteX4" fmla="*/ 388620 w 579120"/>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 h="762000">
                <a:moveTo>
                  <a:pt x="388620" y="762000"/>
                </a:moveTo>
                <a:lnTo>
                  <a:pt x="579120" y="556260"/>
                </a:lnTo>
                <a:lnTo>
                  <a:pt x="243840" y="0"/>
                </a:lnTo>
                <a:lnTo>
                  <a:pt x="0" y="236220"/>
                </a:lnTo>
                <a:lnTo>
                  <a:pt x="388620" y="762000"/>
                </a:lnTo>
                <a:close/>
              </a:path>
            </a:pathLst>
          </a:cu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defRPr/>
            </a:pPr>
            <a:endParaRPr lang="zh-CN" altLang="en-US" sz="825"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mn-lt"/>
              <a:ea typeface="+mn-ea"/>
              <a:sym typeface="Arial" pitchFamily="34" charset="0"/>
            </a:endParaRPr>
          </a:p>
        </p:txBody>
      </p:sp>
      <p:pic>
        <p:nvPicPr>
          <p:cNvPr id="110" name="Picture 2"/>
          <p:cNvPicPr>
            <a:picLocks noChangeArrowheads="1"/>
          </p:cNvPicPr>
          <p:nvPr/>
        </p:nvPicPr>
        <p:blipFill>
          <a:blip r:embed="rId10" cstate="print"/>
          <a:srcRect t="-140000" b="-140000"/>
          <a:stretch>
            <a:fillRect/>
          </a:stretch>
        </p:blipFill>
        <p:spPr bwMode="auto">
          <a:xfrm rot="18725536">
            <a:off x="8091805" y="5248738"/>
            <a:ext cx="298384" cy="80902"/>
          </a:xfrm>
          <a:prstGeom prst="rect">
            <a:avLst/>
          </a:prstGeom>
          <a:noFill/>
          <a:ln w="9525">
            <a:noFill/>
            <a:miter lim="800000"/>
            <a:headEnd/>
            <a:tailEnd/>
          </a:ln>
        </p:spPr>
      </p:pic>
      <p:pic>
        <p:nvPicPr>
          <p:cNvPr id="111" name="Picture 2"/>
          <p:cNvPicPr>
            <a:picLocks noChangeArrowheads="1"/>
          </p:cNvPicPr>
          <p:nvPr/>
        </p:nvPicPr>
        <p:blipFill>
          <a:blip r:embed="rId10" cstate="print"/>
          <a:srcRect t="-140000" b="-140000"/>
          <a:stretch>
            <a:fillRect/>
          </a:stretch>
        </p:blipFill>
        <p:spPr bwMode="auto">
          <a:xfrm rot="3480000">
            <a:off x="7809253" y="4844889"/>
            <a:ext cx="708663" cy="80902"/>
          </a:xfrm>
          <a:prstGeom prst="rect">
            <a:avLst/>
          </a:prstGeom>
          <a:noFill/>
          <a:ln w="9525">
            <a:noFill/>
            <a:miter lim="800000"/>
            <a:headEnd/>
            <a:tailEnd/>
          </a:ln>
        </p:spPr>
      </p:pic>
      <p:sp>
        <p:nvSpPr>
          <p:cNvPr id="112" name="任意多边形 111"/>
          <p:cNvSpPr/>
          <p:nvPr/>
        </p:nvSpPr>
        <p:spPr>
          <a:xfrm>
            <a:off x="7897546" y="5397229"/>
            <a:ext cx="246964" cy="173685"/>
          </a:xfrm>
          <a:custGeom>
            <a:avLst/>
            <a:gdLst>
              <a:gd name="connsiteX0" fmla="*/ 106680 w 220980"/>
              <a:gd name="connsiteY0" fmla="*/ 167640 h 167640"/>
              <a:gd name="connsiteX1" fmla="*/ 220980 w 220980"/>
              <a:gd name="connsiteY1" fmla="*/ 7620 h 167640"/>
              <a:gd name="connsiteX2" fmla="*/ 0 w 220980"/>
              <a:gd name="connsiteY2" fmla="*/ 0 h 167640"/>
              <a:gd name="connsiteX3" fmla="*/ 106680 w 220980"/>
              <a:gd name="connsiteY3" fmla="*/ 167640 h 167640"/>
            </a:gdLst>
            <a:ahLst/>
            <a:cxnLst>
              <a:cxn ang="0">
                <a:pos x="connsiteX0" y="connsiteY0"/>
              </a:cxn>
              <a:cxn ang="0">
                <a:pos x="connsiteX1" y="connsiteY1"/>
              </a:cxn>
              <a:cxn ang="0">
                <a:pos x="connsiteX2" y="connsiteY2"/>
              </a:cxn>
              <a:cxn ang="0">
                <a:pos x="connsiteX3" y="connsiteY3"/>
              </a:cxn>
            </a:cxnLst>
            <a:rect l="l" t="t" r="r" b="b"/>
            <a:pathLst>
              <a:path w="220980" h="167640">
                <a:moveTo>
                  <a:pt x="106680" y="167640"/>
                </a:moveTo>
                <a:lnTo>
                  <a:pt x="220980" y="7620"/>
                </a:lnTo>
                <a:lnTo>
                  <a:pt x="0" y="0"/>
                </a:lnTo>
                <a:lnTo>
                  <a:pt x="106680" y="167640"/>
                </a:lnTo>
                <a:close/>
              </a:path>
            </a:pathLst>
          </a:custGeom>
          <a:gradFill flip="none" rotWithShape="1">
            <a:gsLst>
              <a:gs pos="100000">
                <a:srgbClr val="041226">
                  <a:alpha val="0"/>
                </a:srgbClr>
              </a:gs>
              <a:gs pos="0">
                <a:srgbClr val="1F497D">
                  <a:lumMod val="75000"/>
                </a:srgbClr>
              </a:gs>
            </a:gsLst>
            <a:lin ang="16200000" scaled="0"/>
            <a:tileRect/>
          </a:gradFill>
          <a:ln w="9525" cap="flat" cmpd="sng" algn="ctr">
            <a:noFill/>
            <a:prstDash val="solid"/>
            <a:headEnd type="none" w="med" len="med"/>
            <a:tailEnd type="none" w="med" len="med"/>
          </a:ln>
          <a:effectLst/>
        </p:spPr>
        <p:txBody>
          <a:bodyPr vert="horz" wrap="square" lIns="64762" tIns="32381" rIns="64762" bIns="32381" numCol="1" rtlCol="0" anchor="ctr" anchorCtr="1" compatLnSpc="1">
            <a:prstTxWarp prst="textNoShape">
              <a:avLst/>
            </a:prstTxWarp>
            <a:noAutofit/>
          </a:bodyPr>
          <a:lstStyle/>
          <a:p>
            <a:pPr algn="ctr" defTabSz="863664" fontAlgn="auto">
              <a:lnSpc>
                <a:spcPct val="90000"/>
              </a:lnSpc>
              <a:spcBef>
                <a:spcPct val="20000"/>
              </a:spcBef>
              <a:spcAft>
                <a:spcPts val="0"/>
              </a:spcAft>
              <a:defRPr/>
            </a:pPr>
            <a:endParaRPr lang="zh-CN" altLang="en-US" sz="825"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mn-lt"/>
              <a:ea typeface="+mn-ea"/>
              <a:sym typeface="Arial" pitchFamily="34" charset="0"/>
            </a:endParaRPr>
          </a:p>
        </p:txBody>
      </p:sp>
      <p:sp>
        <p:nvSpPr>
          <p:cNvPr id="113" name="矩形 112"/>
          <p:cNvSpPr/>
          <p:nvPr/>
        </p:nvSpPr>
        <p:spPr>
          <a:xfrm>
            <a:off x="4183278" y="5016476"/>
            <a:ext cx="1281371" cy="346239"/>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en-US" altLang="zh-CN" sz="1200" dirty="0" err="1">
                <a:solidFill>
                  <a:schemeClr val="bg1"/>
                </a:solidFill>
                <a:effectLst>
                  <a:outerShdw blurRad="38100" dist="38100" dir="2700000" algn="tl">
                    <a:srgbClr val="000000">
                      <a:alpha val="43137"/>
                    </a:srgbClr>
                  </a:outerShdw>
                </a:effectLst>
                <a:latin typeface="+mn-lt"/>
                <a:ea typeface="+mn-ea"/>
              </a:rPr>
              <a:t>OceanStor</a:t>
            </a:r>
            <a:r>
              <a:rPr lang="en-US" altLang="zh-CN" sz="1200" dirty="0">
                <a:solidFill>
                  <a:schemeClr val="bg1"/>
                </a:solidFill>
                <a:effectLst>
                  <a:outerShdw blurRad="38100" dist="38100" dir="2700000" algn="tl">
                    <a:srgbClr val="000000">
                      <a:alpha val="43137"/>
                    </a:srgbClr>
                  </a:outerShdw>
                </a:effectLst>
                <a:latin typeface="+mn-lt"/>
                <a:ea typeface="+mn-ea"/>
              </a:rPr>
              <a:t> V3</a:t>
            </a:r>
          </a:p>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统一存储</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sp>
        <p:nvSpPr>
          <p:cNvPr id="114" name="矩形 113"/>
          <p:cNvSpPr/>
          <p:nvPr/>
        </p:nvSpPr>
        <p:spPr>
          <a:xfrm>
            <a:off x="5409490" y="5020107"/>
            <a:ext cx="1424841" cy="346239"/>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en-US" altLang="zh-CN" sz="1200" dirty="0" err="1">
                <a:solidFill>
                  <a:schemeClr val="bg1"/>
                </a:solidFill>
                <a:effectLst>
                  <a:outerShdw blurRad="38100" dist="38100" dir="2700000" algn="tl">
                    <a:srgbClr val="000000">
                      <a:alpha val="43137"/>
                    </a:srgbClr>
                  </a:outerShdw>
                </a:effectLst>
                <a:latin typeface="+mn-lt"/>
                <a:ea typeface="+mn-ea"/>
              </a:rPr>
              <a:t>OceanStor</a:t>
            </a:r>
            <a:r>
              <a:rPr lang="en-US" altLang="zh-CN" sz="1200" dirty="0">
                <a:solidFill>
                  <a:schemeClr val="bg1"/>
                </a:solidFill>
                <a:effectLst>
                  <a:outerShdw blurRad="38100" dist="38100" dir="2700000" algn="tl">
                    <a:srgbClr val="000000">
                      <a:alpha val="43137"/>
                    </a:srgbClr>
                  </a:outerShdw>
                </a:effectLst>
                <a:latin typeface="+mn-lt"/>
                <a:ea typeface="+mn-ea"/>
              </a:rPr>
              <a:t> Dorado</a:t>
            </a:r>
          </a:p>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全闪存阵列</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grpSp>
        <p:nvGrpSpPr>
          <p:cNvPr id="115" name="组合 57"/>
          <p:cNvGrpSpPr>
            <a:grpSpLocks noChangeAspect="1"/>
          </p:cNvGrpSpPr>
          <p:nvPr/>
        </p:nvGrpSpPr>
        <p:grpSpPr>
          <a:xfrm>
            <a:off x="5609324" y="4852211"/>
            <a:ext cx="1003436" cy="234894"/>
            <a:chOff x="1163617" y="3614570"/>
            <a:chExt cx="9843247" cy="1570616"/>
          </a:xfrm>
        </p:grpSpPr>
        <p:sp>
          <p:nvSpPr>
            <p:cNvPr id="116" name="椭圆 115"/>
            <p:cNvSpPr/>
            <p:nvPr/>
          </p:nvSpPr>
          <p:spPr>
            <a:xfrm>
              <a:off x="1163617" y="3614570"/>
              <a:ext cx="9843247" cy="1570616"/>
            </a:xfrm>
            <a:prstGeom prst="ellipse">
              <a:avLst/>
            </a:prstGeom>
            <a:noFill/>
            <a:ln w="19050" cap="flat" cmpd="sng" algn="ctr">
              <a:gradFill>
                <a:gsLst>
                  <a:gs pos="58000">
                    <a:srgbClr val="072561">
                      <a:alpha val="0"/>
                    </a:srgbClr>
                  </a:gs>
                  <a:gs pos="92000">
                    <a:srgbClr val="31C4DC">
                      <a:alpha val="41000"/>
                    </a:srgbClr>
                  </a:gs>
                </a:gsLst>
                <a:lin ang="7200000" scaled="0"/>
              </a:gradFill>
              <a:prstDash val="solid"/>
            </a:ln>
            <a:effectLst/>
          </p:spPr>
          <p:txBody>
            <a:bodyPr wrap="square" rtlCol="0" anchor="ctr">
              <a:noAutofit/>
            </a:bodyPr>
            <a:lstStyle/>
            <a:p>
              <a:pPr algn="ctr" defTabSz="685617" fontAlgn="base">
                <a:defRPr/>
              </a:pPr>
              <a:endParaRPr lang="zh-CN" altLang="en-US" sz="2099" kern="0">
                <a:solidFill>
                  <a:prstClr val="white"/>
                </a:solidFill>
                <a:latin typeface="+mn-lt"/>
                <a:ea typeface="+mn-ea"/>
              </a:endParaRPr>
            </a:p>
          </p:txBody>
        </p:sp>
        <p:grpSp>
          <p:nvGrpSpPr>
            <p:cNvPr id="117" name="组合 80"/>
            <p:cNvGrpSpPr/>
            <p:nvPr/>
          </p:nvGrpSpPr>
          <p:grpSpPr>
            <a:xfrm>
              <a:off x="1814455" y="3802826"/>
              <a:ext cx="8466268" cy="1086524"/>
              <a:chOff x="1785771" y="2528046"/>
              <a:chExt cx="8466268" cy="1086524"/>
            </a:xfrm>
          </p:grpSpPr>
          <p:sp>
            <p:nvSpPr>
              <p:cNvPr id="122" name="椭圆 121"/>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23" name="椭圆 122"/>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24" name="椭圆 123"/>
              <p:cNvSpPr/>
              <p:nvPr/>
            </p:nvSpPr>
            <p:spPr>
              <a:xfrm>
                <a:off x="1785771" y="2528046"/>
                <a:ext cx="8390966" cy="1065007"/>
              </a:xfrm>
              <a:prstGeom prst="ellipse">
                <a:avLst/>
              </a:prstGeom>
              <a:gradFill flip="none" rotWithShape="1">
                <a:gsLst>
                  <a:gs pos="100000">
                    <a:srgbClr val="062F52"/>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28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grpSp>
        <p:grpSp>
          <p:nvGrpSpPr>
            <p:cNvPr id="118" name="组合 81"/>
            <p:cNvGrpSpPr/>
            <p:nvPr/>
          </p:nvGrpSpPr>
          <p:grpSpPr>
            <a:xfrm>
              <a:off x="3060100" y="3912320"/>
              <a:ext cx="5899675" cy="757138"/>
              <a:chOff x="1785771" y="2528046"/>
              <a:chExt cx="8466268" cy="1086524"/>
            </a:xfrm>
          </p:grpSpPr>
          <p:sp>
            <p:nvSpPr>
              <p:cNvPr id="119" name="椭圆 118"/>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20" name="椭圆 119"/>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21" name="椭圆 120"/>
              <p:cNvSpPr/>
              <p:nvPr/>
            </p:nvSpPr>
            <p:spPr>
              <a:xfrm>
                <a:off x="1785771" y="2528046"/>
                <a:ext cx="8390966" cy="1065007"/>
              </a:xfrm>
              <a:prstGeom prst="ellipse">
                <a:avLst/>
              </a:prstGeom>
              <a:gradFill flip="none" rotWithShape="1">
                <a:gsLst>
                  <a:gs pos="100000">
                    <a:srgbClr val="062F52">
                      <a:alpha val="0"/>
                    </a:srgbClr>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31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grpSp>
      </p:grpSp>
      <p:grpSp>
        <p:nvGrpSpPr>
          <p:cNvPr id="125" name="组合 193"/>
          <p:cNvGrpSpPr>
            <a:grpSpLocks noChangeAspect="1"/>
          </p:cNvGrpSpPr>
          <p:nvPr/>
        </p:nvGrpSpPr>
        <p:grpSpPr>
          <a:xfrm>
            <a:off x="5727065" y="4697581"/>
            <a:ext cx="740288" cy="268546"/>
            <a:chOff x="1736626" y="2219746"/>
            <a:chExt cx="1950809" cy="1291096"/>
          </a:xfrm>
          <a:effectLst>
            <a:glow rad="101600">
              <a:srgbClr val="4F81BD">
                <a:satMod val="175000"/>
                <a:alpha val="40000"/>
              </a:srgbClr>
            </a:glow>
          </a:effectLst>
        </p:grpSpPr>
        <p:pic>
          <p:nvPicPr>
            <p:cNvPr id="126" name="图片 125" descr="6800 V3 .png"/>
            <p:cNvPicPr>
              <a:picLocks noChangeAspect="1"/>
            </p:cNvPicPr>
            <p:nvPr/>
          </p:nvPicPr>
          <p:blipFill>
            <a:blip r:embed="rId11" cstate="print"/>
            <a:stretch>
              <a:fillRect/>
            </a:stretch>
          </p:blipFill>
          <p:spPr>
            <a:xfrm>
              <a:off x="1736626" y="2219746"/>
              <a:ext cx="1551600" cy="957463"/>
            </a:xfrm>
            <a:prstGeom prst="rect">
              <a:avLst/>
            </a:prstGeom>
          </p:spPr>
        </p:pic>
        <p:pic>
          <p:nvPicPr>
            <p:cNvPr id="127" name="图片 126" descr="5600 V3 .png"/>
            <p:cNvPicPr>
              <a:picLocks noChangeAspect="1"/>
            </p:cNvPicPr>
            <p:nvPr/>
          </p:nvPicPr>
          <p:blipFill>
            <a:blip r:embed="rId12" cstate="print"/>
            <a:stretch>
              <a:fillRect/>
            </a:stretch>
          </p:blipFill>
          <p:spPr>
            <a:xfrm>
              <a:off x="2135835" y="2987418"/>
              <a:ext cx="1551600" cy="523424"/>
            </a:xfrm>
            <a:prstGeom prst="rect">
              <a:avLst/>
            </a:prstGeom>
          </p:spPr>
        </p:pic>
      </p:grpSp>
      <p:sp>
        <p:nvSpPr>
          <p:cNvPr id="128" name="矩形 127"/>
          <p:cNvSpPr/>
          <p:nvPr/>
        </p:nvSpPr>
        <p:spPr>
          <a:xfrm>
            <a:off x="6678741" y="5021127"/>
            <a:ext cx="1326145" cy="406726"/>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en-US" altLang="zh-CN" sz="1200" dirty="0" err="1">
                <a:solidFill>
                  <a:schemeClr val="bg1"/>
                </a:solidFill>
                <a:effectLst>
                  <a:outerShdw blurRad="38100" dist="38100" dir="2700000" algn="tl">
                    <a:srgbClr val="000000">
                      <a:alpha val="43137"/>
                    </a:srgbClr>
                  </a:outerShdw>
                </a:effectLst>
                <a:latin typeface="+mn-lt"/>
                <a:ea typeface="+mn-ea"/>
              </a:rPr>
              <a:t>FusionStorage</a:t>
            </a:r>
            <a:endParaRPr lang="en-US" altLang="zh-CN" sz="1200" dirty="0">
              <a:solidFill>
                <a:schemeClr val="bg1"/>
              </a:solidFill>
              <a:effectLst>
                <a:outerShdw blurRad="38100" dist="38100" dir="2700000" algn="tl">
                  <a:srgbClr val="000000">
                    <a:alpha val="43137"/>
                  </a:srgbClr>
                </a:outerShdw>
              </a:effectLst>
              <a:latin typeface="+mn-lt"/>
              <a:ea typeface="+mn-ea"/>
            </a:endParaRPr>
          </a:p>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分布式存储</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grpSp>
        <p:nvGrpSpPr>
          <p:cNvPr id="129" name="组合 57"/>
          <p:cNvGrpSpPr>
            <a:grpSpLocks noChangeAspect="1"/>
          </p:cNvGrpSpPr>
          <p:nvPr/>
        </p:nvGrpSpPr>
        <p:grpSpPr>
          <a:xfrm>
            <a:off x="6907871" y="4843669"/>
            <a:ext cx="1004162" cy="235064"/>
            <a:chOff x="1163617" y="3614570"/>
            <a:chExt cx="9843247" cy="1570616"/>
          </a:xfrm>
        </p:grpSpPr>
        <p:sp>
          <p:nvSpPr>
            <p:cNvPr id="130" name="椭圆 129"/>
            <p:cNvSpPr/>
            <p:nvPr/>
          </p:nvSpPr>
          <p:spPr>
            <a:xfrm>
              <a:off x="1163617" y="3614570"/>
              <a:ext cx="9843247" cy="1570616"/>
            </a:xfrm>
            <a:prstGeom prst="ellipse">
              <a:avLst/>
            </a:prstGeom>
            <a:noFill/>
            <a:ln w="19050" cap="flat" cmpd="sng" algn="ctr">
              <a:gradFill>
                <a:gsLst>
                  <a:gs pos="58000">
                    <a:srgbClr val="072561">
                      <a:alpha val="0"/>
                    </a:srgbClr>
                  </a:gs>
                  <a:gs pos="92000">
                    <a:srgbClr val="31C4DC">
                      <a:alpha val="41000"/>
                    </a:srgbClr>
                  </a:gs>
                </a:gsLst>
                <a:lin ang="7200000" scaled="0"/>
              </a:gradFill>
              <a:prstDash val="solid"/>
            </a:ln>
            <a:effectLst/>
          </p:spPr>
          <p:txBody>
            <a:bodyPr wrap="square" rtlCol="0" anchor="ctr">
              <a:noAutofit/>
            </a:bodyPr>
            <a:lstStyle/>
            <a:p>
              <a:pPr algn="ctr" defTabSz="685617" fontAlgn="base">
                <a:defRPr/>
              </a:pPr>
              <a:endParaRPr lang="zh-CN" altLang="en-US" sz="2099" kern="0">
                <a:solidFill>
                  <a:prstClr val="white"/>
                </a:solidFill>
                <a:latin typeface="+mn-lt"/>
                <a:ea typeface="+mn-ea"/>
              </a:endParaRPr>
            </a:p>
          </p:txBody>
        </p:sp>
        <p:grpSp>
          <p:nvGrpSpPr>
            <p:cNvPr id="131" name="组合 80"/>
            <p:cNvGrpSpPr/>
            <p:nvPr/>
          </p:nvGrpSpPr>
          <p:grpSpPr>
            <a:xfrm>
              <a:off x="1814455" y="3802826"/>
              <a:ext cx="8466268" cy="1086524"/>
              <a:chOff x="1785771" y="2528046"/>
              <a:chExt cx="8466268" cy="1086524"/>
            </a:xfrm>
          </p:grpSpPr>
          <p:sp>
            <p:nvSpPr>
              <p:cNvPr id="136" name="椭圆 135"/>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37" name="椭圆 136"/>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38" name="椭圆 137"/>
              <p:cNvSpPr/>
              <p:nvPr/>
            </p:nvSpPr>
            <p:spPr>
              <a:xfrm>
                <a:off x="1785771" y="2528046"/>
                <a:ext cx="8390966" cy="1065007"/>
              </a:xfrm>
              <a:prstGeom prst="ellipse">
                <a:avLst/>
              </a:prstGeom>
              <a:gradFill flip="none" rotWithShape="1">
                <a:gsLst>
                  <a:gs pos="100000">
                    <a:srgbClr val="062F52"/>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28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grpSp>
        <p:grpSp>
          <p:nvGrpSpPr>
            <p:cNvPr id="132" name="组合 81"/>
            <p:cNvGrpSpPr/>
            <p:nvPr/>
          </p:nvGrpSpPr>
          <p:grpSpPr>
            <a:xfrm>
              <a:off x="3060100" y="3912320"/>
              <a:ext cx="5899675" cy="757138"/>
              <a:chOff x="1785771" y="2528046"/>
              <a:chExt cx="8466268" cy="1086524"/>
            </a:xfrm>
          </p:grpSpPr>
          <p:sp>
            <p:nvSpPr>
              <p:cNvPr id="133" name="椭圆 132"/>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34" name="椭圆 133"/>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35" name="椭圆 134"/>
              <p:cNvSpPr/>
              <p:nvPr/>
            </p:nvSpPr>
            <p:spPr>
              <a:xfrm>
                <a:off x="1785771" y="2528046"/>
                <a:ext cx="8390966" cy="1065007"/>
              </a:xfrm>
              <a:prstGeom prst="ellipse">
                <a:avLst/>
              </a:prstGeom>
              <a:gradFill flip="none" rotWithShape="1">
                <a:gsLst>
                  <a:gs pos="100000">
                    <a:srgbClr val="062F52">
                      <a:alpha val="0"/>
                    </a:srgbClr>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31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grpSp>
      </p:grpSp>
      <p:grpSp>
        <p:nvGrpSpPr>
          <p:cNvPr id="139" name="组合 168"/>
          <p:cNvGrpSpPr/>
          <p:nvPr/>
        </p:nvGrpSpPr>
        <p:grpSpPr>
          <a:xfrm>
            <a:off x="7146123" y="4443954"/>
            <a:ext cx="523030" cy="522172"/>
            <a:chOff x="5758354" y="4119563"/>
            <a:chExt cx="898199" cy="1164979"/>
          </a:xfrm>
          <a:effectLst>
            <a:glow rad="101600">
              <a:srgbClr val="4F81BD">
                <a:satMod val="175000"/>
                <a:alpha val="40000"/>
              </a:srgbClr>
            </a:glow>
          </a:effectLst>
        </p:grpSpPr>
        <p:pic>
          <p:nvPicPr>
            <p:cNvPr id="140" name="图片 139" descr="OceanStor 9000.png"/>
            <p:cNvPicPr>
              <a:picLocks noChangeAspect="1"/>
            </p:cNvPicPr>
            <p:nvPr/>
          </p:nvPicPr>
          <p:blipFill>
            <a:blip r:embed="rId13" cstate="print"/>
            <a:stretch>
              <a:fillRect/>
            </a:stretch>
          </p:blipFill>
          <p:spPr>
            <a:xfrm>
              <a:off x="6208301" y="4126162"/>
              <a:ext cx="448252" cy="1158380"/>
            </a:xfrm>
            <a:prstGeom prst="rect">
              <a:avLst/>
            </a:prstGeom>
          </p:spPr>
        </p:pic>
        <p:pic>
          <p:nvPicPr>
            <p:cNvPr id="141" name="图片 140" descr="OceanStor 9000.png"/>
            <p:cNvPicPr>
              <a:picLocks noChangeAspect="1"/>
            </p:cNvPicPr>
            <p:nvPr/>
          </p:nvPicPr>
          <p:blipFill>
            <a:blip r:embed="rId13" cstate="print"/>
            <a:stretch>
              <a:fillRect/>
            </a:stretch>
          </p:blipFill>
          <p:spPr>
            <a:xfrm>
              <a:off x="5758354" y="4119563"/>
              <a:ext cx="448252" cy="1158380"/>
            </a:xfrm>
            <a:prstGeom prst="rect">
              <a:avLst/>
            </a:prstGeom>
          </p:spPr>
        </p:pic>
      </p:grpSp>
      <p:grpSp>
        <p:nvGrpSpPr>
          <p:cNvPr id="142" name="组合 57"/>
          <p:cNvGrpSpPr>
            <a:grpSpLocks noChangeAspect="1"/>
          </p:cNvGrpSpPr>
          <p:nvPr/>
        </p:nvGrpSpPr>
        <p:grpSpPr>
          <a:xfrm>
            <a:off x="2757243" y="4818588"/>
            <a:ext cx="1130924" cy="264738"/>
            <a:chOff x="1163617" y="3614570"/>
            <a:chExt cx="9843247" cy="1570616"/>
          </a:xfrm>
        </p:grpSpPr>
        <p:sp>
          <p:nvSpPr>
            <p:cNvPr id="143" name="椭圆 142"/>
            <p:cNvSpPr/>
            <p:nvPr/>
          </p:nvSpPr>
          <p:spPr>
            <a:xfrm>
              <a:off x="1163617" y="3614570"/>
              <a:ext cx="9843247" cy="1570616"/>
            </a:xfrm>
            <a:prstGeom prst="ellipse">
              <a:avLst/>
            </a:prstGeom>
            <a:noFill/>
            <a:ln w="19050" cap="flat" cmpd="sng" algn="ctr">
              <a:gradFill>
                <a:gsLst>
                  <a:gs pos="58000">
                    <a:srgbClr val="072561">
                      <a:alpha val="0"/>
                    </a:srgbClr>
                  </a:gs>
                  <a:gs pos="92000">
                    <a:srgbClr val="31C4DC">
                      <a:alpha val="41000"/>
                    </a:srgbClr>
                  </a:gs>
                </a:gsLst>
                <a:lin ang="7200000" scaled="0"/>
              </a:gradFill>
              <a:prstDash val="solid"/>
            </a:ln>
            <a:effectLst/>
          </p:spPr>
          <p:txBody>
            <a:bodyPr wrap="square" rtlCol="0" anchor="ctr">
              <a:noAutofit/>
            </a:bodyPr>
            <a:lstStyle/>
            <a:p>
              <a:pPr algn="ctr" defTabSz="685617" fontAlgn="base">
                <a:defRPr/>
              </a:pPr>
              <a:endParaRPr lang="zh-CN" altLang="en-US" sz="2099" kern="0">
                <a:solidFill>
                  <a:prstClr val="white"/>
                </a:solidFill>
                <a:latin typeface="+mn-lt"/>
                <a:ea typeface="+mn-ea"/>
              </a:endParaRPr>
            </a:p>
          </p:txBody>
        </p:sp>
        <p:grpSp>
          <p:nvGrpSpPr>
            <p:cNvPr id="144" name="组合 80"/>
            <p:cNvGrpSpPr/>
            <p:nvPr/>
          </p:nvGrpSpPr>
          <p:grpSpPr>
            <a:xfrm>
              <a:off x="1814455" y="3802826"/>
              <a:ext cx="8466268" cy="1086524"/>
              <a:chOff x="1785771" y="2528046"/>
              <a:chExt cx="8466268" cy="1086524"/>
            </a:xfrm>
          </p:grpSpPr>
          <p:sp>
            <p:nvSpPr>
              <p:cNvPr id="149" name="椭圆 148"/>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50" name="椭圆 149"/>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51" name="椭圆 150"/>
              <p:cNvSpPr/>
              <p:nvPr/>
            </p:nvSpPr>
            <p:spPr>
              <a:xfrm>
                <a:off x="1785771" y="2528046"/>
                <a:ext cx="8390966" cy="1065007"/>
              </a:xfrm>
              <a:prstGeom prst="ellipse">
                <a:avLst/>
              </a:prstGeom>
              <a:gradFill flip="none" rotWithShape="1">
                <a:gsLst>
                  <a:gs pos="100000">
                    <a:srgbClr val="062F52"/>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28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grpSp>
        <p:grpSp>
          <p:nvGrpSpPr>
            <p:cNvPr id="145" name="组合 81"/>
            <p:cNvGrpSpPr/>
            <p:nvPr/>
          </p:nvGrpSpPr>
          <p:grpSpPr>
            <a:xfrm>
              <a:off x="3060100" y="3912320"/>
              <a:ext cx="5899675" cy="757138"/>
              <a:chOff x="1785771" y="2528046"/>
              <a:chExt cx="8466268" cy="1086524"/>
            </a:xfrm>
          </p:grpSpPr>
          <p:sp>
            <p:nvSpPr>
              <p:cNvPr id="146" name="椭圆 145"/>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47" name="椭圆 146"/>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48" name="椭圆 147"/>
              <p:cNvSpPr/>
              <p:nvPr/>
            </p:nvSpPr>
            <p:spPr>
              <a:xfrm>
                <a:off x="1785771" y="2528046"/>
                <a:ext cx="8390966" cy="1065007"/>
              </a:xfrm>
              <a:prstGeom prst="ellipse">
                <a:avLst/>
              </a:prstGeom>
              <a:gradFill flip="none" rotWithShape="1">
                <a:gsLst>
                  <a:gs pos="100000">
                    <a:srgbClr val="062F52">
                      <a:alpha val="0"/>
                    </a:srgbClr>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31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grpSp>
      </p:grpSp>
      <p:sp>
        <p:nvSpPr>
          <p:cNvPr id="152" name="矩形 151"/>
          <p:cNvSpPr/>
          <p:nvPr/>
        </p:nvSpPr>
        <p:spPr>
          <a:xfrm>
            <a:off x="2719860" y="5040112"/>
            <a:ext cx="1379989" cy="346239"/>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r>
              <a:rPr lang="en-US" altLang="zh-CN" sz="1200" dirty="0">
                <a:solidFill>
                  <a:schemeClr val="bg1"/>
                </a:solidFill>
                <a:effectLst>
                  <a:outerShdw blurRad="38100" dist="38100" dir="2700000" algn="tl">
                    <a:srgbClr val="000000">
                      <a:alpha val="43137"/>
                    </a:srgbClr>
                  </a:outerShdw>
                </a:effectLst>
                <a:latin typeface="+mn-lt"/>
                <a:ea typeface="+mn-ea"/>
              </a:rPr>
              <a:t>OceanStor 18000</a:t>
            </a:r>
          </a:p>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企业存储</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grpSp>
        <p:nvGrpSpPr>
          <p:cNvPr id="153" name="组合 57"/>
          <p:cNvGrpSpPr>
            <a:grpSpLocks noChangeAspect="1"/>
          </p:cNvGrpSpPr>
          <p:nvPr/>
        </p:nvGrpSpPr>
        <p:grpSpPr>
          <a:xfrm>
            <a:off x="4183282" y="4856741"/>
            <a:ext cx="1130924" cy="264738"/>
            <a:chOff x="1163617" y="3614570"/>
            <a:chExt cx="9843247" cy="1570616"/>
          </a:xfrm>
        </p:grpSpPr>
        <p:sp>
          <p:nvSpPr>
            <p:cNvPr id="154" name="椭圆 153"/>
            <p:cNvSpPr/>
            <p:nvPr/>
          </p:nvSpPr>
          <p:spPr>
            <a:xfrm>
              <a:off x="1163617" y="3614570"/>
              <a:ext cx="9843247" cy="1570616"/>
            </a:xfrm>
            <a:prstGeom prst="ellipse">
              <a:avLst/>
            </a:prstGeom>
            <a:noFill/>
            <a:ln w="19050" cap="flat" cmpd="sng" algn="ctr">
              <a:gradFill>
                <a:gsLst>
                  <a:gs pos="58000">
                    <a:srgbClr val="072561">
                      <a:alpha val="0"/>
                    </a:srgbClr>
                  </a:gs>
                  <a:gs pos="92000">
                    <a:srgbClr val="31C4DC">
                      <a:alpha val="41000"/>
                    </a:srgbClr>
                  </a:gs>
                </a:gsLst>
                <a:lin ang="7200000" scaled="0"/>
              </a:gradFill>
              <a:prstDash val="solid"/>
            </a:ln>
            <a:effectLst/>
          </p:spPr>
          <p:txBody>
            <a:bodyPr wrap="square" rtlCol="0" anchor="ctr">
              <a:noAutofit/>
            </a:bodyPr>
            <a:lstStyle/>
            <a:p>
              <a:pPr algn="ctr" defTabSz="685617" fontAlgn="base">
                <a:defRPr/>
              </a:pPr>
              <a:endParaRPr lang="zh-CN" altLang="en-US" sz="2099" kern="0">
                <a:solidFill>
                  <a:prstClr val="white"/>
                </a:solidFill>
                <a:latin typeface="+mn-lt"/>
                <a:ea typeface="+mn-ea"/>
              </a:endParaRPr>
            </a:p>
          </p:txBody>
        </p:sp>
        <p:grpSp>
          <p:nvGrpSpPr>
            <p:cNvPr id="155" name="组合 80"/>
            <p:cNvGrpSpPr/>
            <p:nvPr/>
          </p:nvGrpSpPr>
          <p:grpSpPr>
            <a:xfrm>
              <a:off x="1814455" y="3802826"/>
              <a:ext cx="8466268" cy="1086524"/>
              <a:chOff x="1785771" y="2528046"/>
              <a:chExt cx="8466268" cy="1086524"/>
            </a:xfrm>
          </p:grpSpPr>
          <p:sp>
            <p:nvSpPr>
              <p:cNvPr id="160" name="椭圆 159"/>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61" name="椭圆 160"/>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62" name="椭圆 161"/>
              <p:cNvSpPr/>
              <p:nvPr/>
            </p:nvSpPr>
            <p:spPr>
              <a:xfrm>
                <a:off x="1785771" y="2528046"/>
                <a:ext cx="8390966" cy="1065007"/>
              </a:xfrm>
              <a:prstGeom prst="ellipse">
                <a:avLst/>
              </a:prstGeom>
              <a:gradFill flip="none" rotWithShape="1">
                <a:gsLst>
                  <a:gs pos="100000">
                    <a:srgbClr val="062F52"/>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28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grpSp>
        <p:grpSp>
          <p:nvGrpSpPr>
            <p:cNvPr id="156" name="组合 81"/>
            <p:cNvGrpSpPr/>
            <p:nvPr/>
          </p:nvGrpSpPr>
          <p:grpSpPr>
            <a:xfrm>
              <a:off x="3060100" y="3912320"/>
              <a:ext cx="5899675" cy="757138"/>
              <a:chOff x="1785771" y="2528046"/>
              <a:chExt cx="8466268" cy="1086524"/>
            </a:xfrm>
          </p:grpSpPr>
          <p:sp>
            <p:nvSpPr>
              <p:cNvPr id="157" name="椭圆 156"/>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58" name="椭圆 157"/>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59" name="椭圆 158"/>
              <p:cNvSpPr/>
              <p:nvPr/>
            </p:nvSpPr>
            <p:spPr>
              <a:xfrm>
                <a:off x="1785771" y="2528046"/>
                <a:ext cx="8390966" cy="1065007"/>
              </a:xfrm>
              <a:prstGeom prst="ellipse">
                <a:avLst/>
              </a:prstGeom>
              <a:gradFill flip="none" rotWithShape="1">
                <a:gsLst>
                  <a:gs pos="100000">
                    <a:srgbClr val="062F52">
                      <a:alpha val="0"/>
                    </a:srgbClr>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31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grpSp>
      </p:grpSp>
      <p:pic>
        <p:nvPicPr>
          <p:cNvPr id="163" name="Picture 5" descr="E:\1 平面工作室\08 2014产品VI设计及业务胶片元素支撑\存储系列产品抽象线条输出 20140505\Vector-based storage product diagrams V1.0 _20140813\Vector-based storage product diagrams -  white\OceanStor 18000 .png"/>
          <p:cNvPicPr>
            <a:picLocks noChangeAspect="1" noChangeArrowheads="1"/>
          </p:cNvPicPr>
          <p:nvPr/>
        </p:nvPicPr>
        <p:blipFill>
          <a:blip r:embed="rId14" cstate="print"/>
          <a:srcRect/>
          <a:stretch>
            <a:fillRect/>
          </a:stretch>
        </p:blipFill>
        <p:spPr bwMode="auto">
          <a:xfrm>
            <a:off x="2806713" y="4502077"/>
            <a:ext cx="957707" cy="464049"/>
          </a:xfrm>
          <a:prstGeom prst="rect">
            <a:avLst/>
          </a:prstGeom>
          <a:noFill/>
          <a:effectLst>
            <a:glow rad="101600">
              <a:srgbClr val="4F81BD">
                <a:satMod val="175000"/>
                <a:alpha val="40000"/>
              </a:srgbClr>
            </a:glow>
          </a:effectLst>
        </p:spPr>
      </p:pic>
      <p:grpSp>
        <p:nvGrpSpPr>
          <p:cNvPr id="164" name="组合 19"/>
          <p:cNvGrpSpPr>
            <a:grpSpLocks noChangeAspect="1"/>
          </p:cNvGrpSpPr>
          <p:nvPr/>
        </p:nvGrpSpPr>
        <p:grpSpPr>
          <a:xfrm>
            <a:off x="4230732" y="4617009"/>
            <a:ext cx="972834" cy="349109"/>
            <a:chOff x="2678521" y="2626146"/>
            <a:chExt cx="3504879" cy="1422064"/>
          </a:xfrm>
          <a:effectLst>
            <a:glow rad="101600">
              <a:srgbClr val="4F81BD">
                <a:satMod val="175000"/>
                <a:alpha val="40000"/>
              </a:srgbClr>
            </a:glow>
          </a:effectLst>
        </p:grpSpPr>
        <p:pic>
          <p:nvPicPr>
            <p:cNvPr id="165" name="图片 164" descr="6800 V3 .png"/>
            <p:cNvPicPr>
              <a:picLocks noChangeAspect="1"/>
            </p:cNvPicPr>
            <p:nvPr/>
          </p:nvPicPr>
          <p:blipFill>
            <a:blip r:embed="rId15" cstate="print"/>
            <a:stretch>
              <a:fillRect/>
            </a:stretch>
          </p:blipFill>
          <p:spPr>
            <a:xfrm>
              <a:off x="3606066" y="2626146"/>
              <a:ext cx="1551600" cy="957463"/>
            </a:xfrm>
            <a:prstGeom prst="rect">
              <a:avLst/>
            </a:prstGeom>
          </p:spPr>
        </p:pic>
        <p:pic>
          <p:nvPicPr>
            <p:cNvPr id="166" name="图片 165" descr="5600 V3 .png"/>
            <p:cNvPicPr>
              <a:picLocks noChangeAspect="1"/>
            </p:cNvPicPr>
            <p:nvPr/>
          </p:nvPicPr>
          <p:blipFill>
            <a:blip r:embed="rId16" cstate="print"/>
            <a:stretch>
              <a:fillRect/>
            </a:stretch>
          </p:blipFill>
          <p:spPr>
            <a:xfrm>
              <a:off x="4136125" y="3097256"/>
              <a:ext cx="1551600" cy="523424"/>
            </a:xfrm>
            <a:prstGeom prst="rect">
              <a:avLst/>
            </a:prstGeom>
          </p:spPr>
        </p:pic>
        <p:pic>
          <p:nvPicPr>
            <p:cNvPr id="167" name="图片 166" descr="5600 V3 .png"/>
            <p:cNvPicPr>
              <a:picLocks noChangeAspect="1"/>
            </p:cNvPicPr>
            <p:nvPr/>
          </p:nvPicPr>
          <p:blipFill>
            <a:blip r:embed="rId16" cstate="print"/>
            <a:stretch>
              <a:fillRect/>
            </a:stretch>
          </p:blipFill>
          <p:spPr>
            <a:xfrm>
              <a:off x="3131515" y="3393818"/>
              <a:ext cx="1551600" cy="523424"/>
            </a:xfrm>
            <a:prstGeom prst="rect">
              <a:avLst/>
            </a:prstGeom>
          </p:spPr>
        </p:pic>
        <p:pic>
          <p:nvPicPr>
            <p:cNvPr id="168" name="图片 167" descr="5300 V3 .png"/>
            <p:cNvPicPr>
              <a:picLocks noChangeAspect="1"/>
            </p:cNvPicPr>
            <p:nvPr/>
          </p:nvPicPr>
          <p:blipFill>
            <a:blip r:embed="rId17" cstate="print"/>
            <a:stretch>
              <a:fillRect/>
            </a:stretch>
          </p:blipFill>
          <p:spPr>
            <a:xfrm>
              <a:off x="2678521" y="3660621"/>
              <a:ext cx="1551600" cy="387589"/>
            </a:xfrm>
            <a:prstGeom prst="rect">
              <a:avLst/>
            </a:prstGeom>
          </p:spPr>
        </p:pic>
        <p:pic>
          <p:nvPicPr>
            <p:cNvPr id="169" name="图片 168" descr="5300 V3 .png"/>
            <p:cNvPicPr>
              <a:picLocks noChangeAspect="1"/>
            </p:cNvPicPr>
            <p:nvPr/>
          </p:nvPicPr>
          <p:blipFill>
            <a:blip r:embed="rId17" cstate="print"/>
            <a:stretch>
              <a:fillRect/>
            </a:stretch>
          </p:blipFill>
          <p:spPr>
            <a:xfrm>
              <a:off x="4631800" y="3659123"/>
              <a:ext cx="1551600" cy="387589"/>
            </a:xfrm>
            <a:prstGeom prst="rect">
              <a:avLst/>
            </a:prstGeom>
          </p:spPr>
        </p:pic>
      </p:grpSp>
      <p:sp>
        <p:nvSpPr>
          <p:cNvPr id="170" name="矩形 169"/>
          <p:cNvSpPr/>
          <p:nvPr/>
        </p:nvSpPr>
        <p:spPr>
          <a:xfrm>
            <a:off x="6911908" y="2592657"/>
            <a:ext cx="576416" cy="108345"/>
          </a:xfrm>
          <a:prstGeom prst="rect">
            <a:avLst/>
          </a:prstGeom>
        </p:spPr>
        <p:txBody>
          <a:bodyPr wrap="square">
            <a:noAutofit/>
          </a:bodyPr>
          <a:lstStyle/>
          <a:p>
            <a:pPr defTabSz="911871">
              <a:spcBef>
                <a:spcPts val="0"/>
              </a:spcBef>
              <a:spcAft>
                <a:spcPts val="0"/>
              </a:spcAft>
            </a:pPr>
            <a:r>
              <a:rPr lang="en-US" altLang="zh-CN" sz="600" b="1" dirty="0">
                <a:solidFill>
                  <a:schemeClr val="bg1"/>
                </a:solidFill>
                <a:latin typeface="+mn-lt"/>
                <a:ea typeface="+mn-ea"/>
              </a:rPr>
              <a:t>HUAWEI</a:t>
            </a:r>
          </a:p>
        </p:txBody>
      </p:sp>
      <p:pic>
        <p:nvPicPr>
          <p:cNvPr id="171" name="图片 17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36863" y="3390611"/>
            <a:ext cx="666729" cy="475060"/>
          </a:xfrm>
          <a:prstGeom prst="rect">
            <a:avLst/>
          </a:prstGeom>
        </p:spPr>
      </p:pic>
      <p:sp>
        <p:nvSpPr>
          <p:cNvPr id="172" name="矩形 171"/>
          <p:cNvSpPr/>
          <p:nvPr/>
        </p:nvSpPr>
        <p:spPr>
          <a:xfrm>
            <a:off x="4363874" y="3189484"/>
            <a:ext cx="785107" cy="196202"/>
          </a:xfrm>
          <a:prstGeom prst="rect">
            <a:avLst/>
          </a:prstGeom>
        </p:spPr>
        <p:txBody>
          <a:bodyPr wrap="square">
            <a:noAutofit/>
          </a:bodyPr>
          <a:lstStyle/>
          <a:p>
            <a:pPr algn="ctr" defTabSz="822741"/>
            <a:r>
              <a:rPr lang="en-US" altLang="zh-CN" sz="787" b="1">
                <a:solidFill>
                  <a:srgbClr val="F89E1B"/>
                </a:solidFill>
                <a:latin typeface="+mn-lt"/>
                <a:ea typeface="+mn-ea"/>
                <a:cs typeface="Arial"/>
              </a:rPr>
              <a:t>ManageOne</a:t>
            </a:r>
          </a:p>
        </p:txBody>
      </p:sp>
      <p:grpSp>
        <p:nvGrpSpPr>
          <p:cNvPr id="173" name="组合 237"/>
          <p:cNvGrpSpPr/>
          <p:nvPr/>
        </p:nvGrpSpPr>
        <p:grpSpPr>
          <a:xfrm>
            <a:off x="5172407" y="2860625"/>
            <a:ext cx="2207157" cy="905987"/>
            <a:chOff x="7918306" y="2135845"/>
            <a:chExt cx="4493943" cy="1878997"/>
          </a:xfrm>
        </p:grpSpPr>
        <p:sp>
          <p:nvSpPr>
            <p:cNvPr id="174" name="文本框 233"/>
            <p:cNvSpPr txBox="1"/>
            <p:nvPr/>
          </p:nvSpPr>
          <p:spPr>
            <a:xfrm>
              <a:off x="9064240" y="2135845"/>
              <a:ext cx="3348009" cy="394951"/>
            </a:xfrm>
            <a:prstGeom prst="rect">
              <a:avLst/>
            </a:prstGeom>
            <a:noFill/>
          </p:spPr>
          <p:txBody>
            <a:bodyPr wrap="square" rtlCol="0">
              <a:noAutofit/>
            </a:bodyPr>
            <a:lstStyle/>
            <a:p>
              <a:pPr defTabSz="911871"/>
              <a:r>
                <a:rPr lang="zh-CN" altLang="en-US" sz="787" dirty="0">
                  <a:solidFill>
                    <a:schemeClr val="bg1">
                      <a:lumMod val="95000"/>
                    </a:schemeClr>
                  </a:solidFill>
                  <a:latin typeface="+mn-lt"/>
                  <a:ea typeface="+mn-ea"/>
                  <a:cs typeface="Arial"/>
                </a:rPr>
                <a:t>Application templates of best practices in the industry</a:t>
              </a:r>
            </a:p>
          </p:txBody>
        </p:sp>
        <p:sp>
          <p:nvSpPr>
            <p:cNvPr id="175" name="圆角矩形 174"/>
            <p:cNvSpPr/>
            <p:nvPr/>
          </p:nvSpPr>
          <p:spPr>
            <a:xfrm>
              <a:off x="9133972" y="2781179"/>
              <a:ext cx="2330098" cy="1233663"/>
            </a:xfrm>
            <a:prstGeom prst="roundRect">
              <a:avLst>
                <a:gd name="adj" fmla="val 6065"/>
              </a:avLst>
            </a:prstGeom>
            <a:noFill/>
            <a:ln w="25400">
              <a:solidFill>
                <a:srgbClr val="018FE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a:p>
          </p:txBody>
        </p:sp>
        <p:pic>
          <p:nvPicPr>
            <p:cNvPr id="176" name="图片 175" descr="P11-2图标.png"/>
            <p:cNvPicPr>
              <a:picLocks noChangeAspect="1"/>
            </p:cNvPicPr>
            <p:nvPr/>
          </p:nvPicPr>
          <p:blipFill>
            <a:blip r:embed="rId19" cstate="email">
              <a:duotone>
                <a:prstClr val="black"/>
                <a:srgbClr val="0082CA">
                  <a:tint val="45000"/>
                  <a:satMod val="400000"/>
                </a:srgbClr>
              </a:duotone>
              <a:extLst>
                <a:ext uri="{28A0092B-C50C-407E-A947-70E740481C1C}">
                  <a14:useLocalDpi xmlns:a14="http://schemas.microsoft.com/office/drawing/2010/main"/>
                </a:ext>
              </a:extLst>
            </a:blip>
            <a:stretch>
              <a:fillRect/>
            </a:stretch>
          </p:blipFill>
          <p:spPr>
            <a:xfrm>
              <a:off x="9158660" y="2880651"/>
              <a:ext cx="2222457" cy="1034720"/>
            </a:xfrm>
            <a:prstGeom prst="rect">
              <a:avLst/>
            </a:prstGeom>
          </p:spPr>
        </p:pic>
        <p:sp>
          <p:nvSpPr>
            <p:cNvPr id="177" name="左箭头 176"/>
            <p:cNvSpPr/>
            <p:nvPr/>
          </p:nvSpPr>
          <p:spPr>
            <a:xfrm>
              <a:off x="7918306" y="3249037"/>
              <a:ext cx="1227235" cy="400729"/>
            </a:xfrm>
            <a:prstGeom prst="leftArrow">
              <a:avLst/>
            </a:prstGeom>
            <a:solidFill>
              <a:srgbClr val="018FE3"/>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a:p>
          </p:txBody>
        </p:sp>
      </p:grpSp>
      <p:grpSp>
        <p:nvGrpSpPr>
          <p:cNvPr id="178" name="组合 57"/>
          <p:cNvGrpSpPr>
            <a:grpSpLocks noChangeAspect="1"/>
          </p:cNvGrpSpPr>
          <p:nvPr/>
        </p:nvGrpSpPr>
        <p:grpSpPr>
          <a:xfrm>
            <a:off x="1331205" y="4825388"/>
            <a:ext cx="1130924" cy="264738"/>
            <a:chOff x="1163617" y="3614570"/>
            <a:chExt cx="9843247" cy="1570616"/>
          </a:xfrm>
        </p:grpSpPr>
        <p:sp>
          <p:nvSpPr>
            <p:cNvPr id="179" name="椭圆 178"/>
            <p:cNvSpPr/>
            <p:nvPr/>
          </p:nvSpPr>
          <p:spPr>
            <a:xfrm>
              <a:off x="1163617" y="3614570"/>
              <a:ext cx="9843247" cy="1570616"/>
            </a:xfrm>
            <a:prstGeom prst="ellipse">
              <a:avLst/>
            </a:prstGeom>
            <a:noFill/>
            <a:ln w="19050" cap="flat" cmpd="sng" algn="ctr">
              <a:gradFill>
                <a:gsLst>
                  <a:gs pos="58000">
                    <a:srgbClr val="072561">
                      <a:alpha val="0"/>
                    </a:srgbClr>
                  </a:gs>
                  <a:gs pos="92000">
                    <a:srgbClr val="31C4DC">
                      <a:alpha val="41000"/>
                    </a:srgbClr>
                  </a:gs>
                </a:gsLst>
                <a:lin ang="7200000" scaled="0"/>
              </a:gradFill>
              <a:prstDash val="solid"/>
            </a:ln>
            <a:effectLst/>
          </p:spPr>
          <p:txBody>
            <a:bodyPr wrap="square" rtlCol="0" anchor="ctr">
              <a:noAutofit/>
            </a:bodyPr>
            <a:lstStyle/>
            <a:p>
              <a:pPr algn="ctr" defTabSz="685617" fontAlgn="base">
                <a:defRPr/>
              </a:pPr>
              <a:endParaRPr lang="zh-CN" altLang="en-US" sz="2099" kern="0">
                <a:solidFill>
                  <a:prstClr val="white"/>
                </a:solidFill>
                <a:latin typeface="+mn-lt"/>
                <a:ea typeface="+mn-ea"/>
              </a:endParaRPr>
            </a:p>
          </p:txBody>
        </p:sp>
        <p:grpSp>
          <p:nvGrpSpPr>
            <p:cNvPr id="180" name="组合 80"/>
            <p:cNvGrpSpPr/>
            <p:nvPr/>
          </p:nvGrpSpPr>
          <p:grpSpPr>
            <a:xfrm>
              <a:off x="1814455" y="3802826"/>
              <a:ext cx="8466268" cy="1086524"/>
              <a:chOff x="1785771" y="2528046"/>
              <a:chExt cx="8466268" cy="1086524"/>
            </a:xfrm>
          </p:grpSpPr>
          <p:sp>
            <p:nvSpPr>
              <p:cNvPr id="185" name="椭圆 184"/>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86" name="椭圆 185"/>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87" name="椭圆 186"/>
              <p:cNvSpPr/>
              <p:nvPr/>
            </p:nvSpPr>
            <p:spPr>
              <a:xfrm>
                <a:off x="1785771" y="2528046"/>
                <a:ext cx="8390966" cy="1065007"/>
              </a:xfrm>
              <a:prstGeom prst="ellipse">
                <a:avLst/>
              </a:prstGeom>
              <a:gradFill flip="none" rotWithShape="1">
                <a:gsLst>
                  <a:gs pos="100000">
                    <a:srgbClr val="062F52"/>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28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dirty="0">
                  <a:solidFill>
                    <a:prstClr val="black"/>
                  </a:solidFill>
                  <a:latin typeface="+mn-lt"/>
                  <a:ea typeface="+mn-ea"/>
                </a:endParaRPr>
              </a:p>
            </p:txBody>
          </p:sp>
        </p:grpSp>
        <p:grpSp>
          <p:nvGrpSpPr>
            <p:cNvPr id="181" name="组合 81"/>
            <p:cNvGrpSpPr/>
            <p:nvPr/>
          </p:nvGrpSpPr>
          <p:grpSpPr>
            <a:xfrm>
              <a:off x="3060100" y="3912320"/>
              <a:ext cx="5899675" cy="757138"/>
              <a:chOff x="1785771" y="2528046"/>
              <a:chExt cx="8466268" cy="1086524"/>
            </a:xfrm>
          </p:grpSpPr>
          <p:sp>
            <p:nvSpPr>
              <p:cNvPr id="182" name="椭圆 181"/>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t="100000" r="100000"/>
                </a:path>
                <a:tileRect l="-100000" b="-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83" name="椭圆 182"/>
              <p:cNvSpPr/>
              <p:nvPr/>
            </p:nvSpPr>
            <p:spPr>
              <a:xfrm>
                <a:off x="1861073" y="2549563"/>
                <a:ext cx="8390966" cy="1065007"/>
              </a:xfrm>
              <a:prstGeom prst="ellipse">
                <a:avLst/>
              </a:prstGeom>
              <a:gradFill flip="none" rotWithShape="1">
                <a:gsLst>
                  <a:gs pos="0">
                    <a:srgbClr val="2FC2E3"/>
                  </a:gs>
                  <a:gs pos="48000">
                    <a:srgbClr val="0B366F">
                      <a:alpha val="0"/>
                    </a:srgbClr>
                  </a:gs>
                </a:gsLst>
                <a:path path="rect">
                  <a:fillToRect l="100000" b="100000"/>
                </a:path>
                <a:tileRect t="-100000" r="-100000"/>
              </a:gradFill>
              <a:ln w="9525">
                <a:no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sp>
            <p:nvSpPr>
              <p:cNvPr id="184" name="椭圆 183"/>
              <p:cNvSpPr/>
              <p:nvPr/>
            </p:nvSpPr>
            <p:spPr>
              <a:xfrm>
                <a:off x="1785771" y="2528046"/>
                <a:ext cx="8390966" cy="1065007"/>
              </a:xfrm>
              <a:prstGeom prst="ellipse">
                <a:avLst/>
              </a:prstGeom>
              <a:gradFill flip="none" rotWithShape="1">
                <a:gsLst>
                  <a:gs pos="100000">
                    <a:srgbClr val="062F52">
                      <a:alpha val="0"/>
                    </a:srgbClr>
                  </a:gs>
                  <a:gs pos="0">
                    <a:srgbClr val="2FC2E3">
                      <a:alpha val="0"/>
                    </a:srgbClr>
                  </a:gs>
                  <a:gs pos="64000">
                    <a:srgbClr val="0E437A">
                      <a:alpha val="0"/>
                    </a:srgbClr>
                  </a:gs>
                  <a:gs pos="100000">
                    <a:srgbClr val="0B366F">
                      <a:alpha val="0"/>
                    </a:srgbClr>
                  </a:gs>
                </a:gsLst>
                <a:path path="rect">
                  <a:fillToRect t="100000" r="100000"/>
                </a:path>
                <a:tileRect l="-100000" b="-100000"/>
              </a:gradFill>
              <a:ln w="9525">
                <a:gradFill>
                  <a:gsLst>
                    <a:gs pos="0">
                      <a:srgbClr val="31C4DC">
                        <a:alpha val="31000"/>
                      </a:srgbClr>
                    </a:gs>
                    <a:gs pos="100000">
                      <a:srgbClr val="072561">
                        <a:alpha val="40000"/>
                      </a:srgbClr>
                    </a:gs>
                  </a:gsLst>
                  <a:lin ang="16200000" scaled="0"/>
                </a:gradFill>
                <a:round/>
                <a:headEnd/>
                <a:tailEnd/>
              </a:ln>
            </p:spPr>
            <p:txBody>
              <a:bodyPr vert="horz" wrap="square" lIns="68562" tIns="34281" rIns="68562" bIns="34281" numCol="1" anchor="t" anchorCtr="0" compatLnSpc="1">
                <a:prstTxWarp prst="textNoShape">
                  <a:avLst/>
                </a:prstTxWarp>
                <a:noAutofit/>
              </a:bodyPr>
              <a:lstStyle/>
              <a:p>
                <a:pPr defTabSz="685617" fontAlgn="base">
                  <a:defRPr/>
                </a:pPr>
                <a:endParaRPr lang="zh-CN" altLang="en-US" sz="2099" kern="0">
                  <a:solidFill>
                    <a:prstClr val="black"/>
                  </a:solidFill>
                  <a:latin typeface="+mn-lt"/>
                  <a:ea typeface="+mn-ea"/>
                </a:endParaRPr>
              </a:p>
            </p:txBody>
          </p:sp>
        </p:grpSp>
      </p:grpSp>
      <p:sp>
        <p:nvSpPr>
          <p:cNvPr id="189" name="矩形 188"/>
          <p:cNvSpPr/>
          <p:nvPr/>
        </p:nvSpPr>
        <p:spPr>
          <a:xfrm>
            <a:off x="1264391" y="5036175"/>
            <a:ext cx="1355361" cy="346239"/>
          </a:xfrm>
          <a:prstGeom prst="rect">
            <a:avLst/>
          </a:prstGeom>
          <a:scene3d>
            <a:camera prst="orthographicFront">
              <a:rot lat="0" lon="0" rev="0"/>
            </a:camera>
            <a:lightRig rig="threePt" dir="t"/>
          </a:scene3d>
        </p:spPr>
        <p:txBody>
          <a:bodyPr wrap="square">
            <a:noAutofit/>
          </a:bodyPr>
          <a:lstStyle/>
          <a:p>
            <a:pPr algn="ctr" defTabSz="685617">
              <a:spcBef>
                <a:spcPts val="0"/>
              </a:spcBef>
              <a:spcAft>
                <a:spcPts val="0"/>
              </a:spcAft>
            </a:pPr>
            <a:endParaRPr lang="en-US" altLang="zh-CN" sz="1200" dirty="0" smtClean="0">
              <a:solidFill>
                <a:schemeClr val="bg1"/>
              </a:solidFill>
              <a:effectLst>
                <a:outerShdw blurRad="38100" dist="38100" dir="2700000" algn="tl">
                  <a:srgbClr val="000000">
                    <a:alpha val="43137"/>
                  </a:srgbClr>
                </a:outerShdw>
              </a:effectLst>
              <a:latin typeface="+mn-lt"/>
              <a:ea typeface="+mn-ea"/>
            </a:endParaRPr>
          </a:p>
          <a:p>
            <a:pPr algn="ctr" defTabSz="685617">
              <a:spcBef>
                <a:spcPts val="0"/>
              </a:spcBef>
              <a:spcAft>
                <a:spcPts val="0"/>
              </a:spcAft>
            </a:pPr>
            <a:r>
              <a:rPr lang="zh-CN" altLang="en-US" sz="1200" dirty="0" smtClean="0">
                <a:solidFill>
                  <a:schemeClr val="bg1"/>
                </a:solidFill>
                <a:effectLst>
                  <a:outerShdw blurRad="38100" dist="38100" dir="2700000" algn="tl">
                    <a:srgbClr val="000000">
                      <a:alpha val="43137"/>
                    </a:srgbClr>
                  </a:outerShdw>
                </a:effectLst>
                <a:latin typeface="+mn-lt"/>
                <a:ea typeface="+mn-ea"/>
              </a:rPr>
              <a:t>第三方存储</a:t>
            </a:r>
            <a:endParaRPr lang="zh-CN" altLang="en-US" sz="1200" dirty="0">
              <a:solidFill>
                <a:schemeClr val="bg1"/>
              </a:solidFill>
              <a:effectLst>
                <a:outerShdw blurRad="38100" dist="38100" dir="2700000" algn="tl">
                  <a:srgbClr val="000000">
                    <a:alpha val="43137"/>
                  </a:srgbClr>
                </a:outerShdw>
              </a:effectLst>
              <a:latin typeface="+mn-lt"/>
              <a:ea typeface="+mn-ea"/>
            </a:endParaRPr>
          </a:p>
        </p:txBody>
      </p:sp>
      <p:sp>
        <p:nvSpPr>
          <p:cNvPr id="190" name="文本框 248"/>
          <p:cNvSpPr txBox="1"/>
          <p:nvPr/>
        </p:nvSpPr>
        <p:spPr>
          <a:xfrm>
            <a:off x="1475710" y="4601336"/>
            <a:ext cx="1014993" cy="331479"/>
          </a:xfrm>
          <a:prstGeom prst="rect">
            <a:avLst/>
          </a:prstGeom>
          <a:noFill/>
        </p:spPr>
        <p:txBody>
          <a:bodyPr wrap="square" lIns="26974" tIns="26974" rIns="26974" bIns="26974" numCol="1" rtlCol="0">
            <a:prstTxWarp prst="textFadeLeft">
              <a:avLst/>
            </a:prstTxWarp>
            <a:noAutofit/>
          </a:bodyPr>
          <a:lstStyle/>
          <a:p>
            <a:pPr algn="ctr" defTabSz="685617">
              <a:spcBef>
                <a:spcPts val="0"/>
              </a:spcBef>
              <a:spcAft>
                <a:spcPts val="0"/>
              </a:spcAft>
            </a:pPr>
            <a:r>
              <a:rPr lang="en-US" altLang="zh-CN" sz="1800" b="1" dirty="0">
                <a:solidFill>
                  <a:srgbClr val="FFFFFF"/>
                </a:solidFill>
                <a:effectLst>
                  <a:outerShdw blurRad="38100" dist="22860" dir="5400000" algn="tl">
                    <a:srgbClr val="000000">
                      <a:alpha val="30000"/>
                    </a:srgbClr>
                  </a:outerShdw>
                </a:effectLst>
                <a:cs typeface="Arial"/>
              </a:rPr>
              <a:t>3# Part</a:t>
            </a:r>
          </a:p>
        </p:txBody>
      </p:sp>
    </p:spTree>
    <p:extLst>
      <p:ext uri="{BB962C8B-B14F-4D97-AF65-F5344CB8AC3E}">
        <p14:creationId xmlns:p14="http://schemas.microsoft.com/office/powerpoint/2010/main" val="2673480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网络虚拟化</a:t>
            </a:r>
            <a:endParaRPr lang="zh-CN" altLang="en-US" dirty="0"/>
          </a:p>
        </p:txBody>
      </p:sp>
      <p:sp>
        <p:nvSpPr>
          <p:cNvPr id="4" name="文本占位符 3"/>
          <p:cNvSpPr>
            <a:spLocks noGrp="1"/>
          </p:cNvSpPr>
          <p:nvPr>
            <p:ph type="body" sz="quarter" idx="10"/>
          </p:nvPr>
        </p:nvSpPr>
        <p:spPr/>
        <p:txBody>
          <a:bodyPr/>
          <a:lstStyle/>
          <a:p>
            <a:r>
              <a:rPr lang="zh-CN" altLang="en-US" smtClean="0"/>
              <a:t>独立于网络硬件</a:t>
            </a:r>
            <a:endParaRPr lang="en-US" altLang="zh-CN" smtClean="0"/>
          </a:p>
          <a:p>
            <a:r>
              <a:rPr lang="zh-CN" altLang="en-US" smtClean="0"/>
              <a:t>忠实复制物理网络服务模式</a:t>
            </a:r>
          </a:p>
          <a:p>
            <a:r>
              <a:rPr lang="zh-CN" altLang="en-US" smtClean="0"/>
              <a:t>遵循计算虚拟化的运营模式</a:t>
            </a:r>
          </a:p>
          <a:p>
            <a:r>
              <a:rPr lang="zh-CN" altLang="en-US" smtClean="0"/>
              <a:t>与任何</a:t>
            </a:r>
            <a:r>
              <a:rPr lang="en-US" altLang="zh-CN" smtClean="0"/>
              <a:t>hypervisor</a:t>
            </a:r>
            <a:r>
              <a:rPr lang="zh-CN" altLang="en-US" smtClean="0"/>
              <a:t>平台兼容</a:t>
            </a:r>
          </a:p>
          <a:p>
            <a:r>
              <a:rPr lang="zh-CN" altLang="en-US" smtClean="0"/>
              <a:t>虚拟网络、物理网络和控制平面之间的安全隔离</a:t>
            </a:r>
          </a:p>
          <a:p>
            <a:r>
              <a:rPr lang="zh-CN" altLang="en-US" smtClean="0"/>
              <a:t>云的性能和规模</a:t>
            </a:r>
          </a:p>
          <a:p>
            <a:r>
              <a:rPr lang="zh-CN" altLang="en-US" smtClean="0"/>
              <a:t>可编程网络预配置与预控制</a:t>
            </a:r>
          </a:p>
          <a:p>
            <a:endParaRPr lang="zh-CN" altLang="en-US" smtClean="0"/>
          </a:p>
          <a:p>
            <a:endParaRPr lang="zh-CN" altLang="en-US" dirty="0"/>
          </a:p>
        </p:txBody>
      </p:sp>
    </p:spTree>
    <p:extLst>
      <p:ext uri="{BB962C8B-B14F-4D97-AF65-F5344CB8AC3E}">
        <p14:creationId xmlns:p14="http://schemas.microsoft.com/office/powerpoint/2010/main" val="1354188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华为软件定义存储产品是（     ）</a:t>
            </a:r>
            <a:endParaRPr lang="en-US" altLang="zh-CN" dirty="0" smtClean="0"/>
          </a:p>
          <a:p>
            <a:pPr lvl="1"/>
            <a:r>
              <a:rPr lang="en-US" altLang="zh-CN" dirty="0" err="1" smtClean="0"/>
              <a:t>FusionCompute</a:t>
            </a:r>
            <a:endParaRPr lang="en-US" altLang="zh-CN" dirty="0" smtClean="0"/>
          </a:p>
          <a:p>
            <a:pPr lvl="1"/>
            <a:r>
              <a:rPr lang="en-US" altLang="zh-CN" dirty="0" err="1" smtClean="0"/>
              <a:t>ManageOne</a:t>
            </a:r>
            <a:endParaRPr lang="en-US" altLang="zh-CN" dirty="0" smtClean="0"/>
          </a:p>
          <a:p>
            <a:pPr lvl="1"/>
            <a:r>
              <a:rPr lang="en-US" altLang="zh-CN" dirty="0" err="1" smtClean="0"/>
              <a:t>OceanStor</a:t>
            </a:r>
            <a:r>
              <a:rPr lang="en-US" altLang="zh-CN" dirty="0" smtClean="0"/>
              <a:t> DJ</a:t>
            </a:r>
          </a:p>
          <a:p>
            <a:pPr lvl="1"/>
            <a:r>
              <a:rPr lang="en-US" altLang="zh-CN" dirty="0" err="1" smtClean="0"/>
              <a:t>FusionStorage</a:t>
            </a:r>
            <a:endParaRPr lang="en-US" altLang="zh-CN" dirty="0" smtClean="0"/>
          </a:p>
          <a:p>
            <a:r>
              <a:rPr lang="zh-CN" altLang="en-US" dirty="0" smtClean="0"/>
              <a:t>判断题</a:t>
            </a:r>
            <a:r>
              <a:rPr lang="en-US" altLang="zh-CN" dirty="0" smtClean="0"/>
              <a:t/>
            </a:r>
            <a:br>
              <a:rPr lang="en-US" altLang="zh-CN" dirty="0" smtClean="0"/>
            </a:br>
            <a:r>
              <a:rPr lang="en-US" altLang="zh-CN" dirty="0" err="1" smtClean="0"/>
              <a:t>FusionSphere</a:t>
            </a:r>
            <a:r>
              <a:rPr lang="en-US" altLang="zh-CN" dirty="0" smtClean="0"/>
              <a:t> </a:t>
            </a:r>
            <a:r>
              <a:rPr lang="en-US" altLang="zh-CN" dirty="0" err="1" smtClean="0"/>
              <a:t>Openstack</a:t>
            </a:r>
            <a:r>
              <a:rPr lang="zh-CN" altLang="en-US" dirty="0" smtClean="0"/>
              <a:t>本身可以提供虚拟化功能，可以在其上部署虚拟机。</a:t>
            </a: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505612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smtClean="0"/>
              <a:t>华为云计算解决方案架构</a:t>
            </a:r>
            <a:endParaRPr lang="en-US" altLang="zh-CN" smtClean="0"/>
          </a:p>
          <a:p>
            <a:r>
              <a:rPr lang="zh-CN" altLang="en-US" smtClean="0"/>
              <a:t>虚拟化通用理论及华为实践</a:t>
            </a:r>
            <a:endParaRPr lang="zh-CN" altLang="en-US" dirty="0"/>
          </a:p>
        </p:txBody>
      </p:sp>
    </p:spTree>
    <p:extLst>
      <p:ext uri="{BB962C8B-B14F-4D97-AF65-F5344CB8AC3E}">
        <p14:creationId xmlns:p14="http://schemas.microsoft.com/office/powerpoint/2010/main" val="477139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smtClean="0"/>
              <a:t>华为</a:t>
            </a:r>
            <a:r>
              <a:rPr lang="en-US" altLang="zh-CN" smtClean="0"/>
              <a:t>Learning</a:t>
            </a:r>
            <a:r>
              <a:rPr lang="zh-CN" altLang="en-US" smtClean="0"/>
              <a:t>网站</a:t>
            </a:r>
            <a:endParaRPr lang="en-US" altLang="zh-CN" smtClean="0"/>
          </a:p>
          <a:p>
            <a:pPr lvl="1"/>
            <a:r>
              <a:rPr lang="en-US" altLang="zh-CN" smtClean="0"/>
              <a:t>http://support.huawei.com/learning/Index!toTrainIndex</a:t>
            </a:r>
          </a:p>
          <a:p>
            <a:r>
              <a:rPr lang="zh-CN" altLang="en-US" smtClean="0"/>
              <a:t>华为</a:t>
            </a:r>
            <a:r>
              <a:rPr lang="en-US" altLang="zh-CN" smtClean="0"/>
              <a:t>Support</a:t>
            </a:r>
            <a:r>
              <a:rPr lang="zh-CN" altLang="en-US" smtClean="0"/>
              <a:t>案例库</a:t>
            </a:r>
            <a:endParaRPr lang="en-US" altLang="zh-CN" smtClean="0"/>
          </a:p>
          <a:p>
            <a:pPr lvl="1"/>
            <a:r>
              <a:rPr lang="en-US" altLang="zh-CN" smtClean="0"/>
              <a:t>http://support.huawei.com/enterprise/servicecenter?lang=zh</a:t>
            </a:r>
            <a:endParaRPr lang="zh-CN" altLang="en-US" smtClean="0"/>
          </a:p>
          <a:p>
            <a:endParaRPr lang="zh-CN" altLang="en-US" dirty="0"/>
          </a:p>
        </p:txBody>
      </p:sp>
    </p:spTree>
    <p:extLst>
      <p:ext uri="{BB962C8B-B14F-4D97-AF65-F5344CB8AC3E}">
        <p14:creationId xmlns:p14="http://schemas.microsoft.com/office/powerpoint/2010/main" val="568713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33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mtClean="0"/>
              <a:t>华为使用统一的云计算框架解决各种场景的不同需求，一云承万象。那么这个解决方案具体是什么架构？</a:t>
            </a:r>
            <a:endParaRPr lang="en-US" altLang="zh-CN" smtClean="0"/>
          </a:p>
          <a:p>
            <a:r>
              <a:rPr lang="zh-CN" altLang="en-US" smtClean="0"/>
              <a:t>虚拟化包含计算、存储、和网络，本章节介绍了这些方向的通用理论和华为实践。</a:t>
            </a:r>
            <a:endParaRPr lang="en-US" altLang="zh-CN" dirty="0" smtClean="0"/>
          </a:p>
        </p:txBody>
      </p:sp>
    </p:spTree>
    <p:extLst>
      <p:ext uri="{BB962C8B-B14F-4D97-AF65-F5344CB8AC3E}">
        <p14:creationId xmlns:p14="http://schemas.microsoft.com/office/powerpoint/2010/main" val="3486940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学完本课程后，您将能够：</a:t>
            </a:r>
          </a:p>
          <a:p>
            <a:pPr lvl="1"/>
            <a:r>
              <a:rPr lang="zh-CN" altLang="en-US" smtClean="0"/>
              <a:t>描述华为云计算解决方案</a:t>
            </a:r>
            <a:endParaRPr lang="en-US" altLang="zh-CN" smtClean="0"/>
          </a:p>
          <a:p>
            <a:pPr lvl="1"/>
            <a:r>
              <a:rPr lang="zh-CN" altLang="en-US" smtClean="0"/>
              <a:t>描述计算虚拟化，存储虚拟化及网络虚拟化</a:t>
            </a:r>
            <a:endParaRPr lang="en-US" altLang="zh-CN" smtClean="0"/>
          </a:p>
          <a:p>
            <a:endParaRPr lang="zh-CN" altLang="en-US" dirty="0"/>
          </a:p>
        </p:txBody>
      </p:sp>
    </p:spTree>
    <p:extLst>
      <p:ext uri="{BB962C8B-B14F-4D97-AF65-F5344CB8AC3E}">
        <p14:creationId xmlns:p14="http://schemas.microsoft.com/office/powerpoint/2010/main" val="2135740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华为云</a:t>
            </a:r>
            <a:r>
              <a:rPr lang="en-US" altLang="zh-CN" b="1" dirty="0" smtClean="0"/>
              <a:t>DC</a:t>
            </a:r>
            <a:r>
              <a:rPr lang="zh-CN" altLang="en-US" b="1" dirty="0" smtClean="0"/>
              <a:t>解决方案架构</a:t>
            </a:r>
          </a:p>
          <a:p>
            <a:pPr>
              <a:buClr>
                <a:schemeClr val="bg1">
                  <a:lumMod val="50000"/>
                </a:schemeClr>
              </a:buClr>
            </a:pPr>
            <a:r>
              <a:rPr lang="zh-CN" altLang="en-US" dirty="0" smtClean="0">
                <a:solidFill>
                  <a:schemeClr val="bg1">
                    <a:lumMod val="50000"/>
                  </a:schemeClr>
                </a:solidFill>
              </a:rPr>
              <a:t>华为云计算虚拟化层</a:t>
            </a:r>
            <a:endParaRPr lang="zh-CN" altLang="en-US" dirty="0">
              <a:solidFill>
                <a:schemeClr val="bg1">
                  <a:lumMod val="50000"/>
                </a:schemeClr>
              </a:solidFill>
            </a:endParaRPr>
          </a:p>
        </p:txBody>
      </p:sp>
    </p:spTree>
    <p:extLst>
      <p:ext uri="{BB962C8B-B14F-4D97-AF65-F5344CB8AC3E}">
        <p14:creationId xmlns:p14="http://schemas.microsoft.com/office/powerpoint/2010/main" val="74115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开放兼容的基础设施云平台 </a:t>
            </a:r>
            <a:r>
              <a:rPr lang="en-US" altLang="zh-CN" dirty="0" smtClean="0"/>
              <a:t>- </a:t>
            </a:r>
            <a:r>
              <a:rPr lang="zh-CN" altLang="en-US" dirty="0" smtClean="0"/>
              <a:t>华为</a:t>
            </a:r>
            <a:r>
              <a:rPr lang="en-US" altLang="zh-CN" dirty="0" err="1" smtClean="0"/>
              <a:t>FusionSphere</a:t>
            </a:r>
            <a:endParaRPr lang="zh-CN" altLang="en-US" dirty="0"/>
          </a:p>
        </p:txBody>
      </p:sp>
      <p:grpSp>
        <p:nvGrpSpPr>
          <p:cNvPr id="5" name="组合 143"/>
          <p:cNvGrpSpPr/>
          <p:nvPr/>
        </p:nvGrpSpPr>
        <p:grpSpPr>
          <a:xfrm>
            <a:off x="755650" y="1608222"/>
            <a:ext cx="7776857" cy="4601602"/>
            <a:chOff x="179512" y="827262"/>
            <a:chExt cx="8214511" cy="3830468"/>
          </a:xfrm>
        </p:grpSpPr>
        <p:sp>
          <p:nvSpPr>
            <p:cNvPr id="89" name="Rounded Rectangle 95"/>
            <p:cNvSpPr/>
            <p:nvPr/>
          </p:nvSpPr>
          <p:spPr bwMode="auto">
            <a:xfrm>
              <a:off x="913920" y="827263"/>
              <a:ext cx="4113507" cy="463748"/>
            </a:xfrm>
            <a:prstGeom prst="roundRect">
              <a:avLst>
                <a:gd name="adj" fmla="val 14085"/>
              </a:avLst>
            </a:prstGeom>
            <a:solidFill>
              <a:schemeClr val="bg1">
                <a:lumMod val="85000"/>
              </a:schemeClr>
            </a:solidFill>
            <a:ln w="12700" cap="flat" cmpd="sng" algn="ctr">
              <a:solidFill>
                <a:schemeClr val="bg1">
                  <a:lumMod val="85000"/>
                </a:schemeClr>
              </a:solidFill>
              <a:prstDash val="solid"/>
              <a:headEnd type="none" w="med" len="med"/>
              <a:tailEnd type="none" w="med" len="med"/>
            </a:ln>
            <a:effectLst>
              <a:outerShdw blurRad="50800" dist="38100" dir="5400000" algn="t" rotWithShape="0">
                <a:srgbClr val="FFFFFF">
                  <a:lumMod val="50000"/>
                  <a:lumOff val="50000"/>
                  <a:alpha val="40000"/>
                </a:srgbClr>
              </a:outerShdw>
            </a:effectLst>
            <a:scene3d>
              <a:camera prst="orthographicFront"/>
              <a:lightRig rig="threePt" dir="t"/>
            </a:scene3d>
            <a:sp3d>
              <a:bevelT w="31750" h="12700"/>
            </a:sp3d>
          </p:spPr>
          <p:txBody>
            <a:bodyPr lIns="71281" tIns="35641" rIns="71281" bIns="35641" anchor="ctr"/>
            <a:lstStyle/>
            <a:p>
              <a:pPr algn="ctr" defTabSz="914142">
                <a:spcAft>
                  <a:spcPct val="40000"/>
                </a:spcAft>
                <a:defRPr/>
              </a:pPr>
              <a:endParaRPr lang="en-US" altLang="zh-CN" sz="800" b="1" kern="0" dirty="0">
                <a:solidFill>
                  <a:srgbClr val="FFFFFF"/>
                </a:solidFill>
                <a:latin typeface="+mn-lt"/>
                <a:ea typeface="+mn-ea"/>
              </a:endParaRPr>
            </a:p>
          </p:txBody>
        </p:sp>
        <p:sp>
          <p:nvSpPr>
            <p:cNvPr id="73" name="Rounded Rectangle 97"/>
            <p:cNvSpPr/>
            <p:nvPr/>
          </p:nvSpPr>
          <p:spPr bwMode="auto">
            <a:xfrm>
              <a:off x="876974" y="1425547"/>
              <a:ext cx="6234377" cy="2289682"/>
            </a:xfrm>
            <a:prstGeom prst="roundRect">
              <a:avLst>
                <a:gd name="adj" fmla="val 3576"/>
              </a:avLst>
            </a:prstGeom>
            <a:solidFill>
              <a:srgbClr val="B3E0FF"/>
            </a:solidFill>
            <a:ln w="12700" cap="flat" cmpd="sng" algn="ctr">
              <a:solidFill>
                <a:srgbClr val="BBE0E3">
                  <a:lumMod val="75000"/>
                </a:srgbClr>
              </a:solidFill>
              <a:prstDash val="solid"/>
              <a:headEnd type="none" w="med" len="med"/>
              <a:tailEnd type="none" w="med" len="med"/>
            </a:ln>
            <a:effectLst>
              <a:outerShdw blurRad="50800" dist="38100" dir="5400000" algn="t" rotWithShape="0">
                <a:srgbClr val="FFFFFF">
                  <a:lumMod val="50000"/>
                  <a:lumOff val="50000"/>
                  <a:alpha val="40000"/>
                </a:srgbClr>
              </a:outerShdw>
            </a:effectLst>
            <a:scene3d>
              <a:camera prst="orthographicFront"/>
              <a:lightRig rig="threePt" dir="t"/>
            </a:scene3d>
            <a:sp3d>
              <a:bevelT w="38100" h="12700"/>
            </a:sp3d>
          </p:spPr>
          <p:txBody>
            <a:bodyPr wrap="square" lIns="71281" tIns="35641" rIns="71281" bIns="35641" anchor="ctr">
              <a:noAutofit/>
            </a:bodyPr>
            <a:lstStyle/>
            <a:p>
              <a:pPr algn="ctr" defTabSz="914142">
                <a:spcAft>
                  <a:spcPct val="40000"/>
                </a:spcAft>
                <a:defRPr/>
              </a:pPr>
              <a:endParaRPr lang="en-US" sz="800" b="1" kern="0" dirty="0">
                <a:solidFill>
                  <a:srgbClr val="FFFFFF"/>
                </a:solidFill>
                <a:latin typeface="+mn-lt"/>
                <a:ea typeface="+mn-ea"/>
              </a:endParaRPr>
            </a:p>
          </p:txBody>
        </p:sp>
        <p:sp>
          <p:nvSpPr>
            <p:cNvPr id="67" name="矩形 66"/>
            <p:cNvSpPr/>
            <p:nvPr/>
          </p:nvSpPr>
          <p:spPr bwMode="auto">
            <a:xfrm>
              <a:off x="821903" y="3822900"/>
              <a:ext cx="6289447" cy="83483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1752" tIns="30876" rIns="61752" bIns="30876" numCol="1" rtlCol="0" anchor="ctr" anchorCtr="0" compatLnSpc="1">
              <a:prstTxWarp prst="textNoShape">
                <a:avLst/>
              </a:prstTxWarp>
              <a:noAutofit/>
            </a:bodyPr>
            <a:lstStyle/>
            <a:p>
              <a:pPr algn="ctr" defTabSz="801462"/>
              <a:endParaRPr lang="zh-CN" altLang="en-US" sz="1200" dirty="0">
                <a:solidFill>
                  <a:srgbClr val="000000"/>
                </a:solidFill>
                <a:cs typeface="Arial Unicode MS" pitchFamily="34" charset="-122"/>
              </a:endParaRPr>
            </a:p>
          </p:txBody>
        </p:sp>
        <p:sp>
          <p:nvSpPr>
            <p:cNvPr id="48" name="圆角矩形 47"/>
            <p:cNvSpPr/>
            <p:nvPr/>
          </p:nvSpPr>
          <p:spPr bwMode="auto">
            <a:xfrm>
              <a:off x="970362" y="2708611"/>
              <a:ext cx="4986319" cy="770612"/>
            </a:xfrm>
            <a:prstGeom prst="roundRect">
              <a:avLst/>
            </a:prstGeom>
            <a:solidFill>
              <a:srgbClr val="4FB8FF"/>
            </a:solidFill>
            <a:ln>
              <a:solidFill>
                <a:schemeClr val="tx1"/>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295" tIns="35648" rIns="71295" bIns="35648" numCol="1" rtlCol="0" anchor="t" anchorCtr="0" compatLnSpc="1">
              <a:prstTxWarp prst="textNoShape">
                <a:avLst/>
              </a:prstTxWarp>
            </a:bodyPr>
            <a:lstStyle/>
            <a:p>
              <a:pPr defTabSz="914142">
                <a:buClr>
                  <a:srgbClr val="CC9900"/>
                </a:buClr>
              </a:pPr>
              <a:endParaRPr lang="zh-CN" altLang="en-US" dirty="0">
                <a:latin typeface="+mn-lt"/>
                <a:ea typeface="+mn-ea"/>
              </a:endParaRPr>
            </a:p>
          </p:txBody>
        </p:sp>
        <p:sp>
          <p:nvSpPr>
            <p:cNvPr id="54" name="圆角矩形 53"/>
            <p:cNvSpPr/>
            <p:nvPr/>
          </p:nvSpPr>
          <p:spPr bwMode="auto">
            <a:xfrm>
              <a:off x="1665867" y="2843468"/>
              <a:ext cx="343841" cy="256842"/>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0" tIns="28069" rIns="0" bIns="35648" numCol="1" rtlCol="0" anchor="t" anchorCtr="0" compatLnSpc="1">
              <a:prstTxWarp prst="textNoShape">
                <a:avLst/>
              </a:prstTxWarp>
            </a:bodyPr>
            <a:lstStyle/>
            <a:p>
              <a:pPr algn="ctr" defTabSz="914142">
                <a:buClr>
                  <a:srgbClr val="CC9900"/>
                </a:buClr>
              </a:pPr>
              <a:r>
                <a:rPr lang="en-US" altLang="zh-CN" dirty="0">
                  <a:latin typeface="+mn-lt"/>
                  <a:ea typeface="+mn-ea"/>
                </a:rPr>
                <a:t>VM</a:t>
              </a:r>
              <a:endParaRPr lang="zh-CN" altLang="en-US" dirty="0">
                <a:latin typeface="+mn-lt"/>
                <a:ea typeface="+mn-ea"/>
              </a:endParaRPr>
            </a:p>
          </p:txBody>
        </p:sp>
        <p:sp>
          <p:nvSpPr>
            <p:cNvPr id="57" name="圆角矩形 56"/>
            <p:cNvSpPr/>
            <p:nvPr/>
          </p:nvSpPr>
          <p:spPr bwMode="auto">
            <a:xfrm>
              <a:off x="4632254" y="2896452"/>
              <a:ext cx="986823" cy="449524"/>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0" tIns="28069" rIns="0" bIns="35648" numCol="1" rtlCol="0" anchor="t" anchorCtr="0" compatLnSpc="1">
              <a:prstTxWarp prst="textNoShape">
                <a:avLst/>
              </a:prstTxWarp>
            </a:bodyPr>
            <a:lstStyle/>
            <a:p>
              <a:pPr algn="ctr" defTabSz="914142">
                <a:buClr>
                  <a:srgbClr val="CC9900"/>
                </a:buClr>
              </a:pPr>
              <a:r>
                <a:rPr lang="zh-CN" altLang="en-US" dirty="0">
                  <a:latin typeface="+mn-lt"/>
                  <a:ea typeface="+mn-ea"/>
                </a:rPr>
                <a:t>网络</a:t>
              </a:r>
              <a:endParaRPr lang="en-US" altLang="zh-CN" dirty="0">
                <a:latin typeface="+mn-lt"/>
                <a:ea typeface="+mn-ea"/>
              </a:endParaRPr>
            </a:p>
            <a:p>
              <a:pPr algn="ctr" defTabSz="914142">
                <a:buClr>
                  <a:srgbClr val="CC9900"/>
                </a:buClr>
              </a:pPr>
              <a:r>
                <a:rPr lang="zh-CN" altLang="en-US" dirty="0">
                  <a:latin typeface="+mn-lt"/>
                  <a:ea typeface="+mn-ea"/>
                </a:rPr>
                <a:t>虚拟化</a:t>
              </a:r>
            </a:p>
          </p:txBody>
        </p:sp>
        <p:sp>
          <p:nvSpPr>
            <p:cNvPr id="79" name="圆角矩形 78"/>
            <p:cNvSpPr/>
            <p:nvPr/>
          </p:nvSpPr>
          <p:spPr bwMode="auto">
            <a:xfrm>
              <a:off x="213415" y="3848160"/>
              <a:ext cx="608489" cy="449524"/>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sz="1200" dirty="0">
                  <a:latin typeface="+mn-lt"/>
                  <a:ea typeface="+mn-ea"/>
                </a:rPr>
                <a:t>物理</a:t>
              </a:r>
              <a:endParaRPr lang="en-US" altLang="zh-CN" sz="1200" dirty="0">
                <a:latin typeface="+mn-lt"/>
                <a:ea typeface="+mn-ea"/>
              </a:endParaRPr>
            </a:p>
            <a:p>
              <a:pPr algn="ctr">
                <a:buClr>
                  <a:srgbClr val="CC9900"/>
                </a:buClr>
                <a:buNone/>
              </a:pPr>
              <a:r>
                <a:rPr lang="zh-CN" altLang="en-US" sz="1200" dirty="0">
                  <a:latin typeface="+mn-lt"/>
                  <a:ea typeface="+mn-ea"/>
                </a:rPr>
                <a:t>资源</a:t>
              </a:r>
              <a:endParaRPr lang="en-US" altLang="zh-CN" sz="1200" dirty="0">
                <a:latin typeface="+mn-lt"/>
                <a:ea typeface="+mn-ea"/>
              </a:endParaRPr>
            </a:p>
          </p:txBody>
        </p:sp>
        <p:sp>
          <p:nvSpPr>
            <p:cNvPr id="80" name="圆角矩形 79"/>
            <p:cNvSpPr/>
            <p:nvPr/>
          </p:nvSpPr>
          <p:spPr bwMode="auto">
            <a:xfrm>
              <a:off x="202921" y="2827423"/>
              <a:ext cx="608489" cy="449524"/>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sz="1200" dirty="0">
                  <a:latin typeface="+mn-lt"/>
                  <a:ea typeface="+mn-ea"/>
                </a:rPr>
                <a:t>虚拟</a:t>
              </a:r>
              <a:endParaRPr lang="en-US" altLang="zh-CN" sz="1200" dirty="0">
                <a:latin typeface="+mn-lt"/>
                <a:ea typeface="+mn-ea"/>
              </a:endParaRPr>
            </a:p>
            <a:p>
              <a:pPr algn="ctr">
                <a:buClr>
                  <a:srgbClr val="CC9900"/>
                </a:buClr>
                <a:buNone/>
              </a:pPr>
              <a:r>
                <a:rPr lang="zh-CN" altLang="en-US" sz="1200" dirty="0">
                  <a:latin typeface="+mn-lt"/>
                  <a:ea typeface="+mn-ea"/>
                </a:rPr>
                <a:t>资源</a:t>
              </a:r>
              <a:endParaRPr lang="en-US" altLang="zh-CN" sz="1200" dirty="0">
                <a:latin typeface="+mn-lt"/>
                <a:ea typeface="+mn-ea"/>
              </a:endParaRPr>
            </a:p>
          </p:txBody>
        </p:sp>
        <p:sp>
          <p:nvSpPr>
            <p:cNvPr id="81" name="圆角矩形 80"/>
            <p:cNvSpPr/>
            <p:nvPr/>
          </p:nvSpPr>
          <p:spPr bwMode="auto">
            <a:xfrm>
              <a:off x="202921" y="1804751"/>
              <a:ext cx="608489" cy="449524"/>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sz="1200" dirty="0" smtClean="0">
                  <a:latin typeface="+mn-lt"/>
                  <a:ea typeface="+mn-ea"/>
                </a:rPr>
                <a:t>基础设施服务</a:t>
              </a:r>
              <a:endParaRPr lang="en-US" altLang="zh-CN" sz="1200" dirty="0">
                <a:latin typeface="+mn-lt"/>
                <a:ea typeface="+mn-ea"/>
              </a:endParaRPr>
            </a:p>
          </p:txBody>
        </p:sp>
        <p:sp>
          <p:nvSpPr>
            <p:cNvPr id="90" name="圆角矩形 89"/>
            <p:cNvSpPr/>
            <p:nvPr/>
          </p:nvSpPr>
          <p:spPr bwMode="auto">
            <a:xfrm>
              <a:off x="1075493" y="2772829"/>
              <a:ext cx="1513817" cy="830017"/>
            </a:xfrm>
            <a:prstGeom prst="round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295" tIns="35648" rIns="71295" bIns="35648" numCol="1" rtlCol="0" anchor="t" anchorCtr="0" compatLnSpc="1">
              <a:prstTxWarp prst="textNoShape">
                <a:avLst/>
              </a:prstTxWarp>
            </a:bodyPr>
            <a:lstStyle/>
            <a:p>
              <a:pPr defTabSz="914142">
                <a:buClr>
                  <a:srgbClr val="CC9900"/>
                </a:buClr>
              </a:pPr>
              <a:endParaRPr lang="zh-CN" altLang="en-US" sz="1600" dirty="0">
                <a:latin typeface="+mn-lt"/>
                <a:ea typeface="+mn-ea"/>
              </a:endParaRPr>
            </a:p>
          </p:txBody>
        </p:sp>
        <p:sp>
          <p:nvSpPr>
            <p:cNvPr id="91" name="圆角矩形 90"/>
            <p:cNvSpPr/>
            <p:nvPr/>
          </p:nvSpPr>
          <p:spPr bwMode="auto">
            <a:xfrm>
              <a:off x="2714036" y="2772829"/>
              <a:ext cx="1512900" cy="830018"/>
            </a:xfrm>
            <a:prstGeom prst="round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295" tIns="35648" rIns="71295" bIns="35648" numCol="1" rtlCol="0" anchor="t" anchorCtr="0" compatLnSpc="1">
              <a:prstTxWarp prst="textNoShape">
                <a:avLst/>
              </a:prstTxWarp>
            </a:bodyPr>
            <a:lstStyle/>
            <a:p>
              <a:pPr defTabSz="914142">
                <a:buClr>
                  <a:srgbClr val="CC9900"/>
                </a:buClr>
              </a:pPr>
              <a:endParaRPr lang="zh-CN" altLang="en-US" sz="1600" dirty="0">
                <a:latin typeface="+mn-lt"/>
                <a:ea typeface="+mn-ea"/>
              </a:endParaRPr>
            </a:p>
          </p:txBody>
        </p:sp>
        <p:sp>
          <p:nvSpPr>
            <p:cNvPr id="92" name="圆角矩形 91"/>
            <p:cNvSpPr/>
            <p:nvPr/>
          </p:nvSpPr>
          <p:spPr bwMode="auto">
            <a:xfrm>
              <a:off x="4351662" y="2772829"/>
              <a:ext cx="1512900" cy="830017"/>
            </a:xfrm>
            <a:prstGeom prst="round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295" tIns="35648" rIns="71295" bIns="35648" numCol="1" rtlCol="0" anchor="t" anchorCtr="0" compatLnSpc="1">
              <a:prstTxWarp prst="textNoShape">
                <a:avLst/>
              </a:prstTxWarp>
            </a:bodyPr>
            <a:lstStyle/>
            <a:p>
              <a:pPr defTabSz="914142">
                <a:buClr>
                  <a:srgbClr val="CC9900"/>
                </a:buClr>
              </a:pPr>
              <a:endParaRPr lang="zh-CN" altLang="en-US" sz="1600" dirty="0">
                <a:latin typeface="+mn-lt"/>
                <a:ea typeface="+mn-ea"/>
              </a:endParaRPr>
            </a:p>
          </p:txBody>
        </p:sp>
        <p:sp>
          <p:nvSpPr>
            <p:cNvPr id="100" name="圆角矩形 99"/>
            <p:cNvSpPr/>
            <p:nvPr/>
          </p:nvSpPr>
          <p:spPr bwMode="auto">
            <a:xfrm>
              <a:off x="4698838" y="4309733"/>
              <a:ext cx="881296" cy="203919"/>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sz="1200" dirty="0">
                  <a:latin typeface="+mn-lt"/>
                  <a:ea typeface="+mn-ea"/>
                </a:rPr>
                <a:t>网络</a:t>
              </a:r>
            </a:p>
          </p:txBody>
        </p:sp>
        <p:sp>
          <p:nvSpPr>
            <p:cNvPr id="101" name="圆角矩形 100"/>
            <p:cNvSpPr/>
            <p:nvPr/>
          </p:nvSpPr>
          <p:spPr bwMode="auto">
            <a:xfrm>
              <a:off x="1182349" y="2843468"/>
              <a:ext cx="343841" cy="256842"/>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0" tIns="28069" rIns="0" bIns="35648" numCol="1" rtlCol="0" anchor="t" anchorCtr="0" compatLnSpc="1">
              <a:prstTxWarp prst="textNoShape">
                <a:avLst/>
              </a:prstTxWarp>
            </a:bodyPr>
            <a:lstStyle/>
            <a:p>
              <a:pPr algn="ctr" defTabSz="914142">
                <a:buClr>
                  <a:srgbClr val="CC9900"/>
                </a:buClr>
              </a:pPr>
              <a:r>
                <a:rPr lang="en-US" altLang="zh-CN" dirty="0">
                  <a:latin typeface="+mn-lt"/>
                  <a:ea typeface="+mn-ea"/>
                </a:rPr>
                <a:t>VM</a:t>
              </a:r>
              <a:endParaRPr lang="zh-CN" altLang="en-US" dirty="0">
                <a:latin typeface="+mn-lt"/>
                <a:ea typeface="+mn-ea"/>
              </a:endParaRPr>
            </a:p>
          </p:txBody>
        </p:sp>
        <p:sp>
          <p:nvSpPr>
            <p:cNvPr id="64" name="圆角矩形 63"/>
            <p:cNvSpPr/>
            <p:nvPr/>
          </p:nvSpPr>
          <p:spPr bwMode="auto">
            <a:xfrm>
              <a:off x="3035337" y="4309733"/>
              <a:ext cx="881296" cy="203919"/>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sz="1200" dirty="0">
                  <a:latin typeface="+mn-lt"/>
                  <a:ea typeface="+mn-ea"/>
                </a:rPr>
                <a:t>存储</a:t>
              </a:r>
            </a:p>
          </p:txBody>
        </p:sp>
        <p:sp>
          <p:nvSpPr>
            <p:cNvPr id="70" name="圆角矩形 69"/>
            <p:cNvSpPr/>
            <p:nvPr/>
          </p:nvSpPr>
          <p:spPr bwMode="auto">
            <a:xfrm>
              <a:off x="1367005" y="4311583"/>
              <a:ext cx="973024" cy="203919"/>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en-US" altLang="zh-CN" sz="1200" dirty="0">
                  <a:latin typeface="+mn-lt"/>
                  <a:ea typeface="+mn-ea"/>
                </a:rPr>
                <a:t>X86</a:t>
              </a:r>
              <a:r>
                <a:rPr lang="zh-CN" altLang="en-US" sz="1200" dirty="0">
                  <a:latin typeface="+mn-lt"/>
                  <a:ea typeface="+mn-ea"/>
                </a:rPr>
                <a:t>服务器</a:t>
              </a:r>
            </a:p>
          </p:txBody>
        </p:sp>
        <p:grpSp>
          <p:nvGrpSpPr>
            <p:cNvPr id="6" name="组合 142"/>
            <p:cNvGrpSpPr/>
            <p:nvPr/>
          </p:nvGrpSpPr>
          <p:grpSpPr>
            <a:xfrm>
              <a:off x="3224681" y="3861852"/>
              <a:ext cx="481431" cy="385306"/>
              <a:chOff x="3707904" y="3867894"/>
              <a:chExt cx="720080" cy="432048"/>
            </a:xfrm>
          </p:grpSpPr>
          <p:pic>
            <p:nvPicPr>
              <p:cNvPr id="65" name="图片 64"/>
              <p:cNvPicPr/>
              <p:nvPr/>
            </p:nvPicPr>
            <p:blipFill>
              <a:blip r:embed="rId3" cstate="screen"/>
              <a:srcRect/>
              <a:stretch>
                <a:fillRect/>
              </a:stretch>
            </p:blipFill>
            <p:spPr bwMode="auto">
              <a:xfrm>
                <a:off x="3707904" y="3867894"/>
                <a:ext cx="288032" cy="432048"/>
              </a:xfrm>
              <a:prstGeom prst="rect">
                <a:avLst/>
              </a:prstGeom>
              <a:noFill/>
              <a:ln w="9525">
                <a:noFill/>
                <a:miter lim="800000"/>
                <a:headEnd/>
                <a:tailEnd/>
              </a:ln>
            </p:spPr>
          </p:pic>
          <p:pic>
            <p:nvPicPr>
              <p:cNvPr id="66" name="图片 65"/>
              <p:cNvPicPr/>
              <p:nvPr/>
            </p:nvPicPr>
            <p:blipFill>
              <a:blip r:embed="rId3" cstate="screen"/>
              <a:srcRect/>
              <a:stretch>
                <a:fillRect/>
              </a:stretch>
            </p:blipFill>
            <p:spPr bwMode="auto">
              <a:xfrm>
                <a:off x="4139952" y="3867894"/>
                <a:ext cx="288032" cy="432048"/>
              </a:xfrm>
              <a:prstGeom prst="rect">
                <a:avLst/>
              </a:prstGeom>
              <a:noFill/>
              <a:ln w="9525">
                <a:noFill/>
                <a:miter lim="800000"/>
                <a:headEnd/>
                <a:tailEnd/>
              </a:ln>
            </p:spPr>
          </p:pic>
        </p:grpSp>
        <p:grpSp>
          <p:nvGrpSpPr>
            <p:cNvPr id="7" name="组合 70"/>
            <p:cNvGrpSpPr/>
            <p:nvPr/>
          </p:nvGrpSpPr>
          <p:grpSpPr>
            <a:xfrm>
              <a:off x="1538639" y="3861852"/>
              <a:ext cx="593704" cy="390118"/>
              <a:chOff x="2355417" y="3651870"/>
              <a:chExt cx="821965" cy="529322"/>
            </a:xfrm>
          </p:grpSpPr>
          <p:pic>
            <p:nvPicPr>
              <p:cNvPr id="68" name="Picture 3"/>
              <p:cNvPicPr>
                <a:picLocks noChangeAspect="1" noChangeArrowheads="1"/>
              </p:cNvPicPr>
              <p:nvPr/>
            </p:nvPicPr>
            <p:blipFill>
              <a:blip r:embed="rId4" cstate="print">
                <a:clrChange>
                  <a:clrFrom>
                    <a:srgbClr val="FFFEFF"/>
                  </a:clrFrom>
                  <a:clrTo>
                    <a:srgbClr val="FFFEFF">
                      <a:alpha val="0"/>
                    </a:srgbClr>
                  </a:clrTo>
                </a:clrChange>
              </a:blip>
              <a:srcRect/>
              <a:stretch>
                <a:fillRect/>
              </a:stretch>
            </p:blipFill>
            <p:spPr bwMode="auto">
              <a:xfrm>
                <a:off x="2367292" y="3821152"/>
                <a:ext cx="810090" cy="360040"/>
              </a:xfrm>
              <a:prstGeom prst="rect">
                <a:avLst/>
              </a:prstGeom>
              <a:noFill/>
            </p:spPr>
          </p:pic>
          <p:pic>
            <p:nvPicPr>
              <p:cNvPr id="69" name="Picture 3"/>
              <p:cNvPicPr>
                <a:picLocks noChangeAspect="1" noChangeArrowheads="1"/>
              </p:cNvPicPr>
              <p:nvPr/>
            </p:nvPicPr>
            <p:blipFill>
              <a:blip r:embed="rId4" cstate="print">
                <a:clrChange>
                  <a:clrFrom>
                    <a:srgbClr val="FFFEFF"/>
                  </a:clrFrom>
                  <a:clrTo>
                    <a:srgbClr val="FFFEFF">
                      <a:alpha val="0"/>
                    </a:srgbClr>
                  </a:clrTo>
                </a:clrChange>
              </a:blip>
              <a:srcRect/>
              <a:stretch>
                <a:fillRect/>
              </a:stretch>
            </p:blipFill>
            <p:spPr bwMode="auto">
              <a:xfrm>
                <a:off x="2355417" y="3651870"/>
                <a:ext cx="810090" cy="360040"/>
              </a:xfrm>
              <a:prstGeom prst="rect">
                <a:avLst/>
              </a:prstGeom>
              <a:noFill/>
            </p:spPr>
          </p:pic>
        </p:grpSp>
        <p:grpSp>
          <p:nvGrpSpPr>
            <p:cNvPr id="8" name="组合 144"/>
            <p:cNvGrpSpPr/>
            <p:nvPr/>
          </p:nvGrpSpPr>
          <p:grpSpPr>
            <a:xfrm>
              <a:off x="4792649" y="3963547"/>
              <a:ext cx="635777" cy="224204"/>
              <a:chOff x="4942299" y="3983959"/>
              <a:chExt cx="665656" cy="251402"/>
            </a:xfrm>
          </p:grpSpPr>
          <p:pic>
            <p:nvPicPr>
              <p:cNvPr id="44036" name="Picture 4" descr="http://img5.imgtn.bdimg.com/it/u=4181287541,350381794&amp;fm=23&amp;gp=0.jpg"/>
              <p:cNvPicPr>
                <a:picLocks noChangeArrowheads="1"/>
              </p:cNvPicPr>
              <p:nvPr/>
            </p:nvPicPr>
            <p:blipFill>
              <a:blip r:embed="rId5" cstate="print"/>
              <a:srcRect l="3867" t="28346" r="6766" b="28346"/>
              <a:stretch>
                <a:fillRect/>
              </a:stretch>
            </p:blipFill>
            <p:spPr bwMode="auto">
              <a:xfrm>
                <a:off x="4942300" y="3983959"/>
                <a:ext cx="665655" cy="99002"/>
              </a:xfrm>
              <a:prstGeom prst="rect">
                <a:avLst/>
              </a:prstGeom>
              <a:noFill/>
            </p:spPr>
          </p:pic>
          <p:pic>
            <p:nvPicPr>
              <p:cNvPr id="83" name="Picture 4" descr="http://img5.imgtn.bdimg.com/it/u=4181287541,350381794&amp;fm=23&amp;gp=0.jpg"/>
              <p:cNvPicPr>
                <a:picLocks noChangeArrowheads="1"/>
              </p:cNvPicPr>
              <p:nvPr/>
            </p:nvPicPr>
            <p:blipFill>
              <a:blip r:embed="rId5" cstate="print"/>
              <a:srcRect l="3867" t="28346" r="6766" b="28346"/>
              <a:stretch>
                <a:fillRect/>
              </a:stretch>
            </p:blipFill>
            <p:spPr bwMode="auto">
              <a:xfrm>
                <a:off x="4942299" y="4136359"/>
                <a:ext cx="665655" cy="99002"/>
              </a:xfrm>
              <a:prstGeom prst="rect">
                <a:avLst/>
              </a:prstGeom>
              <a:noFill/>
            </p:spPr>
          </p:pic>
        </p:grpSp>
        <p:sp>
          <p:nvSpPr>
            <p:cNvPr id="85" name="圆角矩形 84"/>
            <p:cNvSpPr/>
            <p:nvPr/>
          </p:nvSpPr>
          <p:spPr bwMode="auto">
            <a:xfrm>
              <a:off x="2990938" y="2896452"/>
              <a:ext cx="986035" cy="449524"/>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0" tIns="28069" rIns="0" bIns="35648" numCol="1" rtlCol="0" anchor="t" anchorCtr="0" compatLnSpc="1">
              <a:prstTxWarp prst="textNoShape">
                <a:avLst/>
              </a:prstTxWarp>
            </a:bodyPr>
            <a:lstStyle/>
            <a:p>
              <a:pPr algn="ctr" defTabSz="914142">
                <a:buClr>
                  <a:srgbClr val="CC9900"/>
                </a:buClr>
              </a:pPr>
              <a:r>
                <a:rPr lang="zh-CN" altLang="en-US" dirty="0">
                  <a:latin typeface="+mn-lt"/>
                  <a:ea typeface="+mn-ea"/>
                </a:rPr>
                <a:t>存储</a:t>
              </a:r>
              <a:r>
                <a:rPr lang="en-US" altLang="zh-CN" dirty="0">
                  <a:latin typeface="+mn-lt"/>
                  <a:ea typeface="+mn-ea"/>
                </a:rPr>
                <a:t/>
              </a:r>
              <a:br>
                <a:rPr lang="en-US" altLang="zh-CN" dirty="0">
                  <a:latin typeface="+mn-lt"/>
                  <a:ea typeface="+mn-ea"/>
                </a:rPr>
              </a:br>
              <a:r>
                <a:rPr lang="zh-CN" altLang="en-US" dirty="0">
                  <a:latin typeface="+mn-lt"/>
                  <a:ea typeface="+mn-ea"/>
                </a:rPr>
                <a:t>虚拟化</a:t>
              </a:r>
            </a:p>
          </p:txBody>
        </p:sp>
        <p:sp>
          <p:nvSpPr>
            <p:cNvPr id="95" name="圆角矩形 94"/>
            <p:cNvSpPr/>
            <p:nvPr/>
          </p:nvSpPr>
          <p:spPr bwMode="auto">
            <a:xfrm>
              <a:off x="6067799" y="4291398"/>
              <a:ext cx="805038" cy="158268"/>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sz="1200" dirty="0">
                  <a:latin typeface="+mn-lt"/>
                  <a:ea typeface="+mn-ea"/>
                </a:rPr>
                <a:t>物理设备</a:t>
              </a:r>
            </a:p>
          </p:txBody>
        </p:sp>
        <p:sp>
          <p:nvSpPr>
            <p:cNvPr id="103" name="圆角矩形 102"/>
            <p:cNvSpPr/>
            <p:nvPr/>
          </p:nvSpPr>
          <p:spPr bwMode="auto">
            <a:xfrm>
              <a:off x="179512" y="914350"/>
              <a:ext cx="687682" cy="248227"/>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sz="1200" dirty="0">
                  <a:latin typeface="+mn-lt"/>
                  <a:ea typeface="+mn-ea"/>
                </a:rPr>
                <a:t>应用</a:t>
              </a:r>
            </a:p>
          </p:txBody>
        </p:sp>
        <p:sp>
          <p:nvSpPr>
            <p:cNvPr id="104" name="圆角矩形 103"/>
            <p:cNvSpPr/>
            <p:nvPr/>
          </p:nvSpPr>
          <p:spPr bwMode="auto">
            <a:xfrm>
              <a:off x="1039306" y="872963"/>
              <a:ext cx="859602" cy="342494"/>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61752" tIns="30876" rIns="61752" bIns="30876" numCol="1" rtlCol="0" anchor="ctr" anchorCtr="0" compatLnSpc="1">
              <a:prstTxWarp prst="textNoShape">
                <a:avLst/>
              </a:prstTxWarp>
              <a:noAutofit/>
            </a:bodyPr>
            <a:lstStyle/>
            <a:p>
              <a:pPr algn="ctr">
                <a:buClr>
                  <a:srgbClr val="CC9900"/>
                </a:buClr>
                <a:buNone/>
              </a:pPr>
              <a:r>
                <a:rPr lang="en-US" altLang="zh-CN" dirty="0">
                  <a:solidFill>
                    <a:schemeClr val="tx1"/>
                  </a:solidFill>
                </a:rPr>
                <a:t>…</a:t>
              </a:r>
              <a:endParaRPr lang="zh-CN" altLang="en-US" dirty="0">
                <a:solidFill>
                  <a:schemeClr val="tx1"/>
                </a:solidFill>
              </a:endParaRPr>
            </a:p>
          </p:txBody>
        </p:sp>
        <p:sp>
          <p:nvSpPr>
            <p:cNvPr id="105" name="圆角矩形 104"/>
            <p:cNvSpPr/>
            <p:nvPr/>
          </p:nvSpPr>
          <p:spPr bwMode="auto">
            <a:xfrm>
              <a:off x="2022781" y="872963"/>
              <a:ext cx="838989" cy="342494"/>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61752" tIns="30876" rIns="61752" bIns="30876" numCol="1" rtlCol="0" anchor="ctr" anchorCtr="0" compatLnSpc="1">
              <a:prstTxWarp prst="textNoShape">
                <a:avLst/>
              </a:prstTxWarp>
              <a:noAutofit/>
            </a:bodyPr>
            <a:lstStyle/>
            <a:p>
              <a:pPr algn="ctr">
                <a:buNone/>
              </a:pPr>
              <a:r>
                <a:rPr lang="en-US" altLang="zh-CN" sz="1200" dirty="0">
                  <a:solidFill>
                    <a:schemeClr val="tx1"/>
                  </a:solidFill>
                </a:rPr>
                <a:t>CRM</a:t>
              </a:r>
              <a:endParaRPr lang="zh-CN" altLang="en-US" sz="1200" dirty="0">
                <a:solidFill>
                  <a:schemeClr val="tx1"/>
                </a:solidFill>
              </a:endParaRPr>
            </a:p>
          </p:txBody>
        </p:sp>
        <p:sp>
          <p:nvSpPr>
            <p:cNvPr id="123" name="圆角矩形 122"/>
            <p:cNvSpPr/>
            <p:nvPr/>
          </p:nvSpPr>
          <p:spPr bwMode="auto">
            <a:xfrm>
              <a:off x="3068096" y="872963"/>
              <a:ext cx="756534" cy="342494"/>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61752" tIns="30876" rIns="61752" bIns="30876" numCol="1" rtlCol="0" anchor="ctr" anchorCtr="0" compatLnSpc="1">
              <a:prstTxWarp prst="textNoShape">
                <a:avLst/>
              </a:prstTxWarp>
              <a:noAutofit/>
            </a:bodyPr>
            <a:lstStyle/>
            <a:p>
              <a:pPr algn="ctr">
                <a:buNone/>
              </a:pPr>
              <a:r>
                <a:rPr lang="en-US" altLang="zh-CN" sz="1200" dirty="0">
                  <a:solidFill>
                    <a:schemeClr val="tx1"/>
                  </a:solidFill>
                </a:rPr>
                <a:t>ERP</a:t>
              </a:r>
              <a:endParaRPr lang="zh-CN" altLang="en-US" sz="1200" dirty="0">
                <a:solidFill>
                  <a:schemeClr val="tx1"/>
                </a:solidFill>
              </a:endParaRPr>
            </a:p>
          </p:txBody>
        </p:sp>
        <p:sp>
          <p:nvSpPr>
            <p:cNvPr id="124" name="圆角矩形 123"/>
            <p:cNvSpPr/>
            <p:nvPr/>
          </p:nvSpPr>
          <p:spPr bwMode="auto">
            <a:xfrm>
              <a:off x="3962182" y="872963"/>
              <a:ext cx="818374" cy="342494"/>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61752" tIns="30876" rIns="61752" bIns="30876" numCol="1" rtlCol="0" anchor="ctr" anchorCtr="0" compatLnSpc="1">
              <a:prstTxWarp prst="textNoShape">
                <a:avLst/>
              </a:prstTxWarp>
              <a:noAutofit/>
            </a:bodyPr>
            <a:lstStyle/>
            <a:p>
              <a:pPr algn="ctr"/>
              <a:r>
                <a:rPr lang="zh-CN" altLang="en-US" sz="1200" dirty="0">
                  <a:solidFill>
                    <a:schemeClr val="tx1"/>
                  </a:solidFill>
                </a:rPr>
                <a:t>办公系统</a:t>
              </a:r>
            </a:p>
          </p:txBody>
        </p:sp>
        <p:pic>
          <p:nvPicPr>
            <p:cNvPr id="44037" name="图片 2" descr="image002"/>
            <p:cNvPicPr>
              <a:picLocks noChangeAspect="1" noChangeArrowheads="1"/>
            </p:cNvPicPr>
            <p:nvPr/>
          </p:nvPicPr>
          <p:blipFill>
            <a:blip r:embed="rId6" cstate="print"/>
            <a:srcRect/>
            <a:stretch>
              <a:fillRect/>
            </a:stretch>
          </p:blipFill>
          <p:spPr bwMode="auto">
            <a:xfrm>
              <a:off x="6300559" y="3861852"/>
              <a:ext cx="339520" cy="412124"/>
            </a:xfrm>
            <a:prstGeom prst="rect">
              <a:avLst/>
            </a:prstGeom>
            <a:noFill/>
            <a:ln w="9525">
              <a:noFill/>
              <a:miter lim="800000"/>
              <a:headEnd/>
              <a:tailEnd/>
            </a:ln>
          </p:spPr>
        </p:pic>
        <p:sp>
          <p:nvSpPr>
            <p:cNvPr id="140" name="圆角矩形 139"/>
            <p:cNvSpPr/>
            <p:nvPr/>
          </p:nvSpPr>
          <p:spPr bwMode="auto">
            <a:xfrm>
              <a:off x="6025456" y="2715065"/>
              <a:ext cx="894086" cy="1722610"/>
            </a:xfrm>
            <a:prstGeom prst="roundRect">
              <a:avLst/>
            </a:prstGeom>
            <a:noFill/>
            <a:ln>
              <a:solidFill>
                <a:schemeClr val="tx1"/>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295" tIns="35648" rIns="71295" bIns="35648" numCol="1" rtlCol="0" anchor="t" anchorCtr="0" compatLnSpc="1">
              <a:prstTxWarp prst="textNoShape">
                <a:avLst/>
              </a:prstTxWarp>
            </a:bodyPr>
            <a:lstStyle/>
            <a:p>
              <a:pPr defTabSz="914142">
                <a:buClr>
                  <a:srgbClr val="CC9900"/>
                </a:buClr>
              </a:pPr>
              <a:endParaRPr lang="zh-CN" altLang="en-US" sz="1600" dirty="0">
                <a:latin typeface="+mn-lt"/>
                <a:ea typeface="+mn-ea"/>
              </a:endParaRPr>
            </a:p>
          </p:txBody>
        </p:sp>
        <p:sp>
          <p:nvSpPr>
            <p:cNvPr id="141" name="圆角矩形 140"/>
            <p:cNvSpPr/>
            <p:nvPr/>
          </p:nvSpPr>
          <p:spPr bwMode="auto">
            <a:xfrm>
              <a:off x="6163008" y="2896452"/>
              <a:ext cx="618982" cy="449524"/>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0" tIns="28069" rIns="0" bIns="35648" numCol="1" rtlCol="0" anchor="t" anchorCtr="0" compatLnSpc="1">
              <a:prstTxWarp prst="textNoShape">
                <a:avLst/>
              </a:prstTxWarp>
            </a:bodyPr>
            <a:lstStyle/>
            <a:p>
              <a:pPr algn="ctr" defTabSz="914142">
                <a:buClr>
                  <a:srgbClr val="CC9900"/>
                </a:buClr>
              </a:pPr>
              <a:r>
                <a:rPr lang="zh-CN" altLang="en-US" sz="1200" dirty="0" smtClean="0">
                  <a:latin typeface="+mn-lt"/>
                  <a:ea typeface="+mn-ea"/>
                </a:rPr>
                <a:t>非</a:t>
              </a:r>
              <a:r>
                <a:rPr lang="zh-CN" altLang="en-US" sz="1200" dirty="0">
                  <a:latin typeface="+mn-lt"/>
                  <a:ea typeface="+mn-ea"/>
                </a:rPr>
                <a:t>虚拟化资源</a:t>
              </a:r>
            </a:p>
          </p:txBody>
        </p:sp>
        <p:sp>
          <p:nvSpPr>
            <p:cNvPr id="142" name="圆角矩形 141"/>
            <p:cNvSpPr/>
            <p:nvPr/>
          </p:nvSpPr>
          <p:spPr bwMode="auto">
            <a:xfrm>
              <a:off x="5164980" y="827262"/>
              <a:ext cx="3229043" cy="463749"/>
            </a:xfrm>
            <a:prstGeom prst="roundRect">
              <a:avLst/>
            </a:prstGeom>
            <a:solidFill>
              <a:schemeClr val="accent1">
                <a:lumMod val="40000"/>
                <a:lumOff val="60000"/>
              </a:schemeClr>
            </a:solidFill>
            <a:ln>
              <a:headEnd type="none" w="med" len="med"/>
              <a:tailEnd type="none" w="med" len="med"/>
            </a:ln>
            <a:scene3d>
              <a:camera prst="orthographicFront">
                <a:rot lat="0" lon="0" rev="0"/>
              </a:camera>
              <a:lightRig rig="threePt" dir="t">
                <a:rot lat="0" lon="0" rev="1200000"/>
              </a:lightRig>
            </a:scene3d>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vert="horz" wrap="square" lIns="46302" tIns="23150" rIns="46302" bIns="23150" numCol="1" rtlCol="0" anchor="ctr" anchorCtr="0" compatLnSpc="1">
              <a:prstTxWarp prst="textNoShape">
                <a:avLst/>
              </a:prstTxWarp>
              <a:noAutofit/>
            </a:bodyPr>
            <a:lstStyle/>
            <a:p>
              <a:pPr algn="ctr" defTabSz="600936">
                <a:buClr>
                  <a:srgbClr val="CC9900"/>
                </a:buClr>
              </a:pPr>
              <a:r>
                <a:rPr lang="zh-CN" altLang="en-US" sz="1200" dirty="0">
                  <a:solidFill>
                    <a:srgbClr val="000000"/>
                  </a:solidFill>
                  <a:cs typeface="Arial Unicode MS" pitchFamily="34" charset="-122"/>
                </a:rPr>
                <a:t>数据中心管理平台</a:t>
              </a:r>
              <a:r>
                <a:rPr lang="en-US" altLang="zh-CN" sz="1200" dirty="0">
                  <a:solidFill>
                    <a:srgbClr val="000000"/>
                  </a:solidFill>
                  <a:cs typeface="Arial Unicode MS" pitchFamily="34" charset="-122"/>
                </a:rPr>
                <a:t>(ManageOne/</a:t>
              </a:r>
              <a:r>
                <a:rPr lang="en-US" altLang="zh-CN" sz="1200" dirty="0">
                  <a:solidFill>
                    <a:schemeClr val="tx1"/>
                  </a:solidFill>
                </a:rPr>
                <a:t> 3</a:t>
              </a:r>
              <a:r>
                <a:rPr lang="en-US" altLang="zh-CN" sz="1200" baseline="30000" dirty="0">
                  <a:solidFill>
                    <a:schemeClr val="tx1"/>
                  </a:solidFill>
                </a:rPr>
                <a:t>rd</a:t>
              </a:r>
              <a:r>
                <a:rPr lang="zh-CN" altLang="en-US" sz="1200" dirty="0">
                  <a:solidFill>
                    <a:schemeClr val="tx1"/>
                  </a:solidFill>
                </a:rPr>
                <a:t>）</a:t>
              </a:r>
              <a:endParaRPr lang="zh-CN" altLang="en-US" sz="1200" dirty="0">
                <a:solidFill>
                  <a:srgbClr val="000000"/>
                </a:solidFill>
                <a:cs typeface="Arial Unicode MS" pitchFamily="34" charset="-122"/>
              </a:endParaRPr>
            </a:p>
          </p:txBody>
        </p:sp>
        <p:sp>
          <p:nvSpPr>
            <p:cNvPr id="147" name="圆角矩形 146"/>
            <p:cNvSpPr/>
            <p:nvPr/>
          </p:nvSpPr>
          <p:spPr bwMode="auto">
            <a:xfrm>
              <a:off x="2878258" y="1453085"/>
              <a:ext cx="2253487" cy="256871"/>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sz="1200" dirty="0">
                  <a:solidFill>
                    <a:srgbClr val="FF0000"/>
                  </a:solidFill>
                  <a:latin typeface="+mn-lt"/>
                  <a:ea typeface="+mn-ea"/>
                </a:rPr>
                <a:t>基础设施云平台 </a:t>
              </a:r>
              <a:r>
                <a:rPr lang="en-US" altLang="zh-CN" sz="1200" dirty="0" err="1">
                  <a:solidFill>
                    <a:srgbClr val="FF0000"/>
                  </a:solidFill>
                  <a:latin typeface="+mn-lt"/>
                  <a:ea typeface="+mn-ea"/>
                </a:rPr>
                <a:t>FusionSphere</a:t>
              </a:r>
              <a:endParaRPr lang="zh-CN" altLang="en-US" sz="1200" dirty="0">
                <a:solidFill>
                  <a:srgbClr val="FF0000"/>
                </a:solidFill>
                <a:latin typeface="+mn-lt"/>
                <a:ea typeface="+mn-ea"/>
              </a:endParaRPr>
            </a:p>
          </p:txBody>
        </p:sp>
        <p:sp>
          <p:nvSpPr>
            <p:cNvPr id="72" name="Rounded Rectangle 5"/>
            <p:cNvSpPr/>
            <p:nvPr/>
          </p:nvSpPr>
          <p:spPr bwMode="auto">
            <a:xfrm>
              <a:off x="1055746" y="1784356"/>
              <a:ext cx="5845944" cy="855226"/>
            </a:xfrm>
            <a:prstGeom prst="roundRect">
              <a:avLst>
                <a:gd name="adj" fmla="val 10999"/>
              </a:avLst>
            </a:prstGeom>
            <a:solidFill>
              <a:srgbClr val="4FB8FF"/>
            </a:solidFill>
            <a:ln w="12700" cap="flat" cmpd="sng" algn="ctr">
              <a:solidFill>
                <a:srgbClr val="1A448A"/>
              </a:solidFill>
              <a:prstDash val="solid"/>
              <a:headEnd type="none" w="med" len="med"/>
              <a:tailEnd type="none" w="med" len="med"/>
            </a:ln>
            <a:effectLst/>
            <a:scene3d>
              <a:camera prst="orthographicFront"/>
              <a:lightRig rig="threePt" dir="t"/>
            </a:scene3d>
            <a:sp3d>
              <a:bevelT w="38100" h="12700"/>
            </a:sp3d>
          </p:spPr>
          <p:txBody>
            <a:bodyPr lIns="71295" tIns="35648" rIns="71295" bIns="35648" anchor="t"/>
            <a:lstStyle/>
            <a:p>
              <a:pPr algn="ctr" defTabSz="914142">
                <a:buClr>
                  <a:srgbClr val="000000"/>
                </a:buClr>
                <a:defRPr/>
              </a:pPr>
              <a:r>
                <a:rPr lang="en-US" altLang="zh-CN" sz="1200" kern="0" dirty="0">
                  <a:latin typeface="+mn-lt"/>
                  <a:ea typeface="+mn-ea"/>
                </a:rPr>
                <a:t>OpenStack</a:t>
              </a:r>
              <a:endParaRPr lang="zh-CN" altLang="en-US" sz="1200" kern="0" dirty="0">
                <a:latin typeface="+mn-lt"/>
                <a:ea typeface="+mn-ea"/>
              </a:endParaRPr>
            </a:p>
          </p:txBody>
        </p:sp>
        <p:sp>
          <p:nvSpPr>
            <p:cNvPr id="84" name="圆角矩形 83"/>
            <p:cNvSpPr/>
            <p:nvPr/>
          </p:nvSpPr>
          <p:spPr bwMode="auto">
            <a:xfrm>
              <a:off x="2705757" y="2800636"/>
              <a:ext cx="1530092" cy="606789"/>
            </a:xfrm>
            <a:prstGeom prst="roundRect">
              <a:avLst/>
            </a:prstGeom>
            <a:solidFill>
              <a:srgbClr val="C00000">
                <a:alpha val="30000"/>
              </a:srgbClr>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35648" numCol="1" rtlCol="0" anchor="t" anchorCtr="0" compatLnSpc="1">
              <a:prstTxWarp prst="textNoShape">
                <a:avLst/>
              </a:prstTxWarp>
            </a:bodyPr>
            <a:lstStyle/>
            <a:p>
              <a:pPr algn="ctr" defTabSz="914142">
                <a:buClr>
                  <a:srgbClr val="CC9900"/>
                </a:buClr>
              </a:pPr>
              <a:endParaRPr lang="en-US" altLang="zh-CN" sz="1200" dirty="0">
                <a:solidFill>
                  <a:schemeClr val="bg1"/>
                </a:solidFill>
              </a:endParaRPr>
            </a:p>
            <a:p>
              <a:pPr algn="ctr" defTabSz="914142">
                <a:buClr>
                  <a:srgbClr val="CC9900"/>
                </a:buClr>
              </a:pPr>
              <a:r>
                <a:rPr lang="en-US" altLang="zh-CN" sz="1200" dirty="0" err="1">
                  <a:solidFill>
                    <a:srgbClr val="0000FF"/>
                  </a:solidFill>
                </a:rPr>
                <a:t>FusionStorage</a:t>
              </a:r>
              <a:endParaRPr lang="zh-CN" altLang="en-US" sz="1200" dirty="0">
                <a:solidFill>
                  <a:srgbClr val="0000FF"/>
                </a:solidFill>
              </a:endParaRPr>
            </a:p>
          </p:txBody>
        </p:sp>
        <p:sp>
          <p:nvSpPr>
            <p:cNvPr id="107" name="TextBox 106"/>
            <p:cNvSpPr txBox="1"/>
            <p:nvPr/>
          </p:nvSpPr>
          <p:spPr>
            <a:xfrm>
              <a:off x="1183833" y="3161478"/>
              <a:ext cx="1298733" cy="217892"/>
            </a:xfrm>
            <a:prstGeom prst="rect">
              <a:avLst/>
            </a:prstGeom>
          </p:spPr>
          <p:style>
            <a:lnRef idx="1">
              <a:schemeClr val="accent3"/>
            </a:lnRef>
            <a:fillRef idx="3">
              <a:schemeClr val="accent3"/>
            </a:fillRef>
            <a:effectRef idx="2">
              <a:schemeClr val="accent3"/>
            </a:effectRef>
            <a:fontRef idx="minor">
              <a:schemeClr val="lt1"/>
            </a:fontRef>
          </p:style>
          <p:txBody>
            <a:bodyPr wrap="square" lIns="71295" tIns="40489" rIns="71295" bIns="26993" rtlCol="0">
              <a:spAutoFit/>
            </a:bodyPr>
            <a:lstStyle/>
            <a:p>
              <a:pPr algn="ctr">
                <a:buNone/>
              </a:pPr>
              <a:r>
                <a:rPr lang="en-US" altLang="zh-CN" dirty="0">
                  <a:solidFill>
                    <a:schemeClr val="tx1"/>
                  </a:solidFill>
                </a:rPr>
                <a:t>UVP  </a:t>
              </a:r>
              <a:r>
                <a:rPr lang="en-US" altLang="zh-CN" sz="800" dirty="0">
                  <a:solidFill>
                    <a:schemeClr val="tx1"/>
                  </a:solidFill>
                </a:rPr>
                <a:t> </a:t>
              </a:r>
              <a:endParaRPr lang="zh-CN" altLang="en-US" sz="800" dirty="0">
                <a:solidFill>
                  <a:schemeClr val="tx1"/>
                </a:solidFill>
              </a:endParaRPr>
            </a:p>
          </p:txBody>
        </p:sp>
        <p:sp>
          <p:nvSpPr>
            <p:cNvPr id="86" name="圆角矩形 85"/>
            <p:cNvSpPr/>
            <p:nvPr/>
          </p:nvSpPr>
          <p:spPr bwMode="auto">
            <a:xfrm>
              <a:off x="4355429" y="2800636"/>
              <a:ext cx="1530092" cy="606789"/>
            </a:xfrm>
            <a:prstGeom prst="roundRect">
              <a:avLst/>
            </a:prstGeom>
            <a:solidFill>
              <a:srgbClr val="C00000">
                <a:alpha val="30000"/>
              </a:srgbClr>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35648" numCol="1" rtlCol="0" anchor="t" anchorCtr="0" compatLnSpc="1">
              <a:prstTxWarp prst="textNoShape">
                <a:avLst/>
              </a:prstTxWarp>
            </a:bodyPr>
            <a:lstStyle/>
            <a:p>
              <a:pPr algn="ctr" defTabSz="914142">
                <a:buClr>
                  <a:srgbClr val="CC9900"/>
                </a:buClr>
              </a:pPr>
              <a:endParaRPr lang="en-US" altLang="zh-CN" sz="1200" dirty="0">
                <a:solidFill>
                  <a:schemeClr val="bg1"/>
                </a:solidFill>
              </a:endParaRPr>
            </a:p>
            <a:p>
              <a:pPr algn="ctr" defTabSz="914142">
                <a:buClr>
                  <a:srgbClr val="CC9900"/>
                </a:buClr>
              </a:pPr>
              <a:r>
                <a:rPr lang="en-US" altLang="zh-CN" sz="1200" dirty="0" err="1">
                  <a:solidFill>
                    <a:srgbClr val="0000FF"/>
                  </a:solidFill>
                </a:rPr>
                <a:t>FusionNetwork</a:t>
              </a:r>
              <a:endParaRPr lang="zh-CN" altLang="en-US" sz="1200" dirty="0">
                <a:solidFill>
                  <a:srgbClr val="0000FF"/>
                </a:solidFill>
              </a:endParaRPr>
            </a:p>
          </p:txBody>
        </p:sp>
        <p:sp>
          <p:nvSpPr>
            <p:cNvPr id="82" name="Rounded Rectangle 9"/>
            <p:cNvSpPr/>
            <p:nvPr/>
          </p:nvSpPr>
          <p:spPr bwMode="auto">
            <a:xfrm>
              <a:off x="7044143" y="1398682"/>
              <a:ext cx="1268153" cy="3246438"/>
            </a:xfrm>
            <a:prstGeom prst="roundRect">
              <a:avLst>
                <a:gd name="adj" fmla="val 9197"/>
              </a:avLst>
            </a:prstGeom>
            <a:solidFill>
              <a:srgbClr val="B3E0FF"/>
            </a:solidFill>
            <a:ln w="12700" cap="flat" cmpd="sng" algn="ctr">
              <a:noFill/>
              <a:prstDash val="soli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1750" h="12700"/>
            </a:sp3d>
          </p:spPr>
          <p:txBody>
            <a:bodyPr vert="eaVert" lIns="71295" tIns="35648" rIns="71295" bIns="35648" anchor="ctr"/>
            <a:lstStyle/>
            <a:p>
              <a:pPr algn="ctr" defTabSz="914142">
                <a:defRPr/>
              </a:pPr>
              <a:endParaRPr lang="zh-CN" altLang="en-US" sz="800" kern="0" spc="100" dirty="0">
                <a:solidFill>
                  <a:srgbClr val="FFFFFF"/>
                </a:solidFill>
                <a:latin typeface="+mn-lt"/>
                <a:ea typeface="+mn-ea"/>
              </a:endParaRPr>
            </a:p>
          </p:txBody>
        </p:sp>
        <p:sp>
          <p:nvSpPr>
            <p:cNvPr id="129" name="圆角矩形 128"/>
            <p:cNvSpPr/>
            <p:nvPr/>
          </p:nvSpPr>
          <p:spPr bwMode="auto">
            <a:xfrm>
              <a:off x="7277647" y="2963095"/>
              <a:ext cx="891908" cy="197329"/>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dirty="0"/>
                <a:t>分析计量</a:t>
              </a:r>
            </a:p>
          </p:txBody>
        </p:sp>
        <p:sp>
          <p:nvSpPr>
            <p:cNvPr id="130" name="圆角矩形 129"/>
            <p:cNvSpPr/>
            <p:nvPr/>
          </p:nvSpPr>
          <p:spPr bwMode="auto">
            <a:xfrm>
              <a:off x="7277648" y="2669052"/>
              <a:ext cx="879211" cy="197329"/>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dirty="0"/>
                <a:t>统一告警</a:t>
              </a:r>
            </a:p>
          </p:txBody>
        </p:sp>
        <p:sp>
          <p:nvSpPr>
            <p:cNvPr id="131" name="圆角矩形 130"/>
            <p:cNvSpPr/>
            <p:nvPr/>
          </p:nvSpPr>
          <p:spPr bwMode="auto">
            <a:xfrm>
              <a:off x="7277647" y="2375008"/>
              <a:ext cx="891908" cy="197329"/>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dirty="0"/>
                <a:t>性能监控</a:t>
              </a:r>
            </a:p>
          </p:txBody>
        </p:sp>
        <p:sp>
          <p:nvSpPr>
            <p:cNvPr id="132" name="圆角矩形 131"/>
            <p:cNvSpPr/>
            <p:nvPr/>
          </p:nvSpPr>
          <p:spPr bwMode="auto">
            <a:xfrm>
              <a:off x="7277647" y="2080965"/>
              <a:ext cx="901376" cy="197329"/>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dirty="0"/>
                <a:t>用户管理</a:t>
              </a:r>
            </a:p>
          </p:txBody>
        </p:sp>
        <p:sp>
          <p:nvSpPr>
            <p:cNvPr id="133" name="圆角矩形 132"/>
            <p:cNvSpPr/>
            <p:nvPr/>
          </p:nvSpPr>
          <p:spPr bwMode="auto">
            <a:xfrm>
              <a:off x="7194645" y="1497558"/>
              <a:ext cx="974909" cy="156772"/>
            </a:xfrm>
            <a:prstGeom prst="roundRect">
              <a:avLst/>
            </a:prstGeom>
            <a:noFill/>
            <a:ln w="9525" cap="flat" cmpd="sng" algn="ctr">
              <a:noFill/>
              <a:prstDash val="solid"/>
              <a:round/>
              <a:headEnd type="none" w="med" len="med"/>
              <a:tailEnd type="none" w="med" len="med"/>
            </a:ln>
            <a:effectLst/>
          </p:spPr>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sz="1200" dirty="0">
                  <a:latin typeface="+mn-lt"/>
                  <a:ea typeface="+mn-ea"/>
                </a:rPr>
                <a:t>云管理</a:t>
              </a:r>
            </a:p>
          </p:txBody>
        </p:sp>
        <p:sp>
          <p:nvSpPr>
            <p:cNvPr id="139" name="圆角矩形 138"/>
            <p:cNvSpPr/>
            <p:nvPr/>
          </p:nvSpPr>
          <p:spPr bwMode="auto">
            <a:xfrm>
              <a:off x="7277647" y="1729000"/>
              <a:ext cx="901376" cy="255251"/>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1752" tIns="30876" rIns="61752" bIns="30876" numCol="1" rtlCol="0" anchor="ctr" anchorCtr="0" compatLnSpc="1">
              <a:prstTxWarp prst="textNoShape">
                <a:avLst/>
              </a:prstTxWarp>
              <a:noAutofit/>
            </a:bodyPr>
            <a:lstStyle/>
            <a:p>
              <a:pPr algn="ctr">
                <a:buClr>
                  <a:srgbClr val="CC9900"/>
                </a:buClr>
                <a:buNone/>
              </a:pPr>
              <a:r>
                <a:rPr lang="zh-CN" altLang="en-US" dirty="0"/>
                <a:t>自服务</a:t>
              </a:r>
              <a:r>
                <a:rPr lang="en-US" altLang="zh-CN" dirty="0"/>
                <a:t>Portal</a:t>
              </a:r>
              <a:endParaRPr lang="zh-CN" altLang="en-US" dirty="0"/>
            </a:p>
          </p:txBody>
        </p:sp>
        <p:sp>
          <p:nvSpPr>
            <p:cNvPr id="127" name="圆角矩形 126"/>
            <p:cNvSpPr/>
            <p:nvPr/>
          </p:nvSpPr>
          <p:spPr bwMode="auto">
            <a:xfrm>
              <a:off x="7204043" y="3276947"/>
              <a:ext cx="993845" cy="1334616"/>
            </a:xfrm>
            <a:prstGeom prst="roundRect">
              <a:avLst/>
            </a:prstGeom>
            <a:solidFill>
              <a:srgbClr val="C00000">
                <a:alpha val="30000"/>
              </a:srgbClr>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28069" tIns="35648" rIns="28069" bIns="35648" numCol="1" rtlCol="0" anchor="t" anchorCtr="0" compatLnSpc="1">
              <a:prstTxWarp prst="textNoShape">
                <a:avLst/>
              </a:prstTxWarp>
            </a:bodyPr>
            <a:lstStyle/>
            <a:p>
              <a:pPr algn="ctr" defTabSz="914142">
                <a:buClr>
                  <a:srgbClr val="CC9900"/>
                </a:buClr>
              </a:pPr>
              <a:r>
                <a:rPr lang="zh-CN" altLang="en-US" dirty="0">
                  <a:solidFill>
                    <a:schemeClr val="tx1"/>
                  </a:solidFill>
                </a:rPr>
                <a:t>加载、部署与软件管理</a:t>
              </a:r>
            </a:p>
          </p:txBody>
        </p:sp>
        <p:sp>
          <p:nvSpPr>
            <p:cNvPr id="71" name="圆角矩形 70"/>
            <p:cNvSpPr/>
            <p:nvPr/>
          </p:nvSpPr>
          <p:spPr bwMode="auto">
            <a:xfrm>
              <a:off x="3407735" y="2106305"/>
              <a:ext cx="944548" cy="1880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1200" kern="0" dirty="0">
                  <a:solidFill>
                    <a:sysClr val="windowText" lastClr="000000"/>
                  </a:solidFill>
                  <a:latin typeface="+mn-lt"/>
                  <a:ea typeface="+mn-ea"/>
                </a:rPr>
                <a:t>Cinder</a:t>
              </a:r>
              <a:endParaRPr lang="zh-CN" altLang="en-US" sz="1200" kern="0" dirty="0">
                <a:solidFill>
                  <a:sysClr val="windowText" lastClr="000000"/>
                </a:solidFill>
                <a:latin typeface="+mn-lt"/>
                <a:ea typeface="+mn-ea"/>
              </a:endParaRPr>
            </a:p>
          </p:txBody>
        </p:sp>
        <p:sp>
          <p:nvSpPr>
            <p:cNvPr id="94" name="圆角矩形 93"/>
            <p:cNvSpPr/>
            <p:nvPr/>
          </p:nvSpPr>
          <p:spPr bwMode="auto">
            <a:xfrm>
              <a:off x="4428567" y="2106305"/>
              <a:ext cx="944548" cy="1880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1200" kern="0" dirty="0">
                  <a:solidFill>
                    <a:sysClr val="windowText" lastClr="000000"/>
                  </a:solidFill>
                  <a:latin typeface="+mn-lt"/>
                  <a:ea typeface="+mn-ea"/>
                </a:rPr>
                <a:t>Neutron</a:t>
              </a:r>
              <a:endParaRPr lang="zh-CN" altLang="en-US" sz="1200" kern="0" dirty="0">
                <a:solidFill>
                  <a:sysClr val="windowText" lastClr="000000"/>
                </a:solidFill>
                <a:latin typeface="+mn-lt"/>
                <a:ea typeface="+mn-ea"/>
              </a:endParaRPr>
            </a:p>
          </p:txBody>
        </p:sp>
        <p:sp>
          <p:nvSpPr>
            <p:cNvPr id="99" name="圆角矩形 98"/>
            <p:cNvSpPr/>
            <p:nvPr/>
          </p:nvSpPr>
          <p:spPr bwMode="auto">
            <a:xfrm>
              <a:off x="2386902" y="2106305"/>
              <a:ext cx="944548" cy="1880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1200" kern="0" dirty="0">
                  <a:solidFill>
                    <a:sysClr val="windowText" lastClr="000000"/>
                  </a:solidFill>
                  <a:latin typeface="+mn-lt"/>
                  <a:ea typeface="+mn-ea"/>
                </a:rPr>
                <a:t>Nova</a:t>
              </a:r>
              <a:endParaRPr lang="zh-CN" altLang="en-US" sz="1200" kern="0" dirty="0">
                <a:solidFill>
                  <a:sysClr val="windowText" lastClr="000000"/>
                </a:solidFill>
                <a:latin typeface="+mn-lt"/>
                <a:ea typeface="+mn-ea"/>
              </a:endParaRPr>
            </a:p>
          </p:txBody>
        </p:sp>
        <p:sp>
          <p:nvSpPr>
            <p:cNvPr id="102" name="圆角矩形 101"/>
            <p:cNvSpPr/>
            <p:nvPr/>
          </p:nvSpPr>
          <p:spPr bwMode="auto">
            <a:xfrm>
              <a:off x="1128918" y="1868969"/>
              <a:ext cx="944548" cy="1880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1200" kern="0" dirty="0">
                  <a:solidFill>
                    <a:srgbClr val="000000"/>
                  </a:solidFill>
                  <a:latin typeface="+mn-lt"/>
                  <a:ea typeface="+mn-ea"/>
                </a:rPr>
                <a:t>Keystone</a:t>
              </a:r>
              <a:endParaRPr lang="zh-CN" altLang="en-US" sz="1200" kern="0" dirty="0">
                <a:solidFill>
                  <a:srgbClr val="000000"/>
                </a:solidFill>
                <a:latin typeface="+mn-lt"/>
                <a:ea typeface="+mn-ea"/>
              </a:endParaRPr>
            </a:p>
          </p:txBody>
        </p:sp>
        <p:sp>
          <p:nvSpPr>
            <p:cNvPr id="106" name="圆角矩形 105"/>
            <p:cNvSpPr/>
            <p:nvPr/>
          </p:nvSpPr>
          <p:spPr bwMode="auto">
            <a:xfrm>
              <a:off x="1126026" y="2095709"/>
              <a:ext cx="944548" cy="1880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1200" kern="0" dirty="0">
                  <a:solidFill>
                    <a:sysClr val="windowText" lastClr="000000"/>
                  </a:solidFill>
                  <a:latin typeface="+mn-lt"/>
                  <a:ea typeface="+mn-ea"/>
                </a:rPr>
                <a:t>Glance</a:t>
              </a:r>
              <a:endParaRPr lang="zh-CN" altLang="en-US" sz="1200" kern="0" dirty="0">
                <a:solidFill>
                  <a:sysClr val="windowText" lastClr="000000"/>
                </a:solidFill>
                <a:latin typeface="+mn-lt"/>
                <a:ea typeface="+mn-ea"/>
              </a:endParaRPr>
            </a:p>
          </p:txBody>
        </p:sp>
        <p:sp>
          <p:nvSpPr>
            <p:cNvPr id="109" name="圆角矩形 108"/>
            <p:cNvSpPr/>
            <p:nvPr/>
          </p:nvSpPr>
          <p:spPr bwMode="auto">
            <a:xfrm>
              <a:off x="1131810" y="2316093"/>
              <a:ext cx="944548" cy="1880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1200" kern="0" dirty="0">
                  <a:solidFill>
                    <a:sysClr val="windowText" lastClr="000000"/>
                  </a:solidFill>
                  <a:latin typeface="+mn-lt"/>
                  <a:ea typeface="+mn-ea"/>
                </a:rPr>
                <a:t>Swift</a:t>
              </a:r>
              <a:endParaRPr lang="zh-CN" altLang="en-US" sz="1200" kern="0" dirty="0">
                <a:solidFill>
                  <a:sysClr val="windowText" lastClr="000000"/>
                </a:solidFill>
                <a:latin typeface="+mn-lt"/>
                <a:ea typeface="+mn-ea"/>
              </a:endParaRPr>
            </a:p>
          </p:txBody>
        </p:sp>
        <p:sp>
          <p:nvSpPr>
            <p:cNvPr id="110" name="圆角矩形 109"/>
            <p:cNvSpPr/>
            <p:nvPr/>
          </p:nvSpPr>
          <p:spPr bwMode="auto">
            <a:xfrm>
              <a:off x="5680756" y="1879563"/>
              <a:ext cx="944548" cy="1880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1200" kern="0" dirty="0">
                  <a:solidFill>
                    <a:sysClr val="windowText" lastClr="000000"/>
                  </a:solidFill>
                  <a:latin typeface="+mn-lt"/>
                  <a:ea typeface="+mn-ea"/>
                </a:rPr>
                <a:t>Heat</a:t>
              </a:r>
              <a:endParaRPr lang="zh-CN" altLang="en-US" sz="1200" kern="0" dirty="0">
                <a:solidFill>
                  <a:sysClr val="windowText" lastClr="000000"/>
                </a:solidFill>
                <a:latin typeface="+mn-lt"/>
                <a:ea typeface="+mn-ea"/>
              </a:endParaRPr>
            </a:p>
          </p:txBody>
        </p:sp>
        <p:sp>
          <p:nvSpPr>
            <p:cNvPr id="111" name="圆角矩形 110"/>
            <p:cNvSpPr/>
            <p:nvPr/>
          </p:nvSpPr>
          <p:spPr bwMode="auto">
            <a:xfrm>
              <a:off x="5680756" y="2106305"/>
              <a:ext cx="944548" cy="1880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1200" kern="0" dirty="0">
                  <a:solidFill>
                    <a:sysClr val="windowText" lastClr="000000"/>
                  </a:solidFill>
                  <a:latin typeface="+mn-lt"/>
                  <a:ea typeface="+mn-ea"/>
                </a:rPr>
                <a:t>Ceilometer</a:t>
              </a:r>
              <a:endParaRPr lang="zh-CN" altLang="en-US" sz="1200" kern="0" dirty="0">
                <a:solidFill>
                  <a:sysClr val="windowText" lastClr="000000"/>
                </a:solidFill>
                <a:latin typeface="+mn-lt"/>
                <a:ea typeface="+mn-ea"/>
              </a:endParaRPr>
            </a:p>
          </p:txBody>
        </p:sp>
        <p:sp>
          <p:nvSpPr>
            <p:cNvPr id="112" name="圆角矩形 111"/>
            <p:cNvSpPr/>
            <p:nvPr/>
          </p:nvSpPr>
          <p:spPr bwMode="auto">
            <a:xfrm>
              <a:off x="2384986" y="2343090"/>
              <a:ext cx="944548" cy="221116"/>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900" kern="0" dirty="0">
                  <a:solidFill>
                    <a:sysClr val="windowText" lastClr="000000"/>
                  </a:solidFill>
                  <a:latin typeface="+mn-lt"/>
                  <a:ea typeface="+mn-ea"/>
                </a:rPr>
                <a:t>Nova-Compute</a:t>
              </a:r>
            </a:p>
            <a:p>
              <a:pPr algn="ctr" defTabSz="658054" eaLnBrk="0" hangingPunct="0">
                <a:defRPr/>
              </a:pPr>
              <a:r>
                <a:rPr lang="en-US" altLang="zh-CN" sz="900" kern="0" dirty="0">
                  <a:solidFill>
                    <a:sysClr val="windowText" lastClr="000000"/>
                  </a:solidFill>
                  <a:latin typeface="+mn-lt"/>
                  <a:ea typeface="+mn-ea"/>
                </a:rPr>
                <a:t>Driver</a:t>
              </a:r>
              <a:endParaRPr lang="zh-CN" altLang="en-US" sz="900" kern="0" dirty="0">
                <a:solidFill>
                  <a:sysClr val="windowText" lastClr="000000"/>
                </a:solidFill>
                <a:latin typeface="+mn-lt"/>
                <a:ea typeface="+mn-ea"/>
              </a:endParaRPr>
            </a:p>
          </p:txBody>
        </p:sp>
        <p:sp>
          <p:nvSpPr>
            <p:cNvPr id="113" name="圆角矩形 112"/>
            <p:cNvSpPr/>
            <p:nvPr/>
          </p:nvSpPr>
          <p:spPr bwMode="auto">
            <a:xfrm>
              <a:off x="3407115" y="2336341"/>
              <a:ext cx="944548" cy="221115"/>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900" kern="0" dirty="0">
                  <a:solidFill>
                    <a:sysClr val="windowText" lastClr="000000"/>
                  </a:solidFill>
                  <a:latin typeface="+mn-lt"/>
                  <a:ea typeface="+mn-ea"/>
                </a:rPr>
                <a:t>Cinder-Volume</a:t>
              </a:r>
            </a:p>
            <a:p>
              <a:pPr algn="ctr" defTabSz="658054" eaLnBrk="0" hangingPunct="0">
                <a:defRPr/>
              </a:pPr>
              <a:r>
                <a:rPr lang="en-US" altLang="zh-CN" sz="900" kern="0" dirty="0">
                  <a:solidFill>
                    <a:sysClr val="windowText" lastClr="000000"/>
                  </a:solidFill>
                  <a:latin typeface="+mn-lt"/>
                  <a:ea typeface="+mn-ea"/>
                </a:rPr>
                <a:t>Driver</a:t>
              </a:r>
              <a:endParaRPr lang="zh-CN" altLang="en-US" sz="900" kern="0" dirty="0">
                <a:solidFill>
                  <a:sysClr val="windowText" lastClr="000000"/>
                </a:solidFill>
                <a:latin typeface="+mn-lt"/>
                <a:ea typeface="+mn-ea"/>
              </a:endParaRPr>
            </a:p>
          </p:txBody>
        </p:sp>
        <p:sp>
          <p:nvSpPr>
            <p:cNvPr id="114" name="圆角矩形 113"/>
            <p:cNvSpPr/>
            <p:nvPr/>
          </p:nvSpPr>
          <p:spPr bwMode="auto">
            <a:xfrm>
              <a:off x="4429244" y="2336341"/>
              <a:ext cx="944548" cy="221116"/>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900" kern="0" dirty="0">
                  <a:solidFill>
                    <a:sysClr val="windowText" lastClr="000000"/>
                  </a:solidFill>
                  <a:latin typeface="+mn-lt"/>
                  <a:ea typeface="+mn-ea"/>
                </a:rPr>
                <a:t>Neutron</a:t>
              </a:r>
            </a:p>
            <a:p>
              <a:pPr algn="ctr" defTabSz="658054" eaLnBrk="0" hangingPunct="0">
                <a:defRPr/>
              </a:pPr>
              <a:r>
                <a:rPr lang="en-US" altLang="zh-CN" sz="900" kern="0" dirty="0">
                  <a:solidFill>
                    <a:sysClr val="windowText" lastClr="000000"/>
                  </a:solidFill>
                  <a:latin typeface="+mn-lt"/>
                  <a:ea typeface="+mn-ea"/>
                </a:rPr>
                <a:t>Plug-in</a:t>
              </a:r>
              <a:endParaRPr lang="zh-CN" altLang="en-US" sz="900" kern="0" dirty="0">
                <a:solidFill>
                  <a:sysClr val="windowText" lastClr="000000"/>
                </a:solidFill>
                <a:latin typeface="+mn-lt"/>
                <a:ea typeface="+mn-ea"/>
              </a:endParaRPr>
            </a:p>
          </p:txBody>
        </p:sp>
        <p:sp>
          <p:nvSpPr>
            <p:cNvPr id="137" name="圆角矩形 136"/>
            <p:cNvSpPr/>
            <p:nvPr/>
          </p:nvSpPr>
          <p:spPr bwMode="auto">
            <a:xfrm>
              <a:off x="2149386" y="2843468"/>
              <a:ext cx="343841" cy="256842"/>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0" tIns="28069" rIns="0" bIns="35648" numCol="1" rtlCol="0" anchor="t" anchorCtr="0" compatLnSpc="1">
              <a:prstTxWarp prst="textNoShape">
                <a:avLst/>
              </a:prstTxWarp>
            </a:bodyPr>
            <a:lstStyle/>
            <a:p>
              <a:pPr algn="ctr" defTabSz="914142">
                <a:buClr>
                  <a:srgbClr val="CC9900"/>
                </a:buClr>
              </a:pPr>
              <a:r>
                <a:rPr lang="en-US" altLang="zh-CN" dirty="0">
                  <a:latin typeface="+mn-lt"/>
                  <a:ea typeface="+mn-ea"/>
                </a:rPr>
                <a:t>VM</a:t>
              </a:r>
              <a:endParaRPr lang="zh-CN" altLang="en-US" dirty="0">
                <a:latin typeface="+mn-lt"/>
                <a:ea typeface="+mn-ea"/>
              </a:endParaRPr>
            </a:p>
          </p:txBody>
        </p:sp>
        <p:sp>
          <p:nvSpPr>
            <p:cNvPr id="77" name="圆角矩形 76"/>
            <p:cNvSpPr/>
            <p:nvPr/>
          </p:nvSpPr>
          <p:spPr bwMode="auto">
            <a:xfrm>
              <a:off x="1067741" y="2800636"/>
              <a:ext cx="1529320" cy="606789"/>
            </a:xfrm>
            <a:prstGeom prst="roundRect">
              <a:avLst/>
            </a:prstGeom>
            <a:solidFill>
              <a:srgbClr val="C00000">
                <a:alpha val="30000"/>
              </a:srgbClr>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26993" tIns="0" rIns="26993" bIns="35648" numCol="1" rtlCol="0" anchor="t" anchorCtr="0" compatLnSpc="1">
              <a:prstTxWarp prst="textNoShape">
                <a:avLst/>
              </a:prstTxWarp>
            </a:bodyPr>
            <a:lstStyle/>
            <a:p>
              <a:pPr algn="ctr" defTabSz="914142">
                <a:buClr>
                  <a:srgbClr val="CC9900"/>
                </a:buClr>
              </a:pPr>
              <a:endParaRPr lang="en-US" altLang="zh-CN" sz="1200" dirty="0">
                <a:solidFill>
                  <a:schemeClr val="bg1"/>
                </a:solidFill>
              </a:endParaRPr>
            </a:p>
            <a:p>
              <a:pPr algn="ctr" defTabSz="914142">
                <a:buClr>
                  <a:srgbClr val="CC9900"/>
                </a:buClr>
              </a:pPr>
              <a:r>
                <a:rPr lang="en-US" altLang="zh-CN" sz="1200" dirty="0" err="1">
                  <a:solidFill>
                    <a:srgbClr val="0000FF"/>
                  </a:solidFill>
                </a:rPr>
                <a:t>FusionCompute</a:t>
              </a:r>
              <a:endParaRPr lang="zh-CN" altLang="en-US" sz="1200" dirty="0">
                <a:solidFill>
                  <a:srgbClr val="0000FF"/>
                </a:solidFill>
              </a:endParaRPr>
            </a:p>
          </p:txBody>
        </p:sp>
        <p:sp>
          <p:nvSpPr>
            <p:cNvPr id="76" name="圆角矩形 75"/>
            <p:cNvSpPr/>
            <p:nvPr/>
          </p:nvSpPr>
          <p:spPr bwMode="auto">
            <a:xfrm>
              <a:off x="5680756" y="2355227"/>
              <a:ext cx="944548" cy="1880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vert="horz" wrap="square" lIns="53456" tIns="26728" rIns="53456" bIns="26728" numCol="1" rtlCol="0" anchor="ctr" anchorCtr="0" compatLnSpc="1">
              <a:prstTxWarp prst="textNoShape">
                <a:avLst/>
              </a:prstTxWarp>
              <a:noAutofit/>
            </a:bodyPr>
            <a:lstStyle/>
            <a:p>
              <a:pPr algn="ctr" defTabSz="658054" eaLnBrk="0" hangingPunct="0">
                <a:defRPr/>
              </a:pPr>
              <a:r>
                <a:rPr lang="en-US" altLang="zh-CN" sz="1200" kern="0" dirty="0">
                  <a:solidFill>
                    <a:sysClr val="windowText" lastClr="000000"/>
                  </a:solidFill>
                  <a:latin typeface="+mn-lt"/>
                  <a:ea typeface="+mn-ea"/>
                </a:rPr>
                <a:t>Ironic</a:t>
              </a:r>
              <a:endParaRPr lang="zh-CN" altLang="en-US" sz="1200" kern="0" dirty="0">
                <a:solidFill>
                  <a:sysClr val="windowText" lastClr="000000"/>
                </a:solidFill>
                <a:latin typeface="+mn-lt"/>
                <a:ea typeface="+mn-ea"/>
              </a:endParaRPr>
            </a:p>
          </p:txBody>
        </p:sp>
        <p:sp>
          <p:nvSpPr>
            <p:cNvPr id="108" name="圆角矩形 107"/>
            <p:cNvSpPr/>
            <p:nvPr/>
          </p:nvSpPr>
          <p:spPr bwMode="auto">
            <a:xfrm>
              <a:off x="7230159" y="3710390"/>
              <a:ext cx="939395" cy="246897"/>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1752" tIns="30876" rIns="61752" bIns="30876" numCol="1" rtlCol="0" anchor="ctr" anchorCtr="0" compatLnSpc="1">
              <a:prstTxWarp prst="textNoShape">
                <a:avLst/>
              </a:prstTxWarp>
              <a:noAutofit/>
            </a:bodyPr>
            <a:lstStyle/>
            <a:p>
              <a:pPr algn="ctr" defTabSz="843835" eaLnBrk="0" hangingPunct="0">
                <a:buClr>
                  <a:srgbClr val="CC9900"/>
                </a:buClr>
              </a:pPr>
              <a:r>
                <a:rPr lang="zh-CN" altLang="en-US" dirty="0"/>
                <a:t>云启动服务</a:t>
              </a:r>
              <a:endParaRPr lang="en-US" altLang="zh-CN" dirty="0"/>
            </a:p>
            <a:p>
              <a:pPr algn="ctr" defTabSz="843835" eaLnBrk="0" hangingPunct="0">
                <a:buClr>
                  <a:srgbClr val="CC9900"/>
                </a:buClr>
              </a:pPr>
              <a:r>
                <a:rPr lang="zh-CN" altLang="en-US" dirty="0"/>
                <a:t>（</a:t>
              </a:r>
              <a:r>
                <a:rPr lang="en-US" altLang="zh-CN" dirty="0"/>
                <a:t>CBS</a:t>
              </a:r>
              <a:r>
                <a:rPr lang="zh-CN" altLang="en-US" dirty="0"/>
                <a:t>）</a:t>
              </a:r>
            </a:p>
          </p:txBody>
        </p:sp>
        <p:sp>
          <p:nvSpPr>
            <p:cNvPr id="116" name="圆角矩形 115"/>
            <p:cNvSpPr/>
            <p:nvPr/>
          </p:nvSpPr>
          <p:spPr bwMode="auto">
            <a:xfrm>
              <a:off x="7226945" y="3986615"/>
              <a:ext cx="942609" cy="246897"/>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1752" tIns="30876" rIns="61752" bIns="30876" numCol="1" rtlCol="0" anchor="ctr" anchorCtr="0" compatLnSpc="1">
              <a:prstTxWarp prst="textNoShape">
                <a:avLst/>
              </a:prstTxWarp>
              <a:noAutofit/>
            </a:bodyPr>
            <a:lstStyle/>
            <a:p>
              <a:pPr algn="ctr" defTabSz="843835" eaLnBrk="0" hangingPunct="0">
                <a:buClr>
                  <a:srgbClr val="CC9900"/>
                </a:buClr>
              </a:pPr>
              <a:r>
                <a:rPr lang="zh-CN" altLang="en-US" dirty="0"/>
                <a:t>云发放服务</a:t>
              </a:r>
              <a:endParaRPr lang="en-US" altLang="zh-CN" dirty="0"/>
            </a:p>
            <a:p>
              <a:pPr algn="ctr" defTabSz="843835" eaLnBrk="0" hangingPunct="0">
                <a:buClr>
                  <a:srgbClr val="CC9900"/>
                </a:buClr>
              </a:pPr>
              <a:r>
                <a:rPr lang="zh-CN" altLang="en-US" dirty="0"/>
                <a:t>（</a:t>
              </a:r>
              <a:r>
                <a:rPr lang="en-US" altLang="zh-CN" dirty="0"/>
                <a:t>CPS</a:t>
              </a:r>
              <a:r>
                <a:rPr lang="zh-CN" altLang="en-US" dirty="0"/>
                <a:t>）</a:t>
              </a:r>
            </a:p>
          </p:txBody>
        </p:sp>
        <p:sp>
          <p:nvSpPr>
            <p:cNvPr id="117" name="圆角矩形 116"/>
            <p:cNvSpPr/>
            <p:nvPr/>
          </p:nvSpPr>
          <p:spPr bwMode="auto">
            <a:xfrm>
              <a:off x="7232024" y="4275380"/>
              <a:ext cx="937531" cy="246897"/>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1752" tIns="30876" rIns="61752" bIns="30876" numCol="1" rtlCol="0" anchor="ctr" anchorCtr="0" compatLnSpc="1">
              <a:prstTxWarp prst="textNoShape">
                <a:avLst/>
              </a:prstTxWarp>
              <a:noAutofit/>
            </a:bodyPr>
            <a:lstStyle/>
            <a:p>
              <a:pPr algn="ctr" defTabSz="843835" eaLnBrk="0" hangingPunct="0">
                <a:buClr>
                  <a:srgbClr val="CC9900"/>
                </a:buClr>
                <a:defRPr/>
              </a:pPr>
              <a:r>
                <a:rPr lang="zh-CN" altLang="en-US" dirty="0"/>
                <a:t>软件管理</a:t>
              </a:r>
              <a:endParaRPr lang="en-US" altLang="zh-CN" dirty="0"/>
            </a:p>
            <a:p>
              <a:pPr algn="ctr" defTabSz="843835" eaLnBrk="0" hangingPunct="0">
                <a:buClr>
                  <a:srgbClr val="CC9900"/>
                </a:buClr>
                <a:defRPr/>
              </a:pPr>
              <a:r>
                <a:rPr lang="en-US" altLang="zh-CN" dirty="0"/>
                <a:t>(</a:t>
              </a:r>
              <a:r>
                <a:rPr lang="zh-CN" altLang="en-US" dirty="0"/>
                <a:t>升级、补丁</a:t>
              </a:r>
              <a:r>
                <a:rPr lang="en-US" altLang="zh-CN" dirty="0"/>
                <a:t>)</a:t>
              </a:r>
              <a:endParaRPr lang="zh-CN" altLang="en-US" dirty="0"/>
            </a:p>
          </p:txBody>
        </p:sp>
        <p:sp>
          <p:nvSpPr>
            <p:cNvPr id="134" name="圆角矩形 133"/>
            <p:cNvSpPr/>
            <p:nvPr/>
          </p:nvSpPr>
          <p:spPr bwMode="auto">
            <a:xfrm>
              <a:off x="7213260" y="1406096"/>
              <a:ext cx="993845" cy="1784539"/>
            </a:xfrm>
            <a:prstGeom prst="roundRect">
              <a:avLst/>
            </a:prstGeom>
            <a:solidFill>
              <a:srgbClr val="C00000">
                <a:alpha val="30000"/>
              </a:srgbClr>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28069" tIns="35648" rIns="28069" bIns="35648" numCol="1" rtlCol="0" anchor="ctr" anchorCtr="0" compatLnSpc="1">
              <a:prstTxWarp prst="textNoShape">
                <a:avLst/>
              </a:prstTxWarp>
            </a:bodyPr>
            <a:lstStyle/>
            <a:p>
              <a:pPr algn="ctr" defTabSz="914142">
                <a:buClr>
                  <a:srgbClr val="CC9900"/>
                </a:buClr>
              </a:pPr>
              <a:r>
                <a:rPr lang="en-US" altLang="zh-CN" sz="1200" dirty="0">
                  <a:solidFill>
                    <a:srgbClr val="0000FF"/>
                  </a:solidFill>
                </a:rPr>
                <a:t>OpenStack</a:t>
              </a:r>
            </a:p>
            <a:p>
              <a:pPr algn="ctr" defTabSz="914142">
                <a:buClr>
                  <a:srgbClr val="CC9900"/>
                </a:buClr>
              </a:pPr>
              <a:r>
                <a:rPr lang="en-US" altLang="zh-CN" sz="1200" dirty="0">
                  <a:solidFill>
                    <a:srgbClr val="0000FF"/>
                  </a:solidFill>
                </a:rPr>
                <a:t>OM</a:t>
              </a:r>
              <a:endParaRPr lang="zh-CN" altLang="en-US" sz="1200" dirty="0">
                <a:solidFill>
                  <a:srgbClr val="0000FF"/>
                </a:solidFill>
              </a:endParaRPr>
            </a:p>
          </p:txBody>
        </p:sp>
        <p:sp>
          <p:nvSpPr>
            <p:cNvPr id="143" name="圆角矩形 142"/>
            <p:cNvSpPr/>
            <p:nvPr/>
          </p:nvSpPr>
          <p:spPr bwMode="auto">
            <a:xfrm>
              <a:off x="7242779" y="3681072"/>
              <a:ext cx="900767" cy="892270"/>
            </a:xfrm>
            <a:prstGeom prst="roundRect">
              <a:avLst/>
            </a:prstGeom>
            <a:solidFill>
              <a:srgbClr val="C00000">
                <a:alpha val="30000"/>
              </a:srgbClr>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28069" tIns="35648" rIns="28069" bIns="35648" numCol="1" rtlCol="0" anchor="ctr" anchorCtr="0" compatLnSpc="1">
              <a:prstTxWarp prst="textNoShape">
                <a:avLst/>
              </a:prstTxWarp>
            </a:bodyPr>
            <a:lstStyle/>
            <a:p>
              <a:pPr algn="ctr" defTabSz="914142">
                <a:buClr>
                  <a:srgbClr val="CC9900"/>
                </a:buClr>
              </a:pPr>
              <a:endParaRPr lang="zh-CN" altLang="en-US" sz="1200" dirty="0">
                <a:solidFill>
                  <a:schemeClr val="bg1"/>
                </a:solidFill>
              </a:endParaRPr>
            </a:p>
          </p:txBody>
        </p:sp>
      </p:grpSp>
    </p:spTree>
    <p:extLst>
      <p:ext uri="{BB962C8B-B14F-4D97-AF65-F5344CB8AC3E}">
        <p14:creationId xmlns:p14="http://schemas.microsoft.com/office/powerpoint/2010/main" val="43001338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物理资源层</a:t>
            </a:r>
            <a:endParaRPr lang="zh-CN" altLang="en-US" dirty="0"/>
          </a:p>
        </p:txBody>
      </p:sp>
      <p:sp>
        <p:nvSpPr>
          <p:cNvPr id="3" name="文本占位符 2"/>
          <p:cNvSpPr>
            <a:spLocks noGrp="1"/>
          </p:cNvSpPr>
          <p:nvPr>
            <p:ph type="body" sz="quarter" idx="10"/>
          </p:nvPr>
        </p:nvSpPr>
        <p:spPr/>
        <p:txBody>
          <a:bodyPr/>
          <a:lstStyle/>
          <a:p>
            <a:r>
              <a:rPr lang="zh-CN" altLang="en-US" smtClean="0"/>
              <a:t>物理资源层包括：</a:t>
            </a:r>
            <a:endParaRPr lang="en-US" altLang="zh-CN" smtClean="0"/>
          </a:p>
          <a:p>
            <a:pPr lvl="1"/>
            <a:r>
              <a:rPr lang="en-US" altLang="zh-CN" smtClean="0"/>
              <a:t>X86</a:t>
            </a:r>
            <a:r>
              <a:rPr lang="zh-CN" altLang="en-US" smtClean="0"/>
              <a:t>服务器</a:t>
            </a:r>
            <a:endParaRPr lang="en-US" altLang="zh-CN" smtClean="0"/>
          </a:p>
          <a:p>
            <a:pPr lvl="1"/>
            <a:r>
              <a:rPr lang="zh-CN" altLang="en-US" smtClean="0"/>
              <a:t>存储</a:t>
            </a:r>
            <a:endParaRPr lang="en-US" altLang="zh-CN" smtClean="0"/>
          </a:p>
          <a:p>
            <a:pPr lvl="1"/>
            <a:r>
              <a:rPr lang="zh-CN" altLang="en-US" smtClean="0"/>
              <a:t>交换机、防火墙等网络设备</a:t>
            </a:r>
            <a:endParaRPr lang="en-US" altLang="zh-CN" smtClean="0"/>
          </a:p>
          <a:p>
            <a:r>
              <a:rPr lang="zh-CN" altLang="en-US" smtClean="0"/>
              <a:t>物理设备可以被上层集中管控。</a:t>
            </a:r>
            <a:endParaRPr lang="en-US" altLang="zh-CN" smtClean="0"/>
          </a:p>
          <a:p>
            <a:r>
              <a:rPr lang="zh-CN" altLang="en-US" smtClean="0"/>
              <a:t>通过上层软件解耦，用户无需关心物理设备。</a:t>
            </a:r>
            <a:endParaRPr lang="zh-CN" altLang="en-US" dirty="0"/>
          </a:p>
        </p:txBody>
      </p:sp>
    </p:spTree>
    <p:extLst>
      <p:ext uri="{BB962C8B-B14F-4D97-AF65-F5344CB8AC3E}">
        <p14:creationId xmlns:p14="http://schemas.microsoft.com/office/powerpoint/2010/main" val="79668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虚拟资源层</a:t>
            </a:r>
            <a:endParaRPr lang="zh-CN" altLang="en-US" dirty="0"/>
          </a:p>
        </p:txBody>
      </p:sp>
      <p:sp>
        <p:nvSpPr>
          <p:cNvPr id="3" name="文本占位符 2"/>
          <p:cNvSpPr>
            <a:spLocks noGrp="1"/>
          </p:cNvSpPr>
          <p:nvPr>
            <p:ph type="body" sz="quarter" idx="10"/>
          </p:nvPr>
        </p:nvSpPr>
        <p:spPr/>
        <p:txBody>
          <a:bodyPr/>
          <a:lstStyle/>
          <a:p>
            <a:r>
              <a:rPr lang="zh-CN" altLang="en-US" smtClean="0"/>
              <a:t>虚拟资源层由虚拟化软件提供，实现软硬件的解耦，包括：</a:t>
            </a:r>
            <a:endParaRPr lang="en-US" altLang="zh-CN" smtClean="0"/>
          </a:p>
          <a:p>
            <a:pPr lvl="1"/>
            <a:r>
              <a:rPr lang="zh-CN" altLang="en-US" smtClean="0"/>
              <a:t>计算虚拟化：</a:t>
            </a:r>
            <a:r>
              <a:rPr lang="en-US" altLang="zh-CN" smtClean="0"/>
              <a:t>FusionCompute</a:t>
            </a:r>
          </a:p>
          <a:p>
            <a:pPr lvl="1"/>
            <a:r>
              <a:rPr lang="zh-CN" altLang="en-US" smtClean="0"/>
              <a:t>存储虚拟化：</a:t>
            </a:r>
            <a:r>
              <a:rPr lang="en-US" altLang="zh-CN" smtClean="0"/>
              <a:t>FusionStorage</a:t>
            </a:r>
          </a:p>
          <a:p>
            <a:pPr lvl="1"/>
            <a:r>
              <a:rPr lang="zh-CN" altLang="en-US" smtClean="0"/>
              <a:t>网络虚拟化：</a:t>
            </a:r>
            <a:r>
              <a:rPr lang="en-US" altLang="zh-CN" smtClean="0"/>
              <a:t>FusionNetwork</a:t>
            </a:r>
          </a:p>
          <a:p>
            <a:r>
              <a:rPr lang="zh-CN" altLang="en-US" smtClean="0"/>
              <a:t>可以兼容第三方或开源虚拟化软件，包括</a:t>
            </a:r>
            <a:r>
              <a:rPr lang="en-US" altLang="zh-CN" smtClean="0"/>
              <a:t>KVM</a:t>
            </a:r>
            <a:r>
              <a:rPr lang="zh-CN" altLang="en-US" smtClean="0"/>
              <a:t>，</a:t>
            </a:r>
            <a:r>
              <a:rPr lang="en-US" altLang="zh-CN" smtClean="0"/>
              <a:t>vSphere</a:t>
            </a:r>
            <a:r>
              <a:rPr lang="zh-CN" altLang="en-US" smtClean="0"/>
              <a:t>等。</a:t>
            </a:r>
            <a:endParaRPr lang="zh-CN" altLang="en-US" dirty="0"/>
          </a:p>
        </p:txBody>
      </p:sp>
    </p:spTree>
    <p:extLst>
      <p:ext uri="{BB962C8B-B14F-4D97-AF65-F5344CB8AC3E}">
        <p14:creationId xmlns:p14="http://schemas.microsoft.com/office/powerpoint/2010/main" val="422573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云管理层</a:t>
            </a:r>
            <a:endParaRPr lang="zh-CN" altLang="en-US" dirty="0"/>
          </a:p>
        </p:txBody>
      </p:sp>
      <p:sp>
        <p:nvSpPr>
          <p:cNvPr id="3" name="文本占位符 2"/>
          <p:cNvSpPr>
            <a:spLocks noGrp="1"/>
          </p:cNvSpPr>
          <p:nvPr>
            <p:ph type="body" sz="quarter" idx="10"/>
          </p:nvPr>
        </p:nvSpPr>
        <p:spPr/>
        <p:txBody>
          <a:bodyPr/>
          <a:lstStyle/>
          <a:p>
            <a:r>
              <a:rPr lang="zh-CN" altLang="en-US" smtClean="0"/>
              <a:t>云管理层可将数据中心资源（包括计算、存储和网络）及其相关策略整合成虚拟数据中心资源池。</a:t>
            </a:r>
            <a:endParaRPr lang="en-US" altLang="zh-CN" smtClean="0"/>
          </a:p>
          <a:p>
            <a:r>
              <a:rPr lang="zh-CN" altLang="en-US" smtClean="0"/>
              <a:t>统一管理底层虚拟化和硬件，并向用户提供服务。</a:t>
            </a:r>
            <a:endParaRPr lang="en-US" altLang="zh-CN" smtClean="0"/>
          </a:p>
          <a:p>
            <a:r>
              <a:rPr lang="zh-CN" altLang="en-US" smtClean="0"/>
              <a:t>包含的组件有：</a:t>
            </a:r>
            <a:endParaRPr lang="en-US" altLang="zh-CN" smtClean="0"/>
          </a:p>
          <a:p>
            <a:pPr lvl="1"/>
            <a:r>
              <a:rPr lang="en-US" altLang="zh-CN" smtClean="0"/>
              <a:t>FusionSphere Openstack</a:t>
            </a:r>
          </a:p>
          <a:p>
            <a:pPr lvl="1"/>
            <a:r>
              <a:rPr lang="en-US" altLang="zh-CN" smtClean="0"/>
              <a:t>ManageOne</a:t>
            </a:r>
            <a:r>
              <a:rPr lang="zh-CN" altLang="en-US" smtClean="0"/>
              <a:t>等</a:t>
            </a:r>
            <a:endParaRPr lang="en-US" altLang="zh-CN" smtClean="0"/>
          </a:p>
          <a:p>
            <a:endParaRPr lang="zh-CN" altLang="en-US" dirty="0"/>
          </a:p>
        </p:txBody>
      </p:sp>
    </p:spTree>
    <p:extLst>
      <p:ext uri="{BB962C8B-B14F-4D97-AF65-F5344CB8AC3E}">
        <p14:creationId xmlns:p14="http://schemas.microsoft.com/office/powerpoint/2010/main" val="51504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AB300CCC-D2FA-457F-83E8-9ECFA310273D}"/>
</file>

<file path=docProps/app.xml><?xml version="1.0" encoding="utf-8"?>
<Properties xmlns="http://schemas.openxmlformats.org/officeDocument/2006/extended-properties" xmlns:vt="http://schemas.openxmlformats.org/officeDocument/2006/docPropsVTypes">
  <Template/>
  <TotalTime>62678</TotalTime>
  <Words>2026</Words>
  <Application>Microsoft Office PowerPoint</Application>
  <PresentationFormat>全屏显示(4:3)</PresentationFormat>
  <Paragraphs>376</Paragraphs>
  <Slides>26</Slides>
  <Notes>26</Notes>
  <HiddenSlides>1</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26</vt:i4>
      </vt:variant>
    </vt:vector>
  </HeadingPairs>
  <TitlesOfParts>
    <vt:vector size="40" baseType="lpstr">
      <vt:lpstr>Arial Unicode MS</vt:lpstr>
      <vt:lpstr>MS PGothic</vt:lpstr>
      <vt:lpstr>黑体</vt:lpstr>
      <vt:lpstr>华文细黑</vt:lpstr>
      <vt:lpstr>SimSun</vt:lpstr>
      <vt:lpstr>SimSun</vt:lpstr>
      <vt:lpstr>微软雅黑</vt:lpstr>
      <vt:lpstr>Arial</vt:lpstr>
      <vt:lpstr>FrutigerNext LT Light</vt:lpstr>
      <vt:lpstr>FrutigerNext LT Medium</vt:lpstr>
      <vt:lpstr>FrutigerNext LT Regular</vt:lpstr>
      <vt:lpstr>Wingdings</vt:lpstr>
      <vt:lpstr>1#UC&amp;C母版初稿</vt:lpstr>
      <vt:lpstr>End</vt:lpstr>
      <vt:lpstr>PowerPoint 演示文稿</vt:lpstr>
      <vt:lpstr>华为云计算解决方案架构概述</vt:lpstr>
      <vt:lpstr>PowerPoint 演示文稿</vt:lpstr>
      <vt:lpstr>PowerPoint 演示文稿</vt:lpstr>
      <vt:lpstr>PowerPoint 演示文稿</vt:lpstr>
      <vt:lpstr>开放兼容的基础设施云平台 - 华为FusionSphere</vt:lpstr>
      <vt:lpstr>物理资源层</vt:lpstr>
      <vt:lpstr>虚拟资源层</vt:lpstr>
      <vt:lpstr>云管理层</vt:lpstr>
      <vt:lpstr>Openstack 在云计算中的位置</vt:lpstr>
      <vt:lpstr>FusionSphere 6.0解决方案的定位</vt:lpstr>
      <vt:lpstr>FusionSphere 灵活部署，满足不同应用场景</vt:lpstr>
      <vt:lpstr>FusionSphere 云DC组合的应用价值</vt:lpstr>
      <vt:lpstr>PowerPoint 演示文稿</vt:lpstr>
      <vt:lpstr>计算虚拟化理论</vt:lpstr>
      <vt:lpstr>计算虚拟化趋势</vt:lpstr>
      <vt:lpstr>FusionCompute</vt:lpstr>
      <vt:lpstr>存储虚拟化理论</vt:lpstr>
      <vt:lpstr>数据存储虚拟化</vt:lpstr>
      <vt:lpstr>软件定义存储 FusionStorage</vt:lpstr>
      <vt:lpstr>存储服务平台 OceanStor DJ</vt:lpstr>
      <vt:lpstr>网络虚拟化</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2334</cp:revision>
  <dcterms:created xsi:type="dcterms:W3CDTF">2003-08-21T06:48:56Z</dcterms:created>
  <dcterms:modified xsi:type="dcterms:W3CDTF">2017-12-19T03:54:46Z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(3)3D8nnrlc0+OukILJjvlM9cOO6OviXVMFwC7WSWG+rzx27KLvn1g17udkPfdCpHjNdjO+3ku1
IRtEfp5igoJ8uf6RlWcEDdtN36aPbxlQfL1mpbuqM0Pujph6Ym0bRDuH5rgejobLTpdohb0P
l+iefYq6ekfpFvC9m+8sE+RNZ55nHXnKrwc0nTKhNwML7URK7H0o78DN5vijv+/oAXauXby/
uXZyxiEivPFNB3CBua</vt:lpwstr>
  </property>
  <property fmtid="{D5CDD505-2E9C-101B-9397-08002B2CF9AE}" pid="18" name="_2015_ms_pID_7253431">
    <vt:lpwstr>DWs4cVsxm8KjkYR8UdPysMAhq8XX5LP3y+WGl7BaAx3UhK/2r4KAtm
b4BNRag5n1PlLt43JpdhWaQ8GjdwUbsA5ntMwYwbHMnsWmAuGDLUigyJ6f7PobGWYuBuNm68
A93NTLoctFnF3HshlmeHW7kWKVeYnIhXnxKmytLfTHs9DZ54da8p6Z0cxKVgBPds1j7Rkjnc
Jt4YSRalFecbE0fJMOsAMcGzqLwOtVyTaZEg</vt:lpwstr>
  </property>
  <property fmtid="{D5CDD505-2E9C-101B-9397-08002B2CF9AE}" pid="19" name="_2015_ms_pID_7253432">
    <vt:lpwstr>ACVwRH6dB6zrs1M/k59sACZVrRoiSYU1fO/y
dGbQM+8eg9hMUaPtoHCG69seI8RnNg==</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1513655663</vt:lpwstr>
  </property>
</Properties>
</file>