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47"/>
  </p:notesMasterIdLst>
  <p:handoutMasterIdLst>
    <p:handoutMasterId r:id="rId48"/>
  </p:handoutMasterIdLst>
  <p:sldIdLst>
    <p:sldId id="299"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97" r:id="rId21"/>
    <p:sldId id="272" r:id="rId22"/>
    <p:sldId id="273" r:id="rId23"/>
    <p:sldId id="274" r:id="rId24"/>
    <p:sldId id="275" r:id="rId25"/>
    <p:sldId id="298"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845" userDrawn="1">
          <p15:clr>
            <a:srgbClr val="A4A3A4"/>
          </p15:clr>
        </p15:guide>
        <p15:guide id="3" orient="horz" pos="3929" userDrawn="1">
          <p15:clr>
            <a:srgbClr val="A4A3A4"/>
          </p15:clr>
        </p15:guide>
        <p15:guide id="4" pos="2880" userDrawn="1">
          <p15:clr>
            <a:srgbClr val="A4A3A4"/>
          </p15:clr>
        </p15:guide>
        <p15:guide id="5" pos="476" userDrawn="1">
          <p15:clr>
            <a:srgbClr val="A4A3A4"/>
          </p15:clr>
        </p15:guide>
        <p15:guide id="6" pos="5420" userDrawn="1">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6" autoAdjust="0"/>
    <p:restoredTop sz="82842" autoAdjust="0"/>
  </p:normalViewPr>
  <p:slideViewPr>
    <p:cSldViewPr showGuides="1">
      <p:cViewPr varScale="1">
        <p:scale>
          <a:sx n="80" d="100"/>
          <a:sy n="80" d="100"/>
        </p:scale>
        <p:origin x="1188" y="96"/>
      </p:cViewPr>
      <p:guideLst>
        <p:guide orient="horz" pos="2341"/>
        <p:guide orient="horz" pos="845"/>
        <p:guide orient="horz" pos="3929"/>
        <p:guide pos="2880"/>
        <p:guide pos="476"/>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48" d="100"/>
          <a:sy n="48" d="100"/>
        </p:scale>
        <p:origin x="2028" y="60"/>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p>
          <a:p>
            <a:pPr lvl="1"/>
            <a:r>
              <a:rPr lang="zh-CN" altLang="en-US" smtClean="0"/>
              <a:t>调整编辑框行距为单倍行距。</a:t>
            </a:r>
            <a:endParaRPr lang="en-US" altLang="zh-CN" smtClean="0"/>
          </a:p>
          <a:p>
            <a:pPr lvl="0"/>
            <a:r>
              <a:rPr lang="en-US" altLang="zh-CN" smtClean="0"/>
              <a:t>2015.7.9</a:t>
            </a:r>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p>
          <a:p>
            <a:pPr lvl="1"/>
            <a:r>
              <a:rPr lang="zh-CN" altLang="en-US" smtClean="0"/>
              <a:t>调整母板主体和备注，段落格式为“允许标点溢出边界”。</a:t>
            </a:r>
            <a:endParaRPr lang="en-US" altLang="zh-CN" smtClean="0"/>
          </a:p>
          <a:p>
            <a:pPr lvl="0"/>
            <a:r>
              <a:rPr lang="en-US" altLang="zh-CN" smtClean="0"/>
              <a:t>2015.8.4</a:t>
            </a:r>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p>
          <a:p>
            <a:pPr lvl="1"/>
            <a:r>
              <a:rPr lang="zh-CN" altLang="en-US" smtClean="0"/>
              <a:t>新增备注模板，备注页正上方添加页眉，显示本章标题。</a:t>
            </a:r>
            <a:endParaRPr lang="en-US" altLang="zh-CN" smtClean="0"/>
          </a:p>
          <a:p>
            <a:pPr lvl="0"/>
            <a:r>
              <a:rPr lang="en-US" altLang="zh-CN" smtClean="0"/>
              <a:t>2015.9.14</a:t>
            </a:r>
          </a:p>
          <a:p>
            <a:pPr lvl="1"/>
            <a:r>
              <a:rPr lang="zh-CN" altLang="en-US" smtClean="0"/>
              <a:t>删除“谢谢”那页的白色“谢谢”。</a:t>
            </a:r>
            <a:endParaRPr lang="en-US" altLang="zh-CN" smtClean="0"/>
          </a:p>
          <a:p>
            <a:pPr lvl="0"/>
            <a:r>
              <a:rPr lang="en-US" altLang="zh-CN" smtClean="0"/>
              <a:t>2017.11.8</a:t>
            </a:r>
          </a:p>
          <a:p>
            <a:pPr lvl="1"/>
            <a:r>
              <a:rPr lang="zh-CN" altLang="en-US" smtClean="0"/>
              <a:t>调整母版中标题宽度。</a:t>
            </a:r>
            <a:endParaRPr lang="en-US" altLang="zh-CN" smtClean="0"/>
          </a:p>
          <a:p>
            <a:r>
              <a:rPr lang="en-US" altLang="zh-CN" smtClean="0"/>
              <a:t>2017.12.8</a:t>
            </a:r>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624065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28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657573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vCPU</a:t>
            </a:r>
            <a:r>
              <a:rPr lang="zh-CN" altLang="en-US" smtClean="0"/>
              <a:t>数量和物理</a:t>
            </a:r>
            <a:r>
              <a:rPr lang="en-US" altLang="zh-CN" smtClean="0"/>
              <a:t>CPU</a:t>
            </a:r>
            <a:r>
              <a:rPr lang="zh-CN" altLang="en-US" smtClean="0"/>
              <a:t>对应关系如图所示</a:t>
            </a:r>
            <a:endParaRPr lang="en-US" altLang="zh-CN" smtClean="0"/>
          </a:p>
          <a:p>
            <a:r>
              <a:rPr lang="zh-CN" altLang="en-US" smtClean="0"/>
              <a:t>以</a:t>
            </a:r>
            <a:r>
              <a:rPr lang="en-US" altLang="zh-CN" smtClean="0"/>
              <a:t>RH2288H V3</a:t>
            </a:r>
            <a:r>
              <a:rPr lang="zh-CN" altLang="en-US" smtClean="0"/>
              <a:t>服务器使用</a:t>
            </a:r>
            <a:r>
              <a:rPr lang="en-US" altLang="zh-CN" smtClean="0"/>
              <a:t>2.6GHz</a:t>
            </a:r>
            <a:r>
              <a:rPr lang="zh-CN" altLang="en-US" smtClean="0"/>
              <a:t>主频</a:t>
            </a:r>
            <a:r>
              <a:rPr lang="en-US" altLang="zh-CN" smtClean="0"/>
              <a:t>CPU</a:t>
            </a:r>
            <a:r>
              <a:rPr lang="zh-CN" altLang="en-US" smtClean="0"/>
              <a:t>为例，单台服务器有</a:t>
            </a:r>
            <a:r>
              <a:rPr lang="en-US" altLang="zh-CN" smtClean="0"/>
              <a:t>2</a:t>
            </a:r>
            <a:r>
              <a:rPr lang="zh-CN" altLang="en-US" smtClean="0"/>
              <a:t>个物理</a:t>
            </a:r>
            <a:r>
              <a:rPr lang="en-US" altLang="zh-CN" smtClean="0"/>
              <a:t>CPU</a:t>
            </a:r>
            <a:r>
              <a:rPr lang="zh-CN" altLang="en-US" smtClean="0"/>
              <a:t>，每颗</a:t>
            </a:r>
            <a:r>
              <a:rPr lang="en-US" altLang="zh-CN" smtClean="0"/>
              <a:t>CPU</a:t>
            </a:r>
            <a:r>
              <a:rPr lang="zh-CN" altLang="en-US" smtClean="0"/>
              <a:t>有</a:t>
            </a:r>
            <a:r>
              <a:rPr lang="en-US" altLang="zh-CN" smtClean="0"/>
              <a:t>8</a:t>
            </a:r>
            <a:r>
              <a:rPr lang="zh-CN" altLang="en-US" smtClean="0"/>
              <a:t>核，又因为超线程技术可以提供每个物理内核两个处理线程，因此每颗</a:t>
            </a:r>
            <a:r>
              <a:rPr lang="en-US" altLang="zh-CN" smtClean="0"/>
              <a:t>CPU</a:t>
            </a:r>
            <a:r>
              <a:rPr lang="zh-CN" altLang="en-US" smtClean="0"/>
              <a:t>有</a:t>
            </a:r>
            <a:r>
              <a:rPr lang="en-US" altLang="zh-CN" smtClean="0"/>
              <a:t>16</a:t>
            </a:r>
            <a:r>
              <a:rPr lang="zh-CN" altLang="en-US" smtClean="0"/>
              <a:t>线程，总</a:t>
            </a:r>
            <a:r>
              <a:rPr lang="en-US" altLang="zh-CN" smtClean="0"/>
              <a:t>vCPU</a:t>
            </a:r>
            <a:r>
              <a:rPr lang="zh-CN" altLang="en-US" smtClean="0"/>
              <a:t>数量为</a:t>
            </a:r>
            <a:r>
              <a:rPr lang="en-US" altLang="zh-CN" smtClean="0"/>
              <a:t>2</a:t>
            </a:r>
            <a:r>
              <a:rPr lang="zh-CN" altLang="en-US" smtClean="0"/>
              <a:t>*</a:t>
            </a:r>
            <a:r>
              <a:rPr lang="en-US" altLang="zh-CN" smtClean="0"/>
              <a:t>8</a:t>
            </a:r>
            <a:r>
              <a:rPr lang="zh-CN" altLang="en-US" smtClean="0"/>
              <a:t>*</a:t>
            </a:r>
            <a:r>
              <a:rPr lang="en-US" altLang="zh-CN" smtClean="0"/>
              <a:t>2=32</a:t>
            </a:r>
            <a:r>
              <a:rPr lang="zh-CN" altLang="en-US" smtClean="0"/>
              <a:t>个</a:t>
            </a:r>
            <a:r>
              <a:rPr lang="en-US" altLang="zh-CN" smtClean="0"/>
              <a:t>vCPU</a:t>
            </a:r>
            <a:r>
              <a:rPr lang="zh-CN" altLang="en-US" smtClean="0"/>
              <a:t>。总资源为</a:t>
            </a:r>
            <a:r>
              <a:rPr lang="en-US" altLang="zh-CN" smtClean="0"/>
              <a:t>32</a:t>
            </a:r>
            <a:r>
              <a:rPr lang="zh-CN" altLang="en-US" smtClean="0"/>
              <a:t>*</a:t>
            </a:r>
            <a:r>
              <a:rPr lang="en-US" altLang="zh-CN" smtClean="0"/>
              <a:t>2.6GHz=83.2GHz</a:t>
            </a:r>
            <a:r>
              <a:rPr lang="zh-CN" altLang="en-US" smtClean="0"/>
              <a:t>。</a:t>
            </a:r>
            <a:endParaRPr lang="en-US" altLang="zh-CN" smtClean="0"/>
          </a:p>
          <a:p>
            <a:r>
              <a:rPr lang="zh-CN" altLang="en-US" smtClean="0"/>
              <a:t>虚拟机</a:t>
            </a:r>
            <a:r>
              <a:rPr lang="en-US" altLang="zh-CN" smtClean="0"/>
              <a:t>vCPU</a:t>
            </a:r>
            <a:r>
              <a:rPr lang="zh-CN" altLang="en-US" smtClean="0"/>
              <a:t>数量不能超过单台</a:t>
            </a:r>
            <a:r>
              <a:rPr lang="en-US" altLang="zh-CN" smtClean="0"/>
              <a:t>CNA</a:t>
            </a:r>
            <a:r>
              <a:rPr lang="zh-CN" altLang="en-US" smtClean="0"/>
              <a:t>节点可用</a:t>
            </a:r>
            <a:r>
              <a:rPr lang="en-US" altLang="zh-CN" smtClean="0"/>
              <a:t>vCPU</a:t>
            </a:r>
            <a:r>
              <a:rPr lang="zh-CN" altLang="en-US" smtClean="0"/>
              <a:t>数量。多个虚拟机间可以复用同一个物理</a:t>
            </a:r>
            <a:r>
              <a:rPr lang="en-US" altLang="zh-CN" smtClean="0"/>
              <a:t>CPU</a:t>
            </a:r>
            <a:r>
              <a:rPr lang="zh-CN" altLang="en-US" smtClean="0"/>
              <a:t>，因此单</a:t>
            </a:r>
            <a:r>
              <a:rPr lang="en-US" altLang="zh-CN" smtClean="0"/>
              <a:t>CNA</a:t>
            </a:r>
            <a:r>
              <a:rPr lang="zh-CN" altLang="en-US" smtClean="0"/>
              <a:t>节点上运行的虚拟机</a:t>
            </a:r>
            <a:r>
              <a:rPr lang="en-US" altLang="zh-CN" smtClean="0"/>
              <a:t>vCPU</a:t>
            </a:r>
            <a:r>
              <a:rPr lang="zh-CN" altLang="en-US" smtClean="0"/>
              <a:t>数量总和可以超过实际</a:t>
            </a:r>
            <a:r>
              <a:rPr lang="en-US" altLang="zh-CN" smtClean="0"/>
              <a:t>vCPU</a:t>
            </a:r>
            <a:r>
              <a:rPr lang="zh-CN" altLang="en-US" smtClean="0"/>
              <a:t>数量。</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124241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在</a:t>
            </a:r>
            <a:r>
              <a:rPr lang="en-US" altLang="zh-CN" smtClean="0"/>
              <a:t>FusionCompute</a:t>
            </a:r>
            <a:r>
              <a:rPr lang="zh-CN" altLang="en-US" smtClean="0"/>
              <a:t>中，</a:t>
            </a:r>
            <a:r>
              <a:rPr lang="en-US" altLang="zh-CN" smtClean="0"/>
              <a:t>CPU</a:t>
            </a:r>
            <a:r>
              <a:rPr lang="zh-CN" altLang="en-US" smtClean="0"/>
              <a:t>资源以</a:t>
            </a:r>
            <a:r>
              <a:rPr lang="en-US" altLang="zh-CN" smtClean="0"/>
              <a:t>GHz</a:t>
            </a:r>
            <a:r>
              <a:rPr lang="zh-CN" altLang="en-US" smtClean="0"/>
              <a:t>为单位显示。</a:t>
            </a:r>
            <a:endParaRPr lang="en-US" altLang="zh-CN" smtClean="0"/>
          </a:p>
          <a:p>
            <a:r>
              <a:rPr lang="zh-CN" altLang="en-US" smtClean="0"/>
              <a:t>总共</a:t>
            </a:r>
            <a:r>
              <a:rPr lang="en-US" altLang="zh-CN" smtClean="0"/>
              <a:t>vCPU</a:t>
            </a:r>
            <a:r>
              <a:rPr lang="zh-CN" altLang="en-US" smtClean="0"/>
              <a:t>数量为：</a:t>
            </a:r>
            <a:r>
              <a:rPr lang="en-US" altLang="zh-CN" smtClean="0"/>
              <a:t>12</a:t>
            </a:r>
            <a:r>
              <a:rPr lang="zh-CN" altLang="en-US" smtClean="0"/>
              <a:t>*</a:t>
            </a:r>
            <a:r>
              <a:rPr lang="en-US" altLang="zh-CN" smtClean="0"/>
              <a:t>2=24</a:t>
            </a:r>
            <a:r>
              <a:rPr lang="zh-CN" altLang="en-US" smtClean="0"/>
              <a:t>个</a:t>
            </a:r>
            <a:endParaRPr lang="en-US" altLang="zh-CN" smtClean="0"/>
          </a:p>
          <a:p>
            <a:r>
              <a:rPr lang="zh-CN" altLang="en-US" smtClean="0"/>
              <a:t>可用资源（</a:t>
            </a:r>
            <a:r>
              <a:rPr lang="en-US" altLang="zh-CN" smtClean="0"/>
              <a:t>12</a:t>
            </a:r>
            <a:r>
              <a:rPr lang="zh-CN" altLang="en-US" smtClean="0"/>
              <a:t>*</a:t>
            </a:r>
            <a:r>
              <a:rPr lang="en-US" altLang="zh-CN" smtClean="0"/>
              <a:t>2-4</a:t>
            </a:r>
            <a:r>
              <a:rPr lang="zh-CN" altLang="en-US" smtClean="0"/>
              <a:t>）*</a:t>
            </a:r>
            <a:r>
              <a:rPr lang="en-US" altLang="zh-CN" smtClean="0"/>
              <a:t>2.4=48GHz</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85687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QoS</a:t>
            </a:r>
            <a:r>
              <a:rPr lang="zh-CN" altLang="en-US" smtClean="0"/>
              <a:t>：</a:t>
            </a:r>
            <a:r>
              <a:rPr lang="en-US" altLang="zh-CN" smtClean="0"/>
              <a:t>quality of service </a:t>
            </a:r>
            <a:r>
              <a:rPr lang="zh-CN" altLang="en-US" smtClean="0"/>
              <a:t>服务质量</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11359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 </a:t>
            </a:r>
            <a:r>
              <a:rPr lang="zh-CN" altLang="zh-CN" smtClean="0"/>
              <a:t>以一个主频为</a:t>
            </a:r>
            <a:r>
              <a:rPr lang="en-US" altLang="zh-CN" smtClean="0"/>
              <a:t>2.8GHz</a:t>
            </a:r>
            <a:r>
              <a:rPr lang="zh-CN" altLang="zh-CN" smtClean="0"/>
              <a:t>的单核物理机为例，如果运行有三台单</a:t>
            </a:r>
            <a:r>
              <a:rPr lang="en-US" altLang="zh-CN" smtClean="0"/>
              <a:t>CPU</a:t>
            </a:r>
            <a:r>
              <a:rPr lang="zh-CN" altLang="zh-CN" smtClean="0"/>
              <a:t>的虚拟机</a:t>
            </a:r>
            <a:r>
              <a:rPr lang="en-US" altLang="zh-CN" smtClean="0"/>
              <a:t>A</a:t>
            </a:r>
            <a:r>
              <a:rPr lang="zh-CN" altLang="zh-CN" smtClean="0"/>
              <a:t>、</a:t>
            </a:r>
            <a:r>
              <a:rPr lang="en-US" altLang="zh-CN" smtClean="0"/>
              <a:t>B</a:t>
            </a:r>
            <a:r>
              <a:rPr lang="zh-CN" altLang="zh-CN" smtClean="0"/>
              <a:t>、</a:t>
            </a:r>
            <a:r>
              <a:rPr lang="en-US" altLang="zh-CN" smtClean="0"/>
              <a:t>C</a:t>
            </a:r>
            <a:r>
              <a:rPr lang="zh-CN" altLang="zh-CN" smtClean="0"/>
              <a:t>，份额分别为</a:t>
            </a:r>
            <a:r>
              <a:rPr lang="en-US" altLang="zh-CN" smtClean="0"/>
              <a:t>1000</a:t>
            </a:r>
            <a:r>
              <a:rPr lang="zh-CN" altLang="zh-CN" smtClean="0"/>
              <a:t>、</a:t>
            </a:r>
            <a:r>
              <a:rPr lang="en-US" altLang="zh-CN" smtClean="0"/>
              <a:t>2000</a:t>
            </a:r>
            <a:r>
              <a:rPr lang="zh-CN" altLang="zh-CN" smtClean="0"/>
              <a:t>、</a:t>
            </a:r>
            <a:r>
              <a:rPr lang="en-US" altLang="zh-CN" smtClean="0"/>
              <a:t>4000</a:t>
            </a:r>
            <a:r>
              <a:rPr lang="zh-CN" altLang="zh-CN" smtClean="0"/>
              <a:t>，预留值分别为</a:t>
            </a:r>
            <a:r>
              <a:rPr lang="en-US" altLang="zh-CN" smtClean="0"/>
              <a:t>700MHz</a:t>
            </a:r>
            <a:r>
              <a:rPr lang="zh-CN" altLang="zh-CN" smtClean="0"/>
              <a:t>、</a:t>
            </a:r>
            <a:r>
              <a:rPr lang="en-US" altLang="zh-CN" smtClean="0"/>
              <a:t>0MHz</a:t>
            </a:r>
            <a:r>
              <a:rPr lang="zh-CN" altLang="zh-CN" smtClean="0"/>
              <a:t>、</a:t>
            </a:r>
            <a:r>
              <a:rPr lang="en-US" altLang="zh-CN" smtClean="0"/>
              <a:t>0MHz</a:t>
            </a:r>
            <a:r>
              <a:rPr lang="zh-CN" altLang="zh-CN" smtClean="0"/>
              <a:t>。当三个虚拟机满</a:t>
            </a:r>
            <a:r>
              <a:rPr lang="en-US" altLang="zh-CN" smtClean="0"/>
              <a:t>CPU</a:t>
            </a:r>
            <a:r>
              <a:rPr lang="zh-CN" altLang="zh-CN" smtClean="0"/>
              <a:t>负载运行时</a:t>
            </a:r>
            <a:r>
              <a:rPr lang="zh-CN" altLang="en-US" smtClean="0"/>
              <a:t>，每台虚拟机应分配到多少资源？</a:t>
            </a:r>
            <a:endParaRPr lang="en-US" altLang="zh-CN" smtClean="0"/>
          </a:p>
          <a:p>
            <a:r>
              <a:rPr lang="zh-CN" altLang="zh-CN" smtClean="0"/>
              <a:t>虚拟机</a:t>
            </a:r>
            <a:r>
              <a:rPr lang="en-US" altLang="zh-CN" smtClean="0"/>
              <a:t>A</a:t>
            </a:r>
            <a:r>
              <a:rPr lang="zh-CN" altLang="zh-CN" smtClean="0"/>
              <a:t>按照份额分配本应得</a:t>
            </a:r>
            <a:r>
              <a:rPr lang="en-US" altLang="zh-CN" smtClean="0"/>
              <a:t>400MHz</a:t>
            </a:r>
            <a:r>
              <a:rPr lang="zh-CN" altLang="zh-CN" smtClean="0"/>
              <a:t>，由于其预留值大于</a:t>
            </a:r>
            <a:r>
              <a:rPr lang="en-US" altLang="zh-CN" smtClean="0"/>
              <a:t>400MHz</a:t>
            </a:r>
            <a:r>
              <a:rPr lang="zh-CN" altLang="zh-CN" smtClean="0"/>
              <a:t>，最终计算能力按照预留值</a:t>
            </a:r>
            <a:r>
              <a:rPr lang="en-US" altLang="zh-CN" smtClean="0"/>
              <a:t>700MHz</a:t>
            </a:r>
            <a:r>
              <a:rPr lang="zh-CN" altLang="zh-CN" smtClean="0"/>
              <a:t>算</a:t>
            </a:r>
            <a:r>
              <a:rPr lang="zh-CN" altLang="en-US" smtClean="0"/>
              <a:t>，剩余的</a:t>
            </a:r>
            <a:r>
              <a:rPr lang="en-US" altLang="zh-CN" smtClean="0"/>
              <a:t>2100MHz</a:t>
            </a:r>
            <a:r>
              <a:rPr lang="zh-CN" altLang="en-US" smtClean="0"/>
              <a:t>资源按照</a:t>
            </a:r>
            <a:r>
              <a:rPr lang="en-US" altLang="zh-CN" smtClean="0"/>
              <a:t>2000:4000</a:t>
            </a:r>
            <a:r>
              <a:rPr lang="zh-CN" altLang="en-US" smtClean="0"/>
              <a:t>也就是</a:t>
            </a:r>
            <a:r>
              <a:rPr lang="en-US" altLang="zh-CN" smtClean="0"/>
              <a:t>1:2</a:t>
            </a:r>
            <a:r>
              <a:rPr lang="zh-CN" altLang="en-US" smtClean="0"/>
              <a:t>的比例在</a:t>
            </a:r>
            <a:r>
              <a:rPr lang="en-US" altLang="zh-CN" smtClean="0"/>
              <a:t>B</a:t>
            </a:r>
            <a:r>
              <a:rPr lang="zh-CN" altLang="en-US" smtClean="0"/>
              <a:t>和</a:t>
            </a:r>
            <a:r>
              <a:rPr lang="en-US" altLang="zh-CN" smtClean="0"/>
              <a:t>C</a:t>
            </a:r>
            <a:r>
              <a:rPr lang="zh-CN" altLang="en-US" smtClean="0"/>
              <a:t>之间进行划分，因此虚拟机</a:t>
            </a:r>
            <a:r>
              <a:rPr lang="en-US" altLang="zh-CN" smtClean="0"/>
              <a:t>B</a:t>
            </a:r>
            <a:r>
              <a:rPr lang="zh-CN" altLang="en-US" smtClean="0"/>
              <a:t>得到</a:t>
            </a:r>
            <a:r>
              <a:rPr lang="en-US" altLang="zh-CN" smtClean="0"/>
              <a:t>700MHz</a:t>
            </a:r>
            <a:r>
              <a:rPr lang="zh-CN" altLang="en-US" smtClean="0"/>
              <a:t>计算资源，虚拟机</a:t>
            </a:r>
            <a:r>
              <a:rPr lang="en-US" altLang="zh-CN" smtClean="0"/>
              <a:t>C</a:t>
            </a:r>
            <a:r>
              <a:rPr lang="zh-CN" altLang="en-US" smtClean="0"/>
              <a:t>得到</a:t>
            </a:r>
            <a:r>
              <a:rPr lang="en-US" altLang="zh-CN" smtClean="0"/>
              <a:t>1400MHz</a:t>
            </a:r>
            <a:r>
              <a:rPr lang="zh-CN" altLang="en-US" smtClean="0"/>
              <a:t>计算资源</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969834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73053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704724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110804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600461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676463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为何内存不像</a:t>
            </a:r>
            <a:r>
              <a:rPr lang="en-US" altLang="zh-CN" smtClean="0"/>
              <a:t>CPU QoS</a:t>
            </a:r>
            <a:r>
              <a:rPr lang="zh-CN" altLang="en-US" smtClean="0"/>
              <a:t>一样能够设置上限？</a:t>
            </a:r>
            <a:endParaRPr lang="en-US" altLang="zh-CN" smtClean="0"/>
          </a:p>
          <a:p>
            <a:r>
              <a:rPr lang="zh-CN" altLang="en-US" smtClean="0"/>
              <a:t>分配给虚拟机的内存大小即上限。</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622211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211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652055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虚拟机热迁移是后续动态资源调度和分布式电源管理技术的基础</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452862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变更虚拟机的数据存储</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901145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dirty="0" smtClean="0"/>
              <a:t>整机迁移技术，可以让不同存储介质上的虚拟机，在不同的节点之间无缝地进行在线迁移，摆脱共享存储的限制。</a:t>
            </a:r>
            <a:endParaRPr lang="en-US" altLang="zh-CN" dirty="0" smtClean="0"/>
          </a:p>
          <a:p>
            <a:r>
              <a:rPr lang="zh-CN" altLang="zh-CN" dirty="0" smtClean="0"/>
              <a:t>整机迁移特性存在以下约束限制：</a:t>
            </a:r>
          </a:p>
          <a:p>
            <a:pPr lvl="1"/>
            <a:r>
              <a:rPr lang="zh-CN" altLang="zh-CN" dirty="0" smtClean="0"/>
              <a:t>虚拟机整机迁移只支持虚拟化存储</a:t>
            </a:r>
          </a:p>
          <a:p>
            <a:pPr lvl="1"/>
            <a:r>
              <a:rPr lang="zh-CN" altLang="zh-CN" dirty="0" smtClean="0"/>
              <a:t>虚拟机整机迁移不支持链接克隆虚拟机</a:t>
            </a:r>
          </a:p>
          <a:p>
            <a:pPr lvl="1"/>
            <a:r>
              <a:rPr lang="zh-CN" altLang="zh-CN" dirty="0" smtClean="0"/>
              <a:t>包含共享卷的虚拟机不允许整机迁移</a:t>
            </a:r>
          </a:p>
          <a:p>
            <a:endParaRPr lang="zh-CN" altLang="zh-CN" dirty="0"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835094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377182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541338" lvl="1" indent="-180975">
              <a:buClr>
                <a:srgbClr val="808080"/>
              </a:buClr>
              <a:buSzPct val="60000"/>
              <a:buFont typeface="Wingdings" panose="05000000000000000000" pitchFamily="2" charset="2"/>
              <a:buChar char="l"/>
            </a:pPr>
            <a:r>
              <a:rPr lang="zh-CN" altLang="en-US" dirty="0" smtClean="0"/>
              <a:t>建议在规划集群时，节点间的</a:t>
            </a:r>
            <a:r>
              <a:rPr lang="en-US" altLang="zh-CN" dirty="0" smtClean="0"/>
              <a:t>CPU</a:t>
            </a:r>
            <a:r>
              <a:rPr lang="zh-CN" altLang="en-US" dirty="0" smtClean="0"/>
              <a:t>模式支持能力不要差距太大，导致整体性能较低，资源浪费</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371189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Intel</a:t>
            </a:r>
            <a:r>
              <a:rPr lang="zh-CN" altLang="en-US" smtClean="0"/>
              <a:t>的</a:t>
            </a:r>
            <a:r>
              <a:rPr lang="en-US" altLang="zh-CN" smtClean="0"/>
              <a:t>Tick-Tock</a:t>
            </a:r>
            <a:r>
              <a:rPr lang="zh-CN" altLang="en-US" smtClean="0"/>
              <a:t>策略就是两年分别改进一次处理器微架构以及改进一次处理器工艺、交替进行的一种战略，每一年就会有一次微架构改进或者工艺改进。</a:t>
            </a:r>
            <a:endParaRPr lang="en-US" altLang="zh-CN" smtClean="0"/>
          </a:p>
          <a:p>
            <a:r>
              <a:rPr lang="en-US" altLang="zh-CN" smtClean="0"/>
              <a:t>Tick-Tock</a:t>
            </a:r>
            <a:r>
              <a:rPr lang="zh-CN" altLang="en-US" smtClean="0"/>
              <a:t>：</a:t>
            </a:r>
            <a:r>
              <a:rPr lang="en-US" altLang="zh-CN" smtClean="0"/>
              <a:t>Merom</a:t>
            </a:r>
            <a:r>
              <a:rPr lang="zh-CN" altLang="en-US" smtClean="0"/>
              <a:t>跟着</a:t>
            </a:r>
            <a:r>
              <a:rPr lang="en-US" altLang="zh-CN" smtClean="0"/>
              <a:t>Penryn</a:t>
            </a:r>
            <a:r>
              <a:rPr lang="zh-CN" altLang="en-US" smtClean="0"/>
              <a:t>，然后</a:t>
            </a:r>
            <a:r>
              <a:rPr lang="en-US" altLang="zh-CN" smtClean="0"/>
              <a:t>Nehalem</a:t>
            </a:r>
            <a:r>
              <a:rPr lang="zh-CN" altLang="en-US" smtClean="0"/>
              <a:t>后面是</a:t>
            </a:r>
            <a:r>
              <a:rPr lang="en-US" altLang="zh-CN" smtClean="0"/>
              <a:t>Westmere</a:t>
            </a:r>
            <a:r>
              <a:rPr lang="zh-CN" altLang="en-US" smtClean="0"/>
              <a:t>，后面是</a:t>
            </a:r>
            <a:r>
              <a:rPr lang="en-US" altLang="zh-CN" smtClean="0"/>
              <a:t>Sandy Bridge</a:t>
            </a:r>
            <a:r>
              <a:rPr lang="zh-CN" altLang="en-US" smtClean="0"/>
              <a:t>，再往后是</a:t>
            </a:r>
            <a:r>
              <a:rPr lang="en-US" altLang="zh-CN" smtClean="0"/>
              <a:t>Ivy Bridge</a:t>
            </a:r>
            <a:r>
              <a:rPr lang="zh-CN" altLang="en-US" smtClean="0"/>
              <a:t>，再之后是</a:t>
            </a:r>
            <a:r>
              <a:rPr lang="en-US" altLang="zh-CN" smtClean="0"/>
              <a:t>Haswell</a:t>
            </a:r>
            <a:r>
              <a:rPr lang="zh-CN" altLang="en-US" smtClean="0"/>
              <a:t>；从</a:t>
            </a:r>
            <a:r>
              <a:rPr lang="en-US" altLang="zh-CN" smtClean="0"/>
              <a:t>Merom</a:t>
            </a:r>
            <a:r>
              <a:rPr lang="zh-CN" altLang="en-US" smtClean="0"/>
              <a:t>到</a:t>
            </a:r>
            <a:r>
              <a:rPr lang="en-US" altLang="zh-CN" smtClean="0"/>
              <a:t>Haswell,CPU</a:t>
            </a:r>
            <a:r>
              <a:rPr lang="zh-CN" altLang="en-US" smtClean="0"/>
              <a:t>依次支持更多的功能特性。</a:t>
            </a:r>
            <a:endParaRPr lang="en-US" altLang="zh-CN" smtClean="0"/>
          </a:p>
          <a:p>
            <a:r>
              <a:rPr lang="zh-CN" altLang="en-US" smtClean="0"/>
              <a:t>例如，一个由</a:t>
            </a:r>
            <a:r>
              <a:rPr lang="en-US" altLang="zh-CN" smtClean="0"/>
              <a:t>2</a:t>
            </a:r>
            <a:r>
              <a:rPr lang="zh-CN" altLang="en-US" smtClean="0"/>
              <a:t>个主机构成的集群；其中一台主机</a:t>
            </a:r>
            <a:r>
              <a:rPr lang="en-US" altLang="zh-CN" smtClean="0"/>
              <a:t>CPU</a:t>
            </a:r>
            <a:r>
              <a:rPr lang="zh-CN" altLang="en-US" smtClean="0"/>
              <a:t>型号隶属</a:t>
            </a:r>
            <a:r>
              <a:rPr lang="en-US" altLang="zh-CN" smtClean="0"/>
              <a:t>Nehaem</a:t>
            </a:r>
            <a:r>
              <a:rPr lang="zh-CN" altLang="en-US" smtClean="0"/>
              <a:t>架构，另一台主机</a:t>
            </a:r>
            <a:r>
              <a:rPr lang="en-US" altLang="zh-CN" smtClean="0"/>
              <a:t>CPU</a:t>
            </a:r>
            <a:r>
              <a:rPr lang="zh-CN" altLang="en-US" smtClean="0"/>
              <a:t>型号隶属</a:t>
            </a:r>
            <a:r>
              <a:rPr lang="en-US" altLang="zh-CN" smtClean="0"/>
              <a:t>Westmere</a:t>
            </a:r>
            <a:r>
              <a:rPr lang="zh-CN" altLang="en-US" smtClean="0"/>
              <a:t>架构；则，构成的集群</a:t>
            </a:r>
            <a:r>
              <a:rPr lang="en-US" altLang="zh-CN" smtClean="0"/>
              <a:t>CPU</a:t>
            </a:r>
            <a:r>
              <a:rPr lang="zh-CN" altLang="en-US" smtClean="0"/>
              <a:t>基线为</a:t>
            </a:r>
            <a:r>
              <a:rPr lang="en-US" altLang="zh-CN" smtClean="0"/>
              <a:t>Nehaem</a:t>
            </a:r>
            <a:r>
              <a:rPr lang="zh-CN" altLang="en-US" smtClean="0"/>
              <a:t>架构；</a:t>
            </a:r>
            <a:r>
              <a:rPr lang="en-US" altLang="zh-CN" smtClean="0"/>
              <a:t>Westmere</a:t>
            </a:r>
            <a:r>
              <a:rPr lang="zh-CN" altLang="en-US" smtClean="0"/>
              <a:t>相对于</a:t>
            </a:r>
            <a:r>
              <a:rPr lang="en-US" altLang="zh-CN" smtClean="0"/>
              <a:t>Nehaem</a:t>
            </a:r>
            <a:r>
              <a:rPr lang="zh-CN" altLang="en-US" smtClean="0"/>
              <a:t>增加的特性将不会被启用。</a:t>
            </a:r>
            <a:endParaRPr lang="en-US" altLang="zh-CN" smtClean="0"/>
          </a:p>
          <a:p>
            <a:r>
              <a:rPr lang="zh-CN" altLang="en-US" smtClean="0"/>
              <a:t>关于如何通过</a:t>
            </a:r>
            <a:r>
              <a:rPr lang="en-US" altLang="zh-CN" smtClean="0"/>
              <a:t>CPU</a:t>
            </a:r>
            <a:r>
              <a:rPr lang="zh-CN" altLang="en-US" smtClean="0"/>
              <a:t>物理型号查看其隶属的架构，请搜索并参考</a:t>
            </a:r>
            <a:r>
              <a:rPr lang="en-US" altLang="zh-CN" smtClean="0"/>
              <a:t>Intel</a:t>
            </a:r>
            <a:r>
              <a:rPr lang="zh-CN" altLang="en-US" smtClean="0"/>
              <a:t>官网。</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1389977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在线克隆虚拟机时，一次只能克隆出一个虚拟机，不支持批量克隆。</a:t>
            </a:r>
            <a:endParaRPr lang="en-US" altLang="zh-CN" smtClean="0"/>
          </a:p>
          <a:p>
            <a:r>
              <a:rPr lang="zh-CN" altLang="en-US" smtClean="0"/>
              <a:t>虚拟机克隆的前提条件包括：</a:t>
            </a:r>
            <a:endParaRPr lang="en-US" altLang="zh-CN" smtClean="0"/>
          </a:p>
          <a:p>
            <a:pPr lvl="1"/>
            <a:r>
              <a:rPr lang="zh-CN" altLang="en-US" smtClean="0"/>
              <a:t>虚拟机已安装</a:t>
            </a:r>
            <a:r>
              <a:rPr lang="en-US" altLang="zh-CN" smtClean="0"/>
              <a:t>Tools</a:t>
            </a:r>
            <a:r>
              <a:rPr lang="zh-CN" altLang="en-US" smtClean="0"/>
              <a:t>，且</a:t>
            </a:r>
            <a:r>
              <a:rPr lang="en-US" altLang="zh-CN" smtClean="0"/>
              <a:t>Tools</a:t>
            </a:r>
            <a:r>
              <a:rPr lang="zh-CN" altLang="en-US" smtClean="0"/>
              <a:t>运行正常。</a:t>
            </a:r>
          </a:p>
          <a:p>
            <a:pPr lvl="1"/>
            <a:r>
              <a:rPr lang="zh-CN" altLang="en-US" smtClean="0"/>
              <a:t>虚拟机的磁盘需创建在虚拟化的数据存储上或</a:t>
            </a:r>
            <a:r>
              <a:rPr lang="en-US" altLang="zh-CN" smtClean="0"/>
              <a:t>FusionStorage</a:t>
            </a:r>
            <a:r>
              <a:rPr lang="zh-CN" altLang="en-US" smtClean="0"/>
              <a:t>上，且不能为共享类型的磁盘。</a:t>
            </a:r>
            <a:r>
              <a:rPr lang="en-US" altLang="zh-CN" smtClean="0"/>
              <a:t>	</a:t>
            </a:r>
          </a:p>
          <a:p>
            <a:r>
              <a:rPr lang="zh-CN" altLang="en-US" smtClean="0"/>
              <a:t>克隆</a:t>
            </a:r>
            <a:r>
              <a:rPr lang="en-US" altLang="zh-CN" smtClean="0"/>
              <a:t>Linux</a:t>
            </a:r>
            <a:r>
              <a:rPr lang="zh-CN" altLang="en-US" smtClean="0"/>
              <a:t>虚拟机时，需配置虚拟机网卡，参考产品文档中“配置</a:t>
            </a:r>
            <a:r>
              <a:rPr lang="en-US" altLang="zh-CN" smtClean="0"/>
              <a:t>Linux</a:t>
            </a:r>
            <a:r>
              <a:rPr lang="zh-CN" altLang="en-US" smtClean="0"/>
              <a:t>虚拟机网络属性“章节。</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328133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1422683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993302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操作系统优化：进程级优化，分配内存和</a:t>
            </a:r>
            <a:r>
              <a:rPr lang="en-US" altLang="zh-CN" smtClean="0"/>
              <a:t>CPU</a:t>
            </a:r>
            <a:r>
              <a:rPr lang="zh-CN" altLang="en-US" smtClean="0"/>
              <a:t>时考虑</a:t>
            </a:r>
            <a:r>
              <a:rPr lang="en-US" altLang="zh-CN" smtClean="0"/>
              <a:t>NUMA</a:t>
            </a:r>
            <a:r>
              <a:rPr lang="zh-CN" altLang="en-US" smtClean="0"/>
              <a:t>拓扑，提供初始放置，负载均衡，内存动态迁移等功能。（</a:t>
            </a:r>
            <a:r>
              <a:rPr lang="en-US" altLang="zh-CN" smtClean="0"/>
              <a:t>NUMAD</a:t>
            </a:r>
            <a:r>
              <a:rPr lang="zh-CN" altLang="en-US" smtClean="0"/>
              <a:t>，</a:t>
            </a:r>
            <a:r>
              <a:rPr lang="en-US" altLang="zh-CN" smtClean="0"/>
              <a:t>AutoNUMA</a:t>
            </a:r>
            <a:r>
              <a:rPr lang="zh-CN" altLang="en-US" smtClean="0"/>
              <a:t>）</a:t>
            </a:r>
            <a:endParaRPr lang="en-US" altLang="zh-CN" smtClean="0"/>
          </a:p>
          <a:p>
            <a:r>
              <a:rPr lang="zh-CN" altLang="en-US" smtClean="0"/>
              <a:t>业务层面优化：业务内部进行指定</a:t>
            </a:r>
            <a:r>
              <a:rPr lang="en-US" altLang="zh-CN" smtClean="0"/>
              <a:t>Node</a:t>
            </a:r>
            <a:r>
              <a:rPr lang="zh-CN" altLang="en-US" smtClean="0"/>
              <a:t>内存申请和线程绑定，在业务内部实现各</a:t>
            </a:r>
            <a:r>
              <a:rPr lang="en-US" altLang="zh-CN" smtClean="0"/>
              <a:t>Node</a:t>
            </a:r>
            <a:r>
              <a:rPr lang="zh-CN" altLang="en-US" smtClean="0"/>
              <a:t>业务分发，最大程度实现本地内存访问。</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86341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虚拟</a:t>
            </a:r>
            <a:r>
              <a:rPr lang="en-US" altLang="zh-CN" dirty="0" smtClean="0"/>
              <a:t>NUMA</a:t>
            </a:r>
            <a:r>
              <a:rPr lang="zh-CN" altLang="en-US" dirty="0" smtClean="0"/>
              <a:t>向</a:t>
            </a:r>
            <a:r>
              <a:rPr lang="en-US" altLang="zh-CN" dirty="0" smtClean="0"/>
              <a:t>Guest OS</a:t>
            </a:r>
            <a:r>
              <a:rPr lang="zh-CN" altLang="en-US" dirty="0" smtClean="0"/>
              <a:t>呈现</a:t>
            </a:r>
            <a:r>
              <a:rPr lang="en-US" altLang="zh-CN" dirty="0" smtClean="0"/>
              <a:t>NUMA</a:t>
            </a:r>
            <a:r>
              <a:rPr lang="zh-CN" altLang="en-US" dirty="0" smtClean="0"/>
              <a:t>拓扑并且保证虚拟</a:t>
            </a:r>
            <a:r>
              <a:rPr lang="en-US" altLang="zh-CN" dirty="0" smtClean="0"/>
              <a:t>Node</a:t>
            </a:r>
            <a:r>
              <a:rPr lang="zh-CN" altLang="en-US" dirty="0" smtClean="0"/>
              <a:t>与实际分配情况一致，它的功能包括：</a:t>
            </a:r>
            <a:endParaRPr lang="en-US" altLang="zh-CN" dirty="0" smtClean="0"/>
          </a:p>
          <a:p>
            <a:pPr lvl="1"/>
            <a:r>
              <a:rPr lang="zh-CN" altLang="en-US" dirty="0" smtClean="0"/>
              <a:t>拓扑呈现：虚拟机内部识别到</a:t>
            </a:r>
            <a:r>
              <a:rPr lang="en-US" altLang="zh-CN" dirty="0" smtClean="0"/>
              <a:t>NUMA</a:t>
            </a:r>
            <a:r>
              <a:rPr lang="zh-CN" altLang="en-US" dirty="0" smtClean="0"/>
              <a:t>，使</a:t>
            </a:r>
            <a:r>
              <a:rPr lang="en-US" altLang="zh-CN" dirty="0" smtClean="0"/>
              <a:t>Guest OS</a:t>
            </a:r>
            <a:r>
              <a:rPr lang="zh-CN" altLang="en-US" dirty="0" smtClean="0"/>
              <a:t>及应用</a:t>
            </a:r>
            <a:r>
              <a:rPr lang="en-US" altLang="zh-CN" dirty="0" smtClean="0"/>
              <a:t>NUMA</a:t>
            </a:r>
            <a:r>
              <a:rPr lang="zh-CN" altLang="en-US" dirty="0" smtClean="0"/>
              <a:t>优化功能生效</a:t>
            </a:r>
            <a:endParaRPr lang="en-US" altLang="zh-CN" dirty="0" smtClean="0"/>
          </a:p>
          <a:p>
            <a:pPr lvl="1"/>
            <a:r>
              <a:rPr lang="zh-CN" altLang="en-US" dirty="0" smtClean="0"/>
              <a:t>初始放置：根据虚拟机</a:t>
            </a:r>
            <a:r>
              <a:rPr lang="en-US" altLang="zh-CN" dirty="0" smtClean="0"/>
              <a:t>NUMA</a:t>
            </a:r>
            <a:r>
              <a:rPr lang="zh-CN" altLang="en-US" dirty="0" smtClean="0"/>
              <a:t>拓扑，选择物理</a:t>
            </a:r>
            <a:r>
              <a:rPr lang="en-US" altLang="zh-CN" dirty="0" smtClean="0"/>
              <a:t>Node</a:t>
            </a:r>
            <a:r>
              <a:rPr lang="zh-CN" altLang="en-US" dirty="0" smtClean="0"/>
              <a:t>放置</a:t>
            </a:r>
            <a:r>
              <a:rPr lang="en-US" altLang="zh-CN" dirty="0" smtClean="0"/>
              <a:t>VCPU</a:t>
            </a:r>
            <a:r>
              <a:rPr lang="zh-CN" altLang="en-US" dirty="0" smtClean="0"/>
              <a:t>和内存，使</a:t>
            </a:r>
            <a:r>
              <a:rPr lang="en-US" altLang="zh-CN" dirty="0" err="1" smtClean="0"/>
              <a:t>vNode</a:t>
            </a:r>
            <a:r>
              <a:rPr lang="zh-CN" altLang="en-US" dirty="0" smtClean="0"/>
              <a:t>中</a:t>
            </a:r>
            <a:r>
              <a:rPr lang="en-US" altLang="zh-CN" dirty="0" smtClean="0"/>
              <a:t>VCPU</a:t>
            </a:r>
            <a:r>
              <a:rPr lang="zh-CN" altLang="en-US" dirty="0" smtClean="0"/>
              <a:t>与内存关系与物理实际一致</a:t>
            </a:r>
            <a:endParaRPr lang="en-US" altLang="zh-CN" dirty="0" smtClean="0"/>
          </a:p>
          <a:p>
            <a:pPr lvl="1"/>
            <a:r>
              <a:rPr lang="zh-CN" altLang="en-US" dirty="0" smtClean="0"/>
              <a:t>负载均衡：在调度过程中考虑</a:t>
            </a:r>
            <a:r>
              <a:rPr lang="en-US" altLang="zh-CN" dirty="0" smtClean="0"/>
              <a:t>node</a:t>
            </a:r>
            <a:r>
              <a:rPr lang="zh-CN" altLang="en-US" dirty="0" smtClean="0"/>
              <a:t>关联性，以及</a:t>
            </a:r>
            <a:r>
              <a:rPr lang="en-US" altLang="zh-CN" dirty="0" err="1" smtClean="0"/>
              <a:t>vNode</a:t>
            </a:r>
            <a:r>
              <a:rPr lang="zh-CN" altLang="en-US" dirty="0" smtClean="0"/>
              <a:t>与物理</a:t>
            </a:r>
            <a:r>
              <a:rPr lang="en-US" altLang="zh-CN" dirty="0" smtClean="0"/>
              <a:t>Node</a:t>
            </a:r>
            <a:r>
              <a:rPr lang="zh-CN" altLang="en-US" dirty="0" smtClean="0"/>
              <a:t>对应关系，最大限度保证</a:t>
            </a:r>
            <a:r>
              <a:rPr lang="en-US" altLang="zh-CN" dirty="0" err="1" smtClean="0"/>
              <a:t>vcpu</a:t>
            </a:r>
            <a:r>
              <a:rPr lang="zh-CN" altLang="en-US" dirty="0" smtClean="0"/>
              <a:t>访问本地内存</a:t>
            </a:r>
            <a:endParaRPr lang="en-US" altLang="zh-CN" dirty="0" smtClean="0"/>
          </a:p>
          <a:p>
            <a:pPr lvl="1"/>
            <a:r>
              <a:rPr lang="zh-CN" altLang="en-US" dirty="0" smtClean="0"/>
              <a:t>动态迁移：当</a:t>
            </a:r>
            <a:r>
              <a:rPr lang="en-US" altLang="zh-CN" dirty="0" err="1" smtClean="0"/>
              <a:t>vcpu</a:t>
            </a:r>
            <a:r>
              <a:rPr lang="zh-CN" altLang="en-US" dirty="0" smtClean="0"/>
              <a:t>与物理</a:t>
            </a:r>
            <a:r>
              <a:rPr lang="en-US" altLang="zh-CN" dirty="0" smtClean="0"/>
              <a:t>Node</a:t>
            </a:r>
            <a:r>
              <a:rPr lang="zh-CN" altLang="en-US" dirty="0" smtClean="0"/>
              <a:t>亲和关系发生变化时，触发其对应</a:t>
            </a:r>
            <a:r>
              <a:rPr lang="en-US" altLang="zh-CN" dirty="0" err="1" smtClean="0"/>
              <a:t>vNode</a:t>
            </a:r>
            <a:r>
              <a:rPr lang="zh-CN" altLang="en-US" dirty="0" smtClean="0"/>
              <a:t>内存进行迁移</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786234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DRS: Dynamic Resource Schedule</a:t>
            </a:r>
            <a:r>
              <a:rPr lang="zh-CN" altLang="en-US" smtClean="0"/>
              <a:t>，又称为计算资源调度自动化</a:t>
            </a:r>
            <a:endParaRPr lang="en-US" altLang="zh-CN" smtClean="0"/>
          </a:p>
          <a:p>
            <a:r>
              <a:rPr lang="en-US" altLang="zh-CN" smtClean="0"/>
              <a:t>FusionCompute</a:t>
            </a:r>
            <a:r>
              <a:rPr lang="zh-CN" altLang="en-US" smtClean="0"/>
              <a:t>的计算集群，配合基于</a:t>
            </a:r>
            <a:r>
              <a:rPr lang="en-US" altLang="zh-CN" smtClean="0"/>
              <a:t>VIMS</a:t>
            </a:r>
            <a:r>
              <a:rPr lang="zh-CN" altLang="en-US" smtClean="0"/>
              <a:t>文件系统的共享存储；</a:t>
            </a:r>
            <a:r>
              <a:rPr lang="en-US" altLang="zh-CN" smtClean="0"/>
              <a:t>DRS</a:t>
            </a:r>
            <a:r>
              <a:rPr lang="zh-CN" altLang="en-US" smtClean="0"/>
              <a:t>算法实时监控集群中每个计算节点的资源使用情况，引用</a:t>
            </a:r>
            <a:r>
              <a:rPr lang="en-US" altLang="zh-CN" smtClean="0"/>
              <a:t>VMOTION</a:t>
            </a:r>
            <a:r>
              <a:rPr lang="zh-CN" altLang="en-US" smtClean="0"/>
              <a:t>功能，智能迁移负荷高节点上虚拟机到资源充足的节点上；均衡各节点资源使用并保障业务有充足资源可用。因此，</a:t>
            </a:r>
            <a:r>
              <a:rPr lang="en-US" altLang="zh-CN" smtClean="0"/>
              <a:t>DRS</a:t>
            </a:r>
            <a:r>
              <a:rPr lang="zh-CN" altLang="en-US" smtClean="0"/>
              <a:t>是实现自动负载均衡的基础</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0014794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FusionCompute</a:t>
            </a:r>
            <a:r>
              <a:rPr lang="zh-CN" altLang="en-US" smtClean="0"/>
              <a:t>的计算集群，在基于</a:t>
            </a:r>
            <a:r>
              <a:rPr lang="en-US" altLang="zh-CN" smtClean="0"/>
              <a:t>VIMS</a:t>
            </a:r>
            <a:r>
              <a:rPr lang="zh-CN" altLang="en-US" smtClean="0"/>
              <a:t>文件系统的共享存储上；</a:t>
            </a:r>
            <a:r>
              <a:rPr lang="en-US" altLang="zh-CN" smtClean="0"/>
              <a:t>DPM</a:t>
            </a:r>
            <a:r>
              <a:rPr lang="zh-CN" altLang="en-US" smtClean="0"/>
              <a:t>算法能够综合业务量和物理资源情况，利用</a:t>
            </a:r>
            <a:r>
              <a:rPr lang="en-US" altLang="zh-CN" smtClean="0"/>
              <a:t>DRS</a:t>
            </a:r>
            <a:r>
              <a:rPr lang="zh-CN" altLang="en-US" smtClean="0"/>
              <a:t>功能，合并虚拟机腾出空闲主机以达到自动节能目的。</a:t>
            </a:r>
            <a:endParaRPr lang="en-US" altLang="zh-CN" smtClean="0"/>
          </a:p>
          <a:p>
            <a:r>
              <a:rPr lang="en-US" altLang="zh-CN" smtClean="0"/>
              <a:t>DPM</a:t>
            </a:r>
            <a:r>
              <a:rPr lang="zh-CN" altLang="en-US" smtClean="0"/>
              <a:t>：</a:t>
            </a:r>
            <a:r>
              <a:rPr lang="en-US" altLang="zh-CN" smtClean="0"/>
              <a:t>distributed power management</a:t>
            </a:r>
          </a:p>
          <a:p>
            <a:r>
              <a:rPr lang="zh-CN" altLang="en-US" smtClean="0"/>
              <a:t>分布式电源管理又称为电源管理自动化</a:t>
            </a:r>
            <a:endParaRPr lang="en-US" altLang="zh-CN" smtClean="0"/>
          </a:p>
          <a:p>
            <a:r>
              <a:rPr lang="en-US" altLang="zh-CN" smtClean="0"/>
              <a:t>DPM</a:t>
            </a:r>
            <a:r>
              <a:rPr lang="zh-CN" altLang="en-US" smtClean="0"/>
              <a:t>需要集群开启</a:t>
            </a:r>
            <a:r>
              <a:rPr lang="en-US" altLang="zh-CN" smtClean="0"/>
              <a:t>DRS</a:t>
            </a:r>
            <a:r>
              <a:rPr lang="zh-CN" altLang="en-US" smtClean="0"/>
              <a:t>功能才可开启</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178296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5589996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虚拟机高级策略的配置同样需要先打开</a:t>
            </a:r>
            <a:r>
              <a:rPr lang="en-US" altLang="zh-CN" smtClean="0"/>
              <a:t>DRS</a:t>
            </a:r>
            <a:r>
              <a:rPr lang="zh-CN" altLang="en-US" smtClean="0"/>
              <a:t>功能</a:t>
            </a:r>
            <a:endParaRPr lang="en-US" altLang="zh-CN" smtClean="0"/>
          </a:p>
          <a:p>
            <a:r>
              <a:rPr lang="zh-CN" altLang="en-US" smtClean="0"/>
              <a:t>策略的对象可以是虚拟机也可以是虚拟机组</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532389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USB</a:t>
            </a:r>
            <a:r>
              <a:rPr lang="zh-CN" altLang="en-US" smtClean="0"/>
              <a:t>设备需要接在服务器</a:t>
            </a:r>
            <a:r>
              <a:rPr lang="en-US" altLang="zh-CN" smtClean="0"/>
              <a:t>USB</a:t>
            </a:r>
            <a:r>
              <a:rPr lang="zh-CN" altLang="en-US" smtClean="0"/>
              <a:t>接口</a:t>
            </a:r>
            <a:endParaRPr lang="en-US" altLang="zh-CN" smtClean="0"/>
          </a:p>
          <a:p>
            <a:r>
              <a:rPr lang="zh-CN" altLang="en-US" smtClean="0"/>
              <a:t>光驱可从本地磁盘或共享磁盘挂载</a:t>
            </a:r>
            <a:r>
              <a:rPr lang="en-US" altLang="zh-CN" smtClean="0"/>
              <a:t>ISO</a:t>
            </a:r>
            <a:r>
              <a:rPr lang="zh-CN" altLang="en-US" smtClean="0"/>
              <a:t>镜像</a:t>
            </a:r>
            <a:endParaRPr lang="en-US" altLang="zh-CN" smtClean="0"/>
          </a:p>
          <a:p>
            <a:r>
              <a:rPr lang="zh-CN" altLang="en-US" smtClean="0"/>
              <a:t>图形处理器通过直通或虚拟化方式挂载</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9698199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参考答案：</a:t>
            </a:r>
            <a:endParaRPr lang="en-US" altLang="zh-CN" dirty="0" smtClean="0"/>
          </a:p>
          <a:p>
            <a:pPr lvl="1"/>
            <a:r>
              <a:rPr lang="en-US" altLang="zh-CN" dirty="0" smtClean="0"/>
              <a:t>T</a:t>
            </a:r>
          </a:p>
          <a:p>
            <a:pPr lvl="1"/>
            <a:r>
              <a:rPr lang="en-US" altLang="zh-CN" dirty="0" smtClean="0"/>
              <a:t>AC</a:t>
            </a:r>
          </a:p>
          <a:p>
            <a:pPr lvl="1"/>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44352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258707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6760086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319664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1154495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030710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分区：分区意味着虚拟化层为多个虚拟机划分服务器资源的能力；每个虚拟机可以同时运行一个单独的操作系统（相同或不同的操作系统），使您能够在一台服务器上运行多个应用程序；每个操作系统只能看到虚拟化层为其提供的“虚拟硬件”（虚拟网卡、</a:t>
            </a:r>
            <a:r>
              <a:rPr lang="en-US" altLang="zh-CN" dirty="0" smtClean="0"/>
              <a:t>CPU</a:t>
            </a:r>
            <a:r>
              <a:rPr lang="zh-CN" altLang="en-US" dirty="0" smtClean="0"/>
              <a:t>、内存等），以使它认为运行在自己的专用服务器上。</a:t>
            </a:r>
          </a:p>
          <a:p>
            <a:r>
              <a:rPr lang="zh-CN" altLang="en-US" dirty="0" smtClean="0"/>
              <a:t>隔离：虚拟机是互相隔离的：</a:t>
            </a:r>
          </a:p>
          <a:p>
            <a:pPr lvl="1"/>
            <a:r>
              <a:rPr lang="zh-CN" altLang="en-US" dirty="0" smtClean="0"/>
              <a:t>一个虚拟机的崩溃或故障（例如，操作系统故障、应用程序崩溃、驱动程序故障，等等）不会影响同一服务器上的其它虚拟机。</a:t>
            </a:r>
          </a:p>
          <a:p>
            <a:pPr lvl="1"/>
            <a:r>
              <a:rPr lang="zh-CN" altLang="en-US" dirty="0" smtClean="0"/>
              <a:t>一个虚拟机中的病毒、蠕虫等与其它虚拟机相隔离，就像每个虚拟机都位于单独的物理机器上一样。</a:t>
            </a:r>
          </a:p>
          <a:p>
            <a:pPr lvl="1"/>
            <a:r>
              <a:rPr lang="zh-CN" altLang="en-US" dirty="0" smtClean="0"/>
              <a:t>可以进行资源控制以提供性能隔离：您可以为每个虚拟机指定最小和最大资源使用量，以确保某个虚拟机不会占用所有的资源而使得同一系统中的其它虚拟机无资源可用。</a:t>
            </a:r>
          </a:p>
          <a:p>
            <a:pPr lvl="1"/>
            <a:r>
              <a:rPr lang="zh-CN" altLang="en-US" dirty="0" smtClean="0"/>
              <a:t>可以在单一机器上同时运行多个负载</a:t>
            </a:r>
            <a:r>
              <a:rPr lang="en-US" altLang="zh-CN" dirty="0" smtClean="0"/>
              <a:t>/</a:t>
            </a:r>
            <a:r>
              <a:rPr lang="zh-CN" altLang="en-US" dirty="0" smtClean="0"/>
              <a:t>应用程序</a:t>
            </a:r>
            <a:r>
              <a:rPr lang="en-US" altLang="zh-CN" dirty="0" smtClean="0"/>
              <a:t>/</a:t>
            </a:r>
            <a:r>
              <a:rPr lang="zh-CN" altLang="en-US" dirty="0" smtClean="0"/>
              <a:t>操作系统，而不会出现我们刚才讨论传统 </a:t>
            </a:r>
            <a:r>
              <a:rPr lang="en-US" altLang="zh-CN" dirty="0" smtClean="0"/>
              <a:t>x86 </a:t>
            </a:r>
            <a:r>
              <a:rPr lang="zh-CN" altLang="en-US" dirty="0" smtClean="0"/>
              <a:t>服务器体系结构的局限性时所提到的那些问题（应用程序冲突、</a:t>
            </a:r>
            <a:r>
              <a:rPr lang="en-US" altLang="zh-CN" dirty="0" smtClean="0"/>
              <a:t>DLL </a:t>
            </a:r>
            <a:r>
              <a:rPr lang="zh-CN" altLang="en-US" dirty="0" smtClean="0"/>
              <a:t>冲突等）。</a:t>
            </a:r>
          </a:p>
          <a:p>
            <a:r>
              <a:rPr lang="zh-CN" altLang="en-US" dirty="0" smtClean="0"/>
              <a:t>封装：封装意味着将整个虚拟机（硬件配置、</a:t>
            </a:r>
            <a:r>
              <a:rPr lang="en-US" altLang="zh-CN" dirty="0" smtClean="0"/>
              <a:t>BIOS </a:t>
            </a:r>
            <a:r>
              <a:rPr lang="zh-CN" altLang="en-US" dirty="0" smtClean="0"/>
              <a:t>配置、内存状态、磁盘状态、</a:t>
            </a:r>
            <a:r>
              <a:rPr lang="en-US" altLang="zh-CN" dirty="0" smtClean="0"/>
              <a:t>CPU </a:t>
            </a:r>
            <a:r>
              <a:rPr lang="zh-CN" altLang="en-US" dirty="0" smtClean="0"/>
              <a:t>状态）储存在独立于物理硬件的一小组文件中。这样，您只需复制几个文件就可以随时随地根据需要复制、保存和移动虚拟机。</a:t>
            </a:r>
          </a:p>
          <a:p>
            <a:endParaRPr lang="zh-CN" altLang="en-US" dirty="0"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1405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宿主机（</a:t>
            </a:r>
            <a:r>
              <a:rPr lang="en-US" altLang="zh-CN" smtClean="0"/>
              <a:t>Host Machine</a:t>
            </a:r>
            <a:r>
              <a:rPr lang="zh-CN" altLang="en-US" smtClean="0"/>
              <a:t>）</a:t>
            </a:r>
            <a:endParaRPr lang="en-US" altLang="zh-CN" smtClean="0"/>
          </a:p>
          <a:p>
            <a:pPr lvl="1"/>
            <a:r>
              <a:rPr lang="en-US" altLang="zh-CN" smtClean="0"/>
              <a:t>Host</a:t>
            </a:r>
            <a:r>
              <a:rPr lang="zh-CN" altLang="en-US" smtClean="0"/>
              <a:t>指客户资源。</a:t>
            </a:r>
            <a:endParaRPr lang="en-US" altLang="zh-CN" smtClean="0"/>
          </a:p>
          <a:p>
            <a:r>
              <a:rPr lang="zh-CN" altLang="en-US" smtClean="0"/>
              <a:t>客户机（</a:t>
            </a:r>
            <a:r>
              <a:rPr lang="en-US" altLang="zh-CN" smtClean="0"/>
              <a:t>Guest Machine</a:t>
            </a:r>
            <a:r>
              <a:rPr lang="zh-CN" altLang="en-US" smtClean="0"/>
              <a:t>）</a:t>
            </a:r>
            <a:endParaRPr lang="en-US" altLang="zh-CN" smtClean="0"/>
          </a:p>
          <a:p>
            <a:pPr lvl="1"/>
            <a:r>
              <a:rPr lang="en-US" altLang="zh-CN" smtClean="0"/>
              <a:t>Guest</a:t>
            </a:r>
            <a:r>
              <a:rPr lang="zh-CN" altLang="en-US" smtClean="0"/>
              <a:t>指虚拟出来的资源。</a:t>
            </a:r>
            <a:endParaRPr lang="en-US" altLang="zh-CN" smtClean="0"/>
          </a:p>
          <a:p>
            <a:r>
              <a:rPr lang="en-US" altLang="zh-CN" smtClean="0"/>
              <a:t>Guest OS</a:t>
            </a:r>
            <a:r>
              <a:rPr lang="zh-CN" altLang="en-US" smtClean="0"/>
              <a:t>和</a:t>
            </a:r>
            <a:r>
              <a:rPr lang="en-US" altLang="zh-CN" smtClean="0"/>
              <a:t>Host OS</a:t>
            </a:r>
          </a:p>
          <a:p>
            <a:pPr lvl="1"/>
            <a:r>
              <a:rPr lang="zh-CN" altLang="en-US" smtClean="0"/>
              <a:t>如果将一个物理机虚拟成多个虚拟机，则称物理机为</a:t>
            </a:r>
            <a:r>
              <a:rPr lang="en-US" altLang="zh-CN" smtClean="0"/>
              <a:t>Host Machine</a:t>
            </a:r>
            <a:r>
              <a:rPr lang="zh-CN" altLang="en-US" smtClean="0"/>
              <a:t>，运行在其上的</a:t>
            </a:r>
            <a:r>
              <a:rPr lang="en-US" altLang="zh-CN" smtClean="0"/>
              <a:t>OS</a:t>
            </a:r>
            <a:r>
              <a:rPr lang="zh-CN" altLang="en-US" smtClean="0"/>
              <a:t>为</a:t>
            </a:r>
            <a:r>
              <a:rPr lang="en-US" altLang="zh-CN" smtClean="0"/>
              <a:t>Host OS</a:t>
            </a:r>
            <a:r>
              <a:rPr lang="zh-CN" altLang="en-US" smtClean="0"/>
              <a:t>；称多个虚拟机为</a:t>
            </a:r>
            <a:r>
              <a:rPr lang="en-US" altLang="zh-CN" smtClean="0"/>
              <a:t>Guest Machine</a:t>
            </a:r>
            <a:r>
              <a:rPr lang="zh-CN" altLang="en-US" smtClean="0"/>
              <a:t>，运行在其上的</a:t>
            </a:r>
            <a:r>
              <a:rPr lang="en-US" altLang="zh-CN" smtClean="0"/>
              <a:t>OS</a:t>
            </a:r>
            <a:r>
              <a:rPr lang="zh-CN" altLang="en-US" smtClean="0"/>
              <a:t>为</a:t>
            </a:r>
            <a:r>
              <a:rPr lang="en-US" altLang="zh-CN" smtClean="0"/>
              <a:t>Guest OS</a:t>
            </a:r>
            <a:r>
              <a:rPr lang="zh-CN" altLang="en-US" smtClean="0"/>
              <a:t>。</a:t>
            </a:r>
            <a:endParaRPr lang="en-US" altLang="zh-CN" smtClean="0"/>
          </a:p>
          <a:p>
            <a:r>
              <a:rPr lang="en-US" altLang="zh-CN" smtClean="0"/>
              <a:t>VMM</a:t>
            </a:r>
          </a:p>
          <a:p>
            <a:pPr lvl="1"/>
            <a:r>
              <a:rPr lang="zh-CN" altLang="en-US" smtClean="0"/>
              <a:t>通过虚拟化层的模拟，虚拟机在上层软件看来就是一个真实的机器，这个虚拟化层一般称为虚拟机监控机（</a:t>
            </a:r>
            <a:r>
              <a:rPr lang="en-US" altLang="zh-CN" smtClean="0"/>
              <a:t>Virtual Machine Monitor</a:t>
            </a:r>
            <a:r>
              <a:rPr lang="zh-CN" altLang="en-US" smtClean="0"/>
              <a:t>，</a:t>
            </a:r>
            <a:r>
              <a:rPr lang="en-US" altLang="zh-CN" smtClean="0"/>
              <a:t>VMM</a:t>
            </a:r>
            <a:r>
              <a:rPr lang="zh-CN" altLang="en-US" smtClean="0"/>
              <a:t>）也称</a:t>
            </a:r>
            <a:r>
              <a:rPr lang="en-US" altLang="zh-CN" smtClean="0"/>
              <a:t>Hypervisor</a:t>
            </a:r>
            <a:r>
              <a:rPr lang="zh-CN" altLang="en-US" smtClean="0"/>
              <a:t>。</a:t>
            </a:r>
            <a:endParaRPr lang="en-US" altLang="zh-CN" smtClean="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893641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473470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保留当前</a:t>
            </a:r>
            <a:r>
              <a:rPr lang="en-US" altLang="zh-CN" smtClean="0"/>
              <a:t>PPT</a:t>
            </a:r>
            <a:r>
              <a:rPr lang="zh-CN" altLang="en-US" smtClean="0"/>
              <a:t>页面</a:t>
            </a:r>
            <a:r>
              <a:rPr lang="en-US" altLang="zh-CN" smtClean="0"/>
              <a:t>I/O</a:t>
            </a:r>
            <a:r>
              <a:rPr lang="zh-CN" altLang="en-US" smtClean="0"/>
              <a:t>虚拟化，原因在于后面的很多设备直通特性；如：</a:t>
            </a:r>
            <a:r>
              <a:rPr lang="en-US" altLang="zh-CN" smtClean="0"/>
              <a:t>GPU</a:t>
            </a:r>
            <a:r>
              <a:rPr lang="zh-CN" altLang="en-US" smtClean="0"/>
              <a:t>直通，</a:t>
            </a:r>
            <a:r>
              <a:rPr lang="en-US" altLang="zh-CN" smtClean="0"/>
              <a:t>SR-IOV</a:t>
            </a:r>
            <a:r>
              <a:rPr lang="zh-CN" altLang="en-US" smtClean="0"/>
              <a:t>直通；需要该页面的知识；</a:t>
            </a:r>
            <a:endParaRPr lang="en-US" altLang="zh-CN" smtClean="0"/>
          </a:p>
          <a:p>
            <a:r>
              <a:rPr lang="en-US" altLang="zh-CN" smtClean="0"/>
              <a:t>I/O</a:t>
            </a:r>
            <a:r>
              <a:rPr lang="zh-CN" altLang="en-US" smtClean="0"/>
              <a:t>虚拟化需要解决两个问题</a:t>
            </a:r>
          </a:p>
          <a:p>
            <a:r>
              <a:rPr lang="zh-CN" altLang="en-US" smtClean="0"/>
              <a:t>设备发现</a:t>
            </a:r>
            <a:r>
              <a:rPr lang="en-US" altLang="zh-CN" smtClean="0"/>
              <a:t>: </a:t>
            </a:r>
          </a:p>
          <a:p>
            <a:pPr lvl="1"/>
            <a:r>
              <a:rPr lang="zh-CN" altLang="en-US" smtClean="0"/>
              <a:t>需要控制各虚拟机能够访问的设备；</a:t>
            </a:r>
          </a:p>
          <a:p>
            <a:r>
              <a:rPr lang="zh-CN" altLang="en-US" smtClean="0"/>
              <a:t>访问截获</a:t>
            </a:r>
            <a:r>
              <a:rPr lang="en-US" altLang="zh-CN" smtClean="0"/>
              <a:t>: </a:t>
            </a:r>
          </a:p>
          <a:p>
            <a:pPr lvl="1"/>
            <a:r>
              <a:rPr lang="zh-CN" altLang="en-US" smtClean="0"/>
              <a:t>通过</a:t>
            </a:r>
            <a:r>
              <a:rPr lang="en-US" altLang="zh-CN" smtClean="0"/>
              <a:t>I/O</a:t>
            </a:r>
            <a:r>
              <a:rPr lang="zh-CN" altLang="en-US" smtClean="0"/>
              <a:t>端口对设备的访问；</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70171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6"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7"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marL="0" marR="0" indent="0" algn="l" defTabSz="801688" rtl="0" eaLnBrk="1" fontAlgn="base" latinLnBrk="0" hangingPunct="1">
              <a:lnSpc>
                <a:spcPct val="100000"/>
              </a:lnSpc>
              <a:spcBef>
                <a:spcPct val="0"/>
              </a:spcBef>
              <a:spcAft>
                <a:spcPct val="0"/>
              </a:spcAft>
              <a:buClrTx/>
              <a:buSzTx/>
              <a:buFontTx/>
              <a:buNone/>
              <a:tabLst/>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F26B43"/>
          </p15:clr>
        </p15:guide>
        <p15:guide id="2" pos="5420" userDrawn="1">
          <p15:clr>
            <a:srgbClr val="F26B43"/>
          </p15:clr>
        </p15:guide>
        <p15:guide id="3" orient="horz" pos="867" userDrawn="1">
          <p15:clr>
            <a:srgbClr val="F26B43"/>
          </p15:clr>
        </p15:guide>
        <p15:guide id="4" orient="horz" pos="3929" userDrawn="1">
          <p15:clr>
            <a:srgbClr val="F26B43"/>
          </p15:clr>
        </p15:guide>
        <p15:guide id="6" orient="horz" pos="2341" userDrawn="1">
          <p15:clr>
            <a:srgbClr val="F26B43"/>
          </p15:clr>
        </p15:guide>
        <p15:guide id="7"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8.xml"/><Relationship Id="rId7"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9.png"/><Relationship Id="rId10" Type="http://schemas.openxmlformats.org/officeDocument/2006/relationships/oleObject" Target="../embeddings/oleObject3.bin"/><Relationship Id="rId4" Type="http://schemas.openxmlformats.org/officeDocument/2006/relationships/image" Target="../media/image18.png"/><Relationship Id="rId9"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dirty="0" smtClean="0"/>
              <a:t>HC12081</a:t>
            </a:r>
            <a:endParaRPr lang="en-US" dirty="0"/>
          </a:p>
        </p:txBody>
      </p:sp>
      <p:sp>
        <p:nvSpPr>
          <p:cNvPr id="10" name="文本占位符 9"/>
          <p:cNvSpPr>
            <a:spLocks noGrp="1"/>
          </p:cNvSpPr>
          <p:nvPr>
            <p:ph type="body" sz="quarter" idx="18"/>
          </p:nvPr>
        </p:nvSpPr>
        <p:spPr/>
        <p:txBody>
          <a:bodyPr/>
          <a:lstStyle/>
          <a:p>
            <a:r>
              <a:rPr lang="en-US" altLang="zh-CN" dirty="0" smtClean="0"/>
              <a:t>FusionSphere</a:t>
            </a:r>
            <a:endParaRPr lang="en-US" altLang="zh-CN" dirty="0" smtClean="0"/>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smtClean="0"/>
              <a:t>新开发</a:t>
            </a:r>
            <a:endParaRPr lang="zh-CN" altLang="en-US" dirty="0"/>
          </a:p>
        </p:txBody>
      </p:sp>
    </p:spTree>
    <p:extLst>
      <p:ext uri="{BB962C8B-B14F-4D97-AF65-F5344CB8AC3E}">
        <p14:creationId xmlns:p14="http://schemas.microsoft.com/office/powerpoint/2010/main" val="140479736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硬件辅助虚拟化</a:t>
            </a:r>
            <a:endParaRPr lang="zh-CN" altLang="en-US" dirty="0"/>
          </a:p>
        </p:txBody>
      </p:sp>
      <p:sp>
        <p:nvSpPr>
          <p:cNvPr id="4" name="文本占位符 3"/>
          <p:cNvSpPr>
            <a:spLocks noGrp="1"/>
          </p:cNvSpPr>
          <p:nvPr>
            <p:ph type="body" sz="quarter" idx="10"/>
          </p:nvPr>
        </p:nvSpPr>
        <p:spPr/>
        <p:txBody>
          <a:bodyPr/>
          <a:lstStyle/>
          <a:p>
            <a:r>
              <a:rPr lang="zh-CN" altLang="en-US" dirty="0" smtClean="0"/>
              <a:t>运行</a:t>
            </a:r>
            <a:r>
              <a:rPr lang="en-US" altLang="zh-CN" dirty="0" err="1" smtClean="0"/>
              <a:t>FusionCompute</a:t>
            </a:r>
            <a:r>
              <a:rPr lang="en-US" altLang="zh-CN" dirty="0" smtClean="0"/>
              <a:t>,</a:t>
            </a:r>
            <a:r>
              <a:rPr lang="zh-CN" altLang="en-US" dirty="0" smtClean="0"/>
              <a:t>从而统一的服务器使用的</a:t>
            </a:r>
            <a:r>
              <a:rPr lang="en-US" altLang="zh-CN" dirty="0" smtClean="0"/>
              <a:t>CPU</a:t>
            </a:r>
            <a:r>
              <a:rPr lang="zh-CN" altLang="en-US" dirty="0" smtClean="0"/>
              <a:t>需支持硬件辅助虚拟化功能。</a:t>
            </a:r>
            <a:endParaRPr lang="en-US" altLang="zh-CN" dirty="0" smtClean="0"/>
          </a:p>
          <a:p>
            <a:pPr lvl="1"/>
            <a:r>
              <a:rPr lang="en-US" altLang="zh-CN" dirty="0" smtClean="0"/>
              <a:t>VT-x</a:t>
            </a:r>
            <a:r>
              <a:rPr lang="zh-CN" altLang="en-US" dirty="0" smtClean="0"/>
              <a:t>是</a:t>
            </a:r>
            <a:r>
              <a:rPr lang="en-US" altLang="zh-CN" dirty="0" smtClean="0"/>
              <a:t>intel</a:t>
            </a:r>
            <a:r>
              <a:rPr lang="zh-CN" altLang="en-US" dirty="0" smtClean="0"/>
              <a:t>运用</a:t>
            </a:r>
            <a:r>
              <a:rPr lang="en-US" altLang="zh-CN" dirty="0" smtClean="0"/>
              <a:t>Virtualization</a:t>
            </a:r>
            <a:r>
              <a:rPr lang="zh-CN" altLang="en-US" dirty="0" smtClean="0"/>
              <a:t>虚拟化技术中的一个指令集，是</a:t>
            </a:r>
            <a:r>
              <a:rPr lang="en-US" altLang="zh-CN" dirty="0" smtClean="0"/>
              <a:t>CPU</a:t>
            </a:r>
            <a:r>
              <a:rPr lang="zh-CN" altLang="en-US" dirty="0" smtClean="0"/>
              <a:t>的硬件虚拟化技术，</a:t>
            </a:r>
            <a:r>
              <a:rPr lang="en-US" altLang="zh-CN" dirty="0" smtClean="0"/>
              <a:t>VT</a:t>
            </a:r>
            <a:r>
              <a:rPr lang="zh-CN" altLang="en-US" dirty="0" smtClean="0"/>
              <a:t>可以同时提升虚拟化效率和虚拟机的安全性，在</a:t>
            </a:r>
            <a:r>
              <a:rPr lang="en-US" altLang="zh-CN" dirty="0" smtClean="0"/>
              <a:t>x86</a:t>
            </a:r>
            <a:r>
              <a:rPr lang="zh-CN" altLang="en-US" dirty="0" smtClean="0"/>
              <a:t>平台上的</a:t>
            </a:r>
            <a:r>
              <a:rPr lang="en-US" altLang="zh-CN" dirty="0" smtClean="0"/>
              <a:t>VT</a:t>
            </a:r>
            <a:r>
              <a:rPr lang="zh-CN" altLang="en-US" dirty="0" smtClean="0"/>
              <a:t>技术，一般称之为</a:t>
            </a:r>
            <a:r>
              <a:rPr lang="en-US" altLang="zh-CN" dirty="0" smtClean="0"/>
              <a:t>VT-x</a:t>
            </a:r>
            <a:r>
              <a:rPr lang="zh-CN" altLang="en-US" dirty="0" smtClean="0"/>
              <a:t>。</a:t>
            </a:r>
            <a:endParaRPr lang="en-US" altLang="zh-CN" dirty="0" smtClean="0"/>
          </a:p>
          <a:p>
            <a:pPr lvl="1"/>
            <a:r>
              <a:rPr lang="en-US" altLang="zh-CN" dirty="0" smtClean="0"/>
              <a:t>AMD</a:t>
            </a:r>
            <a:r>
              <a:rPr lang="zh-CN" altLang="en-US" dirty="0" smtClean="0"/>
              <a:t>处理器上的类似功能为</a:t>
            </a:r>
            <a:r>
              <a:rPr lang="en-US" altLang="zh-CN" dirty="0" smtClean="0"/>
              <a:t>AMD-V</a:t>
            </a:r>
            <a:r>
              <a:rPr lang="zh-CN" altLang="en-US" dirty="0" smtClean="0"/>
              <a:t>。</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554" y="4745850"/>
            <a:ext cx="952500" cy="809625"/>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92080" y="4579162"/>
            <a:ext cx="1524000" cy="1143000"/>
          </a:xfrm>
          <a:prstGeom prst="rect">
            <a:avLst/>
          </a:prstGeom>
        </p:spPr>
      </p:pic>
    </p:spTree>
    <p:extLst>
      <p:ext uri="{BB962C8B-B14F-4D97-AF65-F5344CB8AC3E}">
        <p14:creationId xmlns:p14="http://schemas.microsoft.com/office/powerpoint/2010/main" val="810351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计算虚拟化基础概念</a:t>
            </a:r>
            <a:endParaRPr lang="en-US" altLang="zh-CN" dirty="0">
              <a:solidFill>
                <a:schemeClr val="bg1">
                  <a:lumMod val="50000"/>
                </a:schemeClr>
              </a:solidFill>
            </a:endParaRPr>
          </a:p>
          <a:p>
            <a:r>
              <a:rPr lang="en-US" altLang="zh-CN" b="1" dirty="0" smtClean="0"/>
              <a:t>CPU</a:t>
            </a:r>
            <a:r>
              <a:rPr lang="zh-CN" altLang="en-US" b="1" dirty="0" smtClean="0"/>
              <a:t>虚拟化</a:t>
            </a:r>
            <a:endParaRPr lang="en-US" altLang="zh-CN" b="1" dirty="0" smtClean="0"/>
          </a:p>
          <a:p>
            <a:pPr>
              <a:buClr>
                <a:schemeClr val="bg1">
                  <a:lumMod val="50000"/>
                </a:schemeClr>
              </a:buClr>
            </a:pPr>
            <a:r>
              <a:rPr lang="zh-CN" altLang="en-US" dirty="0" smtClean="0">
                <a:solidFill>
                  <a:schemeClr val="bg1">
                    <a:lumMod val="50000"/>
                  </a:schemeClr>
                </a:solidFill>
              </a:rPr>
              <a:t>内存虚拟化</a:t>
            </a:r>
            <a:endParaRPr lang="en-US" altLang="zh-CN" dirty="0" smtClean="0">
              <a:solidFill>
                <a:schemeClr val="bg1">
                  <a:lumMod val="50000"/>
                </a:schemeClr>
              </a:solidFill>
            </a:endParaRPr>
          </a:p>
          <a:p>
            <a:pPr>
              <a:buClr>
                <a:schemeClr val="bg1">
                  <a:lumMod val="50000"/>
                </a:schemeClr>
              </a:buClr>
            </a:pPr>
            <a:r>
              <a:rPr lang="en-US" altLang="zh-CN" dirty="0" err="1" smtClean="0">
                <a:solidFill>
                  <a:schemeClr val="bg1">
                    <a:lumMod val="50000"/>
                  </a:schemeClr>
                </a:solidFill>
              </a:rPr>
              <a:t>FusionCompute</a:t>
            </a:r>
            <a:r>
              <a:rPr lang="zh-CN" altLang="en-US" dirty="0" smtClean="0">
                <a:solidFill>
                  <a:schemeClr val="bg1">
                    <a:lumMod val="50000"/>
                  </a:schemeClr>
                </a:solidFill>
              </a:rPr>
              <a:t>关键特性</a:t>
            </a:r>
            <a:endParaRPr lang="en-US" altLang="zh-CN" dirty="0" smtClean="0">
              <a:solidFill>
                <a:schemeClr val="bg1">
                  <a:lumMod val="50000"/>
                </a:schemeClr>
              </a:solidFill>
            </a:endParaRPr>
          </a:p>
          <a:p>
            <a:endParaRPr lang="zh-CN" altLang="en-US" dirty="0"/>
          </a:p>
        </p:txBody>
      </p:sp>
    </p:spTree>
    <p:extLst>
      <p:ext uri="{BB962C8B-B14F-4D97-AF65-F5344CB8AC3E}">
        <p14:creationId xmlns:p14="http://schemas.microsoft.com/office/powerpoint/2010/main" val="2319826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CPU</a:t>
            </a:r>
            <a:r>
              <a:rPr lang="zh-CN" altLang="en-US" smtClean="0"/>
              <a:t>资源虚拟化</a:t>
            </a:r>
            <a:endParaRPr lang="zh-CN" altLang="en-US" dirty="0"/>
          </a:p>
        </p:txBody>
      </p:sp>
      <p:pic>
        <p:nvPicPr>
          <p:cNvPr id="6" name="Picture 2" descr="http://hi3ms-image.huawei.com/hi/showimage-16914443-491509-f258bddbd6d9195048fab9c6349ba1e6.jpg"/>
          <p:cNvPicPr>
            <a:picLocks noChangeAspect="1" noChangeArrowheads="1"/>
          </p:cNvPicPr>
          <p:nvPr/>
        </p:nvPicPr>
        <p:blipFill>
          <a:blip r:embed="rId3" cstate="print"/>
          <a:srcRect/>
          <a:stretch>
            <a:fillRect/>
          </a:stretch>
        </p:blipFill>
        <p:spPr bwMode="auto">
          <a:xfrm>
            <a:off x="782911" y="1384863"/>
            <a:ext cx="7821339" cy="4662950"/>
          </a:xfrm>
          <a:prstGeom prst="rect">
            <a:avLst/>
          </a:prstGeom>
          <a:noFill/>
          <a:ln w="9525">
            <a:noFill/>
            <a:miter lim="800000"/>
            <a:headEnd/>
            <a:tailEnd/>
          </a:ln>
        </p:spPr>
      </p:pic>
    </p:spTree>
    <p:extLst>
      <p:ext uri="{BB962C8B-B14F-4D97-AF65-F5344CB8AC3E}">
        <p14:creationId xmlns:p14="http://schemas.microsoft.com/office/powerpoint/2010/main" val="268380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CPU</a:t>
            </a:r>
            <a:r>
              <a:rPr lang="zh-CN" altLang="en-US" smtClean="0"/>
              <a:t>资源虚拟化</a:t>
            </a:r>
            <a:endParaRPr lang="zh-CN" altLang="en-US" dirty="0"/>
          </a:p>
        </p:txBody>
      </p:sp>
      <p:sp>
        <p:nvSpPr>
          <p:cNvPr id="7" name="文本占位符 6"/>
          <p:cNvSpPr>
            <a:spLocks noGrp="1"/>
          </p:cNvSpPr>
          <p:nvPr>
            <p:ph type="body" sz="quarter" idx="10"/>
          </p:nvPr>
        </p:nvSpPr>
        <p:spPr/>
        <p:txBody>
          <a:bodyPr/>
          <a:lstStyle/>
          <a:p>
            <a:r>
              <a:rPr lang="zh-CN" altLang="en-US" dirty="0"/>
              <a:t>这台服务器可用的</a:t>
            </a:r>
            <a:r>
              <a:rPr lang="en-US" altLang="zh-CN" dirty="0"/>
              <a:t>CPU</a:t>
            </a:r>
            <a:r>
              <a:rPr lang="zh-CN" altLang="en-US" dirty="0"/>
              <a:t>资源为多少？</a:t>
            </a:r>
          </a:p>
          <a:p>
            <a:endParaRPr 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75" y="1960145"/>
            <a:ext cx="7845419" cy="792088"/>
          </a:xfrm>
          <a:prstGeom prst="rect">
            <a:avLst/>
          </a:prstGeom>
          <a:ln>
            <a:solidFill>
              <a:schemeClr val="bg1">
                <a:lumMod val="50000"/>
              </a:schemeClr>
            </a:solidFill>
          </a:ln>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771" y="2927296"/>
            <a:ext cx="6590067" cy="1175463"/>
          </a:xfrm>
          <a:prstGeom prst="rect">
            <a:avLst/>
          </a:prstGeom>
          <a:ln>
            <a:solidFill>
              <a:schemeClr val="bg1">
                <a:lumMod val="50000"/>
              </a:schemeClr>
            </a:solidFill>
          </a:ln>
        </p:spPr>
      </p:pic>
      <p:grpSp>
        <p:nvGrpSpPr>
          <p:cNvPr id="10" name="组合 9"/>
          <p:cNvGrpSpPr/>
          <p:nvPr/>
        </p:nvGrpSpPr>
        <p:grpSpPr>
          <a:xfrm>
            <a:off x="788439" y="4322018"/>
            <a:ext cx="4573468" cy="1648067"/>
            <a:chOff x="788439" y="4322018"/>
            <a:chExt cx="4573468" cy="1648067"/>
          </a:xfrm>
        </p:grpSpPr>
        <p:pic>
          <p:nvPicPr>
            <p:cNvPr id="11" name="图片 10"/>
            <p:cNvPicPr>
              <a:picLocks noChangeAspect="1"/>
            </p:cNvPicPr>
            <p:nvPr/>
          </p:nvPicPr>
          <p:blipFill>
            <a:blip r:embed="rId5"/>
            <a:stretch>
              <a:fillRect/>
            </a:stretch>
          </p:blipFill>
          <p:spPr>
            <a:xfrm>
              <a:off x="788439" y="4322018"/>
              <a:ext cx="4573468" cy="1333500"/>
            </a:xfrm>
            <a:prstGeom prst="rect">
              <a:avLst/>
            </a:prstGeom>
            <a:noFill/>
            <a:ln>
              <a:noFill/>
            </a:ln>
          </p:spPr>
        </p:pic>
        <p:pic>
          <p:nvPicPr>
            <p:cNvPr id="12" name="图片 11"/>
            <p:cNvPicPr>
              <a:picLocks noChangeAspect="1"/>
            </p:cNvPicPr>
            <p:nvPr/>
          </p:nvPicPr>
          <p:blipFill>
            <a:blip r:embed="rId6"/>
            <a:stretch>
              <a:fillRect/>
            </a:stretch>
          </p:blipFill>
          <p:spPr>
            <a:xfrm>
              <a:off x="833701" y="5638098"/>
              <a:ext cx="3914702" cy="331987"/>
            </a:xfrm>
            <a:prstGeom prst="rect">
              <a:avLst/>
            </a:prstGeom>
            <a:noFill/>
            <a:ln>
              <a:noFill/>
            </a:ln>
          </p:spPr>
        </p:pic>
      </p:grpSp>
      <p:pic>
        <p:nvPicPr>
          <p:cNvPr id="15" name="图片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0516" y="4285379"/>
            <a:ext cx="3806006" cy="1702125"/>
          </a:xfrm>
          <a:prstGeom prst="rect">
            <a:avLst/>
          </a:prstGeom>
        </p:spPr>
      </p:pic>
    </p:spTree>
    <p:extLst>
      <p:ext uri="{BB962C8B-B14F-4D97-AF65-F5344CB8AC3E}">
        <p14:creationId xmlns:p14="http://schemas.microsoft.com/office/powerpoint/2010/main" val="103590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CPU QoS (1/2)</a:t>
            </a:r>
            <a:endParaRPr lang="zh-CN" altLang="en-US" dirty="0"/>
          </a:p>
        </p:txBody>
      </p:sp>
      <p:sp>
        <p:nvSpPr>
          <p:cNvPr id="4" name="文本占位符 3"/>
          <p:cNvSpPr>
            <a:spLocks noGrp="1"/>
          </p:cNvSpPr>
          <p:nvPr>
            <p:ph type="body" sz="quarter" idx="10"/>
          </p:nvPr>
        </p:nvSpPr>
        <p:spPr/>
        <p:txBody>
          <a:bodyPr/>
          <a:lstStyle/>
          <a:p>
            <a:r>
              <a:rPr lang="en-US" altLang="zh-CN" smtClean="0"/>
              <a:t>CPU</a:t>
            </a:r>
            <a:r>
              <a:rPr lang="zh-CN" altLang="en-US" smtClean="0"/>
              <a:t>资源限额</a:t>
            </a:r>
            <a:endParaRPr lang="en-US" altLang="zh-CN" smtClean="0"/>
          </a:p>
          <a:p>
            <a:pPr lvl="1"/>
            <a:r>
              <a:rPr lang="zh-CN" altLang="zh-CN" smtClean="0"/>
              <a:t>控制虚拟机占用物理资源的上限</a:t>
            </a:r>
            <a:r>
              <a:rPr lang="zh-CN" altLang="en-US" smtClean="0"/>
              <a:t>。</a:t>
            </a:r>
            <a:endParaRPr lang="en-US" altLang="zh-CN" smtClean="0"/>
          </a:p>
          <a:p>
            <a:r>
              <a:rPr lang="en-US" altLang="zh-CN" smtClean="0"/>
              <a:t>CPU</a:t>
            </a:r>
            <a:r>
              <a:rPr lang="zh-CN" altLang="en-US" smtClean="0"/>
              <a:t>资源份额</a:t>
            </a:r>
            <a:endParaRPr lang="en-US" altLang="zh-CN" smtClean="0"/>
          </a:p>
          <a:p>
            <a:pPr lvl="1"/>
            <a:r>
              <a:rPr lang="en-US" altLang="zh-CN" smtClean="0"/>
              <a:t>CPU</a:t>
            </a:r>
            <a:r>
              <a:rPr lang="zh-CN" altLang="en-US" smtClean="0"/>
              <a:t>份额定义多个虚拟机在竞争物理</a:t>
            </a:r>
            <a:r>
              <a:rPr lang="en-US" altLang="zh-CN" smtClean="0"/>
              <a:t>CPU</a:t>
            </a:r>
            <a:r>
              <a:rPr lang="zh-CN" altLang="en-US" smtClean="0"/>
              <a:t>资源的时候按比例分配计算资源。</a:t>
            </a:r>
            <a:endParaRPr lang="en-US" altLang="zh-CN" smtClean="0"/>
          </a:p>
          <a:p>
            <a:r>
              <a:rPr lang="en-US" altLang="zh-CN" smtClean="0"/>
              <a:t>CPU</a:t>
            </a:r>
            <a:r>
              <a:rPr lang="zh-CN" altLang="en-US" smtClean="0"/>
              <a:t>资源预留</a:t>
            </a:r>
            <a:endParaRPr lang="en-US" altLang="zh-CN" smtClean="0"/>
          </a:p>
          <a:p>
            <a:pPr lvl="1"/>
            <a:r>
              <a:rPr lang="en-US" altLang="zh-CN" smtClean="0"/>
              <a:t>CPU</a:t>
            </a:r>
            <a:r>
              <a:rPr lang="zh-CN" altLang="en-US" smtClean="0"/>
              <a:t>预留定义了多个虚拟机竞争物理</a:t>
            </a:r>
            <a:r>
              <a:rPr lang="en-US" altLang="zh-CN" smtClean="0"/>
              <a:t>CPU</a:t>
            </a:r>
            <a:r>
              <a:rPr lang="zh-CN" altLang="en-US" smtClean="0"/>
              <a:t>资源的时候分配的最低计算资源。</a:t>
            </a:r>
            <a:endParaRPr lang="zh-CN" altLang="en-US" dirty="0"/>
          </a:p>
        </p:txBody>
      </p:sp>
    </p:spTree>
    <p:extLst>
      <p:ext uri="{BB962C8B-B14F-4D97-AF65-F5344CB8AC3E}">
        <p14:creationId xmlns:p14="http://schemas.microsoft.com/office/powerpoint/2010/main" val="1575476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CPU QoS (2/2)</a:t>
            </a:r>
            <a:endParaRPr lang="zh-CN" altLang="en-US" dirty="0"/>
          </a:p>
        </p:txBody>
      </p:sp>
      <p:sp>
        <p:nvSpPr>
          <p:cNvPr id="3" name="文本占位符 2"/>
          <p:cNvSpPr>
            <a:spLocks noGrp="1"/>
          </p:cNvSpPr>
          <p:nvPr>
            <p:ph type="body" sz="quarter" idx="10"/>
          </p:nvPr>
        </p:nvSpPr>
        <p:spPr/>
        <p:txBody>
          <a:bodyPr/>
          <a:lstStyle/>
          <a:p>
            <a:r>
              <a:rPr lang="zh-CN" altLang="en-US" dirty="0" smtClean="0"/>
              <a:t>单核</a:t>
            </a:r>
            <a:r>
              <a:rPr lang="en-US" altLang="zh-CN" dirty="0" smtClean="0"/>
              <a:t>CPU</a:t>
            </a:r>
            <a:r>
              <a:rPr lang="zh-CN" altLang="en-US" dirty="0" smtClean="0"/>
              <a:t>主频为</a:t>
            </a:r>
            <a:r>
              <a:rPr lang="en-US" altLang="zh-CN" dirty="0" smtClean="0"/>
              <a:t>3GHz</a:t>
            </a:r>
            <a:r>
              <a:rPr lang="zh-CN" altLang="en-US" dirty="0" smtClean="0"/>
              <a:t>，该资源供</a:t>
            </a:r>
            <a:r>
              <a:rPr lang="en-US" altLang="zh-CN" dirty="0" smtClean="0"/>
              <a:t>VM1</a:t>
            </a:r>
            <a:r>
              <a:rPr lang="zh-CN" altLang="en-US" dirty="0" smtClean="0"/>
              <a:t>和</a:t>
            </a:r>
            <a:r>
              <a:rPr lang="en-US" altLang="zh-CN" dirty="0" smtClean="0"/>
              <a:t>VM2</a:t>
            </a:r>
            <a:r>
              <a:rPr lang="zh-CN" altLang="en-US" dirty="0" smtClean="0"/>
              <a:t>使用</a:t>
            </a:r>
            <a:r>
              <a:rPr lang="zh-CN" altLang="en-US" dirty="0"/>
              <a:t>。</a:t>
            </a:r>
            <a:endParaRPr lang="en-US" altLang="zh-CN" dirty="0" smtClean="0"/>
          </a:p>
          <a:p>
            <a:pPr lvl="1"/>
            <a:r>
              <a:rPr lang="zh-CN" altLang="en-US" dirty="0" smtClean="0"/>
              <a:t>场景一：</a:t>
            </a:r>
            <a:r>
              <a:rPr lang="en-US" altLang="zh-CN" dirty="0" smtClean="0"/>
              <a:t>VM1</a:t>
            </a:r>
            <a:r>
              <a:rPr lang="zh-CN" altLang="en-US" dirty="0" smtClean="0"/>
              <a:t>资源限额为</a:t>
            </a:r>
            <a:r>
              <a:rPr lang="en-US" altLang="zh-CN" dirty="0" smtClean="0"/>
              <a:t>2GHz</a:t>
            </a:r>
            <a:r>
              <a:rPr lang="zh-CN" altLang="en-US" dirty="0" smtClean="0"/>
              <a:t>，</a:t>
            </a:r>
            <a:r>
              <a:rPr lang="en-US" altLang="zh-CN" dirty="0" smtClean="0"/>
              <a:t>VM1</a:t>
            </a:r>
            <a:r>
              <a:rPr lang="zh-CN" altLang="en-US" dirty="0" smtClean="0"/>
              <a:t>可用的</a:t>
            </a:r>
            <a:r>
              <a:rPr lang="en-US" altLang="zh-CN" dirty="0" smtClean="0"/>
              <a:t>CPU</a:t>
            </a:r>
            <a:r>
              <a:rPr lang="zh-CN" altLang="en-US" dirty="0" smtClean="0"/>
              <a:t>资源最多为</a:t>
            </a:r>
            <a:r>
              <a:rPr lang="en-US" altLang="zh-CN" dirty="0" smtClean="0"/>
              <a:t>2GHz</a:t>
            </a:r>
            <a:r>
              <a:rPr lang="zh-CN" altLang="en-US" dirty="0" smtClean="0"/>
              <a:t>。</a:t>
            </a:r>
            <a:endParaRPr lang="en-US" altLang="zh-CN" dirty="0" smtClean="0"/>
          </a:p>
          <a:p>
            <a:pPr lvl="1"/>
            <a:r>
              <a:rPr lang="zh-CN" altLang="en-US" dirty="0" smtClean="0"/>
              <a:t>场景二：</a:t>
            </a:r>
            <a:r>
              <a:rPr lang="en-US" altLang="zh-CN" dirty="0" smtClean="0"/>
              <a:t>VM1</a:t>
            </a:r>
            <a:r>
              <a:rPr lang="zh-CN" altLang="en-US" dirty="0" smtClean="0"/>
              <a:t>和</a:t>
            </a:r>
            <a:r>
              <a:rPr lang="en-US" altLang="zh-CN" dirty="0" smtClean="0"/>
              <a:t>VM2</a:t>
            </a:r>
            <a:r>
              <a:rPr lang="zh-CN" altLang="en-US" dirty="0" smtClean="0"/>
              <a:t>的资源份额分别是</a:t>
            </a:r>
            <a:r>
              <a:rPr lang="en-US" altLang="zh-CN" dirty="0" smtClean="0"/>
              <a:t>1000</a:t>
            </a:r>
            <a:r>
              <a:rPr lang="zh-CN" altLang="en-US" dirty="0" smtClean="0"/>
              <a:t>和</a:t>
            </a:r>
            <a:r>
              <a:rPr lang="en-US" altLang="zh-CN" dirty="0" smtClean="0"/>
              <a:t>2000</a:t>
            </a:r>
            <a:r>
              <a:rPr lang="zh-CN" altLang="en-US" dirty="0" smtClean="0"/>
              <a:t>，竞争时</a:t>
            </a:r>
            <a:r>
              <a:rPr lang="en-US" altLang="zh-CN" dirty="0" smtClean="0"/>
              <a:t>VM1</a:t>
            </a:r>
            <a:r>
              <a:rPr lang="zh-CN" altLang="en-US" dirty="0" smtClean="0"/>
              <a:t>获得</a:t>
            </a:r>
            <a:r>
              <a:rPr lang="en-US" altLang="zh-CN" dirty="0" smtClean="0"/>
              <a:t>1GHz</a:t>
            </a:r>
            <a:r>
              <a:rPr lang="zh-CN" altLang="en-US" dirty="0" smtClean="0"/>
              <a:t>，</a:t>
            </a:r>
            <a:r>
              <a:rPr lang="en-US" altLang="zh-CN" dirty="0" smtClean="0"/>
              <a:t>VM2</a:t>
            </a:r>
            <a:r>
              <a:rPr lang="zh-CN" altLang="en-US" dirty="0" smtClean="0"/>
              <a:t>获得</a:t>
            </a:r>
            <a:r>
              <a:rPr lang="en-US" altLang="zh-CN" dirty="0" smtClean="0"/>
              <a:t>2GHz</a:t>
            </a:r>
            <a:r>
              <a:rPr lang="zh-CN" altLang="en-US" dirty="0" smtClean="0"/>
              <a:t>。</a:t>
            </a:r>
            <a:endParaRPr lang="en-US" altLang="zh-CN" dirty="0" smtClean="0"/>
          </a:p>
          <a:p>
            <a:pPr lvl="1"/>
            <a:r>
              <a:rPr lang="zh-CN" altLang="en-US" dirty="0" smtClean="0"/>
              <a:t>场景三：</a:t>
            </a:r>
            <a:r>
              <a:rPr lang="en-US" altLang="zh-CN" dirty="0" smtClean="0"/>
              <a:t>VM1</a:t>
            </a:r>
            <a:r>
              <a:rPr lang="zh-CN" altLang="en-US" dirty="0" smtClean="0"/>
              <a:t>资源预留</a:t>
            </a:r>
            <a:r>
              <a:rPr lang="en-US" altLang="zh-CN" dirty="0" smtClean="0"/>
              <a:t>2GHz</a:t>
            </a:r>
            <a:r>
              <a:rPr lang="zh-CN" altLang="en-US" dirty="0" smtClean="0"/>
              <a:t>，</a:t>
            </a:r>
            <a:r>
              <a:rPr lang="en-US" altLang="zh-CN" dirty="0" smtClean="0"/>
              <a:t>VM2</a:t>
            </a:r>
            <a:r>
              <a:rPr lang="zh-CN" altLang="en-US" dirty="0" smtClean="0"/>
              <a:t>资源预留为</a:t>
            </a:r>
            <a:r>
              <a:rPr lang="en-US" altLang="zh-CN" dirty="0" smtClean="0"/>
              <a:t>0</a:t>
            </a:r>
            <a:r>
              <a:rPr lang="zh-CN" altLang="en-US" dirty="0" smtClean="0"/>
              <a:t>，竞争时</a:t>
            </a:r>
            <a:r>
              <a:rPr lang="en-US" altLang="zh-CN" dirty="0" smtClean="0"/>
              <a:t>VM</a:t>
            </a:r>
            <a:r>
              <a:rPr lang="zh-CN" altLang="en-US" dirty="0" smtClean="0"/>
              <a:t>获得</a:t>
            </a:r>
            <a:r>
              <a:rPr lang="en-US" altLang="zh-CN" dirty="0" smtClean="0"/>
              <a:t>2GHz</a:t>
            </a:r>
            <a:r>
              <a:rPr lang="zh-CN" altLang="en-US" dirty="0" smtClean="0"/>
              <a:t>，</a:t>
            </a:r>
            <a:r>
              <a:rPr lang="en-US" altLang="zh-CN" dirty="0" smtClean="0"/>
              <a:t>VM2</a:t>
            </a:r>
            <a:r>
              <a:rPr lang="zh-CN" altLang="en-US" dirty="0" smtClean="0"/>
              <a:t>获得</a:t>
            </a:r>
            <a:r>
              <a:rPr lang="en-US" altLang="zh-CN" dirty="0" smtClean="0"/>
              <a:t>1GHz</a:t>
            </a:r>
            <a:r>
              <a:rPr lang="zh-CN" altLang="en-US" dirty="0" smtClean="0"/>
              <a:t>（</a:t>
            </a:r>
            <a:r>
              <a:rPr lang="en-US" altLang="zh-CN" dirty="0" smtClean="0"/>
              <a:t>3-2=1</a:t>
            </a:r>
            <a:r>
              <a:rPr lang="zh-CN" altLang="en-US" dirty="0" smtClean="0"/>
              <a:t>）。</a:t>
            </a:r>
            <a:endParaRPr lang="en-US" altLang="zh-CN" dirty="0" smtClean="0"/>
          </a:p>
          <a:p>
            <a:endParaRPr lang="en-US" altLang="zh-CN" dirty="0" smtClean="0"/>
          </a:p>
        </p:txBody>
      </p:sp>
    </p:spTree>
    <p:extLst>
      <p:ext uri="{BB962C8B-B14F-4D97-AF65-F5344CB8AC3E}">
        <p14:creationId xmlns:p14="http://schemas.microsoft.com/office/powerpoint/2010/main" val="3951727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计算虚拟化基础概念</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CPU</a:t>
            </a:r>
            <a:r>
              <a:rPr lang="zh-CN" altLang="en-US" dirty="0">
                <a:solidFill>
                  <a:schemeClr val="bg1">
                    <a:lumMod val="50000"/>
                  </a:schemeClr>
                </a:solidFill>
              </a:rPr>
              <a:t>虚拟化</a:t>
            </a:r>
            <a:endParaRPr lang="en-US" altLang="zh-CN" dirty="0">
              <a:solidFill>
                <a:schemeClr val="bg1">
                  <a:lumMod val="50000"/>
                </a:schemeClr>
              </a:solidFill>
            </a:endParaRPr>
          </a:p>
          <a:p>
            <a:r>
              <a:rPr lang="zh-CN" altLang="en-US" b="1" dirty="0"/>
              <a:t>内存虚拟化</a:t>
            </a:r>
            <a:endParaRPr lang="en-US" altLang="zh-CN" b="1" dirty="0"/>
          </a:p>
          <a:p>
            <a:pPr>
              <a:buClr>
                <a:schemeClr val="bg1">
                  <a:lumMod val="50000"/>
                </a:schemeClr>
              </a:buClr>
            </a:pPr>
            <a:r>
              <a:rPr lang="en-US" altLang="zh-CN" dirty="0" err="1" smtClean="0">
                <a:solidFill>
                  <a:schemeClr val="bg1">
                    <a:lumMod val="50000"/>
                  </a:schemeClr>
                </a:solidFill>
              </a:rPr>
              <a:t>FusionCompute</a:t>
            </a:r>
            <a:r>
              <a:rPr lang="zh-CN" altLang="en-US" dirty="0" smtClean="0">
                <a:solidFill>
                  <a:schemeClr val="bg1">
                    <a:lumMod val="50000"/>
                  </a:schemeClr>
                </a:solidFill>
              </a:rPr>
              <a:t>关键特性</a:t>
            </a:r>
            <a:endParaRPr lang="en-US" altLang="zh-CN" dirty="0" smtClean="0">
              <a:solidFill>
                <a:schemeClr val="bg1">
                  <a:lumMod val="50000"/>
                </a:schemeClr>
              </a:solidFill>
            </a:endParaRPr>
          </a:p>
          <a:p>
            <a:endParaRPr lang="zh-CN" altLang="en-US" dirty="0"/>
          </a:p>
        </p:txBody>
      </p:sp>
    </p:spTree>
    <p:extLst>
      <p:ext uri="{BB962C8B-B14F-4D97-AF65-F5344CB8AC3E}">
        <p14:creationId xmlns:p14="http://schemas.microsoft.com/office/powerpoint/2010/main" val="381795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虚拟机内存分配</a:t>
            </a:r>
            <a:endParaRPr lang="zh-CN" altLang="en-US" dirty="0"/>
          </a:p>
        </p:txBody>
      </p:sp>
      <p:pic>
        <p:nvPicPr>
          <p:cNvPr id="4" name="Picture 2"/>
          <p:cNvPicPr>
            <a:picLocks noChangeAspect="1" noChangeArrowheads="1"/>
          </p:cNvPicPr>
          <p:nvPr/>
        </p:nvPicPr>
        <p:blipFill rotWithShape="1">
          <a:blip r:embed="rId3" cstate="print"/>
          <a:srcRect r="47734"/>
          <a:stretch/>
        </p:blipFill>
        <p:spPr bwMode="auto">
          <a:xfrm>
            <a:off x="2267744" y="3068960"/>
            <a:ext cx="4413722" cy="3179568"/>
          </a:xfrm>
          <a:prstGeom prst="rect">
            <a:avLst/>
          </a:prstGeom>
          <a:noFill/>
          <a:ln w="9525" algn="ctr">
            <a:noFill/>
            <a:miter lim="800000"/>
            <a:headEnd/>
            <a:tailEnd/>
          </a:ln>
        </p:spPr>
      </p:pic>
      <p:sp>
        <p:nvSpPr>
          <p:cNvPr id="11" name="文本占位符 10"/>
          <p:cNvSpPr>
            <a:spLocks noGrp="1"/>
          </p:cNvSpPr>
          <p:nvPr>
            <p:ph type="body" sz="quarter" idx="10"/>
          </p:nvPr>
        </p:nvSpPr>
        <p:spPr/>
        <p:txBody>
          <a:bodyPr/>
          <a:lstStyle/>
          <a:p>
            <a:r>
              <a:rPr lang="en-US" sz="1800" dirty="0"/>
              <a:t>Host physical memory </a:t>
            </a:r>
            <a:r>
              <a:rPr lang="zh-CN" altLang="en-US" sz="1800" dirty="0"/>
              <a:t>指虚拟机管理程序可用的内存。</a:t>
            </a:r>
          </a:p>
          <a:p>
            <a:r>
              <a:rPr lang="en-US" sz="1800" dirty="0"/>
              <a:t>Guest physical memory </a:t>
            </a:r>
            <a:r>
              <a:rPr lang="zh-CN" altLang="en-US" sz="1800" dirty="0"/>
              <a:t>指的是运行在</a:t>
            </a:r>
            <a:r>
              <a:rPr lang="en-US" sz="1800" dirty="0"/>
              <a:t>VM</a:t>
            </a:r>
            <a:r>
              <a:rPr lang="zh-CN" altLang="en-US" sz="1800" dirty="0"/>
              <a:t>上的</a:t>
            </a:r>
            <a:r>
              <a:rPr lang="en-US" sz="1800" dirty="0"/>
              <a:t>Guest OS</a:t>
            </a:r>
            <a:r>
              <a:rPr lang="zh-CN" altLang="en-US" sz="1800" dirty="0"/>
              <a:t>可用的内存。</a:t>
            </a:r>
          </a:p>
          <a:p>
            <a:r>
              <a:rPr lang="en-US" sz="1800" dirty="0"/>
              <a:t>Guest virtual memory </a:t>
            </a:r>
            <a:r>
              <a:rPr lang="zh-CN" altLang="en-US" sz="1800" dirty="0"/>
              <a:t>指</a:t>
            </a:r>
            <a:r>
              <a:rPr lang="en-US" sz="1800" dirty="0"/>
              <a:t>Guest OS</a:t>
            </a:r>
            <a:r>
              <a:rPr lang="zh-CN" altLang="en-US" sz="1800" dirty="0"/>
              <a:t>向应用程序提交的一个连续的虚拟地址空间。它是在虚拟机中运行的应用程序的内存。</a:t>
            </a:r>
          </a:p>
          <a:p>
            <a:endParaRPr lang="en-US" sz="1800" dirty="0"/>
          </a:p>
        </p:txBody>
      </p:sp>
    </p:spTree>
    <p:extLst>
      <p:ext uri="{BB962C8B-B14F-4D97-AF65-F5344CB8AC3E}">
        <p14:creationId xmlns:p14="http://schemas.microsoft.com/office/powerpoint/2010/main" val="2929909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主机内存超分配</a:t>
            </a:r>
            <a:endParaRPr lang="zh-CN" altLang="en-US" dirty="0"/>
          </a:p>
        </p:txBody>
      </p:sp>
      <p:sp>
        <p:nvSpPr>
          <p:cNvPr id="3" name="文本占位符 2"/>
          <p:cNvSpPr>
            <a:spLocks noGrp="1"/>
          </p:cNvSpPr>
          <p:nvPr>
            <p:ph type="body" sz="quarter" idx="10"/>
          </p:nvPr>
        </p:nvSpPr>
        <p:spPr/>
        <p:txBody>
          <a:bodyPr/>
          <a:lstStyle/>
          <a:p>
            <a:r>
              <a:rPr lang="en-US" altLang="zh-CN" sz="2000" dirty="0" smtClean="0"/>
              <a:t>Host Memory</a:t>
            </a:r>
            <a:r>
              <a:rPr lang="zh-CN" altLang="en-US" sz="2000" dirty="0" smtClean="0"/>
              <a:t>和</a:t>
            </a:r>
            <a:r>
              <a:rPr lang="en-US" altLang="zh-CN" sz="2000" dirty="0" smtClean="0"/>
              <a:t>Guest Memory</a:t>
            </a:r>
            <a:r>
              <a:rPr lang="zh-CN" altLang="en-US" sz="2000" dirty="0" smtClean="0"/>
              <a:t>之间并不是一一对应。</a:t>
            </a:r>
            <a:endParaRPr lang="en-US" altLang="zh-CN" sz="2000" dirty="0" smtClean="0"/>
          </a:p>
          <a:p>
            <a:r>
              <a:rPr lang="zh-CN" altLang="en-US" sz="2000" dirty="0" smtClean="0"/>
              <a:t>可以超额分配内存给</a:t>
            </a:r>
            <a:r>
              <a:rPr lang="en-US" altLang="zh-CN" sz="2000" dirty="0" smtClean="0"/>
              <a:t>VM</a:t>
            </a:r>
            <a:r>
              <a:rPr lang="zh-CN" altLang="en-US" sz="2000" dirty="0" smtClean="0"/>
              <a:t>。</a:t>
            </a:r>
            <a:endParaRPr lang="en-US" altLang="zh-CN" sz="2000" dirty="0" smtClean="0"/>
          </a:p>
          <a:p>
            <a:r>
              <a:rPr lang="zh-CN" altLang="en-US" sz="2000" dirty="0" smtClean="0"/>
              <a:t>通过内存复用技术实现超分配功能。</a:t>
            </a:r>
            <a:endParaRPr lang="en-US" altLang="zh-CN" sz="2000" dirty="0" smtClean="0"/>
          </a:p>
          <a:p>
            <a:pPr lvl="1"/>
            <a:r>
              <a:rPr lang="zh-CN" altLang="en-US" sz="1800" dirty="0" smtClean="0"/>
              <a:t>例如，物理内存共</a:t>
            </a:r>
            <a:r>
              <a:rPr lang="en-US" altLang="zh-CN" sz="1800" dirty="0" smtClean="0"/>
              <a:t>4G</a:t>
            </a:r>
            <a:r>
              <a:rPr lang="zh-CN" altLang="en-US" sz="1800" dirty="0" smtClean="0"/>
              <a:t>，但上层三个</a:t>
            </a:r>
            <a:r>
              <a:rPr lang="en-US" altLang="zh-CN" sz="1800" dirty="0" err="1" smtClean="0"/>
              <a:t>GuestOS</a:t>
            </a:r>
            <a:r>
              <a:rPr lang="zh-CN" altLang="en-US" sz="1800" dirty="0" smtClean="0"/>
              <a:t>的分配的总内存达到了</a:t>
            </a:r>
            <a:r>
              <a:rPr lang="en-US" altLang="zh-CN" sz="1800" dirty="0" smtClean="0"/>
              <a:t>6G</a:t>
            </a:r>
            <a:r>
              <a:rPr lang="zh-CN" altLang="en-US" sz="1800" dirty="0" smtClean="0"/>
              <a:t>。</a:t>
            </a:r>
            <a:endParaRPr lang="en-US" altLang="zh-CN" sz="1800" dirty="0"/>
          </a:p>
        </p:txBody>
      </p:sp>
      <p:pic>
        <p:nvPicPr>
          <p:cNvPr id="4" name="Picture 2"/>
          <p:cNvPicPr>
            <a:picLocks noChangeAspect="1" noChangeArrowheads="1"/>
          </p:cNvPicPr>
          <p:nvPr/>
        </p:nvPicPr>
        <p:blipFill>
          <a:blip r:embed="rId3" cstate="print"/>
          <a:srcRect/>
          <a:stretch>
            <a:fillRect/>
          </a:stretch>
        </p:blipFill>
        <p:spPr bwMode="auto">
          <a:xfrm>
            <a:off x="616996" y="3609020"/>
            <a:ext cx="8054468" cy="2518643"/>
          </a:xfrm>
          <a:prstGeom prst="rect">
            <a:avLst/>
          </a:prstGeom>
          <a:noFill/>
          <a:ln w="9525" algn="ctr">
            <a:noFill/>
            <a:miter lim="800000"/>
            <a:headEnd/>
            <a:tailEnd/>
          </a:ln>
        </p:spPr>
      </p:pic>
    </p:spTree>
    <p:extLst>
      <p:ext uri="{BB962C8B-B14F-4D97-AF65-F5344CB8AC3E}">
        <p14:creationId xmlns:p14="http://schemas.microsoft.com/office/powerpoint/2010/main" val="3251235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内存复用技术</a:t>
            </a:r>
            <a:endParaRPr lang="zh-CN" altLang="en-US" dirty="0"/>
          </a:p>
        </p:txBody>
      </p:sp>
      <p:sp>
        <p:nvSpPr>
          <p:cNvPr id="61" name="内容占位符 2"/>
          <p:cNvSpPr>
            <a:spLocks noGrp="1"/>
          </p:cNvSpPr>
          <p:nvPr>
            <p:ph type="body" sz="quarter" idx="10"/>
          </p:nvPr>
        </p:nvSpPr>
        <p:spPr>
          <a:xfrm>
            <a:off x="770216" y="5451277"/>
            <a:ext cx="7787342" cy="485973"/>
          </a:xfrm>
        </p:spPr>
        <p:txBody>
          <a:bodyPr/>
          <a:lstStyle/>
          <a:p>
            <a:r>
              <a:rPr lang="zh-CN" altLang="en-US" sz="1800" dirty="0" smtClean="0"/>
              <a:t>华为虚拟化平台，通过智能复用以上三种技术可将内存复用比提升至</a:t>
            </a:r>
            <a:r>
              <a:rPr lang="en-US" altLang="zh-CN" sz="1800" dirty="0" smtClean="0"/>
              <a:t>150%</a:t>
            </a:r>
            <a:r>
              <a:rPr lang="zh-CN" altLang="en-US" sz="1800" dirty="0" smtClean="0"/>
              <a:t>。</a:t>
            </a:r>
            <a:endParaRPr lang="en-US" altLang="zh-CN" sz="1800" dirty="0" smtClean="0"/>
          </a:p>
        </p:txBody>
      </p:sp>
      <p:grpSp>
        <p:nvGrpSpPr>
          <p:cNvPr id="4" name="组合 3"/>
          <p:cNvGrpSpPr/>
          <p:nvPr/>
        </p:nvGrpSpPr>
        <p:grpSpPr>
          <a:xfrm>
            <a:off x="783570" y="1422003"/>
            <a:ext cx="7773988" cy="2089150"/>
            <a:chOff x="806450" y="1387475"/>
            <a:chExt cx="7773988" cy="2089150"/>
          </a:xfrm>
        </p:grpSpPr>
        <p:sp>
          <p:nvSpPr>
            <p:cNvPr id="5" name="Rectangle 4"/>
            <p:cNvSpPr>
              <a:spLocks noChangeArrowheads="1"/>
            </p:cNvSpPr>
            <p:nvPr/>
          </p:nvSpPr>
          <p:spPr bwMode="gray">
            <a:xfrm>
              <a:off x="806450" y="1390650"/>
              <a:ext cx="2605088" cy="279400"/>
            </a:xfrm>
            <a:prstGeom prst="rect">
              <a:avLst/>
            </a:prstGeom>
            <a:gradFill flip="none" rotWithShape="1">
              <a:gsLst>
                <a:gs pos="0">
                  <a:schemeClr val="accent3">
                    <a:lumMod val="65000"/>
                    <a:tint val="66000"/>
                    <a:satMod val="160000"/>
                  </a:schemeClr>
                </a:gs>
                <a:gs pos="50000">
                  <a:schemeClr val="accent3">
                    <a:lumMod val="65000"/>
                    <a:tint val="44500"/>
                    <a:satMod val="160000"/>
                  </a:schemeClr>
                </a:gs>
                <a:gs pos="100000">
                  <a:schemeClr val="accent3">
                    <a:lumMod val="65000"/>
                    <a:tint val="23500"/>
                    <a:satMod val="160000"/>
                  </a:schemeClr>
                </a:gs>
              </a:gsLst>
              <a:lin ang="0" scaled="1"/>
              <a:tileRect/>
            </a:gradFill>
            <a:ln w="9525" algn="ctr">
              <a:solidFill>
                <a:schemeClr val="bg1"/>
              </a:solidFill>
              <a:miter lim="800000"/>
              <a:headEnd/>
              <a:tailEnd/>
            </a:ln>
          </p:spPr>
          <p:txBody>
            <a:bodyPr wrap="none" lIns="83264" tIns="41632" rIns="83264" bIns="41632" anchor="ctr"/>
            <a:lstStyle/>
            <a:p>
              <a:pPr algn="ctr" defTabSz="728892">
                <a:spcBef>
                  <a:spcPct val="50000"/>
                </a:spcBef>
                <a:defRPr/>
              </a:pPr>
              <a:r>
                <a:rPr lang="zh-CN" altLang="en-US" sz="1400" b="1" dirty="0">
                  <a:latin typeface="+mn-lt"/>
                  <a:ea typeface="+mn-ea"/>
                </a:rPr>
                <a:t>内存共享，写时复制</a:t>
              </a:r>
            </a:p>
          </p:txBody>
        </p:sp>
        <p:sp>
          <p:nvSpPr>
            <p:cNvPr id="6" name="Rectangle 12"/>
            <p:cNvSpPr>
              <a:spLocks noChangeArrowheads="1"/>
            </p:cNvSpPr>
            <p:nvPr/>
          </p:nvSpPr>
          <p:spPr bwMode="auto">
            <a:xfrm>
              <a:off x="812800" y="1389063"/>
              <a:ext cx="2611438" cy="2087562"/>
            </a:xfrm>
            <a:prstGeom prst="rect">
              <a:avLst/>
            </a:prstGeom>
            <a:noFill/>
            <a:ln w="9525" algn="ctr">
              <a:solidFill>
                <a:srgbClr val="33CCCC"/>
              </a:solidFill>
              <a:prstDash val="dash"/>
              <a:miter lim="800000"/>
              <a:headEnd/>
              <a:tailEnd/>
            </a:ln>
          </p:spPr>
          <p:txBody>
            <a:bodyPr wrap="none" lIns="79996" tIns="39998" rIns="79996" bIns="39998" anchor="ctr"/>
            <a:lstStyle/>
            <a:p>
              <a:endParaRPr lang="zh-CN" altLang="en-US" sz="1100">
                <a:latin typeface="+mn-lt"/>
                <a:ea typeface="+mn-ea"/>
              </a:endParaRPr>
            </a:p>
          </p:txBody>
        </p:sp>
        <p:sp>
          <p:nvSpPr>
            <p:cNvPr id="7" name="Rectangle 4"/>
            <p:cNvSpPr>
              <a:spLocks noChangeArrowheads="1"/>
            </p:cNvSpPr>
            <p:nvPr/>
          </p:nvSpPr>
          <p:spPr bwMode="gray">
            <a:xfrm>
              <a:off x="3736975" y="1389063"/>
              <a:ext cx="2335213" cy="280987"/>
            </a:xfrm>
            <a:prstGeom prst="rect">
              <a:avLst/>
            </a:prstGeom>
            <a:gradFill flip="none" rotWithShape="1">
              <a:gsLst>
                <a:gs pos="0">
                  <a:schemeClr val="accent3">
                    <a:lumMod val="65000"/>
                    <a:tint val="66000"/>
                    <a:satMod val="160000"/>
                  </a:schemeClr>
                </a:gs>
                <a:gs pos="50000">
                  <a:schemeClr val="accent3">
                    <a:lumMod val="65000"/>
                    <a:tint val="44500"/>
                    <a:satMod val="160000"/>
                  </a:schemeClr>
                </a:gs>
                <a:gs pos="100000">
                  <a:schemeClr val="accent3">
                    <a:lumMod val="65000"/>
                    <a:tint val="23500"/>
                    <a:satMod val="160000"/>
                  </a:schemeClr>
                </a:gs>
              </a:gsLst>
              <a:lin ang="0" scaled="1"/>
              <a:tileRect/>
            </a:gradFill>
            <a:ln w="9525" algn="ctr">
              <a:solidFill>
                <a:schemeClr val="bg1"/>
              </a:solidFill>
              <a:miter lim="800000"/>
              <a:headEnd/>
              <a:tailEnd/>
            </a:ln>
          </p:spPr>
          <p:txBody>
            <a:bodyPr wrap="none" lIns="83264" tIns="41632" rIns="83264" bIns="41632" anchor="ctr"/>
            <a:lstStyle/>
            <a:p>
              <a:pPr algn="ctr" defTabSz="728892">
                <a:spcBef>
                  <a:spcPct val="50000"/>
                </a:spcBef>
                <a:defRPr/>
              </a:pPr>
              <a:r>
                <a:rPr lang="zh-CN" altLang="en-US" sz="1400" b="1" dirty="0">
                  <a:latin typeface="+mn-lt"/>
                  <a:ea typeface="+mn-ea"/>
                </a:rPr>
                <a:t>内存置换</a:t>
              </a:r>
            </a:p>
          </p:txBody>
        </p:sp>
        <p:sp>
          <p:nvSpPr>
            <p:cNvPr id="8" name="Rectangle 12"/>
            <p:cNvSpPr>
              <a:spLocks noChangeArrowheads="1"/>
            </p:cNvSpPr>
            <p:nvPr/>
          </p:nvSpPr>
          <p:spPr bwMode="auto">
            <a:xfrm>
              <a:off x="3746500" y="1387475"/>
              <a:ext cx="2336800" cy="2089150"/>
            </a:xfrm>
            <a:prstGeom prst="rect">
              <a:avLst/>
            </a:prstGeom>
            <a:noFill/>
            <a:ln w="9525" algn="ctr">
              <a:solidFill>
                <a:srgbClr val="33CCCC"/>
              </a:solidFill>
              <a:prstDash val="dash"/>
              <a:miter lim="800000"/>
              <a:headEnd/>
              <a:tailEnd/>
            </a:ln>
          </p:spPr>
          <p:txBody>
            <a:bodyPr wrap="none" lIns="79996" tIns="39998" rIns="79996" bIns="39998" anchor="ctr"/>
            <a:lstStyle/>
            <a:p>
              <a:endParaRPr lang="zh-CN" altLang="en-US" sz="1100">
                <a:latin typeface="+mn-lt"/>
                <a:ea typeface="+mn-ea"/>
              </a:endParaRPr>
            </a:p>
          </p:txBody>
        </p:sp>
        <p:sp>
          <p:nvSpPr>
            <p:cNvPr id="9" name="Rectangle 4"/>
            <p:cNvSpPr>
              <a:spLocks noChangeArrowheads="1"/>
            </p:cNvSpPr>
            <p:nvPr/>
          </p:nvSpPr>
          <p:spPr bwMode="gray">
            <a:xfrm>
              <a:off x="6353175" y="1389063"/>
              <a:ext cx="2144713" cy="280987"/>
            </a:xfrm>
            <a:prstGeom prst="rect">
              <a:avLst/>
            </a:prstGeom>
            <a:gradFill flip="none" rotWithShape="1">
              <a:gsLst>
                <a:gs pos="0">
                  <a:schemeClr val="accent3">
                    <a:lumMod val="65000"/>
                    <a:tint val="66000"/>
                    <a:satMod val="160000"/>
                  </a:schemeClr>
                </a:gs>
                <a:gs pos="50000">
                  <a:schemeClr val="accent3">
                    <a:lumMod val="65000"/>
                    <a:tint val="44500"/>
                    <a:satMod val="160000"/>
                  </a:schemeClr>
                </a:gs>
                <a:gs pos="100000">
                  <a:schemeClr val="accent3">
                    <a:lumMod val="65000"/>
                    <a:tint val="23500"/>
                    <a:satMod val="160000"/>
                  </a:schemeClr>
                </a:gs>
              </a:gsLst>
              <a:lin ang="0" scaled="1"/>
              <a:tileRect/>
            </a:gradFill>
            <a:ln w="9525" algn="ctr">
              <a:solidFill>
                <a:schemeClr val="bg1"/>
              </a:solidFill>
              <a:miter lim="800000"/>
              <a:headEnd/>
              <a:tailEnd/>
            </a:ln>
          </p:spPr>
          <p:txBody>
            <a:bodyPr wrap="none" lIns="83264" tIns="41632" rIns="83264" bIns="41632" anchor="ctr"/>
            <a:lstStyle/>
            <a:p>
              <a:pPr algn="ctr" defTabSz="728892">
                <a:spcBef>
                  <a:spcPct val="50000"/>
                </a:spcBef>
                <a:defRPr/>
              </a:pPr>
              <a:r>
                <a:rPr lang="zh-CN" altLang="en-US" sz="1400" b="1" dirty="0">
                  <a:latin typeface="+mn-lt"/>
                  <a:ea typeface="+mn-ea"/>
                </a:rPr>
                <a:t>内存气泡</a:t>
              </a:r>
            </a:p>
          </p:txBody>
        </p:sp>
        <p:sp>
          <p:nvSpPr>
            <p:cNvPr id="10" name="Rectangle 12"/>
            <p:cNvSpPr>
              <a:spLocks noChangeArrowheads="1"/>
            </p:cNvSpPr>
            <p:nvPr/>
          </p:nvSpPr>
          <p:spPr bwMode="auto">
            <a:xfrm>
              <a:off x="6264275" y="1387475"/>
              <a:ext cx="2316163" cy="2089150"/>
            </a:xfrm>
            <a:prstGeom prst="rect">
              <a:avLst/>
            </a:prstGeom>
            <a:noFill/>
            <a:ln w="9525" algn="ctr">
              <a:solidFill>
                <a:srgbClr val="33CCCC"/>
              </a:solidFill>
              <a:prstDash val="dash"/>
              <a:miter lim="800000"/>
              <a:headEnd/>
              <a:tailEnd/>
            </a:ln>
          </p:spPr>
          <p:txBody>
            <a:bodyPr wrap="none" lIns="79996" tIns="39998" rIns="79996" bIns="39998" anchor="ctr"/>
            <a:lstStyle/>
            <a:p>
              <a:endParaRPr lang="zh-CN" altLang="en-US" sz="1100">
                <a:latin typeface="+mn-lt"/>
                <a:ea typeface="+mn-ea"/>
              </a:endParaRPr>
            </a:p>
          </p:txBody>
        </p:sp>
        <p:sp>
          <p:nvSpPr>
            <p:cNvPr id="11" name="矩形 10"/>
            <p:cNvSpPr/>
            <p:nvPr/>
          </p:nvSpPr>
          <p:spPr bwMode="auto">
            <a:xfrm>
              <a:off x="887413" y="1962150"/>
              <a:ext cx="676275" cy="447675"/>
            </a:xfrm>
            <a:prstGeom prst="rect">
              <a:avLst/>
            </a:prstGeom>
            <a:solidFill>
              <a:schemeClr val="bg1">
                <a:lumMod val="75000"/>
              </a:schemeClr>
            </a:solidFill>
            <a:ln w="9525" cap="flat" cmpd="sng" algn="ctr">
              <a:solidFill>
                <a:schemeClr val="bg2"/>
              </a:solidFill>
              <a:prstDash val="solid"/>
              <a:round/>
              <a:headEnd type="none" w="med" len="med"/>
              <a:tailEnd type="none" w="med" len="med"/>
            </a:ln>
            <a:effectLst/>
            <a:extLst/>
          </p:spPr>
          <p:txBody>
            <a:bodyPr lIns="91275" tIns="45640" rIns="91275" bIns="45640"/>
            <a:lstStyle/>
            <a:p>
              <a:pPr>
                <a:defRPr/>
              </a:pPr>
              <a:endParaRPr lang="zh-CN" altLang="en-US" sz="1100" dirty="0">
                <a:latin typeface="+mn-lt"/>
                <a:ea typeface="+mn-ea"/>
              </a:endParaRPr>
            </a:p>
          </p:txBody>
        </p:sp>
        <p:sp>
          <p:nvSpPr>
            <p:cNvPr id="12" name="矩形 11"/>
            <p:cNvSpPr/>
            <p:nvPr/>
          </p:nvSpPr>
          <p:spPr bwMode="auto">
            <a:xfrm>
              <a:off x="896938" y="2867025"/>
              <a:ext cx="2438400" cy="504825"/>
            </a:xfrm>
            <a:prstGeom prst="rect">
              <a:avLst/>
            </a:prstGeom>
            <a:solidFill>
              <a:schemeClr val="bg1">
                <a:lumMod val="65000"/>
              </a:schemeClr>
            </a:solidFill>
            <a:ln w="9525" cap="flat" cmpd="sng" algn="ctr">
              <a:solidFill>
                <a:schemeClr val="bg2"/>
              </a:solidFill>
              <a:prstDash val="solid"/>
              <a:round/>
              <a:headEnd type="none" w="med" len="med"/>
              <a:tailEnd type="none" w="med" len="med"/>
            </a:ln>
            <a:effectLst/>
            <a:extLst/>
          </p:spPr>
          <p:txBody>
            <a:bodyPr lIns="91275" tIns="45640" rIns="91275" bIns="45640"/>
            <a:lstStyle/>
            <a:p>
              <a:pPr>
                <a:defRPr/>
              </a:pPr>
              <a:endParaRPr lang="zh-CN" altLang="en-US" sz="1100" dirty="0">
                <a:latin typeface="+mn-lt"/>
                <a:ea typeface="+mn-ea"/>
              </a:endParaRPr>
            </a:p>
          </p:txBody>
        </p:sp>
        <p:sp>
          <p:nvSpPr>
            <p:cNvPr id="13" name="矩形 12"/>
            <p:cNvSpPr/>
            <p:nvPr/>
          </p:nvSpPr>
          <p:spPr bwMode="auto">
            <a:xfrm>
              <a:off x="1773238" y="1962150"/>
              <a:ext cx="676275" cy="447675"/>
            </a:xfrm>
            <a:prstGeom prst="rect">
              <a:avLst/>
            </a:prstGeom>
            <a:solidFill>
              <a:schemeClr val="bg1">
                <a:lumMod val="75000"/>
              </a:schemeClr>
            </a:solidFill>
            <a:ln w="9525" cap="flat" cmpd="sng" algn="ctr">
              <a:solidFill>
                <a:schemeClr val="bg2"/>
              </a:solidFill>
              <a:prstDash val="solid"/>
              <a:round/>
              <a:headEnd type="none" w="med" len="med"/>
              <a:tailEnd type="none" w="med" len="med"/>
            </a:ln>
            <a:effectLst/>
            <a:extLst/>
          </p:spPr>
          <p:txBody>
            <a:bodyPr lIns="91275" tIns="45640" rIns="91275" bIns="45640"/>
            <a:lstStyle/>
            <a:p>
              <a:pPr>
                <a:defRPr/>
              </a:pPr>
              <a:endParaRPr lang="zh-CN" altLang="en-US" sz="1100" dirty="0">
                <a:latin typeface="+mn-lt"/>
                <a:ea typeface="+mn-ea"/>
              </a:endParaRPr>
            </a:p>
          </p:txBody>
        </p:sp>
        <p:sp>
          <p:nvSpPr>
            <p:cNvPr id="14" name="矩形 13"/>
            <p:cNvSpPr/>
            <p:nvPr/>
          </p:nvSpPr>
          <p:spPr bwMode="auto">
            <a:xfrm>
              <a:off x="2649538" y="1962150"/>
              <a:ext cx="676275" cy="447675"/>
            </a:xfrm>
            <a:prstGeom prst="rect">
              <a:avLst/>
            </a:prstGeom>
            <a:solidFill>
              <a:schemeClr val="bg1">
                <a:lumMod val="75000"/>
              </a:schemeClr>
            </a:solidFill>
            <a:ln w="9525" cap="flat" cmpd="sng" algn="ctr">
              <a:solidFill>
                <a:schemeClr val="bg2"/>
              </a:solidFill>
              <a:prstDash val="solid"/>
              <a:round/>
              <a:headEnd type="none" w="med" len="med"/>
              <a:tailEnd type="none" w="med" len="med"/>
            </a:ln>
            <a:effectLst/>
            <a:extLst/>
          </p:spPr>
          <p:txBody>
            <a:bodyPr lIns="91275" tIns="45640" rIns="91275" bIns="45640"/>
            <a:lstStyle/>
            <a:p>
              <a:pPr>
                <a:defRPr/>
              </a:pPr>
              <a:endParaRPr lang="zh-CN" altLang="en-US" sz="1100" dirty="0">
                <a:latin typeface="+mn-lt"/>
                <a:ea typeface="+mn-ea"/>
              </a:endParaRPr>
            </a:p>
          </p:txBody>
        </p:sp>
        <p:sp>
          <p:nvSpPr>
            <p:cNvPr id="15" name="TextBox 71"/>
            <p:cNvSpPr txBox="1">
              <a:spLocks noChangeArrowheads="1"/>
            </p:cNvSpPr>
            <p:nvPr/>
          </p:nvSpPr>
          <p:spPr bwMode="auto">
            <a:xfrm>
              <a:off x="1001713" y="1676400"/>
              <a:ext cx="590550" cy="276837"/>
            </a:xfrm>
            <a:prstGeom prst="rect">
              <a:avLst/>
            </a:prstGeom>
            <a:noFill/>
            <a:ln w="9525">
              <a:noFill/>
              <a:miter lim="800000"/>
              <a:headEnd/>
              <a:tailEnd/>
            </a:ln>
          </p:spPr>
          <p:txBody>
            <a:bodyPr wrap="square" lIns="91275" tIns="45640" rIns="91275" bIns="45640">
              <a:spAutoFit/>
            </a:bodyPr>
            <a:lstStyle/>
            <a:p>
              <a:r>
                <a:rPr lang="en-US" altLang="zh-CN" sz="1200" dirty="0">
                  <a:latin typeface="+mn-lt"/>
                  <a:ea typeface="+mn-ea"/>
                </a:rPr>
                <a:t>VM1</a:t>
              </a:r>
              <a:endParaRPr lang="zh-CN" altLang="en-US" sz="1200" dirty="0">
                <a:latin typeface="+mn-lt"/>
                <a:ea typeface="+mn-ea"/>
              </a:endParaRPr>
            </a:p>
          </p:txBody>
        </p:sp>
        <p:sp>
          <p:nvSpPr>
            <p:cNvPr id="16" name="TextBox 72"/>
            <p:cNvSpPr txBox="1">
              <a:spLocks noChangeArrowheads="1"/>
            </p:cNvSpPr>
            <p:nvPr/>
          </p:nvSpPr>
          <p:spPr bwMode="auto">
            <a:xfrm>
              <a:off x="1878013" y="1676400"/>
              <a:ext cx="560388" cy="276837"/>
            </a:xfrm>
            <a:prstGeom prst="rect">
              <a:avLst/>
            </a:prstGeom>
            <a:noFill/>
            <a:ln w="9525">
              <a:noFill/>
              <a:miter lim="800000"/>
              <a:headEnd/>
              <a:tailEnd/>
            </a:ln>
          </p:spPr>
          <p:txBody>
            <a:bodyPr wrap="square" lIns="91275" tIns="45640" rIns="91275" bIns="45640">
              <a:spAutoFit/>
            </a:bodyPr>
            <a:lstStyle/>
            <a:p>
              <a:r>
                <a:rPr lang="en-US" altLang="zh-CN" sz="1200">
                  <a:latin typeface="+mn-lt"/>
                  <a:ea typeface="+mn-ea"/>
                </a:rPr>
                <a:t>VM2</a:t>
              </a:r>
              <a:endParaRPr lang="zh-CN" altLang="en-US" sz="1200">
                <a:latin typeface="+mn-lt"/>
                <a:ea typeface="+mn-ea"/>
              </a:endParaRPr>
            </a:p>
          </p:txBody>
        </p:sp>
        <p:sp>
          <p:nvSpPr>
            <p:cNvPr id="17" name="TextBox 73"/>
            <p:cNvSpPr txBox="1">
              <a:spLocks noChangeArrowheads="1"/>
            </p:cNvSpPr>
            <p:nvPr/>
          </p:nvSpPr>
          <p:spPr bwMode="auto">
            <a:xfrm>
              <a:off x="2754313" y="1676400"/>
              <a:ext cx="523875" cy="276837"/>
            </a:xfrm>
            <a:prstGeom prst="rect">
              <a:avLst/>
            </a:prstGeom>
            <a:noFill/>
            <a:ln w="9525">
              <a:noFill/>
              <a:miter lim="800000"/>
              <a:headEnd/>
              <a:tailEnd/>
            </a:ln>
          </p:spPr>
          <p:txBody>
            <a:bodyPr wrap="square" lIns="91275" tIns="45640" rIns="91275" bIns="45640">
              <a:spAutoFit/>
            </a:bodyPr>
            <a:lstStyle/>
            <a:p>
              <a:r>
                <a:rPr lang="en-US" altLang="zh-CN" sz="1200" dirty="0">
                  <a:latin typeface="+mn-lt"/>
                  <a:ea typeface="+mn-ea"/>
                </a:rPr>
                <a:t>VM3</a:t>
              </a:r>
              <a:endParaRPr lang="zh-CN" altLang="en-US" sz="1200" dirty="0">
                <a:latin typeface="+mn-lt"/>
                <a:ea typeface="+mn-ea"/>
              </a:endParaRPr>
            </a:p>
          </p:txBody>
        </p:sp>
        <p:sp>
          <p:nvSpPr>
            <p:cNvPr id="18" name="矩形 74"/>
            <p:cNvSpPr>
              <a:spLocks noChangeArrowheads="1"/>
            </p:cNvSpPr>
            <p:nvPr/>
          </p:nvSpPr>
          <p:spPr bwMode="auto">
            <a:xfrm>
              <a:off x="992188" y="1971675"/>
              <a:ext cx="123825" cy="439738"/>
            </a:xfrm>
            <a:prstGeom prst="rect">
              <a:avLst/>
            </a:prstGeom>
            <a:solidFill>
              <a:srgbClr val="00B0F0"/>
            </a:solidFill>
            <a:ln w="9525" algn="ctr">
              <a:noFill/>
              <a:round/>
              <a:headEnd/>
              <a:tailEnd/>
            </a:ln>
          </p:spPr>
          <p:txBody>
            <a:bodyPr lIns="91275" tIns="45640" rIns="91275" bIns="45640"/>
            <a:lstStyle/>
            <a:p>
              <a:endParaRPr lang="zh-CN" altLang="en-US" sz="1100">
                <a:latin typeface="+mn-lt"/>
                <a:ea typeface="+mn-ea"/>
              </a:endParaRPr>
            </a:p>
          </p:txBody>
        </p:sp>
        <p:sp>
          <p:nvSpPr>
            <p:cNvPr id="19" name="矩形 78"/>
            <p:cNvSpPr>
              <a:spLocks noChangeArrowheads="1"/>
            </p:cNvSpPr>
            <p:nvPr/>
          </p:nvSpPr>
          <p:spPr bwMode="auto">
            <a:xfrm>
              <a:off x="2135188" y="2876550"/>
              <a:ext cx="133350" cy="496888"/>
            </a:xfrm>
            <a:prstGeom prst="rect">
              <a:avLst/>
            </a:prstGeom>
            <a:solidFill>
              <a:srgbClr val="00B0F0"/>
            </a:solidFill>
            <a:ln w="9525" algn="ctr">
              <a:noFill/>
              <a:round/>
              <a:headEnd/>
              <a:tailEnd/>
            </a:ln>
          </p:spPr>
          <p:txBody>
            <a:bodyPr lIns="91275" tIns="45640" rIns="91275" bIns="45640"/>
            <a:lstStyle/>
            <a:p>
              <a:endParaRPr lang="zh-CN" altLang="en-US" sz="1100">
                <a:latin typeface="+mn-lt"/>
                <a:ea typeface="+mn-ea"/>
              </a:endParaRPr>
            </a:p>
          </p:txBody>
        </p:sp>
        <p:sp>
          <p:nvSpPr>
            <p:cNvPr id="20" name="矩形 79"/>
            <p:cNvSpPr>
              <a:spLocks noChangeArrowheads="1"/>
            </p:cNvSpPr>
            <p:nvPr/>
          </p:nvSpPr>
          <p:spPr bwMode="auto">
            <a:xfrm>
              <a:off x="2573338" y="2867025"/>
              <a:ext cx="133350" cy="504825"/>
            </a:xfrm>
            <a:prstGeom prst="rect">
              <a:avLst/>
            </a:prstGeom>
            <a:solidFill>
              <a:srgbClr val="C00000"/>
            </a:solidFill>
            <a:ln w="9525" algn="ctr">
              <a:noFill/>
              <a:round/>
              <a:headEnd/>
              <a:tailEnd/>
            </a:ln>
          </p:spPr>
          <p:txBody>
            <a:bodyPr lIns="91275" tIns="45640" rIns="91275" bIns="45640"/>
            <a:lstStyle/>
            <a:p>
              <a:endParaRPr lang="zh-CN" altLang="en-US" sz="1100">
                <a:latin typeface="+mn-lt"/>
                <a:ea typeface="+mn-ea"/>
              </a:endParaRPr>
            </a:p>
          </p:txBody>
        </p:sp>
        <p:sp>
          <p:nvSpPr>
            <p:cNvPr id="21" name="矩形 81"/>
            <p:cNvSpPr>
              <a:spLocks noChangeArrowheads="1"/>
            </p:cNvSpPr>
            <p:nvPr/>
          </p:nvSpPr>
          <p:spPr bwMode="auto">
            <a:xfrm>
              <a:off x="1878013" y="1971675"/>
              <a:ext cx="123825" cy="439738"/>
            </a:xfrm>
            <a:prstGeom prst="rect">
              <a:avLst/>
            </a:prstGeom>
            <a:solidFill>
              <a:srgbClr val="00B0F0"/>
            </a:solidFill>
            <a:ln w="9525" algn="ctr">
              <a:noFill/>
              <a:round/>
              <a:headEnd/>
              <a:tailEnd/>
            </a:ln>
          </p:spPr>
          <p:txBody>
            <a:bodyPr lIns="91275" tIns="45640" rIns="91275" bIns="45640"/>
            <a:lstStyle/>
            <a:p>
              <a:endParaRPr lang="zh-CN" altLang="en-US" sz="1100">
                <a:latin typeface="+mn-lt"/>
                <a:ea typeface="+mn-ea"/>
              </a:endParaRPr>
            </a:p>
          </p:txBody>
        </p:sp>
        <p:sp>
          <p:nvSpPr>
            <p:cNvPr id="22" name="矩形 82"/>
            <p:cNvSpPr>
              <a:spLocks noChangeArrowheads="1"/>
            </p:cNvSpPr>
            <p:nvPr/>
          </p:nvSpPr>
          <p:spPr bwMode="auto">
            <a:xfrm>
              <a:off x="2754313" y="1971675"/>
              <a:ext cx="123825" cy="439738"/>
            </a:xfrm>
            <a:prstGeom prst="rect">
              <a:avLst/>
            </a:prstGeom>
            <a:solidFill>
              <a:srgbClr val="00B0F0"/>
            </a:solidFill>
            <a:ln w="9525" algn="ctr">
              <a:noFill/>
              <a:round/>
              <a:headEnd/>
              <a:tailEnd/>
            </a:ln>
          </p:spPr>
          <p:txBody>
            <a:bodyPr lIns="91275" tIns="45640" rIns="91275" bIns="45640"/>
            <a:lstStyle/>
            <a:p>
              <a:endParaRPr lang="zh-CN" altLang="en-US" sz="1100">
                <a:latin typeface="+mn-lt"/>
                <a:ea typeface="+mn-ea"/>
              </a:endParaRPr>
            </a:p>
          </p:txBody>
        </p:sp>
        <p:cxnSp>
          <p:nvCxnSpPr>
            <p:cNvPr id="23" name="直接连接符 84"/>
            <p:cNvCxnSpPr>
              <a:cxnSpLocks noChangeShapeType="1"/>
              <a:stCxn id="18" idx="2"/>
              <a:endCxn id="19" idx="0"/>
            </p:cNvCxnSpPr>
            <p:nvPr/>
          </p:nvCxnSpPr>
          <p:spPr bwMode="auto">
            <a:xfrm>
              <a:off x="1054100" y="2411413"/>
              <a:ext cx="1147763" cy="465137"/>
            </a:xfrm>
            <a:prstGeom prst="line">
              <a:avLst/>
            </a:prstGeom>
            <a:noFill/>
            <a:ln w="15875" algn="ctr">
              <a:solidFill>
                <a:srgbClr val="00B0F0"/>
              </a:solidFill>
              <a:round/>
              <a:headEnd/>
              <a:tailEnd/>
            </a:ln>
          </p:spPr>
        </p:cxnSp>
        <p:cxnSp>
          <p:nvCxnSpPr>
            <p:cNvPr id="24" name="直接连接符 86"/>
            <p:cNvCxnSpPr>
              <a:cxnSpLocks noChangeShapeType="1"/>
              <a:stCxn id="21" idx="2"/>
              <a:endCxn id="19" idx="0"/>
            </p:cNvCxnSpPr>
            <p:nvPr/>
          </p:nvCxnSpPr>
          <p:spPr bwMode="auto">
            <a:xfrm>
              <a:off x="1939925" y="2411413"/>
              <a:ext cx="261938" cy="465137"/>
            </a:xfrm>
            <a:prstGeom prst="line">
              <a:avLst/>
            </a:prstGeom>
            <a:noFill/>
            <a:ln w="15875" algn="ctr">
              <a:solidFill>
                <a:srgbClr val="00B0F0"/>
              </a:solidFill>
              <a:round/>
              <a:headEnd/>
              <a:tailEnd/>
            </a:ln>
          </p:spPr>
        </p:cxnSp>
        <p:cxnSp>
          <p:nvCxnSpPr>
            <p:cNvPr id="25" name="直接连接符 88"/>
            <p:cNvCxnSpPr>
              <a:cxnSpLocks noChangeShapeType="1"/>
              <a:stCxn id="22" idx="2"/>
              <a:endCxn id="19" idx="0"/>
            </p:cNvCxnSpPr>
            <p:nvPr/>
          </p:nvCxnSpPr>
          <p:spPr bwMode="auto">
            <a:xfrm flipH="1">
              <a:off x="2201863" y="2411413"/>
              <a:ext cx="614362" cy="465137"/>
            </a:xfrm>
            <a:prstGeom prst="line">
              <a:avLst/>
            </a:prstGeom>
            <a:noFill/>
            <a:ln w="15875" algn="ctr">
              <a:solidFill>
                <a:srgbClr val="00B0F0"/>
              </a:solidFill>
              <a:round/>
              <a:headEnd/>
              <a:tailEnd/>
            </a:ln>
          </p:spPr>
        </p:cxnSp>
        <p:sp>
          <p:nvSpPr>
            <p:cNvPr id="26" name="TextBox 89"/>
            <p:cNvSpPr txBox="1">
              <a:spLocks noChangeArrowheads="1"/>
            </p:cNvSpPr>
            <p:nvPr/>
          </p:nvSpPr>
          <p:spPr bwMode="auto">
            <a:xfrm>
              <a:off x="839788" y="3009900"/>
              <a:ext cx="838768" cy="276837"/>
            </a:xfrm>
            <a:prstGeom prst="rect">
              <a:avLst/>
            </a:prstGeom>
            <a:noFill/>
            <a:ln w="9525">
              <a:noFill/>
              <a:miter lim="800000"/>
              <a:headEnd/>
              <a:tailEnd/>
            </a:ln>
          </p:spPr>
          <p:txBody>
            <a:bodyPr wrap="square" lIns="91275" tIns="45640" rIns="91275" bIns="45640">
              <a:spAutoFit/>
            </a:bodyPr>
            <a:lstStyle/>
            <a:p>
              <a:r>
                <a:rPr lang="zh-CN" altLang="en-US" sz="1200" b="1" dirty="0">
                  <a:latin typeface="+mn-lt"/>
                  <a:ea typeface="+mn-ea"/>
                </a:rPr>
                <a:t>物理内存</a:t>
              </a:r>
            </a:p>
          </p:txBody>
        </p:sp>
        <p:cxnSp>
          <p:nvCxnSpPr>
            <p:cNvPr id="27" name="直接连接符 91"/>
            <p:cNvCxnSpPr>
              <a:cxnSpLocks noChangeShapeType="1"/>
              <a:stCxn id="21" idx="2"/>
              <a:endCxn id="20" idx="0"/>
            </p:cNvCxnSpPr>
            <p:nvPr/>
          </p:nvCxnSpPr>
          <p:spPr bwMode="auto">
            <a:xfrm>
              <a:off x="1939925" y="2411413"/>
              <a:ext cx="700088" cy="455612"/>
            </a:xfrm>
            <a:prstGeom prst="line">
              <a:avLst/>
            </a:prstGeom>
            <a:noFill/>
            <a:ln w="15875" algn="ctr">
              <a:solidFill>
                <a:srgbClr val="C00000"/>
              </a:solidFill>
              <a:round/>
              <a:headEnd/>
              <a:tailEnd/>
            </a:ln>
          </p:spPr>
        </p:cxnSp>
        <p:sp>
          <p:nvSpPr>
            <p:cNvPr id="28" name="圆柱形 92"/>
            <p:cNvSpPr>
              <a:spLocks noChangeArrowheads="1"/>
            </p:cNvSpPr>
            <p:nvPr/>
          </p:nvSpPr>
          <p:spPr bwMode="auto">
            <a:xfrm>
              <a:off x="3884613" y="2714625"/>
              <a:ext cx="733425" cy="666750"/>
            </a:xfrm>
            <a:prstGeom prst="can">
              <a:avLst>
                <a:gd name="adj" fmla="val 25000"/>
              </a:avLst>
            </a:prstGeom>
            <a:gradFill rotWithShape="0">
              <a:gsLst>
                <a:gs pos="0">
                  <a:srgbClr val="5E9EFF"/>
                </a:gs>
                <a:gs pos="39999">
                  <a:srgbClr val="85C2FF"/>
                </a:gs>
                <a:gs pos="70000">
                  <a:srgbClr val="C4D6EB"/>
                </a:gs>
                <a:gs pos="100000">
                  <a:srgbClr val="FFEBFA"/>
                </a:gs>
              </a:gsLst>
              <a:lin ang="5400000"/>
            </a:gradFill>
            <a:ln w="9525" algn="ctr">
              <a:solidFill>
                <a:srgbClr val="0070C0"/>
              </a:solidFill>
              <a:round/>
              <a:headEnd/>
              <a:tailEnd/>
            </a:ln>
          </p:spPr>
          <p:txBody>
            <a:bodyPr lIns="91275" tIns="45640" rIns="91275" bIns="45640"/>
            <a:lstStyle/>
            <a:p>
              <a:endParaRPr lang="zh-CN" altLang="en-US" sz="1100">
                <a:latin typeface="+mn-lt"/>
                <a:ea typeface="+mn-ea"/>
              </a:endParaRPr>
            </a:p>
          </p:txBody>
        </p:sp>
        <p:sp>
          <p:nvSpPr>
            <p:cNvPr id="29" name="圆柱形 93"/>
            <p:cNvSpPr>
              <a:spLocks noChangeArrowheads="1"/>
            </p:cNvSpPr>
            <p:nvPr/>
          </p:nvSpPr>
          <p:spPr bwMode="auto">
            <a:xfrm>
              <a:off x="5132388" y="2714625"/>
              <a:ext cx="733425" cy="666750"/>
            </a:xfrm>
            <a:prstGeom prst="can">
              <a:avLst>
                <a:gd name="adj" fmla="val 25000"/>
              </a:avLst>
            </a:prstGeom>
            <a:gradFill rotWithShape="0">
              <a:gsLst>
                <a:gs pos="0">
                  <a:srgbClr val="5E9EFF"/>
                </a:gs>
                <a:gs pos="39999">
                  <a:srgbClr val="85C2FF"/>
                </a:gs>
                <a:gs pos="70000">
                  <a:srgbClr val="C4D6EB"/>
                </a:gs>
                <a:gs pos="100000">
                  <a:srgbClr val="FFEBFA"/>
                </a:gs>
              </a:gsLst>
              <a:lin ang="5400000"/>
            </a:gradFill>
            <a:ln w="9525" algn="ctr">
              <a:solidFill>
                <a:srgbClr val="0070C0"/>
              </a:solidFill>
              <a:round/>
              <a:headEnd/>
              <a:tailEnd/>
            </a:ln>
          </p:spPr>
          <p:txBody>
            <a:bodyPr lIns="91275" tIns="45640" rIns="91275" bIns="45640"/>
            <a:lstStyle/>
            <a:p>
              <a:endParaRPr lang="zh-CN" altLang="en-US" sz="1100">
                <a:latin typeface="+mn-lt"/>
                <a:ea typeface="+mn-ea"/>
              </a:endParaRPr>
            </a:p>
          </p:txBody>
        </p:sp>
        <p:sp>
          <p:nvSpPr>
            <p:cNvPr id="30" name="TextBox 94"/>
            <p:cNvSpPr txBox="1">
              <a:spLocks noChangeArrowheads="1"/>
            </p:cNvSpPr>
            <p:nvPr/>
          </p:nvSpPr>
          <p:spPr bwMode="auto">
            <a:xfrm>
              <a:off x="4646613" y="3000375"/>
              <a:ext cx="557213" cy="276837"/>
            </a:xfrm>
            <a:prstGeom prst="rect">
              <a:avLst/>
            </a:prstGeom>
            <a:noFill/>
            <a:ln w="9525">
              <a:noFill/>
              <a:miter lim="800000"/>
              <a:headEnd/>
              <a:tailEnd/>
            </a:ln>
          </p:spPr>
          <p:txBody>
            <a:bodyPr wrap="square" lIns="91275" tIns="45640" rIns="91275" bIns="45640">
              <a:spAutoFit/>
            </a:bodyPr>
            <a:lstStyle/>
            <a:p>
              <a:r>
                <a:rPr lang="en-US" altLang="zh-CN" sz="1200" b="1" dirty="0">
                  <a:latin typeface="+mn-lt"/>
                  <a:ea typeface="+mn-ea"/>
                </a:rPr>
                <a:t>Disk</a:t>
              </a:r>
              <a:endParaRPr lang="zh-CN" altLang="en-US" sz="1100" b="1" dirty="0">
                <a:latin typeface="+mn-lt"/>
                <a:ea typeface="+mn-ea"/>
              </a:endParaRPr>
            </a:p>
          </p:txBody>
        </p:sp>
        <p:sp>
          <p:nvSpPr>
            <p:cNvPr id="31" name="矩形 30"/>
            <p:cNvSpPr/>
            <p:nvPr/>
          </p:nvSpPr>
          <p:spPr bwMode="auto">
            <a:xfrm>
              <a:off x="3903663" y="1952625"/>
              <a:ext cx="676275" cy="447675"/>
            </a:xfrm>
            <a:prstGeom prst="rect">
              <a:avLst/>
            </a:prstGeom>
            <a:solidFill>
              <a:schemeClr val="bg1">
                <a:lumMod val="75000"/>
              </a:schemeClr>
            </a:solidFill>
            <a:ln w="9525" cap="flat" cmpd="sng" algn="ctr">
              <a:solidFill>
                <a:schemeClr val="bg2"/>
              </a:solidFill>
              <a:prstDash val="solid"/>
              <a:round/>
              <a:headEnd type="none" w="med" len="med"/>
              <a:tailEnd type="none" w="med" len="med"/>
            </a:ln>
            <a:effectLst/>
            <a:extLst/>
          </p:spPr>
          <p:txBody>
            <a:bodyPr lIns="91275" tIns="45640" rIns="91275" bIns="45640"/>
            <a:lstStyle/>
            <a:p>
              <a:pPr>
                <a:defRPr/>
              </a:pPr>
              <a:endParaRPr lang="zh-CN" altLang="en-US" sz="1100" dirty="0">
                <a:latin typeface="+mn-lt"/>
                <a:ea typeface="+mn-ea"/>
              </a:endParaRPr>
            </a:p>
          </p:txBody>
        </p:sp>
        <p:sp>
          <p:nvSpPr>
            <p:cNvPr id="32" name="TextBox 97"/>
            <p:cNvSpPr txBox="1">
              <a:spLocks noChangeArrowheads="1"/>
            </p:cNvSpPr>
            <p:nvPr/>
          </p:nvSpPr>
          <p:spPr bwMode="auto">
            <a:xfrm>
              <a:off x="4017963" y="1666875"/>
              <a:ext cx="466725" cy="276837"/>
            </a:xfrm>
            <a:prstGeom prst="rect">
              <a:avLst/>
            </a:prstGeom>
            <a:noFill/>
            <a:ln w="9525">
              <a:noFill/>
              <a:miter lim="800000"/>
              <a:headEnd/>
              <a:tailEnd/>
            </a:ln>
          </p:spPr>
          <p:txBody>
            <a:bodyPr lIns="91275" tIns="45640" rIns="91275" bIns="45640">
              <a:spAutoFit/>
            </a:bodyPr>
            <a:lstStyle/>
            <a:p>
              <a:r>
                <a:rPr lang="en-US" altLang="zh-CN" sz="1200">
                  <a:latin typeface="+mn-lt"/>
                  <a:ea typeface="+mn-ea"/>
                </a:rPr>
                <a:t>VM</a:t>
              </a:r>
              <a:endParaRPr lang="zh-CN" altLang="en-US" sz="1200">
                <a:latin typeface="+mn-lt"/>
                <a:ea typeface="+mn-ea"/>
              </a:endParaRPr>
            </a:p>
          </p:txBody>
        </p:sp>
        <p:sp>
          <p:nvSpPr>
            <p:cNvPr id="33" name="矩形 32"/>
            <p:cNvSpPr/>
            <p:nvPr/>
          </p:nvSpPr>
          <p:spPr bwMode="auto">
            <a:xfrm>
              <a:off x="5160963" y="1952625"/>
              <a:ext cx="676275" cy="447675"/>
            </a:xfrm>
            <a:prstGeom prst="rect">
              <a:avLst/>
            </a:prstGeom>
            <a:solidFill>
              <a:schemeClr val="bg1">
                <a:lumMod val="75000"/>
              </a:schemeClr>
            </a:solidFill>
            <a:ln w="9525" cap="flat" cmpd="sng" algn="ctr">
              <a:solidFill>
                <a:schemeClr val="bg2"/>
              </a:solidFill>
              <a:prstDash val="solid"/>
              <a:round/>
              <a:headEnd type="none" w="med" len="med"/>
              <a:tailEnd type="none" w="med" len="med"/>
            </a:ln>
            <a:effectLst/>
            <a:extLst/>
          </p:spPr>
          <p:txBody>
            <a:bodyPr lIns="91275" tIns="45640" rIns="91275" bIns="45640"/>
            <a:lstStyle/>
            <a:p>
              <a:pPr>
                <a:defRPr/>
              </a:pPr>
              <a:endParaRPr lang="zh-CN" altLang="en-US" sz="1100" dirty="0">
                <a:latin typeface="+mn-lt"/>
                <a:ea typeface="+mn-ea"/>
              </a:endParaRPr>
            </a:p>
          </p:txBody>
        </p:sp>
        <p:sp>
          <p:nvSpPr>
            <p:cNvPr id="34" name="TextBox 99"/>
            <p:cNvSpPr txBox="1">
              <a:spLocks noChangeArrowheads="1"/>
            </p:cNvSpPr>
            <p:nvPr/>
          </p:nvSpPr>
          <p:spPr bwMode="auto">
            <a:xfrm>
              <a:off x="5275263" y="1676400"/>
              <a:ext cx="466725" cy="276837"/>
            </a:xfrm>
            <a:prstGeom prst="rect">
              <a:avLst/>
            </a:prstGeom>
            <a:noFill/>
            <a:ln w="9525">
              <a:noFill/>
              <a:miter lim="800000"/>
              <a:headEnd/>
              <a:tailEnd/>
            </a:ln>
          </p:spPr>
          <p:txBody>
            <a:bodyPr lIns="91275" tIns="45640" rIns="91275" bIns="45640">
              <a:spAutoFit/>
            </a:bodyPr>
            <a:lstStyle/>
            <a:p>
              <a:r>
                <a:rPr lang="en-US" altLang="zh-CN" sz="1200">
                  <a:latin typeface="+mn-lt"/>
                  <a:ea typeface="+mn-ea"/>
                </a:rPr>
                <a:t>VM</a:t>
              </a:r>
              <a:endParaRPr lang="zh-CN" altLang="en-US" sz="1200">
                <a:latin typeface="+mn-lt"/>
                <a:ea typeface="+mn-ea"/>
              </a:endParaRPr>
            </a:p>
          </p:txBody>
        </p:sp>
        <p:sp>
          <p:nvSpPr>
            <p:cNvPr id="35" name="矩形 100"/>
            <p:cNvSpPr>
              <a:spLocks noChangeArrowheads="1"/>
            </p:cNvSpPr>
            <p:nvPr/>
          </p:nvSpPr>
          <p:spPr bwMode="auto">
            <a:xfrm>
              <a:off x="4027488" y="1962150"/>
              <a:ext cx="123825" cy="439738"/>
            </a:xfrm>
            <a:prstGeom prst="rect">
              <a:avLst/>
            </a:prstGeom>
            <a:solidFill>
              <a:srgbClr val="00B0F0"/>
            </a:solidFill>
            <a:ln w="9525" algn="ctr">
              <a:noFill/>
              <a:round/>
              <a:headEnd/>
              <a:tailEnd/>
            </a:ln>
          </p:spPr>
          <p:txBody>
            <a:bodyPr lIns="91275" tIns="45640" rIns="91275" bIns="45640"/>
            <a:lstStyle/>
            <a:p>
              <a:endParaRPr lang="zh-CN" altLang="en-US" sz="1100">
                <a:latin typeface="+mn-lt"/>
                <a:ea typeface="+mn-ea"/>
              </a:endParaRPr>
            </a:p>
          </p:txBody>
        </p:sp>
        <p:sp>
          <p:nvSpPr>
            <p:cNvPr id="36" name="矩形 101"/>
            <p:cNvSpPr>
              <a:spLocks noChangeArrowheads="1"/>
            </p:cNvSpPr>
            <p:nvPr/>
          </p:nvSpPr>
          <p:spPr bwMode="auto">
            <a:xfrm>
              <a:off x="4322763" y="1962150"/>
              <a:ext cx="123825" cy="439738"/>
            </a:xfrm>
            <a:prstGeom prst="rect">
              <a:avLst/>
            </a:prstGeom>
            <a:solidFill>
              <a:srgbClr val="00B0F0"/>
            </a:solidFill>
            <a:ln w="9525" algn="ctr">
              <a:noFill/>
              <a:round/>
              <a:headEnd/>
              <a:tailEnd/>
            </a:ln>
          </p:spPr>
          <p:txBody>
            <a:bodyPr lIns="91275" tIns="45640" rIns="91275" bIns="45640"/>
            <a:lstStyle/>
            <a:p>
              <a:endParaRPr lang="zh-CN" altLang="en-US" sz="1100">
                <a:latin typeface="+mn-lt"/>
                <a:ea typeface="+mn-ea"/>
              </a:endParaRPr>
            </a:p>
          </p:txBody>
        </p:sp>
        <p:sp>
          <p:nvSpPr>
            <p:cNvPr id="37" name="矩形 36"/>
            <p:cNvSpPr/>
            <p:nvPr/>
          </p:nvSpPr>
          <p:spPr bwMode="auto">
            <a:xfrm>
              <a:off x="5275263" y="1962150"/>
              <a:ext cx="123825" cy="43973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lIns="91275" tIns="45640" rIns="91275" bIns="45640"/>
            <a:lstStyle/>
            <a:p>
              <a:pPr>
                <a:defRPr/>
              </a:pPr>
              <a:endParaRPr lang="zh-CN" altLang="en-US" sz="1100" dirty="0">
                <a:latin typeface="+mn-lt"/>
                <a:ea typeface="+mn-ea"/>
              </a:endParaRPr>
            </a:p>
          </p:txBody>
        </p:sp>
        <p:sp>
          <p:nvSpPr>
            <p:cNvPr id="38" name="矩形 37"/>
            <p:cNvSpPr/>
            <p:nvPr/>
          </p:nvSpPr>
          <p:spPr bwMode="auto">
            <a:xfrm>
              <a:off x="5570538" y="1962150"/>
              <a:ext cx="123825" cy="43973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lIns="91275" tIns="45640" rIns="91275" bIns="45640"/>
            <a:lstStyle/>
            <a:p>
              <a:pPr>
                <a:defRPr/>
              </a:pPr>
              <a:endParaRPr lang="zh-CN" altLang="en-US" sz="1100" dirty="0">
                <a:latin typeface="+mn-lt"/>
                <a:ea typeface="+mn-ea"/>
              </a:endParaRPr>
            </a:p>
          </p:txBody>
        </p:sp>
        <p:sp>
          <p:nvSpPr>
            <p:cNvPr id="39" name="矩形 104"/>
            <p:cNvSpPr>
              <a:spLocks noChangeArrowheads="1"/>
            </p:cNvSpPr>
            <p:nvPr/>
          </p:nvSpPr>
          <p:spPr bwMode="auto">
            <a:xfrm>
              <a:off x="5294313" y="2914650"/>
              <a:ext cx="123825" cy="439738"/>
            </a:xfrm>
            <a:prstGeom prst="rect">
              <a:avLst/>
            </a:prstGeom>
            <a:solidFill>
              <a:srgbClr val="00B0F0"/>
            </a:solidFill>
            <a:ln w="9525" algn="ctr">
              <a:noFill/>
              <a:round/>
              <a:headEnd/>
              <a:tailEnd/>
            </a:ln>
          </p:spPr>
          <p:txBody>
            <a:bodyPr lIns="91275" tIns="45640" rIns="91275" bIns="45640"/>
            <a:lstStyle/>
            <a:p>
              <a:endParaRPr lang="zh-CN" altLang="en-US" sz="1100">
                <a:latin typeface="+mn-lt"/>
                <a:ea typeface="+mn-ea"/>
              </a:endParaRPr>
            </a:p>
          </p:txBody>
        </p:sp>
        <p:sp>
          <p:nvSpPr>
            <p:cNvPr id="40" name="矩形 105"/>
            <p:cNvSpPr>
              <a:spLocks noChangeArrowheads="1"/>
            </p:cNvSpPr>
            <p:nvPr/>
          </p:nvSpPr>
          <p:spPr bwMode="auto">
            <a:xfrm>
              <a:off x="5589588" y="2914650"/>
              <a:ext cx="123825" cy="439738"/>
            </a:xfrm>
            <a:prstGeom prst="rect">
              <a:avLst/>
            </a:prstGeom>
            <a:solidFill>
              <a:srgbClr val="00B0F0"/>
            </a:solidFill>
            <a:ln w="9525" algn="ctr">
              <a:noFill/>
              <a:round/>
              <a:headEnd/>
              <a:tailEnd/>
            </a:ln>
          </p:spPr>
          <p:txBody>
            <a:bodyPr lIns="91275" tIns="45640" rIns="91275" bIns="45640"/>
            <a:lstStyle/>
            <a:p>
              <a:endParaRPr lang="zh-CN" altLang="en-US" sz="1100">
                <a:latin typeface="+mn-lt"/>
                <a:ea typeface="+mn-ea"/>
              </a:endParaRPr>
            </a:p>
          </p:txBody>
        </p:sp>
        <p:cxnSp>
          <p:nvCxnSpPr>
            <p:cNvPr id="41" name="直接箭头连接符 107"/>
            <p:cNvCxnSpPr>
              <a:cxnSpLocks noChangeShapeType="1"/>
              <a:stCxn id="37" idx="2"/>
              <a:endCxn id="39" idx="0"/>
            </p:cNvCxnSpPr>
            <p:nvPr/>
          </p:nvCxnSpPr>
          <p:spPr bwMode="auto">
            <a:xfrm>
              <a:off x="5337175" y="2401888"/>
              <a:ext cx="19050" cy="512762"/>
            </a:xfrm>
            <a:prstGeom prst="straightConnector1">
              <a:avLst/>
            </a:prstGeom>
            <a:noFill/>
            <a:ln w="9525" algn="ctr">
              <a:solidFill>
                <a:schemeClr val="bg2"/>
              </a:solidFill>
              <a:prstDash val="dash"/>
              <a:round/>
              <a:headEnd/>
              <a:tailEnd type="triangle" w="med" len="med"/>
            </a:ln>
          </p:spPr>
        </p:cxnSp>
        <p:cxnSp>
          <p:nvCxnSpPr>
            <p:cNvPr id="42" name="直接箭头连接符 110"/>
            <p:cNvCxnSpPr>
              <a:cxnSpLocks noChangeShapeType="1"/>
              <a:stCxn id="38" idx="2"/>
              <a:endCxn id="40" idx="0"/>
            </p:cNvCxnSpPr>
            <p:nvPr/>
          </p:nvCxnSpPr>
          <p:spPr bwMode="auto">
            <a:xfrm>
              <a:off x="5632450" y="2401888"/>
              <a:ext cx="19050" cy="512762"/>
            </a:xfrm>
            <a:prstGeom prst="straightConnector1">
              <a:avLst/>
            </a:prstGeom>
            <a:noFill/>
            <a:ln w="9525" algn="ctr">
              <a:solidFill>
                <a:schemeClr val="bg2"/>
              </a:solidFill>
              <a:prstDash val="dash"/>
              <a:round/>
              <a:headEnd/>
              <a:tailEnd type="triangle" w="med" len="med"/>
            </a:ln>
          </p:spPr>
        </p:cxnSp>
        <p:sp>
          <p:nvSpPr>
            <p:cNvPr id="43" name="右箭头 42"/>
            <p:cNvSpPr/>
            <p:nvPr/>
          </p:nvSpPr>
          <p:spPr bwMode="auto">
            <a:xfrm>
              <a:off x="4722813" y="2419350"/>
              <a:ext cx="295275" cy="295275"/>
            </a:xfrm>
            <a:prstGeom prst="rightArrow">
              <a:avLst>
                <a:gd name="adj1" fmla="val 50000"/>
                <a:gd name="adj2" fmla="val 50000"/>
              </a:avLst>
            </a:prstGeom>
            <a:solidFill>
              <a:schemeClr val="bg1">
                <a:lumMod val="85000"/>
              </a:schemeClr>
            </a:solidFill>
            <a:ln w="9525" cap="flat" cmpd="sng" algn="ctr">
              <a:solidFill>
                <a:schemeClr val="bg2"/>
              </a:solidFill>
              <a:prstDash val="solid"/>
              <a:round/>
              <a:headEnd type="none" w="med" len="med"/>
              <a:tailEnd type="none" w="med" len="med"/>
            </a:ln>
            <a:effectLst/>
            <a:extLst/>
          </p:spPr>
          <p:txBody>
            <a:bodyPr lIns="91275" tIns="45640" rIns="91275" bIns="45640"/>
            <a:lstStyle/>
            <a:p>
              <a:pPr>
                <a:defRPr/>
              </a:pPr>
              <a:endParaRPr lang="zh-CN" altLang="en-US" sz="1100" dirty="0">
                <a:latin typeface="+mn-lt"/>
                <a:ea typeface="+mn-ea"/>
              </a:endParaRPr>
            </a:p>
          </p:txBody>
        </p:sp>
        <p:sp>
          <p:nvSpPr>
            <p:cNvPr id="44" name="矩形 113"/>
            <p:cNvSpPr>
              <a:spLocks noChangeArrowheads="1"/>
            </p:cNvSpPr>
            <p:nvPr/>
          </p:nvSpPr>
          <p:spPr bwMode="auto">
            <a:xfrm>
              <a:off x="6426200" y="1981200"/>
              <a:ext cx="531813" cy="1362075"/>
            </a:xfrm>
            <a:prstGeom prst="rect">
              <a:avLst/>
            </a:prstGeom>
            <a:solidFill>
              <a:schemeClr val="bg1"/>
            </a:solidFill>
            <a:ln w="9525" algn="ctr">
              <a:solidFill>
                <a:schemeClr val="bg2"/>
              </a:solidFill>
              <a:round/>
              <a:headEnd/>
              <a:tailEnd/>
            </a:ln>
          </p:spPr>
          <p:txBody>
            <a:bodyPr lIns="91275" tIns="45640" rIns="91275" bIns="45640"/>
            <a:lstStyle/>
            <a:p>
              <a:endParaRPr lang="zh-CN" altLang="en-US" sz="1100">
                <a:latin typeface="+mn-lt"/>
                <a:ea typeface="+mn-ea"/>
              </a:endParaRPr>
            </a:p>
          </p:txBody>
        </p:sp>
        <p:sp>
          <p:nvSpPr>
            <p:cNvPr id="45" name="矩形 114"/>
            <p:cNvSpPr>
              <a:spLocks noChangeArrowheads="1"/>
            </p:cNvSpPr>
            <p:nvPr/>
          </p:nvSpPr>
          <p:spPr bwMode="auto">
            <a:xfrm>
              <a:off x="7862888" y="1982788"/>
              <a:ext cx="565150" cy="1389062"/>
            </a:xfrm>
            <a:prstGeom prst="rect">
              <a:avLst/>
            </a:prstGeom>
            <a:solidFill>
              <a:schemeClr val="bg1"/>
            </a:solidFill>
            <a:ln w="9525" algn="ctr">
              <a:solidFill>
                <a:schemeClr val="bg2"/>
              </a:solidFill>
              <a:round/>
              <a:headEnd/>
              <a:tailEnd/>
            </a:ln>
          </p:spPr>
          <p:txBody>
            <a:bodyPr lIns="91275" tIns="45640" rIns="91275" bIns="45640"/>
            <a:lstStyle/>
            <a:p>
              <a:endParaRPr lang="zh-CN" altLang="en-US" sz="1100">
                <a:latin typeface="+mn-lt"/>
                <a:ea typeface="+mn-ea"/>
              </a:endParaRPr>
            </a:p>
          </p:txBody>
        </p:sp>
        <p:sp>
          <p:nvSpPr>
            <p:cNvPr id="46" name="TextBox 115"/>
            <p:cNvSpPr txBox="1">
              <a:spLocks noChangeArrowheads="1"/>
            </p:cNvSpPr>
            <p:nvPr/>
          </p:nvSpPr>
          <p:spPr bwMode="auto">
            <a:xfrm>
              <a:off x="6521450" y="1685925"/>
              <a:ext cx="523875" cy="276837"/>
            </a:xfrm>
            <a:prstGeom prst="rect">
              <a:avLst/>
            </a:prstGeom>
            <a:noFill/>
            <a:ln w="9525">
              <a:noFill/>
              <a:miter lim="800000"/>
              <a:headEnd/>
              <a:tailEnd/>
            </a:ln>
          </p:spPr>
          <p:txBody>
            <a:bodyPr wrap="square" lIns="91275" tIns="45640" rIns="91275" bIns="45640">
              <a:spAutoFit/>
            </a:bodyPr>
            <a:lstStyle/>
            <a:p>
              <a:r>
                <a:rPr lang="en-US" altLang="zh-CN" sz="1200" dirty="0">
                  <a:latin typeface="+mn-lt"/>
                  <a:ea typeface="+mn-ea"/>
                </a:rPr>
                <a:t>VM1</a:t>
              </a:r>
              <a:endParaRPr lang="zh-CN" altLang="en-US" sz="1200" dirty="0">
                <a:latin typeface="+mn-lt"/>
                <a:ea typeface="+mn-ea"/>
              </a:endParaRPr>
            </a:p>
          </p:txBody>
        </p:sp>
        <p:sp>
          <p:nvSpPr>
            <p:cNvPr id="47" name="TextBox 116"/>
            <p:cNvSpPr txBox="1">
              <a:spLocks noChangeArrowheads="1"/>
            </p:cNvSpPr>
            <p:nvPr/>
          </p:nvSpPr>
          <p:spPr bwMode="auto">
            <a:xfrm>
              <a:off x="7967663" y="1695450"/>
              <a:ext cx="512763" cy="276837"/>
            </a:xfrm>
            <a:prstGeom prst="rect">
              <a:avLst/>
            </a:prstGeom>
            <a:noFill/>
            <a:ln w="9525">
              <a:noFill/>
              <a:miter lim="800000"/>
              <a:headEnd/>
              <a:tailEnd/>
            </a:ln>
          </p:spPr>
          <p:txBody>
            <a:bodyPr wrap="square" lIns="91275" tIns="45640" rIns="91275" bIns="45640">
              <a:spAutoFit/>
            </a:bodyPr>
            <a:lstStyle/>
            <a:p>
              <a:r>
                <a:rPr lang="en-US" altLang="zh-CN" sz="1200" dirty="0">
                  <a:latin typeface="+mn-lt"/>
                  <a:ea typeface="+mn-ea"/>
                </a:rPr>
                <a:t>VM2</a:t>
              </a:r>
              <a:endParaRPr lang="zh-CN" altLang="en-US" sz="1200" dirty="0">
                <a:latin typeface="+mn-lt"/>
                <a:ea typeface="+mn-ea"/>
              </a:endParaRPr>
            </a:p>
          </p:txBody>
        </p:sp>
        <p:sp>
          <p:nvSpPr>
            <p:cNvPr id="48" name="椭圆 117"/>
            <p:cNvSpPr>
              <a:spLocks noChangeArrowheads="1"/>
            </p:cNvSpPr>
            <p:nvPr/>
          </p:nvSpPr>
          <p:spPr bwMode="auto">
            <a:xfrm>
              <a:off x="7045325" y="2257425"/>
              <a:ext cx="666750" cy="647700"/>
            </a:xfrm>
            <a:prstGeom prst="ellipse">
              <a:avLst/>
            </a:prstGeom>
            <a:noFill/>
            <a:ln w="9525" algn="ctr">
              <a:solidFill>
                <a:schemeClr val="bg2"/>
              </a:solidFill>
              <a:round/>
              <a:headEnd/>
              <a:tailEnd/>
            </a:ln>
          </p:spPr>
          <p:txBody>
            <a:bodyPr lIns="91275" tIns="45640" rIns="91275" bIns="45640"/>
            <a:lstStyle/>
            <a:p>
              <a:endParaRPr lang="zh-CN" altLang="en-US" sz="1100">
                <a:latin typeface="+mn-lt"/>
                <a:ea typeface="+mn-ea"/>
              </a:endParaRPr>
            </a:p>
          </p:txBody>
        </p:sp>
        <p:sp>
          <p:nvSpPr>
            <p:cNvPr id="49" name="TextBox 118"/>
            <p:cNvSpPr txBox="1">
              <a:spLocks noChangeArrowheads="1"/>
            </p:cNvSpPr>
            <p:nvPr/>
          </p:nvSpPr>
          <p:spPr bwMode="auto">
            <a:xfrm>
              <a:off x="7017712" y="2400300"/>
              <a:ext cx="685800" cy="430726"/>
            </a:xfrm>
            <a:prstGeom prst="rect">
              <a:avLst/>
            </a:prstGeom>
            <a:noFill/>
            <a:ln w="9525">
              <a:noFill/>
              <a:miter lim="800000"/>
              <a:headEnd/>
              <a:tailEnd/>
            </a:ln>
          </p:spPr>
          <p:txBody>
            <a:bodyPr lIns="91275" tIns="45640" rIns="91275" bIns="45640">
              <a:spAutoFit/>
            </a:bodyPr>
            <a:lstStyle/>
            <a:p>
              <a:r>
                <a:rPr lang="zh-CN" altLang="en-US" sz="1100" b="1" dirty="0" smtClean="0">
                  <a:latin typeface="+mn-lt"/>
                  <a:ea typeface="+mn-ea"/>
                </a:rPr>
                <a:t>  内存     </a:t>
              </a:r>
              <a:endParaRPr lang="en-US" altLang="zh-CN" sz="1100" b="1" dirty="0" smtClean="0">
                <a:latin typeface="+mn-lt"/>
                <a:ea typeface="+mn-ea"/>
              </a:endParaRPr>
            </a:p>
            <a:p>
              <a:r>
                <a:rPr lang="en-US" altLang="zh-CN" sz="1100" b="1" dirty="0">
                  <a:latin typeface="+mn-lt"/>
                  <a:ea typeface="+mn-ea"/>
                </a:rPr>
                <a:t> </a:t>
              </a:r>
              <a:r>
                <a:rPr lang="en-US" altLang="zh-CN" sz="1100" b="1" dirty="0" smtClean="0">
                  <a:latin typeface="+mn-lt"/>
                  <a:ea typeface="+mn-ea"/>
                </a:rPr>
                <a:t> </a:t>
              </a:r>
              <a:r>
                <a:rPr lang="zh-CN" altLang="en-US" sz="1100" b="1" dirty="0" smtClean="0">
                  <a:latin typeface="+mn-lt"/>
                  <a:ea typeface="+mn-ea"/>
                </a:rPr>
                <a:t>气泡</a:t>
              </a:r>
              <a:endParaRPr lang="zh-CN" altLang="en-US" sz="1100" b="1" dirty="0">
                <a:latin typeface="+mn-lt"/>
                <a:ea typeface="+mn-ea"/>
              </a:endParaRPr>
            </a:p>
          </p:txBody>
        </p:sp>
        <p:sp>
          <p:nvSpPr>
            <p:cNvPr id="50" name="右箭头 119"/>
            <p:cNvSpPr>
              <a:spLocks noChangeArrowheads="1"/>
            </p:cNvSpPr>
            <p:nvPr/>
          </p:nvSpPr>
          <p:spPr bwMode="auto">
            <a:xfrm>
              <a:off x="7045325" y="1952625"/>
              <a:ext cx="719138" cy="179388"/>
            </a:xfrm>
            <a:prstGeom prst="rightArrow">
              <a:avLst>
                <a:gd name="adj1" fmla="val 50000"/>
                <a:gd name="adj2" fmla="val 50111"/>
              </a:avLst>
            </a:prstGeom>
            <a:noFill/>
            <a:ln w="9525" algn="ctr">
              <a:solidFill>
                <a:schemeClr val="bg2"/>
              </a:solidFill>
              <a:round/>
              <a:headEnd/>
              <a:tailEnd/>
            </a:ln>
          </p:spPr>
          <p:txBody>
            <a:bodyPr lIns="91275" tIns="45640" rIns="91275" bIns="45640"/>
            <a:lstStyle/>
            <a:p>
              <a:endParaRPr lang="zh-CN" altLang="en-US" sz="1100">
                <a:latin typeface="+mn-lt"/>
                <a:ea typeface="+mn-ea"/>
              </a:endParaRPr>
            </a:p>
          </p:txBody>
        </p:sp>
        <p:sp>
          <p:nvSpPr>
            <p:cNvPr id="51" name="左箭头 120"/>
            <p:cNvSpPr>
              <a:spLocks noChangeArrowheads="1"/>
            </p:cNvSpPr>
            <p:nvPr/>
          </p:nvSpPr>
          <p:spPr bwMode="auto">
            <a:xfrm>
              <a:off x="7054850" y="3086100"/>
              <a:ext cx="720725" cy="179388"/>
            </a:xfrm>
            <a:prstGeom prst="leftArrow">
              <a:avLst>
                <a:gd name="adj1" fmla="val 50000"/>
                <a:gd name="adj2" fmla="val 50221"/>
              </a:avLst>
            </a:prstGeom>
            <a:noFill/>
            <a:ln w="9525" algn="ctr">
              <a:solidFill>
                <a:schemeClr val="bg2"/>
              </a:solidFill>
              <a:round/>
              <a:headEnd/>
              <a:tailEnd/>
            </a:ln>
          </p:spPr>
          <p:txBody>
            <a:bodyPr lIns="91275" tIns="45640" rIns="91275" bIns="45640"/>
            <a:lstStyle/>
            <a:p>
              <a:endParaRPr lang="zh-CN" altLang="en-US" sz="1100">
                <a:latin typeface="+mn-lt"/>
                <a:ea typeface="+mn-ea"/>
              </a:endParaRPr>
            </a:p>
          </p:txBody>
        </p:sp>
        <p:sp>
          <p:nvSpPr>
            <p:cNvPr id="52" name="矩形 51"/>
            <p:cNvSpPr/>
            <p:nvPr/>
          </p:nvSpPr>
          <p:spPr bwMode="auto">
            <a:xfrm>
              <a:off x="6426200" y="3095625"/>
              <a:ext cx="523875" cy="254000"/>
            </a:xfrm>
            <a:prstGeom prst="rect">
              <a:avLst/>
            </a:prstGeom>
            <a:solidFill>
              <a:schemeClr val="accent1">
                <a:lumMod val="75000"/>
              </a:schemeClr>
            </a:solidFill>
            <a:ln w="9525" cap="flat" cmpd="sng" algn="ctr">
              <a:solidFill>
                <a:schemeClr val="bg2"/>
              </a:solidFill>
              <a:prstDash val="solid"/>
              <a:round/>
              <a:headEnd type="none" w="med" len="med"/>
              <a:tailEnd type="none" w="med" len="med"/>
            </a:ln>
            <a:effectLst/>
            <a:extLst/>
          </p:spPr>
          <p:txBody>
            <a:bodyPr lIns="91275" tIns="45640" rIns="91275" bIns="45640"/>
            <a:lstStyle/>
            <a:p>
              <a:pPr>
                <a:defRPr/>
              </a:pPr>
              <a:endParaRPr lang="zh-CN" altLang="en-US" sz="1100" dirty="0">
                <a:latin typeface="+mn-lt"/>
                <a:ea typeface="+mn-ea"/>
              </a:endParaRPr>
            </a:p>
          </p:txBody>
        </p:sp>
        <p:sp>
          <p:nvSpPr>
            <p:cNvPr id="53" name="矩形 52"/>
            <p:cNvSpPr/>
            <p:nvPr/>
          </p:nvSpPr>
          <p:spPr bwMode="auto">
            <a:xfrm>
              <a:off x="7864475" y="2228850"/>
              <a:ext cx="554038" cy="1143000"/>
            </a:xfrm>
            <a:prstGeom prst="rect">
              <a:avLst/>
            </a:prstGeom>
            <a:solidFill>
              <a:schemeClr val="accent1">
                <a:lumMod val="75000"/>
              </a:schemeClr>
            </a:solidFill>
            <a:ln w="9525" cap="flat" cmpd="sng" algn="ctr">
              <a:solidFill>
                <a:schemeClr val="bg2"/>
              </a:solidFill>
              <a:prstDash val="solid"/>
              <a:round/>
              <a:headEnd type="none" w="med" len="med"/>
              <a:tailEnd type="none" w="med" len="med"/>
            </a:ln>
            <a:effectLst/>
            <a:extLst/>
          </p:spPr>
          <p:txBody>
            <a:bodyPr lIns="91275" tIns="45640" rIns="91275" bIns="45640"/>
            <a:lstStyle/>
            <a:p>
              <a:pPr>
                <a:defRPr/>
              </a:pPr>
              <a:endParaRPr lang="zh-CN" altLang="en-US" sz="1100" dirty="0">
                <a:latin typeface="+mn-lt"/>
                <a:ea typeface="+mn-ea"/>
              </a:endParaRPr>
            </a:p>
          </p:txBody>
        </p:sp>
        <p:sp>
          <p:nvSpPr>
            <p:cNvPr id="54" name="TextBox 123"/>
            <p:cNvSpPr txBox="1">
              <a:spLocks noChangeArrowheads="1"/>
            </p:cNvSpPr>
            <p:nvPr/>
          </p:nvSpPr>
          <p:spPr bwMode="auto">
            <a:xfrm>
              <a:off x="6461125" y="2190750"/>
              <a:ext cx="546023" cy="276837"/>
            </a:xfrm>
            <a:prstGeom prst="rect">
              <a:avLst/>
            </a:prstGeom>
            <a:noFill/>
            <a:ln w="9525">
              <a:noFill/>
              <a:miter lim="800000"/>
              <a:headEnd/>
              <a:tailEnd/>
            </a:ln>
          </p:spPr>
          <p:txBody>
            <a:bodyPr wrap="square" lIns="91275" tIns="45640" rIns="91275" bIns="45640">
              <a:spAutoFit/>
            </a:bodyPr>
            <a:lstStyle/>
            <a:p>
              <a:r>
                <a:rPr lang="zh-CN" altLang="en-US" sz="1200" dirty="0">
                  <a:latin typeface="+mn-lt"/>
                  <a:ea typeface="+mn-ea"/>
                </a:rPr>
                <a:t>空闲</a:t>
              </a:r>
            </a:p>
          </p:txBody>
        </p:sp>
        <p:sp>
          <p:nvSpPr>
            <p:cNvPr id="55" name="TextBox 124"/>
            <p:cNvSpPr txBox="1">
              <a:spLocks noChangeArrowheads="1"/>
            </p:cNvSpPr>
            <p:nvPr/>
          </p:nvSpPr>
          <p:spPr bwMode="auto">
            <a:xfrm>
              <a:off x="6421438" y="3105150"/>
              <a:ext cx="542925" cy="261449"/>
            </a:xfrm>
            <a:prstGeom prst="rect">
              <a:avLst/>
            </a:prstGeom>
            <a:noFill/>
            <a:ln w="9525">
              <a:noFill/>
              <a:miter lim="800000"/>
              <a:headEnd/>
              <a:tailEnd/>
            </a:ln>
          </p:spPr>
          <p:txBody>
            <a:bodyPr lIns="91275" tIns="45640" rIns="91275" bIns="45640">
              <a:spAutoFit/>
            </a:bodyPr>
            <a:lstStyle/>
            <a:p>
              <a:r>
                <a:rPr lang="zh-CN" altLang="en-US" sz="1100" dirty="0" smtClean="0">
                  <a:latin typeface="+mn-lt"/>
                  <a:ea typeface="+mn-ea"/>
                </a:rPr>
                <a:t>已用</a:t>
              </a:r>
              <a:endParaRPr lang="zh-CN" altLang="en-US" sz="1100" dirty="0">
                <a:latin typeface="+mn-lt"/>
                <a:ea typeface="+mn-ea"/>
              </a:endParaRPr>
            </a:p>
          </p:txBody>
        </p:sp>
        <p:sp>
          <p:nvSpPr>
            <p:cNvPr id="56" name="TextBox 125"/>
            <p:cNvSpPr txBox="1">
              <a:spLocks noChangeArrowheads="1"/>
            </p:cNvSpPr>
            <p:nvPr/>
          </p:nvSpPr>
          <p:spPr bwMode="auto">
            <a:xfrm>
              <a:off x="7869238" y="2686050"/>
              <a:ext cx="614074" cy="261449"/>
            </a:xfrm>
            <a:prstGeom prst="rect">
              <a:avLst/>
            </a:prstGeom>
            <a:noFill/>
            <a:ln w="9525">
              <a:noFill/>
              <a:miter lim="800000"/>
              <a:headEnd/>
              <a:tailEnd/>
            </a:ln>
          </p:spPr>
          <p:txBody>
            <a:bodyPr wrap="square" lIns="91275" tIns="45640" rIns="91275" bIns="45640">
              <a:spAutoFit/>
            </a:bodyPr>
            <a:lstStyle/>
            <a:p>
              <a:r>
                <a:rPr lang="zh-CN" altLang="en-US" sz="1100" dirty="0" smtClean="0">
                  <a:latin typeface="+mn-lt"/>
                  <a:ea typeface="+mn-ea"/>
                </a:rPr>
                <a:t>已用</a:t>
              </a:r>
              <a:endParaRPr lang="zh-CN" altLang="en-US" sz="1100" dirty="0">
                <a:latin typeface="+mn-lt"/>
                <a:ea typeface="+mn-ea"/>
              </a:endParaRPr>
            </a:p>
          </p:txBody>
        </p:sp>
        <p:sp>
          <p:nvSpPr>
            <p:cNvPr id="57" name="TextBox 126"/>
            <p:cNvSpPr txBox="1">
              <a:spLocks noChangeArrowheads="1"/>
            </p:cNvSpPr>
            <p:nvPr/>
          </p:nvSpPr>
          <p:spPr bwMode="auto">
            <a:xfrm>
              <a:off x="7916863" y="1990725"/>
              <a:ext cx="566449" cy="276837"/>
            </a:xfrm>
            <a:prstGeom prst="rect">
              <a:avLst/>
            </a:prstGeom>
            <a:noFill/>
            <a:ln w="9525">
              <a:noFill/>
              <a:miter lim="800000"/>
              <a:headEnd/>
              <a:tailEnd/>
            </a:ln>
          </p:spPr>
          <p:txBody>
            <a:bodyPr wrap="square" lIns="91275" tIns="45640" rIns="91275" bIns="45640">
              <a:spAutoFit/>
            </a:bodyPr>
            <a:lstStyle/>
            <a:p>
              <a:r>
                <a:rPr lang="zh-CN" altLang="en-US" sz="1200" dirty="0">
                  <a:latin typeface="+mn-lt"/>
                  <a:ea typeface="+mn-ea"/>
                </a:rPr>
                <a:t>空闲</a:t>
              </a:r>
            </a:p>
          </p:txBody>
        </p:sp>
      </p:grpSp>
      <p:sp>
        <p:nvSpPr>
          <p:cNvPr id="58" name="矩形 57"/>
          <p:cNvSpPr/>
          <p:nvPr/>
        </p:nvSpPr>
        <p:spPr>
          <a:xfrm>
            <a:off x="683568" y="3716338"/>
            <a:ext cx="2916250" cy="1596334"/>
          </a:xfrm>
          <a:prstGeom prst="rect">
            <a:avLst/>
          </a:prstGeom>
        </p:spPr>
        <p:txBody>
          <a:bodyPr wrap="square">
            <a:spAutoFit/>
          </a:bodyPr>
          <a:lstStyle/>
          <a:p>
            <a:pPr marL="301625" lvl="1" indent="-301625" defTabSz="801688" eaLnBrk="0" fontAlgn="base" hangingPunct="0">
              <a:lnSpc>
                <a:spcPct val="140000"/>
              </a:lnSpc>
              <a:spcBef>
                <a:spcPct val="30000"/>
              </a:spcBef>
              <a:buClr>
                <a:srgbClr val="808080"/>
              </a:buClr>
              <a:buSzPct val="60000"/>
              <a:buFont typeface="Wingdings" pitchFamily="2" charset="2"/>
              <a:buChar char="l"/>
              <a:defRPr/>
            </a:pPr>
            <a:r>
              <a:rPr lang="zh-CN" altLang="en-US" sz="1400" b="1" dirty="0" smtClean="0">
                <a:latin typeface="+mn-lt"/>
                <a:ea typeface="+mn-ea"/>
              </a:rPr>
              <a:t>内存共享</a:t>
            </a:r>
            <a:endParaRPr lang="en-US" altLang="zh-CN" sz="1400" b="1" dirty="0" smtClean="0">
              <a:latin typeface="+mn-lt"/>
              <a:ea typeface="+mn-ea"/>
            </a:endParaRPr>
          </a:p>
          <a:p>
            <a:pPr>
              <a:lnSpc>
                <a:spcPts val="1325"/>
              </a:lnSpc>
              <a:spcBef>
                <a:spcPct val="50000"/>
              </a:spcBef>
            </a:pPr>
            <a:r>
              <a:rPr lang="zh-CN" altLang="en-US" sz="1200" dirty="0" smtClean="0">
                <a:latin typeface="华文细黑" pitchFamily="2" charset="-122"/>
                <a:ea typeface="华文细黑" pitchFamily="2" charset="-122"/>
              </a:rPr>
              <a:t>虚拟机之间共享同一物理内存空间（蓝色），此时虚拟机仅对内存做只读操作。</a:t>
            </a:r>
            <a:endParaRPr lang="en-US" altLang="zh-CN" sz="1200" dirty="0" smtClean="0">
              <a:latin typeface="华文细黑" pitchFamily="2" charset="-122"/>
              <a:ea typeface="华文细黑" pitchFamily="2" charset="-122"/>
            </a:endParaRPr>
          </a:p>
          <a:p>
            <a:pPr marL="301625" lvl="1" indent="-301625" defTabSz="801688" eaLnBrk="0" fontAlgn="base" hangingPunct="0">
              <a:lnSpc>
                <a:spcPct val="140000"/>
              </a:lnSpc>
              <a:spcBef>
                <a:spcPct val="30000"/>
              </a:spcBef>
              <a:buClr>
                <a:srgbClr val="808080"/>
              </a:buClr>
              <a:buSzPct val="60000"/>
              <a:buFont typeface="Wingdings" pitchFamily="2" charset="2"/>
              <a:buChar char="l"/>
              <a:defRPr/>
            </a:pPr>
            <a:r>
              <a:rPr lang="zh-CN" altLang="en-US" sz="1400" b="1" dirty="0" smtClean="0">
                <a:latin typeface="+mn-lt"/>
                <a:ea typeface="+mn-ea"/>
              </a:rPr>
              <a:t>写时复制</a:t>
            </a:r>
            <a:endParaRPr lang="en-US" altLang="zh-CN" sz="1400" b="1" dirty="0" smtClean="0">
              <a:latin typeface="+mn-lt"/>
              <a:ea typeface="+mn-ea"/>
            </a:endParaRPr>
          </a:p>
          <a:p>
            <a:pPr>
              <a:lnSpc>
                <a:spcPts val="1325"/>
              </a:lnSpc>
              <a:spcBef>
                <a:spcPct val="50000"/>
              </a:spcBef>
            </a:pPr>
            <a:r>
              <a:rPr lang="zh-CN" altLang="en-US" sz="1200" dirty="0" smtClean="0">
                <a:latin typeface="华文细黑" pitchFamily="2" charset="-122"/>
                <a:ea typeface="华文细黑" pitchFamily="2" charset="-122"/>
              </a:rPr>
              <a:t>当虚拟机需要对内存进行写操作时（红色），开辟另一内存空间，并修改映射。</a:t>
            </a:r>
            <a:endParaRPr lang="en-US" altLang="zh-CN" sz="1200" dirty="0">
              <a:latin typeface="华文细黑" pitchFamily="2" charset="-122"/>
              <a:ea typeface="华文细黑" pitchFamily="2" charset="-122"/>
            </a:endParaRPr>
          </a:p>
        </p:txBody>
      </p:sp>
      <p:sp>
        <p:nvSpPr>
          <p:cNvPr id="59" name="矩形 58"/>
          <p:cNvSpPr/>
          <p:nvPr/>
        </p:nvSpPr>
        <p:spPr>
          <a:xfrm>
            <a:off x="3599892" y="3716338"/>
            <a:ext cx="2520280" cy="1460913"/>
          </a:xfrm>
          <a:prstGeom prst="rect">
            <a:avLst/>
          </a:prstGeom>
        </p:spPr>
        <p:txBody>
          <a:bodyPr wrap="square">
            <a:spAutoFit/>
          </a:bodyPr>
          <a:lstStyle/>
          <a:p>
            <a:pPr marL="301625" lvl="1" indent="-301625" defTabSz="801688" eaLnBrk="0" fontAlgn="base" hangingPunct="0">
              <a:lnSpc>
                <a:spcPct val="140000"/>
              </a:lnSpc>
              <a:spcBef>
                <a:spcPct val="30000"/>
              </a:spcBef>
              <a:buClr>
                <a:srgbClr val="808080"/>
              </a:buClr>
              <a:buSzPct val="60000"/>
              <a:buFont typeface="Wingdings" pitchFamily="2" charset="2"/>
              <a:buChar char="l"/>
              <a:defRPr/>
            </a:pPr>
            <a:r>
              <a:rPr lang="zh-CN" altLang="en-US" sz="1400" b="1" dirty="0" smtClean="0">
                <a:latin typeface="+mn-lt"/>
                <a:ea typeface="+mn-ea"/>
              </a:rPr>
              <a:t>内存置换</a:t>
            </a:r>
            <a:endParaRPr lang="en-US" altLang="zh-CN" sz="1400" b="1" dirty="0" smtClean="0">
              <a:latin typeface="+mn-lt"/>
              <a:ea typeface="+mn-ea"/>
            </a:endParaRPr>
          </a:p>
          <a:p>
            <a:pPr>
              <a:lnSpc>
                <a:spcPts val="1900"/>
              </a:lnSpc>
              <a:spcBef>
                <a:spcPct val="50000"/>
              </a:spcBef>
            </a:pPr>
            <a:r>
              <a:rPr lang="zh-CN" altLang="en-US" sz="1200" dirty="0" smtClean="0">
                <a:latin typeface="华文细黑" pitchFamily="2" charset="-122"/>
                <a:ea typeface="华文细黑" pitchFamily="2" charset="-122"/>
              </a:rPr>
              <a:t>虚拟机长时间未访问的内存内容被置换到存储中，并建立映射，当虚拟机再次访问该内存内容时再置换回来。</a:t>
            </a:r>
            <a:endParaRPr lang="en-US" altLang="zh-CN" sz="1200" dirty="0">
              <a:latin typeface="华文细黑" pitchFamily="2" charset="-122"/>
              <a:ea typeface="华文细黑" pitchFamily="2" charset="-122"/>
            </a:endParaRPr>
          </a:p>
        </p:txBody>
      </p:sp>
      <p:sp>
        <p:nvSpPr>
          <p:cNvPr id="60" name="矩形 59"/>
          <p:cNvSpPr/>
          <p:nvPr/>
        </p:nvSpPr>
        <p:spPr>
          <a:xfrm>
            <a:off x="6048164" y="3716338"/>
            <a:ext cx="2700300" cy="1255728"/>
          </a:xfrm>
          <a:prstGeom prst="rect">
            <a:avLst/>
          </a:prstGeom>
        </p:spPr>
        <p:txBody>
          <a:bodyPr wrap="square">
            <a:spAutoFit/>
          </a:bodyPr>
          <a:lstStyle/>
          <a:p>
            <a:pPr marL="301625" lvl="1" indent="-301625" defTabSz="801688" eaLnBrk="0" fontAlgn="base" hangingPunct="0">
              <a:lnSpc>
                <a:spcPct val="140000"/>
              </a:lnSpc>
              <a:spcBef>
                <a:spcPct val="30000"/>
              </a:spcBef>
              <a:buClr>
                <a:srgbClr val="808080"/>
              </a:buClr>
              <a:buSzPct val="60000"/>
              <a:buFont typeface="Wingdings" pitchFamily="2" charset="2"/>
              <a:buChar char="l"/>
              <a:defRPr/>
            </a:pPr>
            <a:r>
              <a:rPr lang="zh-CN" altLang="en-US" sz="1400" b="1" dirty="0" smtClean="0">
                <a:latin typeface="+mn-lt"/>
                <a:ea typeface="+mn-ea"/>
              </a:rPr>
              <a:t>内存气泡</a:t>
            </a:r>
            <a:endParaRPr lang="en-US" altLang="zh-CN" sz="1400" b="1" dirty="0" smtClean="0">
              <a:latin typeface="+mn-lt"/>
              <a:ea typeface="+mn-ea"/>
            </a:endParaRPr>
          </a:p>
          <a:p>
            <a:pPr>
              <a:lnSpc>
                <a:spcPts val="2000"/>
              </a:lnSpc>
              <a:spcBef>
                <a:spcPct val="50000"/>
              </a:spcBef>
              <a:defRPr/>
            </a:pPr>
            <a:r>
              <a:rPr lang="en-US" altLang="zh-CN" sz="1200" dirty="0" smtClean="0">
                <a:ea typeface="华文细黑" pitchFamily="2" charset="-122"/>
              </a:rPr>
              <a:t>Hypervisor</a:t>
            </a:r>
            <a:r>
              <a:rPr lang="zh-CN" altLang="en-US" sz="1200" dirty="0" smtClean="0">
                <a:ea typeface="华文细黑" pitchFamily="2" charset="-122"/>
              </a:rPr>
              <a:t>通过内存气泡将较为空闲的虚拟机内存释放给内存使用率较高的虚拟机，从而提升内存利用率。</a:t>
            </a:r>
            <a:endParaRPr lang="en-US" altLang="zh-CN" sz="1200" dirty="0">
              <a:ea typeface="华文细黑" pitchFamily="2" charset="-122"/>
            </a:endParaRPr>
          </a:p>
        </p:txBody>
      </p:sp>
    </p:spTree>
    <p:extLst>
      <p:ext uri="{BB962C8B-B14F-4D97-AF65-F5344CB8AC3E}">
        <p14:creationId xmlns:p14="http://schemas.microsoft.com/office/powerpoint/2010/main" val="2683888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zh-CN" altLang="en-US" smtClean="0"/>
              <a:t>华为计算虚拟化</a:t>
            </a:r>
            <a:endParaRPr lang="zh-CN" altLang="en-US"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133433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虚拟机内存 </a:t>
            </a:r>
            <a:r>
              <a:rPr lang="en-US" altLang="zh-CN" smtClean="0"/>
              <a:t>QoS</a:t>
            </a:r>
            <a:endParaRPr lang="zh-CN" altLang="en-US" dirty="0"/>
          </a:p>
        </p:txBody>
      </p:sp>
      <p:sp>
        <p:nvSpPr>
          <p:cNvPr id="10" name="文本占位符 9"/>
          <p:cNvSpPr>
            <a:spLocks noGrp="1"/>
          </p:cNvSpPr>
          <p:nvPr>
            <p:ph type="body" sz="quarter" idx="10"/>
          </p:nvPr>
        </p:nvSpPr>
        <p:spPr/>
        <p:txBody>
          <a:bodyPr/>
          <a:lstStyle/>
          <a:p>
            <a:r>
              <a:rPr lang="zh-CN" altLang="en-US" smtClean="0"/>
              <a:t>内存预留：虚拟机预留的最低物理内存。</a:t>
            </a:r>
          </a:p>
          <a:p>
            <a:pPr lvl="1"/>
            <a:r>
              <a:rPr lang="zh-CN" altLang="en-US" smtClean="0"/>
              <a:t>预留的内存被会虚拟机独占。即，一旦内存被某个虚拟机预留，即使虚拟机实际内存使用量不超过预留量，其他虚拟机也无法抢占该虚拟机的空闲内存资源。</a:t>
            </a:r>
          </a:p>
          <a:p>
            <a:r>
              <a:rPr lang="zh-CN" altLang="en-US" smtClean="0"/>
              <a:t>内存份额：适用资源复用场景，按比例分配内存资源。</a:t>
            </a:r>
          </a:p>
          <a:p>
            <a:pPr lvl="1"/>
            <a:r>
              <a:rPr lang="zh-CN" altLang="en-US" smtClean="0"/>
              <a:t>如</a:t>
            </a:r>
            <a:r>
              <a:rPr lang="en-US" altLang="zh-CN" smtClean="0"/>
              <a:t>VM1</a:t>
            </a:r>
            <a:r>
              <a:rPr lang="zh-CN" altLang="en-US" smtClean="0"/>
              <a:t>和</a:t>
            </a:r>
            <a:r>
              <a:rPr lang="en-US" altLang="zh-CN" smtClean="0"/>
              <a:t>VM2</a:t>
            </a:r>
            <a:r>
              <a:rPr lang="zh-CN" altLang="en-US" smtClean="0"/>
              <a:t>的内存份额分别是</a:t>
            </a:r>
            <a:r>
              <a:rPr lang="en-US" altLang="zh-CN" smtClean="0"/>
              <a:t>20480,40960</a:t>
            </a:r>
            <a:r>
              <a:rPr lang="zh-CN" altLang="en-US" smtClean="0"/>
              <a:t>，物理资源总共为</a:t>
            </a:r>
            <a:r>
              <a:rPr lang="en-US" altLang="zh-CN" smtClean="0"/>
              <a:t>3G</a:t>
            </a:r>
            <a:r>
              <a:rPr lang="zh-CN" altLang="en-US" smtClean="0"/>
              <a:t>内存，那么在竞争情况下</a:t>
            </a:r>
            <a:r>
              <a:rPr lang="en-US" altLang="zh-CN" smtClean="0"/>
              <a:t>VM1</a:t>
            </a:r>
            <a:r>
              <a:rPr lang="zh-CN" altLang="en-US" smtClean="0"/>
              <a:t>使用的内存为</a:t>
            </a:r>
            <a:r>
              <a:rPr lang="en-US" altLang="zh-CN" smtClean="0"/>
              <a:t>1G</a:t>
            </a:r>
            <a:r>
              <a:rPr lang="zh-CN" altLang="en-US" smtClean="0"/>
              <a:t>，</a:t>
            </a:r>
            <a:r>
              <a:rPr lang="en-US" altLang="zh-CN" smtClean="0"/>
              <a:t>VM2</a:t>
            </a:r>
            <a:r>
              <a:rPr lang="zh-CN" altLang="en-US" smtClean="0"/>
              <a:t>使用的内存为</a:t>
            </a:r>
            <a:r>
              <a:rPr lang="en-US" altLang="zh-CN" smtClean="0"/>
              <a:t>2G</a:t>
            </a:r>
            <a:r>
              <a:rPr lang="zh-CN" altLang="en-US" smtClean="0"/>
              <a:t>。</a:t>
            </a:r>
          </a:p>
          <a:p>
            <a:endParaRPr lang="en-US" dirty="0"/>
          </a:p>
        </p:txBody>
      </p:sp>
    </p:spTree>
    <p:extLst>
      <p:ext uri="{BB962C8B-B14F-4D97-AF65-F5344CB8AC3E}">
        <p14:creationId xmlns:p14="http://schemas.microsoft.com/office/powerpoint/2010/main" val="18396312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计算虚拟化基础概念</a:t>
            </a:r>
            <a:endParaRPr lang="en-US" altLang="zh-CN" dirty="0">
              <a:solidFill>
                <a:schemeClr val="bg1">
                  <a:lumMod val="50000"/>
                </a:schemeClr>
              </a:solidFill>
            </a:endParaRPr>
          </a:p>
          <a:p>
            <a:pPr>
              <a:buClr>
                <a:schemeClr val="bg1">
                  <a:lumMod val="50000"/>
                </a:schemeClr>
              </a:buClr>
            </a:pPr>
            <a:r>
              <a:rPr lang="en-US" altLang="zh-CN" dirty="0">
                <a:solidFill>
                  <a:schemeClr val="bg1">
                    <a:lumMod val="50000"/>
                  </a:schemeClr>
                </a:solidFill>
              </a:rPr>
              <a:t>CPU</a:t>
            </a:r>
            <a:r>
              <a:rPr lang="zh-CN" altLang="en-US" dirty="0">
                <a:solidFill>
                  <a:schemeClr val="bg1">
                    <a:lumMod val="50000"/>
                  </a:schemeClr>
                </a:solidFill>
              </a:rPr>
              <a:t>虚拟化</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内存虚拟化</a:t>
            </a:r>
            <a:endParaRPr lang="en-US" altLang="zh-CN" dirty="0">
              <a:solidFill>
                <a:schemeClr val="bg1">
                  <a:lumMod val="50000"/>
                </a:schemeClr>
              </a:solidFill>
            </a:endParaRPr>
          </a:p>
          <a:p>
            <a:r>
              <a:rPr lang="en-US" altLang="zh-CN" b="1" dirty="0" err="1"/>
              <a:t>FusionCompute</a:t>
            </a:r>
            <a:r>
              <a:rPr lang="zh-CN" altLang="en-US" b="1" dirty="0"/>
              <a:t>关键特性</a:t>
            </a:r>
            <a:endParaRPr lang="en-US" altLang="zh-CN" b="1" dirty="0"/>
          </a:p>
          <a:p>
            <a:endParaRPr lang="zh-CN" altLang="en-US" dirty="0"/>
          </a:p>
        </p:txBody>
      </p:sp>
    </p:spTree>
    <p:extLst>
      <p:ext uri="{BB962C8B-B14F-4D97-AF65-F5344CB8AC3E}">
        <p14:creationId xmlns:p14="http://schemas.microsoft.com/office/powerpoint/2010/main" val="790157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虚拟机生命周期管理</a:t>
            </a:r>
            <a:r>
              <a:rPr lang="en-US" altLang="zh-CN" smtClean="0"/>
              <a:t>	</a:t>
            </a:r>
            <a:endParaRPr lang="zh-CN" altLang="en-US" dirty="0"/>
          </a:p>
        </p:txBody>
      </p:sp>
      <p:sp>
        <p:nvSpPr>
          <p:cNvPr id="3" name="文本占位符 2"/>
          <p:cNvSpPr>
            <a:spLocks noGrp="1"/>
          </p:cNvSpPr>
          <p:nvPr>
            <p:ph type="body" sz="quarter" idx="10"/>
          </p:nvPr>
        </p:nvSpPr>
        <p:spPr/>
        <p:txBody>
          <a:bodyPr/>
          <a:lstStyle/>
          <a:p>
            <a:r>
              <a:rPr lang="zh-CN" altLang="zh-CN" smtClean="0"/>
              <a:t>虚拟机基本的生命周期管理动作，包括创建、删除、启动、关闭、重启、休眠、唤醒、分组管理等。</a:t>
            </a:r>
          </a:p>
          <a:p>
            <a:endParaRPr lang="zh-CN" altLang="en-US" dirty="0"/>
          </a:p>
        </p:txBody>
      </p:sp>
      <p:pic>
        <p:nvPicPr>
          <p:cNvPr id="6" name="图片 5"/>
          <p:cNvPicPr>
            <a:picLocks noChangeAspect="1"/>
          </p:cNvPicPr>
          <p:nvPr/>
        </p:nvPicPr>
        <p:blipFill>
          <a:blip r:embed="rId3"/>
          <a:stretch>
            <a:fillRect/>
          </a:stretch>
        </p:blipFill>
        <p:spPr>
          <a:xfrm>
            <a:off x="7296870" y="2093898"/>
            <a:ext cx="1029018" cy="4143390"/>
          </a:xfrm>
          <a:prstGeom prst="rect">
            <a:avLst/>
          </a:prstGeom>
          <a:ln>
            <a:solidFill>
              <a:schemeClr val="bg1">
                <a:lumMod val="50000"/>
              </a:schemeClr>
            </a:solidFill>
          </a:ln>
        </p:spPr>
      </p:pic>
      <p:pic>
        <p:nvPicPr>
          <p:cNvPr id="9" name="图片 8"/>
          <p:cNvPicPr>
            <a:picLocks noChangeAspect="1"/>
          </p:cNvPicPr>
          <p:nvPr/>
        </p:nvPicPr>
        <p:blipFill>
          <a:blip r:embed="rId4"/>
          <a:stretch>
            <a:fillRect/>
          </a:stretch>
        </p:blipFill>
        <p:spPr>
          <a:xfrm>
            <a:off x="755650" y="2619834"/>
            <a:ext cx="6255267" cy="2680829"/>
          </a:xfrm>
          <a:prstGeom prst="rect">
            <a:avLst/>
          </a:prstGeom>
          <a:ln>
            <a:solidFill>
              <a:schemeClr val="bg1">
                <a:lumMod val="50000"/>
              </a:schemeClr>
            </a:solidFill>
          </a:ln>
        </p:spPr>
      </p:pic>
    </p:spTree>
    <p:extLst>
      <p:ext uri="{BB962C8B-B14F-4D97-AF65-F5344CB8AC3E}">
        <p14:creationId xmlns:p14="http://schemas.microsoft.com/office/powerpoint/2010/main" val="7854821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虚拟机热迁移</a:t>
            </a:r>
            <a:endParaRPr lang="zh-CN" altLang="en-US" dirty="0"/>
          </a:p>
        </p:txBody>
      </p:sp>
      <p:sp>
        <p:nvSpPr>
          <p:cNvPr id="3" name="文本占位符 2"/>
          <p:cNvSpPr>
            <a:spLocks noGrp="1"/>
          </p:cNvSpPr>
          <p:nvPr>
            <p:ph type="body" sz="quarter" idx="10"/>
          </p:nvPr>
        </p:nvSpPr>
        <p:spPr>
          <a:xfrm>
            <a:off x="4673290" y="1376362"/>
            <a:ext cx="3930959" cy="4680929"/>
          </a:xfrm>
        </p:spPr>
        <p:txBody>
          <a:bodyPr/>
          <a:lstStyle/>
          <a:p>
            <a:r>
              <a:rPr lang="zh-CN" altLang="en-US" sz="2000" dirty="0" smtClean="0"/>
              <a:t>技术特点</a:t>
            </a:r>
            <a:endParaRPr lang="en-US" altLang="zh-CN" sz="2000" dirty="0" smtClean="0"/>
          </a:p>
          <a:p>
            <a:pPr lvl="1"/>
            <a:r>
              <a:rPr lang="zh-CN" altLang="en-US" sz="1800" dirty="0" smtClean="0"/>
              <a:t>基于内存压缩传输技术，虚拟机热迁移效率提升</a:t>
            </a:r>
            <a:r>
              <a:rPr lang="en-US" altLang="zh-CN" sz="1800" dirty="0" smtClean="0"/>
              <a:t>1</a:t>
            </a:r>
            <a:r>
              <a:rPr lang="zh-CN" altLang="en-US" sz="1800" dirty="0" smtClean="0"/>
              <a:t>倍。</a:t>
            </a:r>
            <a:endParaRPr lang="en-US" altLang="zh-CN" sz="1800" dirty="0" smtClean="0"/>
          </a:p>
          <a:p>
            <a:pPr lvl="1"/>
            <a:r>
              <a:rPr lang="zh-CN" altLang="en-US" sz="1800" dirty="0" smtClean="0"/>
              <a:t>虚拟机磁盘数据位置不变，只更改映射关系。</a:t>
            </a:r>
            <a:endParaRPr lang="en-US" altLang="zh-CN" sz="1800" dirty="0" smtClean="0"/>
          </a:p>
          <a:p>
            <a:endParaRPr lang="en-US" altLang="zh-CN" sz="2000" dirty="0" smtClean="0"/>
          </a:p>
          <a:p>
            <a:r>
              <a:rPr lang="zh-CN" altLang="en-US" sz="2000" dirty="0" smtClean="0"/>
              <a:t> 适用场景</a:t>
            </a:r>
            <a:endParaRPr lang="en-US" altLang="zh-CN" sz="2000" dirty="0" smtClean="0"/>
          </a:p>
          <a:p>
            <a:pPr lvl="1"/>
            <a:r>
              <a:rPr lang="zh-CN" altLang="en-US" sz="1800" dirty="0" smtClean="0"/>
              <a:t>可容忍短时间中断，但必须要快速恢复业务。比如轻量级数据库业务，桌面云业务。 </a:t>
            </a:r>
          </a:p>
          <a:p>
            <a:endParaRPr lang="zh-CN" altLang="en-US" sz="2000" dirty="0"/>
          </a:p>
        </p:txBody>
      </p:sp>
      <p:grpSp>
        <p:nvGrpSpPr>
          <p:cNvPr id="34" name="组合 33"/>
          <p:cNvGrpSpPr/>
          <p:nvPr/>
        </p:nvGrpSpPr>
        <p:grpSpPr>
          <a:xfrm>
            <a:off x="922907" y="3561652"/>
            <a:ext cx="1620404" cy="473460"/>
            <a:chOff x="2449513" y="1096964"/>
            <a:chExt cx="650875" cy="130175"/>
          </a:xfrm>
          <a:solidFill>
            <a:srgbClr val="15B0E8"/>
          </a:solidFill>
        </p:grpSpPr>
        <p:sp>
          <p:nvSpPr>
            <p:cNvPr id="3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3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3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3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3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6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6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6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6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grpSp>
      <p:grpSp>
        <p:nvGrpSpPr>
          <p:cNvPr id="64" name="组合 63"/>
          <p:cNvGrpSpPr/>
          <p:nvPr/>
        </p:nvGrpSpPr>
        <p:grpSpPr>
          <a:xfrm>
            <a:off x="2760423" y="3561652"/>
            <a:ext cx="1620404" cy="473460"/>
            <a:chOff x="2449513" y="1096964"/>
            <a:chExt cx="650875" cy="130175"/>
          </a:xfrm>
          <a:solidFill>
            <a:srgbClr val="15B0E8"/>
          </a:solidFill>
        </p:grpSpPr>
        <p:sp>
          <p:nvSpPr>
            <p:cNvPr id="6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6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6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6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6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7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7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7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7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7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7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7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7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7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7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8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8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8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8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8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8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8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8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8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8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9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9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9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9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grpSp>
      <p:sp>
        <p:nvSpPr>
          <p:cNvPr id="98" name="Freeform 37"/>
          <p:cNvSpPr>
            <a:spLocks noEditPoints="1"/>
          </p:cNvSpPr>
          <p:nvPr/>
        </p:nvSpPr>
        <p:spPr bwMode="auto">
          <a:xfrm>
            <a:off x="2029524" y="4833156"/>
            <a:ext cx="1653697" cy="636619"/>
          </a:xfrm>
          <a:custGeom>
            <a:avLst/>
            <a:gdLst>
              <a:gd name="T0" fmla="*/ 751 w 798"/>
              <a:gd name="T1" fmla="*/ 265 h 350"/>
              <a:gd name="T2" fmla="*/ 783 w 798"/>
              <a:gd name="T3" fmla="*/ 317 h 350"/>
              <a:gd name="T4" fmla="*/ 751 w 798"/>
              <a:gd name="T5" fmla="*/ 265 h 350"/>
              <a:gd name="T6" fmla="*/ 440 w 798"/>
              <a:gd name="T7" fmla="*/ 178 h 350"/>
              <a:gd name="T8" fmla="*/ 56 w 798"/>
              <a:gd name="T9" fmla="*/ 79 h 350"/>
              <a:gd name="T10" fmla="*/ 741 w 798"/>
              <a:gd name="T11" fmla="*/ 189 h 350"/>
              <a:gd name="T12" fmla="*/ 14 w 798"/>
              <a:gd name="T13" fmla="*/ 308 h 350"/>
              <a:gd name="T14" fmla="*/ 47 w 798"/>
              <a:gd name="T15" fmla="*/ 308 h 350"/>
              <a:gd name="T16" fmla="*/ 14 w 798"/>
              <a:gd name="T17" fmla="*/ 317 h 350"/>
              <a:gd name="T18" fmla="*/ 47 w 798"/>
              <a:gd name="T19" fmla="*/ 94 h 350"/>
              <a:gd name="T20" fmla="*/ 14 w 798"/>
              <a:gd name="T21" fmla="*/ 94 h 350"/>
              <a:gd name="T22" fmla="*/ 47 w 798"/>
              <a:gd name="T23" fmla="*/ 79 h 350"/>
              <a:gd name="T24" fmla="*/ 14 w 798"/>
              <a:gd name="T25" fmla="*/ 263 h 350"/>
              <a:gd name="T26" fmla="*/ 47 w 798"/>
              <a:gd name="T27" fmla="*/ 263 h 350"/>
              <a:gd name="T28" fmla="*/ 14 w 798"/>
              <a:gd name="T29" fmla="*/ 304 h 350"/>
              <a:gd name="T30" fmla="*/ 47 w 798"/>
              <a:gd name="T31" fmla="*/ 259 h 350"/>
              <a:gd name="T32" fmla="*/ 14 w 798"/>
              <a:gd name="T33" fmla="*/ 259 h 350"/>
              <a:gd name="T34" fmla="*/ 47 w 798"/>
              <a:gd name="T35" fmla="*/ 236 h 350"/>
              <a:gd name="T36" fmla="*/ 47 w 798"/>
              <a:gd name="T37" fmla="*/ 129 h 350"/>
              <a:gd name="T38" fmla="*/ 14 w 798"/>
              <a:gd name="T39" fmla="*/ 129 h 350"/>
              <a:gd name="T40" fmla="*/ 47 w 798"/>
              <a:gd name="T41" fmla="*/ 98 h 350"/>
              <a:gd name="T42" fmla="*/ 14 w 798"/>
              <a:gd name="T43" fmla="*/ 161 h 350"/>
              <a:gd name="T44" fmla="*/ 47 w 798"/>
              <a:gd name="T45" fmla="*/ 161 h 350"/>
              <a:gd name="T46" fmla="*/ 14 w 798"/>
              <a:gd name="T47" fmla="*/ 232 h 350"/>
              <a:gd name="T48" fmla="*/ 47 w 798"/>
              <a:gd name="T49" fmla="*/ 157 h 350"/>
              <a:gd name="T50" fmla="*/ 14 w 798"/>
              <a:gd name="T51" fmla="*/ 157 h 350"/>
              <a:gd name="T52" fmla="*/ 47 w 798"/>
              <a:gd name="T53" fmla="*/ 133 h 350"/>
              <a:gd name="T54" fmla="*/ 751 w 798"/>
              <a:gd name="T55" fmla="*/ 102 h 350"/>
              <a:gd name="T56" fmla="*/ 783 w 798"/>
              <a:gd name="T57" fmla="*/ 102 h 350"/>
              <a:gd name="T58" fmla="*/ 751 w 798"/>
              <a:gd name="T59" fmla="*/ 261 h 350"/>
              <a:gd name="T60" fmla="*/ 783 w 798"/>
              <a:gd name="T61" fmla="*/ 98 h 350"/>
              <a:gd name="T62" fmla="*/ 751 w 798"/>
              <a:gd name="T63" fmla="*/ 98 h 350"/>
              <a:gd name="T64" fmla="*/ 783 w 798"/>
              <a:gd name="T65" fmla="*/ 79 h 350"/>
              <a:gd name="T66" fmla="*/ 47 w 798"/>
              <a:gd name="T67" fmla="*/ 46 h 350"/>
              <a:gd name="T68" fmla="*/ 734 w 798"/>
              <a:gd name="T69" fmla="*/ 46 h 350"/>
              <a:gd name="T70" fmla="*/ 19 w 798"/>
              <a:gd name="T71" fmla="*/ 65 h 350"/>
              <a:gd name="T72" fmla="*/ 173 w 798"/>
              <a:gd name="T73" fmla="*/ 10 h 350"/>
              <a:gd name="T74" fmla="*/ 620 w 798"/>
              <a:gd name="T75" fmla="*/ 10 h 350"/>
              <a:gd name="T76" fmla="*/ 114 w 798"/>
              <a:gd name="T77" fmla="*/ 36 h 350"/>
              <a:gd name="T78" fmla="*/ 798 w 798"/>
              <a:gd name="T79" fmla="*/ 65 h 350"/>
              <a:gd name="T80" fmla="*/ 797 w 798"/>
              <a:gd name="T81" fmla="*/ 65 h 350"/>
              <a:gd name="T82" fmla="*/ 737 w 798"/>
              <a:gd name="T83" fmla="*/ 37 h 350"/>
              <a:gd name="T84" fmla="*/ 622 w 798"/>
              <a:gd name="T85" fmla="*/ 0 h 350"/>
              <a:gd name="T86" fmla="*/ 90 w 798"/>
              <a:gd name="T87" fmla="*/ 36 h 350"/>
              <a:gd name="T88" fmla="*/ 1 w 798"/>
              <a:gd name="T89" fmla="*/ 65 h 350"/>
              <a:gd name="T90" fmla="*/ 0 w 798"/>
              <a:gd name="T91" fmla="*/ 331 h 350"/>
              <a:gd name="T92" fmla="*/ 513 w 798"/>
              <a:gd name="T93" fmla="*/ 350 h 350"/>
              <a:gd name="T94" fmla="*/ 513 w 798"/>
              <a:gd name="T95" fmla="*/ 298 h 350"/>
              <a:gd name="T96" fmla="*/ 56 w 798"/>
              <a:gd name="T97" fmla="*/ 317 h 350"/>
              <a:gd name="T98" fmla="*/ 440 w 798"/>
              <a:gd name="T99" fmla="*/ 193 h 350"/>
              <a:gd name="T100" fmla="*/ 741 w 798"/>
              <a:gd name="T101" fmla="*/ 204 h 350"/>
              <a:gd name="T102" fmla="*/ 616 w 798"/>
              <a:gd name="T103" fmla="*/ 317 h 350"/>
              <a:gd name="T104" fmla="*/ 566 w 798"/>
              <a:gd name="T105" fmla="*/ 324 h 350"/>
              <a:gd name="T106" fmla="*/ 616 w 798"/>
              <a:gd name="T107" fmla="*/ 331 h 350"/>
              <a:gd name="T108" fmla="*/ 798 w 798"/>
              <a:gd name="T109" fmla="*/ 6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8" h="350">
                <a:moveTo>
                  <a:pt x="751" y="265"/>
                </a:moveTo>
                <a:lnTo>
                  <a:pt x="751" y="265"/>
                </a:lnTo>
                <a:lnTo>
                  <a:pt x="783" y="265"/>
                </a:lnTo>
                <a:lnTo>
                  <a:pt x="783" y="317"/>
                </a:lnTo>
                <a:lnTo>
                  <a:pt x="751" y="317"/>
                </a:lnTo>
                <a:lnTo>
                  <a:pt x="751" y="265"/>
                </a:lnTo>
                <a:close/>
                <a:moveTo>
                  <a:pt x="440" y="178"/>
                </a:moveTo>
                <a:lnTo>
                  <a:pt x="440" y="178"/>
                </a:lnTo>
                <a:cubicBezTo>
                  <a:pt x="273" y="178"/>
                  <a:pt x="73" y="188"/>
                  <a:pt x="56" y="189"/>
                </a:cubicBezTo>
                <a:lnTo>
                  <a:pt x="56" y="79"/>
                </a:lnTo>
                <a:lnTo>
                  <a:pt x="741" y="79"/>
                </a:lnTo>
                <a:lnTo>
                  <a:pt x="741" y="189"/>
                </a:lnTo>
                <a:cubicBezTo>
                  <a:pt x="732" y="188"/>
                  <a:pt x="608" y="178"/>
                  <a:pt x="440" y="178"/>
                </a:cubicBezTo>
                <a:close/>
                <a:moveTo>
                  <a:pt x="14" y="308"/>
                </a:moveTo>
                <a:lnTo>
                  <a:pt x="14" y="308"/>
                </a:lnTo>
                <a:lnTo>
                  <a:pt x="47" y="308"/>
                </a:lnTo>
                <a:lnTo>
                  <a:pt x="47" y="317"/>
                </a:lnTo>
                <a:lnTo>
                  <a:pt x="14" y="317"/>
                </a:lnTo>
                <a:lnTo>
                  <a:pt x="14" y="308"/>
                </a:lnTo>
                <a:close/>
                <a:moveTo>
                  <a:pt x="47" y="94"/>
                </a:moveTo>
                <a:lnTo>
                  <a:pt x="47" y="94"/>
                </a:lnTo>
                <a:lnTo>
                  <a:pt x="14" y="94"/>
                </a:lnTo>
                <a:lnTo>
                  <a:pt x="14" y="79"/>
                </a:lnTo>
                <a:lnTo>
                  <a:pt x="47" y="79"/>
                </a:lnTo>
                <a:lnTo>
                  <a:pt x="47" y="94"/>
                </a:lnTo>
                <a:close/>
                <a:moveTo>
                  <a:pt x="14" y="263"/>
                </a:moveTo>
                <a:lnTo>
                  <a:pt x="14" y="263"/>
                </a:lnTo>
                <a:lnTo>
                  <a:pt x="47" y="263"/>
                </a:lnTo>
                <a:lnTo>
                  <a:pt x="47" y="304"/>
                </a:lnTo>
                <a:lnTo>
                  <a:pt x="14" y="304"/>
                </a:lnTo>
                <a:lnTo>
                  <a:pt x="14" y="263"/>
                </a:lnTo>
                <a:close/>
                <a:moveTo>
                  <a:pt x="47" y="259"/>
                </a:moveTo>
                <a:lnTo>
                  <a:pt x="47" y="259"/>
                </a:lnTo>
                <a:lnTo>
                  <a:pt x="14" y="259"/>
                </a:lnTo>
                <a:lnTo>
                  <a:pt x="14" y="236"/>
                </a:lnTo>
                <a:lnTo>
                  <a:pt x="47" y="236"/>
                </a:lnTo>
                <a:lnTo>
                  <a:pt x="47" y="259"/>
                </a:lnTo>
                <a:close/>
                <a:moveTo>
                  <a:pt x="47" y="129"/>
                </a:moveTo>
                <a:lnTo>
                  <a:pt x="47" y="129"/>
                </a:lnTo>
                <a:lnTo>
                  <a:pt x="14" y="129"/>
                </a:lnTo>
                <a:lnTo>
                  <a:pt x="14" y="98"/>
                </a:lnTo>
                <a:lnTo>
                  <a:pt x="47" y="98"/>
                </a:lnTo>
                <a:lnTo>
                  <a:pt x="47" y="129"/>
                </a:lnTo>
                <a:close/>
                <a:moveTo>
                  <a:pt x="14" y="161"/>
                </a:moveTo>
                <a:lnTo>
                  <a:pt x="14" y="161"/>
                </a:lnTo>
                <a:lnTo>
                  <a:pt x="47" y="161"/>
                </a:lnTo>
                <a:lnTo>
                  <a:pt x="47" y="232"/>
                </a:lnTo>
                <a:lnTo>
                  <a:pt x="14" y="232"/>
                </a:lnTo>
                <a:lnTo>
                  <a:pt x="14" y="161"/>
                </a:lnTo>
                <a:close/>
                <a:moveTo>
                  <a:pt x="47" y="157"/>
                </a:moveTo>
                <a:lnTo>
                  <a:pt x="47" y="157"/>
                </a:lnTo>
                <a:lnTo>
                  <a:pt x="14" y="157"/>
                </a:lnTo>
                <a:lnTo>
                  <a:pt x="14" y="133"/>
                </a:lnTo>
                <a:lnTo>
                  <a:pt x="47" y="133"/>
                </a:lnTo>
                <a:lnTo>
                  <a:pt x="47" y="157"/>
                </a:lnTo>
                <a:close/>
                <a:moveTo>
                  <a:pt x="751" y="102"/>
                </a:moveTo>
                <a:lnTo>
                  <a:pt x="751" y="102"/>
                </a:lnTo>
                <a:lnTo>
                  <a:pt x="783" y="102"/>
                </a:lnTo>
                <a:lnTo>
                  <a:pt x="783" y="261"/>
                </a:lnTo>
                <a:lnTo>
                  <a:pt x="751" y="261"/>
                </a:lnTo>
                <a:lnTo>
                  <a:pt x="751" y="102"/>
                </a:lnTo>
                <a:close/>
                <a:moveTo>
                  <a:pt x="783" y="98"/>
                </a:moveTo>
                <a:lnTo>
                  <a:pt x="783" y="98"/>
                </a:lnTo>
                <a:lnTo>
                  <a:pt x="751" y="98"/>
                </a:lnTo>
                <a:lnTo>
                  <a:pt x="751" y="79"/>
                </a:lnTo>
                <a:lnTo>
                  <a:pt x="783" y="79"/>
                </a:lnTo>
                <a:lnTo>
                  <a:pt x="783" y="98"/>
                </a:lnTo>
                <a:close/>
                <a:moveTo>
                  <a:pt x="47" y="46"/>
                </a:moveTo>
                <a:lnTo>
                  <a:pt x="47" y="46"/>
                </a:lnTo>
                <a:lnTo>
                  <a:pt x="734" y="46"/>
                </a:lnTo>
                <a:lnTo>
                  <a:pt x="774" y="65"/>
                </a:lnTo>
                <a:lnTo>
                  <a:pt x="19" y="65"/>
                </a:lnTo>
                <a:lnTo>
                  <a:pt x="47" y="46"/>
                </a:lnTo>
                <a:close/>
                <a:moveTo>
                  <a:pt x="173" y="10"/>
                </a:moveTo>
                <a:lnTo>
                  <a:pt x="173" y="10"/>
                </a:lnTo>
                <a:lnTo>
                  <a:pt x="620" y="10"/>
                </a:lnTo>
                <a:lnTo>
                  <a:pt x="672" y="37"/>
                </a:lnTo>
                <a:lnTo>
                  <a:pt x="114" y="36"/>
                </a:lnTo>
                <a:lnTo>
                  <a:pt x="173" y="10"/>
                </a:lnTo>
                <a:close/>
                <a:moveTo>
                  <a:pt x="798" y="65"/>
                </a:moveTo>
                <a:lnTo>
                  <a:pt x="798" y="65"/>
                </a:lnTo>
                <a:lnTo>
                  <a:pt x="797" y="65"/>
                </a:lnTo>
                <a:lnTo>
                  <a:pt x="798" y="64"/>
                </a:lnTo>
                <a:lnTo>
                  <a:pt x="737" y="37"/>
                </a:lnTo>
                <a:lnTo>
                  <a:pt x="693" y="37"/>
                </a:lnTo>
                <a:lnTo>
                  <a:pt x="622" y="0"/>
                </a:lnTo>
                <a:lnTo>
                  <a:pt x="172" y="0"/>
                </a:lnTo>
                <a:lnTo>
                  <a:pt x="90" y="36"/>
                </a:lnTo>
                <a:lnTo>
                  <a:pt x="44" y="36"/>
                </a:lnTo>
                <a:lnTo>
                  <a:pt x="1" y="65"/>
                </a:lnTo>
                <a:lnTo>
                  <a:pt x="0" y="65"/>
                </a:lnTo>
                <a:lnTo>
                  <a:pt x="0" y="331"/>
                </a:lnTo>
                <a:lnTo>
                  <a:pt x="488" y="331"/>
                </a:lnTo>
                <a:cubicBezTo>
                  <a:pt x="491" y="342"/>
                  <a:pt x="501" y="350"/>
                  <a:pt x="513" y="350"/>
                </a:cubicBezTo>
                <a:cubicBezTo>
                  <a:pt x="527" y="350"/>
                  <a:pt x="539" y="338"/>
                  <a:pt x="539" y="324"/>
                </a:cubicBezTo>
                <a:cubicBezTo>
                  <a:pt x="539" y="310"/>
                  <a:pt x="527" y="298"/>
                  <a:pt x="513" y="298"/>
                </a:cubicBezTo>
                <a:cubicBezTo>
                  <a:pt x="501" y="298"/>
                  <a:pt x="492" y="306"/>
                  <a:pt x="488" y="317"/>
                </a:cubicBezTo>
                <a:lnTo>
                  <a:pt x="56" y="317"/>
                </a:lnTo>
                <a:lnTo>
                  <a:pt x="56" y="204"/>
                </a:lnTo>
                <a:cubicBezTo>
                  <a:pt x="66" y="203"/>
                  <a:pt x="269" y="193"/>
                  <a:pt x="440" y="193"/>
                </a:cubicBezTo>
                <a:cubicBezTo>
                  <a:pt x="613" y="193"/>
                  <a:pt x="740" y="204"/>
                  <a:pt x="741" y="204"/>
                </a:cubicBezTo>
                <a:cubicBezTo>
                  <a:pt x="741" y="204"/>
                  <a:pt x="741" y="204"/>
                  <a:pt x="741" y="204"/>
                </a:cubicBezTo>
                <a:lnTo>
                  <a:pt x="741" y="317"/>
                </a:lnTo>
                <a:lnTo>
                  <a:pt x="616" y="317"/>
                </a:lnTo>
                <a:cubicBezTo>
                  <a:pt x="613" y="306"/>
                  <a:pt x="603" y="298"/>
                  <a:pt x="592" y="298"/>
                </a:cubicBezTo>
                <a:cubicBezTo>
                  <a:pt x="577" y="298"/>
                  <a:pt x="566" y="310"/>
                  <a:pt x="566" y="324"/>
                </a:cubicBezTo>
                <a:cubicBezTo>
                  <a:pt x="566" y="338"/>
                  <a:pt x="577" y="350"/>
                  <a:pt x="592" y="350"/>
                </a:cubicBezTo>
                <a:cubicBezTo>
                  <a:pt x="603" y="350"/>
                  <a:pt x="613" y="342"/>
                  <a:pt x="616" y="331"/>
                </a:cubicBezTo>
                <a:lnTo>
                  <a:pt x="798" y="331"/>
                </a:lnTo>
                <a:lnTo>
                  <a:pt x="798" y="65"/>
                </a:lnTo>
                <a:close/>
              </a:path>
            </a:pathLst>
          </a:custGeom>
          <a:solidFill>
            <a:srgbClr val="15B0E8"/>
          </a:solidFill>
          <a:ln w="0">
            <a:noFill/>
            <a:prstDash val="solid"/>
            <a:round/>
            <a:headEnd/>
            <a:tailEnd/>
          </a:ln>
        </p:spPr>
        <p:txBody>
          <a:bodyPr/>
          <a:lstStyle/>
          <a:p>
            <a:pPr defTabSz="543689">
              <a:defRPr/>
            </a:pPr>
            <a:endParaRPr lang="zh-CN" altLang="en-US" sz="3600">
              <a:latin typeface="+mn-lt"/>
              <a:ea typeface="+mn-ea"/>
            </a:endParaRPr>
          </a:p>
        </p:txBody>
      </p:sp>
      <p:cxnSp>
        <p:nvCxnSpPr>
          <p:cNvPr id="100" name="直接连接符 99"/>
          <p:cNvCxnSpPr>
            <a:stCxn id="40" idx="0"/>
            <a:endCxn id="98" idx="36"/>
          </p:cNvCxnSpPr>
          <p:nvPr/>
        </p:nvCxnSpPr>
        <p:spPr bwMode="auto">
          <a:xfrm>
            <a:off x="1979076" y="4035112"/>
            <a:ext cx="408956" cy="816233"/>
          </a:xfrm>
          <a:prstGeom prst="line">
            <a:avLst/>
          </a:prstGeom>
          <a:ln w="28575">
            <a:solidFill>
              <a:srgbClr val="61D6FF"/>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2" name="直接连接符 101"/>
          <p:cNvCxnSpPr>
            <a:stCxn id="70" idx="0"/>
            <a:endCxn id="98" idx="37"/>
          </p:cNvCxnSpPr>
          <p:nvPr/>
        </p:nvCxnSpPr>
        <p:spPr bwMode="auto">
          <a:xfrm flipH="1">
            <a:off x="3314351" y="4035112"/>
            <a:ext cx="502241" cy="816233"/>
          </a:xfrm>
          <a:prstGeom prst="line">
            <a:avLst/>
          </a:prstGeom>
          <a:ln w="38100">
            <a:solidFill>
              <a:srgbClr val="61D6FF"/>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07" name="矩形 5"/>
          <p:cNvSpPr>
            <a:spLocks noChangeArrowheads="1"/>
          </p:cNvSpPr>
          <p:nvPr/>
        </p:nvSpPr>
        <p:spPr bwMode="auto">
          <a:xfrm>
            <a:off x="928758" y="3209551"/>
            <a:ext cx="1594793" cy="304020"/>
          </a:xfrm>
          <a:prstGeom prst="rect">
            <a:avLst/>
          </a:prstGeom>
          <a:solidFill>
            <a:srgbClr val="61D6FF"/>
          </a:solidFill>
          <a:ln w="9525" algn="ctr">
            <a:solidFill>
              <a:schemeClr val="bg2"/>
            </a:solidFill>
            <a:round/>
            <a:headEnd/>
            <a:tailEnd/>
          </a:ln>
        </p:spPr>
        <p:txBody>
          <a:bodyPr/>
          <a:lstStyle/>
          <a:p>
            <a:pPr algn="ctr"/>
            <a:r>
              <a:rPr lang="en-US" altLang="zh-CN" sz="1400" b="1" dirty="0">
                <a:solidFill>
                  <a:srgbClr val="2D2015"/>
                </a:solidFill>
                <a:latin typeface="+mn-lt"/>
                <a:ea typeface="+mn-ea"/>
              </a:rPr>
              <a:t>FusionCompute</a:t>
            </a:r>
            <a:endParaRPr lang="zh-CN" altLang="en-US" sz="1400" b="1" dirty="0">
              <a:solidFill>
                <a:srgbClr val="2D2015"/>
              </a:solidFill>
              <a:latin typeface="+mn-lt"/>
              <a:ea typeface="+mn-ea"/>
            </a:endParaRPr>
          </a:p>
        </p:txBody>
      </p:sp>
      <p:sp>
        <p:nvSpPr>
          <p:cNvPr id="108" name="矩形 5"/>
          <p:cNvSpPr>
            <a:spLocks noChangeArrowheads="1"/>
          </p:cNvSpPr>
          <p:nvPr/>
        </p:nvSpPr>
        <p:spPr bwMode="auto">
          <a:xfrm>
            <a:off x="2772281" y="3209124"/>
            <a:ext cx="1594793" cy="304020"/>
          </a:xfrm>
          <a:prstGeom prst="rect">
            <a:avLst/>
          </a:prstGeom>
          <a:solidFill>
            <a:srgbClr val="61D6FF"/>
          </a:solidFill>
          <a:ln w="9525" algn="ctr">
            <a:solidFill>
              <a:schemeClr val="bg2"/>
            </a:solidFill>
            <a:round/>
            <a:headEnd/>
            <a:tailEnd/>
          </a:ln>
        </p:spPr>
        <p:txBody>
          <a:bodyPr/>
          <a:lstStyle/>
          <a:p>
            <a:pPr algn="ctr"/>
            <a:r>
              <a:rPr lang="en-US" altLang="zh-CN" sz="1400" b="1" dirty="0">
                <a:solidFill>
                  <a:srgbClr val="2D2015"/>
                </a:solidFill>
                <a:latin typeface="+mn-lt"/>
                <a:ea typeface="+mn-ea"/>
              </a:rPr>
              <a:t>FusionCompute</a:t>
            </a:r>
            <a:endParaRPr lang="zh-CN" altLang="en-US" sz="1400" b="1" dirty="0">
              <a:solidFill>
                <a:srgbClr val="2D2015"/>
              </a:solidFill>
              <a:latin typeface="+mn-lt"/>
              <a:ea typeface="+mn-ea"/>
            </a:endParaRPr>
          </a:p>
        </p:txBody>
      </p:sp>
      <p:sp>
        <p:nvSpPr>
          <p:cNvPr id="109" name="Freeform 30"/>
          <p:cNvSpPr>
            <a:spLocks noEditPoints="1"/>
          </p:cNvSpPr>
          <p:nvPr/>
        </p:nvSpPr>
        <p:spPr bwMode="auto">
          <a:xfrm>
            <a:off x="2492449" y="4385080"/>
            <a:ext cx="690861" cy="430752"/>
          </a:xfrm>
          <a:custGeom>
            <a:avLst/>
            <a:gdLst/>
            <a:ahLst/>
            <a:cxnLst>
              <a:cxn ang="0">
                <a:pos x="0" y="248"/>
              </a:cxn>
              <a:cxn ang="0">
                <a:pos x="22" y="404"/>
              </a:cxn>
              <a:cxn ang="0">
                <a:pos x="194" y="468"/>
              </a:cxn>
              <a:cxn ang="0">
                <a:pos x="440" y="474"/>
              </a:cxn>
              <a:cxn ang="0">
                <a:pos x="656" y="404"/>
              </a:cxn>
              <a:cxn ang="0">
                <a:pos x="680" y="248"/>
              </a:cxn>
              <a:cxn ang="0">
                <a:pos x="660" y="238"/>
              </a:cxn>
              <a:cxn ang="0">
                <a:pos x="438" y="312"/>
              </a:cxn>
              <a:cxn ang="0">
                <a:pos x="196" y="304"/>
              </a:cxn>
              <a:cxn ang="0">
                <a:pos x="20" y="238"/>
              </a:cxn>
              <a:cxn ang="0">
                <a:pos x="56" y="364"/>
              </a:cxn>
              <a:cxn ang="0">
                <a:pos x="70" y="316"/>
              </a:cxn>
              <a:cxn ang="0">
                <a:pos x="94" y="336"/>
              </a:cxn>
              <a:cxn ang="0">
                <a:pos x="80" y="384"/>
              </a:cxn>
              <a:cxn ang="0">
                <a:pos x="412" y="270"/>
              </a:cxn>
              <a:cxn ang="0">
                <a:pos x="584" y="230"/>
              </a:cxn>
              <a:cxn ang="0">
                <a:pos x="674" y="162"/>
              </a:cxn>
              <a:cxn ang="0">
                <a:pos x="666" y="100"/>
              </a:cxn>
              <a:cxn ang="0">
                <a:pos x="562" y="34"/>
              </a:cxn>
              <a:cxn ang="0">
                <a:pos x="376" y="0"/>
              </a:cxn>
              <a:cxn ang="0">
                <a:pos x="202" y="12"/>
              </a:cxn>
              <a:cxn ang="0">
                <a:pos x="54" y="64"/>
              </a:cxn>
              <a:cxn ang="0">
                <a:pos x="0" y="138"/>
              </a:cxn>
              <a:cxn ang="0">
                <a:pos x="38" y="198"/>
              </a:cxn>
              <a:cxn ang="0">
                <a:pos x="172" y="256"/>
              </a:cxn>
              <a:cxn ang="0">
                <a:pos x="340" y="274"/>
              </a:cxn>
              <a:cxn ang="0">
                <a:pos x="2" y="470"/>
              </a:cxn>
              <a:cxn ang="0">
                <a:pos x="24" y="608"/>
              </a:cxn>
              <a:cxn ang="0">
                <a:pos x="196" y="670"/>
              </a:cxn>
              <a:cxn ang="0">
                <a:pos x="440" y="678"/>
              </a:cxn>
              <a:cxn ang="0">
                <a:pos x="654" y="608"/>
              </a:cxn>
              <a:cxn ang="0">
                <a:pos x="676" y="470"/>
              </a:cxn>
              <a:cxn ang="0">
                <a:pos x="654" y="456"/>
              </a:cxn>
              <a:cxn ang="0">
                <a:pos x="432" y="518"/>
              </a:cxn>
              <a:cxn ang="0">
                <a:pos x="204" y="512"/>
              </a:cxn>
              <a:cxn ang="0">
                <a:pos x="24" y="456"/>
              </a:cxn>
              <a:cxn ang="0">
                <a:pos x="58" y="566"/>
              </a:cxn>
              <a:cxn ang="0">
                <a:pos x="72" y="518"/>
              </a:cxn>
              <a:cxn ang="0">
                <a:pos x="96" y="538"/>
              </a:cxn>
              <a:cxn ang="0">
                <a:pos x="82" y="586"/>
              </a:cxn>
              <a:cxn ang="0">
                <a:pos x="12" y="660"/>
              </a:cxn>
              <a:cxn ang="0">
                <a:pos x="12" y="792"/>
              </a:cxn>
              <a:cxn ang="0">
                <a:pos x="116" y="852"/>
              </a:cxn>
              <a:cxn ang="0">
                <a:pos x="340" y="884"/>
              </a:cxn>
              <a:cxn ang="0">
                <a:pos x="598" y="840"/>
              </a:cxn>
              <a:cxn ang="0">
                <a:pos x="672" y="780"/>
              </a:cxn>
              <a:cxn ang="0">
                <a:pos x="660" y="658"/>
              </a:cxn>
              <a:cxn ang="0">
                <a:pos x="516" y="708"/>
              </a:cxn>
              <a:cxn ang="0">
                <a:pos x="292" y="724"/>
              </a:cxn>
              <a:cxn ang="0">
                <a:pos x="56" y="674"/>
              </a:cxn>
              <a:cxn ang="0">
                <a:pos x="70" y="784"/>
              </a:cxn>
              <a:cxn ang="0">
                <a:pos x="64" y="728"/>
              </a:cxn>
              <a:cxn ang="0">
                <a:pos x="86" y="720"/>
              </a:cxn>
              <a:cxn ang="0">
                <a:pos x="94" y="776"/>
              </a:cxn>
            </a:cxnLst>
            <a:rect l="0" t="0" r="r" b="b"/>
            <a:pathLst>
              <a:path w="680" h="884">
                <a:moveTo>
                  <a:pt x="20" y="238"/>
                </a:moveTo>
                <a:lnTo>
                  <a:pt x="20" y="238"/>
                </a:lnTo>
                <a:lnTo>
                  <a:pt x="14" y="234"/>
                </a:lnTo>
                <a:lnTo>
                  <a:pt x="6" y="236"/>
                </a:lnTo>
                <a:lnTo>
                  <a:pt x="2" y="242"/>
                </a:lnTo>
                <a:lnTo>
                  <a:pt x="0" y="248"/>
                </a:lnTo>
                <a:lnTo>
                  <a:pt x="2" y="362"/>
                </a:lnTo>
                <a:lnTo>
                  <a:pt x="2" y="362"/>
                </a:lnTo>
                <a:lnTo>
                  <a:pt x="2" y="374"/>
                </a:lnTo>
                <a:lnTo>
                  <a:pt x="6" y="386"/>
                </a:lnTo>
                <a:lnTo>
                  <a:pt x="14" y="396"/>
                </a:lnTo>
                <a:lnTo>
                  <a:pt x="22" y="404"/>
                </a:lnTo>
                <a:lnTo>
                  <a:pt x="22" y="404"/>
                </a:lnTo>
                <a:lnTo>
                  <a:pt x="48" y="420"/>
                </a:lnTo>
                <a:lnTo>
                  <a:pt x="80" y="434"/>
                </a:lnTo>
                <a:lnTo>
                  <a:pt x="114" y="448"/>
                </a:lnTo>
                <a:lnTo>
                  <a:pt x="152" y="458"/>
                </a:lnTo>
                <a:lnTo>
                  <a:pt x="194" y="468"/>
                </a:lnTo>
                <a:lnTo>
                  <a:pt x="240" y="474"/>
                </a:lnTo>
                <a:lnTo>
                  <a:pt x="288" y="478"/>
                </a:lnTo>
                <a:lnTo>
                  <a:pt x="340" y="480"/>
                </a:lnTo>
                <a:lnTo>
                  <a:pt x="340" y="480"/>
                </a:lnTo>
                <a:lnTo>
                  <a:pt x="392" y="478"/>
                </a:lnTo>
                <a:lnTo>
                  <a:pt x="440" y="474"/>
                </a:lnTo>
                <a:lnTo>
                  <a:pt x="486" y="468"/>
                </a:lnTo>
                <a:lnTo>
                  <a:pt x="528" y="458"/>
                </a:lnTo>
                <a:lnTo>
                  <a:pt x="566" y="448"/>
                </a:lnTo>
                <a:lnTo>
                  <a:pt x="600" y="434"/>
                </a:lnTo>
                <a:lnTo>
                  <a:pt x="630" y="420"/>
                </a:lnTo>
                <a:lnTo>
                  <a:pt x="656" y="404"/>
                </a:lnTo>
                <a:lnTo>
                  <a:pt x="656" y="404"/>
                </a:lnTo>
                <a:lnTo>
                  <a:pt x="666" y="396"/>
                </a:lnTo>
                <a:lnTo>
                  <a:pt x="672" y="386"/>
                </a:lnTo>
                <a:lnTo>
                  <a:pt x="676" y="374"/>
                </a:lnTo>
                <a:lnTo>
                  <a:pt x="678" y="362"/>
                </a:lnTo>
                <a:lnTo>
                  <a:pt x="680" y="248"/>
                </a:lnTo>
                <a:lnTo>
                  <a:pt x="680" y="248"/>
                </a:lnTo>
                <a:lnTo>
                  <a:pt x="678" y="242"/>
                </a:lnTo>
                <a:lnTo>
                  <a:pt x="672" y="236"/>
                </a:lnTo>
                <a:lnTo>
                  <a:pt x="666" y="234"/>
                </a:lnTo>
                <a:lnTo>
                  <a:pt x="660" y="238"/>
                </a:lnTo>
                <a:lnTo>
                  <a:pt x="660" y="238"/>
                </a:lnTo>
                <a:lnTo>
                  <a:pt x="632" y="254"/>
                </a:lnTo>
                <a:lnTo>
                  <a:pt x="600" y="270"/>
                </a:lnTo>
                <a:lnTo>
                  <a:pt x="564" y="284"/>
                </a:lnTo>
                <a:lnTo>
                  <a:pt x="526" y="296"/>
                </a:lnTo>
                <a:lnTo>
                  <a:pt x="482" y="304"/>
                </a:lnTo>
                <a:lnTo>
                  <a:pt x="438" y="312"/>
                </a:lnTo>
                <a:lnTo>
                  <a:pt x="390" y="316"/>
                </a:lnTo>
                <a:lnTo>
                  <a:pt x="340" y="318"/>
                </a:lnTo>
                <a:lnTo>
                  <a:pt x="340" y="318"/>
                </a:lnTo>
                <a:lnTo>
                  <a:pt x="290" y="316"/>
                </a:lnTo>
                <a:lnTo>
                  <a:pt x="242" y="312"/>
                </a:lnTo>
                <a:lnTo>
                  <a:pt x="196" y="304"/>
                </a:lnTo>
                <a:lnTo>
                  <a:pt x="154" y="296"/>
                </a:lnTo>
                <a:lnTo>
                  <a:pt x="116" y="284"/>
                </a:lnTo>
                <a:lnTo>
                  <a:pt x="80" y="270"/>
                </a:lnTo>
                <a:lnTo>
                  <a:pt x="48" y="254"/>
                </a:lnTo>
                <a:lnTo>
                  <a:pt x="20" y="238"/>
                </a:lnTo>
                <a:lnTo>
                  <a:pt x="20" y="238"/>
                </a:lnTo>
                <a:close/>
                <a:moveTo>
                  <a:pt x="76" y="386"/>
                </a:moveTo>
                <a:lnTo>
                  <a:pt x="76" y="386"/>
                </a:lnTo>
                <a:lnTo>
                  <a:pt x="72" y="384"/>
                </a:lnTo>
                <a:lnTo>
                  <a:pt x="68" y="382"/>
                </a:lnTo>
                <a:lnTo>
                  <a:pt x="60" y="374"/>
                </a:lnTo>
                <a:lnTo>
                  <a:pt x="56" y="364"/>
                </a:lnTo>
                <a:lnTo>
                  <a:pt x="54" y="350"/>
                </a:lnTo>
                <a:lnTo>
                  <a:pt x="54" y="350"/>
                </a:lnTo>
                <a:lnTo>
                  <a:pt x="56" y="336"/>
                </a:lnTo>
                <a:lnTo>
                  <a:pt x="60" y="326"/>
                </a:lnTo>
                <a:lnTo>
                  <a:pt x="66" y="318"/>
                </a:lnTo>
                <a:lnTo>
                  <a:pt x="70" y="316"/>
                </a:lnTo>
                <a:lnTo>
                  <a:pt x="74" y="316"/>
                </a:lnTo>
                <a:lnTo>
                  <a:pt x="74" y="316"/>
                </a:lnTo>
                <a:lnTo>
                  <a:pt x="80" y="316"/>
                </a:lnTo>
                <a:lnTo>
                  <a:pt x="84" y="318"/>
                </a:lnTo>
                <a:lnTo>
                  <a:pt x="90" y="326"/>
                </a:lnTo>
                <a:lnTo>
                  <a:pt x="94" y="336"/>
                </a:lnTo>
                <a:lnTo>
                  <a:pt x="96" y="350"/>
                </a:lnTo>
                <a:lnTo>
                  <a:pt x="96" y="350"/>
                </a:lnTo>
                <a:lnTo>
                  <a:pt x="94" y="364"/>
                </a:lnTo>
                <a:lnTo>
                  <a:pt x="90" y="374"/>
                </a:lnTo>
                <a:lnTo>
                  <a:pt x="84" y="382"/>
                </a:lnTo>
                <a:lnTo>
                  <a:pt x="80" y="384"/>
                </a:lnTo>
                <a:lnTo>
                  <a:pt x="76" y="386"/>
                </a:lnTo>
                <a:lnTo>
                  <a:pt x="76" y="386"/>
                </a:lnTo>
                <a:close/>
                <a:moveTo>
                  <a:pt x="340" y="274"/>
                </a:moveTo>
                <a:lnTo>
                  <a:pt x="340" y="274"/>
                </a:lnTo>
                <a:lnTo>
                  <a:pt x="376" y="274"/>
                </a:lnTo>
                <a:lnTo>
                  <a:pt x="412" y="270"/>
                </a:lnTo>
                <a:lnTo>
                  <a:pt x="446" y="266"/>
                </a:lnTo>
                <a:lnTo>
                  <a:pt x="478" y="262"/>
                </a:lnTo>
                <a:lnTo>
                  <a:pt x="508" y="256"/>
                </a:lnTo>
                <a:lnTo>
                  <a:pt x="536" y="248"/>
                </a:lnTo>
                <a:lnTo>
                  <a:pt x="562" y="240"/>
                </a:lnTo>
                <a:lnTo>
                  <a:pt x="584" y="230"/>
                </a:lnTo>
                <a:lnTo>
                  <a:pt x="606" y="220"/>
                </a:lnTo>
                <a:lnTo>
                  <a:pt x="624" y="208"/>
                </a:lnTo>
                <a:lnTo>
                  <a:pt x="642" y="198"/>
                </a:lnTo>
                <a:lnTo>
                  <a:pt x="654" y="186"/>
                </a:lnTo>
                <a:lnTo>
                  <a:pt x="666" y="174"/>
                </a:lnTo>
                <a:lnTo>
                  <a:pt x="674" y="162"/>
                </a:lnTo>
                <a:lnTo>
                  <a:pt x="678" y="150"/>
                </a:lnTo>
                <a:lnTo>
                  <a:pt x="680" y="138"/>
                </a:lnTo>
                <a:lnTo>
                  <a:pt x="680" y="138"/>
                </a:lnTo>
                <a:lnTo>
                  <a:pt x="678" y="124"/>
                </a:lnTo>
                <a:lnTo>
                  <a:pt x="674" y="112"/>
                </a:lnTo>
                <a:lnTo>
                  <a:pt x="666" y="100"/>
                </a:lnTo>
                <a:lnTo>
                  <a:pt x="656" y="88"/>
                </a:lnTo>
                <a:lnTo>
                  <a:pt x="642" y="76"/>
                </a:lnTo>
                <a:lnTo>
                  <a:pt x="626" y="64"/>
                </a:lnTo>
                <a:lnTo>
                  <a:pt x="608" y="54"/>
                </a:lnTo>
                <a:lnTo>
                  <a:pt x="586" y="44"/>
                </a:lnTo>
                <a:lnTo>
                  <a:pt x="562" y="34"/>
                </a:lnTo>
                <a:lnTo>
                  <a:pt x="536" y="26"/>
                </a:lnTo>
                <a:lnTo>
                  <a:pt x="508" y="18"/>
                </a:lnTo>
                <a:lnTo>
                  <a:pt x="478" y="12"/>
                </a:lnTo>
                <a:lnTo>
                  <a:pt x="446" y="6"/>
                </a:lnTo>
                <a:lnTo>
                  <a:pt x="412" y="2"/>
                </a:lnTo>
                <a:lnTo>
                  <a:pt x="376" y="0"/>
                </a:lnTo>
                <a:lnTo>
                  <a:pt x="340" y="0"/>
                </a:lnTo>
                <a:lnTo>
                  <a:pt x="340" y="0"/>
                </a:lnTo>
                <a:lnTo>
                  <a:pt x="302" y="0"/>
                </a:lnTo>
                <a:lnTo>
                  <a:pt x="268" y="2"/>
                </a:lnTo>
                <a:lnTo>
                  <a:pt x="234" y="6"/>
                </a:lnTo>
                <a:lnTo>
                  <a:pt x="202" y="12"/>
                </a:lnTo>
                <a:lnTo>
                  <a:pt x="172" y="18"/>
                </a:lnTo>
                <a:lnTo>
                  <a:pt x="144" y="26"/>
                </a:lnTo>
                <a:lnTo>
                  <a:pt x="118" y="34"/>
                </a:lnTo>
                <a:lnTo>
                  <a:pt x="94" y="44"/>
                </a:lnTo>
                <a:lnTo>
                  <a:pt x="72" y="54"/>
                </a:lnTo>
                <a:lnTo>
                  <a:pt x="54" y="64"/>
                </a:lnTo>
                <a:lnTo>
                  <a:pt x="38" y="76"/>
                </a:lnTo>
                <a:lnTo>
                  <a:pt x="24" y="88"/>
                </a:lnTo>
                <a:lnTo>
                  <a:pt x="14" y="100"/>
                </a:lnTo>
                <a:lnTo>
                  <a:pt x="6" y="112"/>
                </a:lnTo>
                <a:lnTo>
                  <a:pt x="0" y="124"/>
                </a:lnTo>
                <a:lnTo>
                  <a:pt x="0" y="138"/>
                </a:lnTo>
                <a:lnTo>
                  <a:pt x="0" y="138"/>
                </a:lnTo>
                <a:lnTo>
                  <a:pt x="0" y="150"/>
                </a:lnTo>
                <a:lnTo>
                  <a:pt x="6" y="162"/>
                </a:lnTo>
                <a:lnTo>
                  <a:pt x="14" y="174"/>
                </a:lnTo>
                <a:lnTo>
                  <a:pt x="24" y="186"/>
                </a:lnTo>
                <a:lnTo>
                  <a:pt x="38" y="198"/>
                </a:lnTo>
                <a:lnTo>
                  <a:pt x="54" y="208"/>
                </a:lnTo>
                <a:lnTo>
                  <a:pt x="74" y="220"/>
                </a:lnTo>
                <a:lnTo>
                  <a:pt x="94" y="230"/>
                </a:lnTo>
                <a:lnTo>
                  <a:pt x="118" y="240"/>
                </a:lnTo>
                <a:lnTo>
                  <a:pt x="144" y="248"/>
                </a:lnTo>
                <a:lnTo>
                  <a:pt x="172" y="256"/>
                </a:lnTo>
                <a:lnTo>
                  <a:pt x="202" y="262"/>
                </a:lnTo>
                <a:lnTo>
                  <a:pt x="234" y="266"/>
                </a:lnTo>
                <a:lnTo>
                  <a:pt x="268" y="270"/>
                </a:lnTo>
                <a:lnTo>
                  <a:pt x="302" y="274"/>
                </a:lnTo>
                <a:lnTo>
                  <a:pt x="340" y="274"/>
                </a:lnTo>
                <a:lnTo>
                  <a:pt x="340" y="274"/>
                </a:lnTo>
                <a:close/>
                <a:moveTo>
                  <a:pt x="24" y="456"/>
                </a:moveTo>
                <a:lnTo>
                  <a:pt x="24" y="456"/>
                </a:lnTo>
                <a:lnTo>
                  <a:pt x="16" y="454"/>
                </a:lnTo>
                <a:lnTo>
                  <a:pt x="10" y="456"/>
                </a:lnTo>
                <a:lnTo>
                  <a:pt x="4" y="462"/>
                </a:lnTo>
                <a:lnTo>
                  <a:pt x="2" y="470"/>
                </a:lnTo>
                <a:lnTo>
                  <a:pt x="4" y="566"/>
                </a:lnTo>
                <a:lnTo>
                  <a:pt x="4" y="566"/>
                </a:lnTo>
                <a:lnTo>
                  <a:pt x="6" y="578"/>
                </a:lnTo>
                <a:lnTo>
                  <a:pt x="10" y="590"/>
                </a:lnTo>
                <a:lnTo>
                  <a:pt x="16" y="600"/>
                </a:lnTo>
                <a:lnTo>
                  <a:pt x="24" y="608"/>
                </a:lnTo>
                <a:lnTo>
                  <a:pt x="24" y="608"/>
                </a:lnTo>
                <a:lnTo>
                  <a:pt x="50" y="624"/>
                </a:lnTo>
                <a:lnTo>
                  <a:pt x="80" y="638"/>
                </a:lnTo>
                <a:lnTo>
                  <a:pt x="116" y="650"/>
                </a:lnTo>
                <a:lnTo>
                  <a:pt x="154" y="662"/>
                </a:lnTo>
                <a:lnTo>
                  <a:pt x="196" y="670"/>
                </a:lnTo>
                <a:lnTo>
                  <a:pt x="240" y="678"/>
                </a:lnTo>
                <a:lnTo>
                  <a:pt x="288" y="682"/>
                </a:lnTo>
                <a:lnTo>
                  <a:pt x="340" y="682"/>
                </a:lnTo>
                <a:lnTo>
                  <a:pt x="340" y="682"/>
                </a:lnTo>
                <a:lnTo>
                  <a:pt x="390" y="682"/>
                </a:lnTo>
                <a:lnTo>
                  <a:pt x="440" y="678"/>
                </a:lnTo>
                <a:lnTo>
                  <a:pt x="484" y="670"/>
                </a:lnTo>
                <a:lnTo>
                  <a:pt x="526" y="662"/>
                </a:lnTo>
                <a:lnTo>
                  <a:pt x="564" y="650"/>
                </a:lnTo>
                <a:lnTo>
                  <a:pt x="598" y="638"/>
                </a:lnTo>
                <a:lnTo>
                  <a:pt x="628" y="624"/>
                </a:lnTo>
                <a:lnTo>
                  <a:pt x="654" y="608"/>
                </a:lnTo>
                <a:lnTo>
                  <a:pt x="654" y="608"/>
                </a:lnTo>
                <a:lnTo>
                  <a:pt x="664" y="600"/>
                </a:lnTo>
                <a:lnTo>
                  <a:pt x="670" y="590"/>
                </a:lnTo>
                <a:lnTo>
                  <a:pt x="674" y="578"/>
                </a:lnTo>
                <a:lnTo>
                  <a:pt x="676" y="566"/>
                </a:lnTo>
                <a:lnTo>
                  <a:pt x="676" y="470"/>
                </a:lnTo>
                <a:lnTo>
                  <a:pt x="676" y="470"/>
                </a:lnTo>
                <a:lnTo>
                  <a:pt x="674" y="462"/>
                </a:lnTo>
                <a:lnTo>
                  <a:pt x="670" y="456"/>
                </a:lnTo>
                <a:lnTo>
                  <a:pt x="662" y="454"/>
                </a:lnTo>
                <a:lnTo>
                  <a:pt x="654" y="456"/>
                </a:lnTo>
                <a:lnTo>
                  <a:pt x="654" y="456"/>
                </a:lnTo>
                <a:lnTo>
                  <a:pt x="624" y="470"/>
                </a:lnTo>
                <a:lnTo>
                  <a:pt x="592" y="484"/>
                </a:lnTo>
                <a:lnTo>
                  <a:pt x="556" y="496"/>
                </a:lnTo>
                <a:lnTo>
                  <a:pt x="516" y="504"/>
                </a:lnTo>
                <a:lnTo>
                  <a:pt x="476" y="512"/>
                </a:lnTo>
                <a:lnTo>
                  <a:pt x="432" y="518"/>
                </a:lnTo>
                <a:lnTo>
                  <a:pt x="386" y="522"/>
                </a:lnTo>
                <a:lnTo>
                  <a:pt x="340" y="522"/>
                </a:lnTo>
                <a:lnTo>
                  <a:pt x="340" y="522"/>
                </a:lnTo>
                <a:lnTo>
                  <a:pt x="292" y="522"/>
                </a:lnTo>
                <a:lnTo>
                  <a:pt x="248" y="518"/>
                </a:lnTo>
                <a:lnTo>
                  <a:pt x="204" y="512"/>
                </a:lnTo>
                <a:lnTo>
                  <a:pt x="162" y="504"/>
                </a:lnTo>
                <a:lnTo>
                  <a:pt x="124" y="496"/>
                </a:lnTo>
                <a:lnTo>
                  <a:pt x="88" y="484"/>
                </a:lnTo>
                <a:lnTo>
                  <a:pt x="54" y="470"/>
                </a:lnTo>
                <a:lnTo>
                  <a:pt x="24" y="456"/>
                </a:lnTo>
                <a:lnTo>
                  <a:pt x="24" y="456"/>
                </a:lnTo>
                <a:close/>
                <a:moveTo>
                  <a:pt x="78" y="586"/>
                </a:moveTo>
                <a:lnTo>
                  <a:pt x="78" y="586"/>
                </a:lnTo>
                <a:lnTo>
                  <a:pt x="72" y="586"/>
                </a:lnTo>
                <a:lnTo>
                  <a:pt x="68" y="584"/>
                </a:lnTo>
                <a:lnTo>
                  <a:pt x="62" y="576"/>
                </a:lnTo>
                <a:lnTo>
                  <a:pt x="58" y="566"/>
                </a:lnTo>
                <a:lnTo>
                  <a:pt x="56" y="552"/>
                </a:lnTo>
                <a:lnTo>
                  <a:pt x="56" y="552"/>
                </a:lnTo>
                <a:lnTo>
                  <a:pt x="58" y="538"/>
                </a:lnTo>
                <a:lnTo>
                  <a:pt x="62" y="528"/>
                </a:lnTo>
                <a:lnTo>
                  <a:pt x="68" y="520"/>
                </a:lnTo>
                <a:lnTo>
                  <a:pt x="72" y="518"/>
                </a:lnTo>
                <a:lnTo>
                  <a:pt x="76" y="518"/>
                </a:lnTo>
                <a:lnTo>
                  <a:pt x="76" y="518"/>
                </a:lnTo>
                <a:lnTo>
                  <a:pt x="80" y="518"/>
                </a:lnTo>
                <a:lnTo>
                  <a:pt x="84" y="520"/>
                </a:lnTo>
                <a:lnTo>
                  <a:pt x="92" y="528"/>
                </a:lnTo>
                <a:lnTo>
                  <a:pt x="96" y="538"/>
                </a:lnTo>
                <a:lnTo>
                  <a:pt x="98" y="552"/>
                </a:lnTo>
                <a:lnTo>
                  <a:pt x="98" y="552"/>
                </a:lnTo>
                <a:lnTo>
                  <a:pt x="96" y="566"/>
                </a:lnTo>
                <a:lnTo>
                  <a:pt x="92" y="576"/>
                </a:lnTo>
                <a:lnTo>
                  <a:pt x="86" y="584"/>
                </a:lnTo>
                <a:lnTo>
                  <a:pt x="82" y="586"/>
                </a:lnTo>
                <a:lnTo>
                  <a:pt x="78" y="586"/>
                </a:lnTo>
                <a:lnTo>
                  <a:pt x="78" y="586"/>
                </a:lnTo>
                <a:close/>
                <a:moveTo>
                  <a:pt x="26" y="660"/>
                </a:moveTo>
                <a:lnTo>
                  <a:pt x="26" y="660"/>
                </a:lnTo>
                <a:lnTo>
                  <a:pt x="18" y="658"/>
                </a:lnTo>
                <a:lnTo>
                  <a:pt x="12" y="660"/>
                </a:lnTo>
                <a:lnTo>
                  <a:pt x="6" y="666"/>
                </a:lnTo>
                <a:lnTo>
                  <a:pt x="4" y="672"/>
                </a:lnTo>
                <a:lnTo>
                  <a:pt x="6" y="768"/>
                </a:lnTo>
                <a:lnTo>
                  <a:pt x="6" y="768"/>
                </a:lnTo>
                <a:lnTo>
                  <a:pt x="8" y="780"/>
                </a:lnTo>
                <a:lnTo>
                  <a:pt x="12" y="792"/>
                </a:lnTo>
                <a:lnTo>
                  <a:pt x="18" y="802"/>
                </a:lnTo>
                <a:lnTo>
                  <a:pt x="26" y="810"/>
                </a:lnTo>
                <a:lnTo>
                  <a:pt x="26" y="810"/>
                </a:lnTo>
                <a:lnTo>
                  <a:pt x="52" y="826"/>
                </a:lnTo>
                <a:lnTo>
                  <a:pt x="82" y="840"/>
                </a:lnTo>
                <a:lnTo>
                  <a:pt x="116" y="852"/>
                </a:lnTo>
                <a:lnTo>
                  <a:pt x="154" y="862"/>
                </a:lnTo>
                <a:lnTo>
                  <a:pt x="196" y="872"/>
                </a:lnTo>
                <a:lnTo>
                  <a:pt x="242" y="878"/>
                </a:lnTo>
                <a:lnTo>
                  <a:pt x="288" y="882"/>
                </a:lnTo>
                <a:lnTo>
                  <a:pt x="340" y="884"/>
                </a:lnTo>
                <a:lnTo>
                  <a:pt x="340" y="884"/>
                </a:lnTo>
                <a:lnTo>
                  <a:pt x="390" y="882"/>
                </a:lnTo>
                <a:lnTo>
                  <a:pt x="438" y="878"/>
                </a:lnTo>
                <a:lnTo>
                  <a:pt x="484" y="872"/>
                </a:lnTo>
                <a:lnTo>
                  <a:pt x="524" y="862"/>
                </a:lnTo>
                <a:lnTo>
                  <a:pt x="562" y="852"/>
                </a:lnTo>
                <a:lnTo>
                  <a:pt x="598" y="840"/>
                </a:lnTo>
                <a:lnTo>
                  <a:pt x="628" y="826"/>
                </a:lnTo>
                <a:lnTo>
                  <a:pt x="652" y="810"/>
                </a:lnTo>
                <a:lnTo>
                  <a:pt x="652" y="810"/>
                </a:lnTo>
                <a:lnTo>
                  <a:pt x="662" y="802"/>
                </a:lnTo>
                <a:lnTo>
                  <a:pt x="668" y="792"/>
                </a:lnTo>
                <a:lnTo>
                  <a:pt x="672" y="780"/>
                </a:lnTo>
                <a:lnTo>
                  <a:pt x="674" y="768"/>
                </a:lnTo>
                <a:lnTo>
                  <a:pt x="674" y="672"/>
                </a:lnTo>
                <a:lnTo>
                  <a:pt x="674" y="672"/>
                </a:lnTo>
                <a:lnTo>
                  <a:pt x="672" y="666"/>
                </a:lnTo>
                <a:lnTo>
                  <a:pt x="668" y="660"/>
                </a:lnTo>
                <a:lnTo>
                  <a:pt x="660" y="658"/>
                </a:lnTo>
                <a:lnTo>
                  <a:pt x="652" y="660"/>
                </a:lnTo>
                <a:lnTo>
                  <a:pt x="652" y="660"/>
                </a:lnTo>
                <a:lnTo>
                  <a:pt x="624" y="674"/>
                </a:lnTo>
                <a:lnTo>
                  <a:pt x="590" y="686"/>
                </a:lnTo>
                <a:lnTo>
                  <a:pt x="554" y="698"/>
                </a:lnTo>
                <a:lnTo>
                  <a:pt x="516" y="708"/>
                </a:lnTo>
                <a:lnTo>
                  <a:pt x="474" y="716"/>
                </a:lnTo>
                <a:lnTo>
                  <a:pt x="432" y="720"/>
                </a:lnTo>
                <a:lnTo>
                  <a:pt x="386" y="724"/>
                </a:lnTo>
                <a:lnTo>
                  <a:pt x="340" y="726"/>
                </a:lnTo>
                <a:lnTo>
                  <a:pt x="340" y="726"/>
                </a:lnTo>
                <a:lnTo>
                  <a:pt x="292" y="724"/>
                </a:lnTo>
                <a:lnTo>
                  <a:pt x="248" y="720"/>
                </a:lnTo>
                <a:lnTo>
                  <a:pt x="204" y="716"/>
                </a:lnTo>
                <a:lnTo>
                  <a:pt x="164" y="708"/>
                </a:lnTo>
                <a:lnTo>
                  <a:pt x="126" y="698"/>
                </a:lnTo>
                <a:lnTo>
                  <a:pt x="90" y="686"/>
                </a:lnTo>
                <a:lnTo>
                  <a:pt x="56" y="674"/>
                </a:lnTo>
                <a:lnTo>
                  <a:pt x="26" y="660"/>
                </a:lnTo>
                <a:lnTo>
                  <a:pt x="26" y="660"/>
                </a:lnTo>
                <a:close/>
                <a:moveTo>
                  <a:pt x="78" y="786"/>
                </a:moveTo>
                <a:lnTo>
                  <a:pt x="78" y="786"/>
                </a:lnTo>
                <a:lnTo>
                  <a:pt x="74" y="786"/>
                </a:lnTo>
                <a:lnTo>
                  <a:pt x="70" y="784"/>
                </a:lnTo>
                <a:lnTo>
                  <a:pt x="64" y="776"/>
                </a:lnTo>
                <a:lnTo>
                  <a:pt x="60" y="766"/>
                </a:lnTo>
                <a:lnTo>
                  <a:pt x="58" y="752"/>
                </a:lnTo>
                <a:lnTo>
                  <a:pt x="58" y="752"/>
                </a:lnTo>
                <a:lnTo>
                  <a:pt x="58" y="738"/>
                </a:lnTo>
                <a:lnTo>
                  <a:pt x="64" y="728"/>
                </a:lnTo>
                <a:lnTo>
                  <a:pt x="70" y="720"/>
                </a:lnTo>
                <a:lnTo>
                  <a:pt x="74" y="718"/>
                </a:lnTo>
                <a:lnTo>
                  <a:pt x="78" y="718"/>
                </a:lnTo>
                <a:lnTo>
                  <a:pt x="78" y="718"/>
                </a:lnTo>
                <a:lnTo>
                  <a:pt x="82" y="718"/>
                </a:lnTo>
                <a:lnTo>
                  <a:pt x="86" y="720"/>
                </a:lnTo>
                <a:lnTo>
                  <a:pt x="94" y="728"/>
                </a:lnTo>
                <a:lnTo>
                  <a:pt x="98" y="738"/>
                </a:lnTo>
                <a:lnTo>
                  <a:pt x="100" y="752"/>
                </a:lnTo>
                <a:lnTo>
                  <a:pt x="100" y="752"/>
                </a:lnTo>
                <a:lnTo>
                  <a:pt x="98" y="766"/>
                </a:lnTo>
                <a:lnTo>
                  <a:pt x="94" y="776"/>
                </a:lnTo>
                <a:lnTo>
                  <a:pt x="86" y="784"/>
                </a:lnTo>
                <a:lnTo>
                  <a:pt x="82" y="786"/>
                </a:lnTo>
                <a:lnTo>
                  <a:pt x="78" y="786"/>
                </a:lnTo>
                <a:lnTo>
                  <a:pt x="78" y="786"/>
                </a:lnTo>
                <a:close/>
              </a:path>
            </a:pathLst>
          </a:custGeom>
          <a:solidFill>
            <a:srgbClr val="61D6FF"/>
          </a:solidFill>
          <a:ln w="9525">
            <a:noFill/>
            <a:round/>
            <a:headEnd/>
            <a:tailEnd/>
          </a:ln>
        </p:spPr>
        <p:txBody>
          <a:bodyPr vert="horz" wrap="square" lIns="91440" tIns="45720" rIns="91440" bIns="45720" numCol="1" anchor="t" anchorCtr="0" compatLnSpc="1">
            <a:prstTxWarp prst="textNoShape">
              <a:avLst/>
            </a:prstTxWarp>
          </a:bodyPr>
          <a:lstStyle/>
          <a:p>
            <a:r>
              <a:rPr lang="en-US" altLang="zh-CN" sz="1400" dirty="0" smtClean="0">
                <a:latin typeface="+mn-lt"/>
                <a:ea typeface="+mn-ea"/>
              </a:rPr>
              <a:t> VM</a:t>
            </a:r>
          </a:p>
          <a:p>
            <a:r>
              <a:rPr lang="en-US" altLang="zh-CN" sz="1400" dirty="0" smtClean="0">
                <a:latin typeface="+mn-lt"/>
                <a:ea typeface="+mn-ea"/>
              </a:rPr>
              <a:t> Data</a:t>
            </a:r>
            <a:endParaRPr lang="zh-CN" altLang="en-US" sz="1400" dirty="0">
              <a:latin typeface="+mn-lt"/>
              <a:ea typeface="+mn-ea"/>
            </a:endParaRPr>
          </a:p>
        </p:txBody>
      </p:sp>
      <p:grpSp>
        <p:nvGrpSpPr>
          <p:cNvPr id="5" name="组合 4"/>
          <p:cNvGrpSpPr/>
          <p:nvPr/>
        </p:nvGrpSpPr>
        <p:grpSpPr>
          <a:xfrm>
            <a:off x="1049666" y="1968097"/>
            <a:ext cx="560743" cy="1125547"/>
            <a:chOff x="930763" y="2170885"/>
            <a:chExt cx="560743" cy="945809"/>
          </a:xfrm>
        </p:grpSpPr>
        <p:grpSp>
          <p:nvGrpSpPr>
            <p:cNvPr id="97" name="组合 96"/>
            <p:cNvGrpSpPr/>
            <p:nvPr/>
          </p:nvGrpSpPr>
          <p:grpSpPr>
            <a:xfrm>
              <a:off x="930763" y="2180590"/>
              <a:ext cx="560743" cy="936104"/>
              <a:chOff x="923377" y="2539336"/>
              <a:chExt cx="560743" cy="936104"/>
            </a:xfrm>
          </p:grpSpPr>
          <p:sp>
            <p:nvSpPr>
              <p:cNvPr id="94" name="圆角矩形 93"/>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50" b="0" i="0" u="none" strike="noStrike" cap="none" normalizeH="0" baseline="0" dirty="0" smtClean="0">
                  <a:ln>
                    <a:noFill/>
                  </a:ln>
                  <a:solidFill>
                    <a:srgbClr val="00B0F0"/>
                  </a:solidFill>
                  <a:effectLst/>
                  <a:latin typeface="+mn-lt"/>
                  <a:ea typeface="+mn-ea"/>
                </a:endParaRPr>
              </a:p>
            </p:txBody>
          </p:sp>
          <p:sp>
            <p:nvSpPr>
              <p:cNvPr id="95" name="矩形 94"/>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eaLnBrk="1" latinLnBrk="0" hangingPunct="1">
                  <a:lnSpc>
                    <a:spcPct val="100000"/>
                  </a:lnSpc>
                  <a:buClrTx/>
                  <a:buSzTx/>
                  <a:buFontTx/>
                  <a:buNone/>
                  <a:tabLst/>
                </a:pPr>
                <a:r>
                  <a:rPr lang="en-US" altLang="zh-CN" sz="1400" dirty="0">
                    <a:solidFill>
                      <a:srgbClr val="61D6FF"/>
                    </a:solidFill>
                    <a:latin typeface="+mn-lt"/>
                    <a:ea typeface="宋体" pitchFamily="2" charset="-122"/>
                  </a:rPr>
                  <a:t>OS</a:t>
                </a:r>
                <a:endParaRPr lang="zh-CN" altLang="en-US" sz="1400" dirty="0">
                  <a:solidFill>
                    <a:srgbClr val="61D6FF"/>
                  </a:solidFill>
                  <a:latin typeface="+mn-lt"/>
                  <a:ea typeface="宋体" pitchFamily="2" charset="-122"/>
                </a:endParaRPr>
              </a:p>
            </p:txBody>
          </p:sp>
          <p:sp>
            <p:nvSpPr>
              <p:cNvPr id="96" name="矩形 95"/>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zh-CN" sz="1400" dirty="0">
                    <a:solidFill>
                      <a:srgbClr val="61D6FF"/>
                    </a:solidFill>
                    <a:latin typeface="+mn-lt"/>
                    <a:ea typeface="宋体" pitchFamily="2" charset="-122"/>
                  </a:rPr>
                  <a:t>APP</a:t>
                </a:r>
                <a:endParaRPr lang="zh-CN" altLang="en-US" sz="1400" dirty="0">
                  <a:solidFill>
                    <a:srgbClr val="61D6FF"/>
                  </a:solidFill>
                  <a:latin typeface="+mn-lt"/>
                  <a:ea typeface="宋体" pitchFamily="2" charset="-122"/>
                </a:endParaRPr>
              </a:p>
            </p:txBody>
          </p:sp>
        </p:grpSp>
        <p:sp>
          <p:nvSpPr>
            <p:cNvPr id="4" name="文本框 3"/>
            <p:cNvSpPr txBox="1"/>
            <p:nvPr/>
          </p:nvSpPr>
          <p:spPr bwMode="auto">
            <a:xfrm>
              <a:off x="971149" y="2170885"/>
              <a:ext cx="487527" cy="265868"/>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VM</a:t>
              </a:r>
              <a:endParaRPr lang="zh-CN" altLang="en-US" sz="1400" dirty="0" smtClean="0">
                <a:solidFill>
                  <a:srgbClr val="000000"/>
                </a:solidFill>
                <a:latin typeface="+mn-lt"/>
                <a:ea typeface="+mn-ea"/>
                <a:cs typeface="Arial" pitchFamily="34" charset="0"/>
              </a:endParaRPr>
            </a:p>
          </p:txBody>
        </p:sp>
      </p:grpSp>
    </p:spTree>
    <p:extLst>
      <p:ext uri="{BB962C8B-B14F-4D97-AF65-F5344CB8AC3E}">
        <p14:creationId xmlns:p14="http://schemas.microsoft.com/office/powerpoint/2010/main" val="60431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1.11111E-6 L 0.19948 -0.00023 " pathEditMode="relative" rAng="0" ptsTypes="AA">
                                      <p:cBhvr>
                                        <p:cTn id="6" dur="2000" fill="hold"/>
                                        <p:tgtEl>
                                          <p:spTgt spid="5"/>
                                        </p:tgtEl>
                                        <p:attrNameLst>
                                          <p:attrName>ppt_x</p:attrName>
                                          <p:attrName>ppt_y</p:attrName>
                                        </p:attrNameLst>
                                      </p:cBhvr>
                                      <p:rCtr x="9965"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存储热迁移</a:t>
            </a:r>
            <a:endParaRPr lang="zh-CN" altLang="en-US" dirty="0"/>
          </a:p>
        </p:txBody>
      </p:sp>
      <p:sp>
        <p:nvSpPr>
          <p:cNvPr id="3" name="文本占位符 2"/>
          <p:cNvSpPr>
            <a:spLocks noGrp="1"/>
          </p:cNvSpPr>
          <p:nvPr>
            <p:ph type="body" sz="quarter" idx="10"/>
          </p:nvPr>
        </p:nvSpPr>
        <p:spPr>
          <a:xfrm>
            <a:off x="4639766" y="1376363"/>
            <a:ext cx="3947403" cy="2574573"/>
          </a:xfrm>
        </p:spPr>
        <p:txBody>
          <a:bodyPr/>
          <a:lstStyle/>
          <a:p>
            <a:r>
              <a:rPr lang="zh-CN" altLang="en-US" sz="2000" dirty="0" smtClean="0"/>
              <a:t>技术特点</a:t>
            </a:r>
            <a:endParaRPr lang="en-US" altLang="zh-CN" sz="2000" dirty="0" smtClean="0"/>
          </a:p>
          <a:p>
            <a:pPr lvl="1"/>
            <a:r>
              <a:rPr lang="zh-CN" altLang="en-US" sz="1800" dirty="0" smtClean="0"/>
              <a:t>热迁移可以使客户可以在业务无损的情况下动态调整虚拟机存储资源，以实现设备维护，存储</a:t>
            </a:r>
            <a:r>
              <a:rPr lang="en-US" altLang="zh-CN" sz="1800" dirty="0" smtClean="0"/>
              <a:t>DRS</a:t>
            </a:r>
            <a:r>
              <a:rPr lang="zh-CN" altLang="en-US" sz="1800" dirty="0" smtClean="0"/>
              <a:t>资源调整等操作。</a:t>
            </a:r>
            <a:endParaRPr lang="en-US" altLang="zh-CN" sz="1800" dirty="0" smtClean="0"/>
          </a:p>
        </p:txBody>
      </p:sp>
      <p:grpSp>
        <p:nvGrpSpPr>
          <p:cNvPr id="34" name="组合 33"/>
          <p:cNvGrpSpPr/>
          <p:nvPr/>
        </p:nvGrpSpPr>
        <p:grpSpPr>
          <a:xfrm>
            <a:off x="1911781" y="3361416"/>
            <a:ext cx="1620404" cy="473460"/>
            <a:chOff x="2449513" y="1096964"/>
            <a:chExt cx="650875" cy="130175"/>
          </a:xfrm>
          <a:solidFill>
            <a:srgbClr val="15B0E8"/>
          </a:solidFill>
        </p:grpSpPr>
        <p:sp>
          <p:nvSpPr>
            <p:cNvPr id="3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3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3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3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3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4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4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4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4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4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4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4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4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4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4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5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5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5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5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5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5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5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5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5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5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6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6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6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ndParaRPr>
            </a:p>
          </p:txBody>
        </p:sp>
        <p:sp>
          <p:nvSpPr>
            <p:cNvPr id="6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ndParaRPr>
            </a:p>
          </p:txBody>
        </p:sp>
      </p:grpSp>
      <p:sp>
        <p:nvSpPr>
          <p:cNvPr id="98" name="Freeform 37"/>
          <p:cNvSpPr>
            <a:spLocks noEditPoints="1"/>
          </p:cNvSpPr>
          <p:nvPr/>
        </p:nvSpPr>
        <p:spPr bwMode="auto">
          <a:xfrm>
            <a:off x="999247" y="4845919"/>
            <a:ext cx="1653697" cy="686471"/>
          </a:xfrm>
          <a:custGeom>
            <a:avLst/>
            <a:gdLst>
              <a:gd name="T0" fmla="*/ 751 w 798"/>
              <a:gd name="T1" fmla="*/ 265 h 350"/>
              <a:gd name="T2" fmla="*/ 783 w 798"/>
              <a:gd name="T3" fmla="*/ 317 h 350"/>
              <a:gd name="T4" fmla="*/ 751 w 798"/>
              <a:gd name="T5" fmla="*/ 265 h 350"/>
              <a:gd name="T6" fmla="*/ 440 w 798"/>
              <a:gd name="T7" fmla="*/ 178 h 350"/>
              <a:gd name="T8" fmla="*/ 56 w 798"/>
              <a:gd name="T9" fmla="*/ 79 h 350"/>
              <a:gd name="T10" fmla="*/ 741 w 798"/>
              <a:gd name="T11" fmla="*/ 189 h 350"/>
              <a:gd name="T12" fmla="*/ 14 w 798"/>
              <a:gd name="T13" fmla="*/ 308 h 350"/>
              <a:gd name="T14" fmla="*/ 47 w 798"/>
              <a:gd name="T15" fmla="*/ 308 h 350"/>
              <a:gd name="T16" fmla="*/ 14 w 798"/>
              <a:gd name="T17" fmla="*/ 317 h 350"/>
              <a:gd name="T18" fmla="*/ 47 w 798"/>
              <a:gd name="T19" fmla="*/ 94 h 350"/>
              <a:gd name="T20" fmla="*/ 14 w 798"/>
              <a:gd name="T21" fmla="*/ 94 h 350"/>
              <a:gd name="T22" fmla="*/ 47 w 798"/>
              <a:gd name="T23" fmla="*/ 79 h 350"/>
              <a:gd name="T24" fmla="*/ 14 w 798"/>
              <a:gd name="T25" fmla="*/ 263 h 350"/>
              <a:gd name="T26" fmla="*/ 47 w 798"/>
              <a:gd name="T27" fmla="*/ 263 h 350"/>
              <a:gd name="T28" fmla="*/ 14 w 798"/>
              <a:gd name="T29" fmla="*/ 304 h 350"/>
              <a:gd name="T30" fmla="*/ 47 w 798"/>
              <a:gd name="T31" fmla="*/ 259 h 350"/>
              <a:gd name="T32" fmla="*/ 14 w 798"/>
              <a:gd name="T33" fmla="*/ 259 h 350"/>
              <a:gd name="T34" fmla="*/ 47 w 798"/>
              <a:gd name="T35" fmla="*/ 236 h 350"/>
              <a:gd name="T36" fmla="*/ 47 w 798"/>
              <a:gd name="T37" fmla="*/ 129 h 350"/>
              <a:gd name="T38" fmla="*/ 14 w 798"/>
              <a:gd name="T39" fmla="*/ 129 h 350"/>
              <a:gd name="T40" fmla="*/ 47 w 798"/>
              <a:gd name="T41" fmla="*/ 98 h 350"/>
              <a:gd name="T42" fmla="*/ 14 w 798"/>
              <a:gd name="T43" fmla="*/ 161 h 350"/>
              <a:gd name="T44" fmla="*/ 47 w 798"/>
              <a:gd name="T45" fmla="*/ 161 h 350"/>
              <a:gd name="T46" fmla="*/ 14 w 798"/>
              <a:gd name="T47" fmla="*/ 232 h 350"/>
              <a:gd name="T48" fmla="*/ 47 w 798"/>
              <a:gd name="T49" fmla="*/ 157 h 350"/>
              <a:gd name="T50" fmla="*/ 14 w 798"/>
              <a:gd name="T51" fmla="*/ 157 h 350"/>
              <a:gd name="T52" fmla="*/ 47 w 798"/>
              <a:gd name="T53" fmla="*/ 133 h 350"/>
              <a:gd name="T54" fmla="*/ 751 w 798"/>
              <a:gd name="T55" fmla="*/ 102 h 350"/>
              <a:gd name="T56" fmla="*/ 783 w 798"/>
              <a:gd name="T57" fmla="*/ 102 h 350"/>
              <a:gd name="T58" fmla="*/ 751 w 798"/>
              <a:gd name="T59" fmla="*/ 261 h 350"/>
              <a:gd name="T60" fmla="*/ 783 w 798"/>
              <a:gd name="T61" fmla="*/ 98 h 350"/>
              <a:gd name="T62" fmla="*/ 751 w 798"/>
              <a:gd name="T63" fmla="*/ 98 h 350"/>
              <a:gd name="T64" fmla="*/ 783 w 798"/>
              <a:gd name="T65" fmla="*/ 79 h 350"/>
              <a:gd name="T66" fmla="*/ 47 w 798"/>
              <a:gd name="T67" fmla="*/ 46 h 350"/>
              <a:gd name="T68" fmla="*/ 734 w 798"/>
              <a:gd name="T69" fmla="*/ 46 h 350"/>
              <a:gd name="T70" fmla="*/ 19 w 798"/>
              <a:gd name="T71" fmla="*/ 65 h 350"/>
              <a:gd name="T72" fmla="*/ 173 w 798"/>
              <a:gd name="T73" fmla="*/ 10 h 350"/>
              <a:gd name="T74" fmla="*/ 620 w 798"/>
              <a:gd name="T75" fmla="*/ 10 h 350"/>
              <a:gd name="T76" fmla="*/ 114 w 798"/>
              <a:gd name="T77" fmla="*/ 36 h 350"/>
              <a:gd name="T78" fmla="*/ 798 w 798"/>
              <a:gd name="T79" fmla="*/ 65 h 350"/>
              <a:gd name="T80" fmla="*/ 797 w 798"/>
              <a:gd name="T81" fmla="*/ 65 h 350"/>
              <a:gd name="T82" fmla="*/ 737 w 798"/>
              <a:gd name="T83" fmla="*/ 37 h 350"/>
              <a:gd name="T84" fmla="*/ 622 w 798"/>
              <a:gd name="T85" fmla="*/ 0 h 350"/>
              <a:gd name="T86" fmla="*/ 90 w 798"/>
              <a:gd name="T87" fmla="*/ 36 h 350"/>
              <a:gd name="T88" fmla="*/ 1 w 798"/>
              <a:gd name="T89" fmla="*/ 65 h 350"/>
              <a:gd name="T90" fmla="*/ 0 w 798"/>
              <a:gd name="T91" fmla="*/ 331 h 350"/>
              <a:gd name="T92" fmla="*/ 513 w 798"/>
              <a:gd name="T93" fmla="*/ 350 h 350"/>
              <a:gd name="T94" fmla="*/ 513 w 798"/>
              <a:gd name="T95" fmla="*/ 298 h 350"/>
              <a:gd name="T96" fmla="*/ 56 w 798"/>
              <a:gd name="T97" fmla="*/ 317 h 350"/>
              <a:gd name="T98" fmla="*/ 440 w 798"/>
              <a:gd name="T99" fmla="*/ 193 h 350"/>
              <a:gd name="T100" fmla="*/ 741 w 798"/>
              <a:gd name="T101" fmla="*/ 204 h 350"/>
              <a:gd name="T102" fmla="*/ 616 w 798"/>
              <a:gd name="T103" fmla="*/ 317 h 350"/>
              <a:gd name="T104" fmla="*/ 566 w 798"/>
              <a:gd name="T105" fmla="*/ 324 h 350"/>
              <a:gd name="T106" fmla="*/ 616 w 798"/>
              <a:gd name="T107" fmla="*/ 331 h 350"/>
              <a:gd name="T108" fmla="*/ 798 w 798"/>
              <a:gd name="T109" fmla="*/ 6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8" h="350">
                <a:moveTo>
                  <a:pt x="751" y="265"/>
                </a:moveTo>
                <a:lnTo>
                  <a:pt x="751" y="265"/>
                </a:lnTo>
                <a:lnTo>
                  <a:pt x="783" y="265"/>
                </a:lnTo>
                <a:lnTo>
                  <a:pt x="783" y="317"/>
                </a:lnTo>
                <a:lnTo>
                  <a:pt x="751" y="317"/>
                </a:lnTo>
                <a:lnTo>
                  <a:pt x="751" y="265"/>
                </a:lnTo>
                <a:close/>
                <a:moveTo>
                  <a:pt x="440" y="178"/>
                </a:moveTo>
                <a:lnTo>
                  <a:pt x="440" y="178"/>
                </a:lnTo>
                <a:cubicBezTo>
                  <a:pt x="273" y="178"/>
                  <a:pt x="73" y="188"/>
                  <a:pt x="56" y="189"/>
                </a:cubicBezTo>
                <a:lnTo>
                  <a:pt x="56" y="79"/>
                </a:lnTo>
                <a:lnTo>
                  <a:pt x="741" y="79"/>
                </a:lnTo>
                <a:lnTo>
                  <a:pt x="741" y="189"/>
                </a:lnTo>
                <a:cubicBezTo>
                  <a:pt x="732" y="188"/>
                  <a:pt x="608" y="178"/>
                  <a:pt x="440" y="178"/>
                </a:cubicBezTo>
                <a:close/>
                <a:moveTo>
                  <a:pt x="14" y="308"/>
                </a:moveTo>
                <a:lnTo>
                  <a:pt x="14" y="308"/>
                </a:lnTo>
                <a:lnTo>
                  <a:pt x="47" y="308"/>
                </a:lnTo>
                <a:lnTo>
                  <a:pt x="47" y="317"/>
                </a:lnTo>
                <a:lnTo>
                  <a:pt x="14" y="317"/>
                </a:lnTo>
                <a:lnTo>
                  <a:pt x="14" y="308"/>
                </a:lnTo>
                <a:close/>
                <a:moveTo>
                  <a:pt x="47" y="94"/>
                </a:moveTo>
                <a:lnTo>
                  <a:pt x="47" y="94"/>
                </a:lnTo>
                <a:lnTo>
                  <a:pt x="14" y="94"/>
                </a:lnTo>
                <a:lnTo>
                  <a:pt x="14" y="79"/>
                </a:lnTo>
                <a:lnTo>
                  <a:pt x="47" y="79"/>
                </a:lnTo>
                <a:lnTo>
                  <a:pt x="47" y="94"/>
                </a:lnTo>
                <a:close/>
                <a:moveTo>
                  <a:pt x="14" y="263"/>
                </a:moveTo>
                <a:lnTo>
                  <a:pt x="14" y="263"/>
                </a:lnTo>
                <a:lnTo>
                  <a:pt x="47" y="263"/>
                </a:lnTo>
                <a:lnTo>
                  <a:pt x="47" y="304"/>
                </a:lnTo>
                <a:lnTo>
                  <a:pt x="14" y="304"/>
                </a:lnTo>
                <a:lnTo>
                  <a:pt x="14" y="263"/>
                </a:lnTo>
                <a:close/>
                <a:moveTo>
                  <a:pt x="47" y="259"/>
                </a:moveTo>
                <a:lnTo>
                  <a:pt x="47" y="259"/>
                </a:lnTo>
                <a:lnTo>
                  <a:pt x="14" y="259"/>
                </a:lnTo>
                <a:lnTo>
                  <a:pt x="14" y="236"/>
                </a:lnTo>
                <a:lnTo>
                  <a:pt x="47" y="236"/>
                </a:lnTo>
                <a:lnTo>
                  <a:pt x="47" y="259"/>
                </a:lnTo>
                <a:close/>
                <a:moveTo>
                  <a:pt x="47" y="129"/>
                </a:moveTo>
                <a:lnTo>
                  <a:pt x="47" y="129"/>
                </a:lnTo>
                <a:lnTo>
                  <a:pt x="14" y="129"/>
                </a:lnTo>
                <a:lnTo>
                  <a:pt x="14" y="98"/>
                </a:lnTo>
                <a:lnTo>
                  <a:pt x="47" y="98"/>
                </a:lnTo>
                <a:lnTo>
                  <a:pt x="47" y="129"/>
                </a:lnTo>
                <a:close/>
                <a:moveTo>
                  <a:pt x="14" y="161"/>
                </a:moveTo>
                <a:lnTo>
                  <a:pt x="14" y="161"/>
                </a:lnTo>
                <a:lnTo>
                  <a:pt x="47" y="161"/>
                </a:lnTo>
                <a:lnTo>
                  <a:pt x="47" y="232"/>
                </a:lnTo>
                <a:lnTo>
                  <a:pt x="14" y="232"/>
                </a:lnTo>
                <a:lnTo>
                  <a:pt x="14" y="161"/>
                </a:lnTo>
                <a:close/>
                <a:moveTo>
                  <a:pt x="47" y="157"/>
                </a:moveTo>
                <a:lnTo>
                  <a:pt x="47" y="157"/>
                </a:lnTo>
                <a:lnTo>
                  <a:pt x="14" y="157"/>
                </a:lnTo>
                <a:lnTo>
                  <a:pt x="14" y="133"/>
                </a:lnTo>
                <a:lnTo>
                  <a:pt x="47" y="133"/>
                </a:lnTo>
                <a:lnTo>
                  <a:pt x="47" y="157"/>
                </a:lnTo>
                <a:close/>
                <a:moveTo>
                  <a:pt x="751" y="102"/>
                </a:moveTo>
                <a:lnTo>
                  <a:pt x="751" y="102"/>
                </a:lnTo>
                <a:lnTo>
                  <a:pt x="783" y="102"/>
                </a:lnTo>
                <a:lnTo>
                  <a:pt x="783" y="261"/>
                </a:lnTo>
                <a:lnTo>
                  <a:pt x="751" y="261"/>
                </a:lnTo>
                <a:lnTo>
                  <a:pt x="751" y="102"/>
                </a:lnTo>
                <a:close/>
                <a:moveTo>
                  <a:pt x="783" y="98"/>
                </a:moveTo>
                <a:lnTo>
                  <a:pt x="783" y="98"/>
                </a:lnTo>
                <a:lnTo>
                  <a:pt x="751" y="98"/>
                </a:lnTo>
                <a:lnTo>
                  <a:pt x="751" y="79"/>
                </a:lnTo>
                <a:lnTo>
                  <a:pt x="783" y="79"/>
                </a:lnTo>
                <a:lnTo>
                  <a:pt x="783" y="98"/>
                </a:lnTo>
                <a:close/>
                <a:moveTo>
                  <a:pt x="47" y="46"/>
                </a:moveTo>
                <a:lnTo>
                  <a:pt x="47" y="46"/>
                </a:lnTo>
                <a:lnTo>
                  <a:pt x="734" y="46"/>
                </a:lnTo>
                <a:lnTo>
                  <a:pt x="774" y="65"/>
                </a:lnTo>
                <a:lnTo>
                  <a:pt x="19" y="65"/>
                </a:lnTo>
                <a:lnTo>
                  <a:pt x="47" y="46"/>
                </a:lnTo>
                <a:close/>
                <a:moveTo>
                  <a:pt x="173" y="10"/>
                </a:moveTo>
                <a:lnTo>
                  <a:pt x="173" y="10"/>
                </a:lnTo>
                <a:lnTo>
                  <a:pt x="620" y="10"/>
                </a:lnTo>
                <a:lnTo>
                  <a:pt x="672" y="37"/>
                </a:lnTo>
                <a:lnTo>
                  <a:pt x="114" y="36"/>
                </a:lnTo>
                <a:lnTo>
                  <a:pt x="173" y="10"/>
                </a:lnTo>
                <a:close/>
                <a:moveTo>
                  <a:pt x="798" y="65"/>
                </a:moveTo>
                <a:lnTo>
                  <a:pt x="798" y="65"/>
                </a:lnTo>
                <a:lnTo>
                  <a:pt x="797" y="65"/>
                </a:lnTo>
                <a:lnTo>
                  <a:pt x="798" y="64"/>
                </a:lnTo>
                <a:lnTo>
                  <a:pt x="737" y="37"/>
                </a:lnTo>
                <a:lnTo>
                  <a:pt x="693" y="37"/>
                </a:lnTo>
                <a:lnTo>
                  <a:pt x="622" y="0"/>
                </a:lnTo>
                <a:lnTo>
                  <a:pt x="172" y="0"/>
                </a:lnTo>
                <a:lnTo>
                  <a:pt x="90" y="36"/>
                </a:lnTo>
                <a:lnTo>
                  <a:pt x="44" y="36"/>
                </a:lnTo>
                <a:lnTo>
                  <a:pt x="1" y="65"/>
                </a:lnTo>
                <a:lnTo>
                  <a:pt x="0" y="65"/>
                </a:lnTo>
                <a:lnTo>
                  <a:pt x="0" y="331"/>
                </a:lnTo>
                <a:lnTo>
                  <a:pt x="488" y="331"/>
                </a:lnTo>
                <a:cubicBezTo>
                  <a:pt x="491" y="342"/>
                  <a:pt x="501" y="350"/>
                  <a:pt x="513" y="350"/>
                </a:cubicBezTo>
                <a:cubicBezTo>
                  <a:pt x="527" y="350"/>
                  <a:pt x="539" y="338"/>
                  <a:pt x="539" y="324"/>
                </a:cubicBezTo>
                <a:cubicBezTo>
                  <a:pt x="539" y="310"/>
                  <a:pt x="527" y="298"/>
                  <a:pt x="513" y="298"/>
                </a:cubicBezTo>
                <a:cubicBezTo>
                  <a:pt x="501" y="298"/>
                  <a:pt x="492" y="306"/>
                  <a:pt x="488" y="317"/>
                </a:cubicBezTo>
                <a:lnTo>
                  <a:pt x="56" y="317"/>
                </a:lnTo>
                <a:lnTo>
                  <a:pt x="56" y="204"/>
                </a:lnTo>
                <a:cubicBezTo>
                  <a:pt x="66" y="203"/>
                  <a:pt x="269" y="193"/>
                  <a:pt x="440" y="193"/>
                </a:cubicBezTo>
                <a:cubicBezTo>
                  <a:pt x="613" y="193"/>
                  <a:pt x="740" y="204"/>
                  <a:pt x="741" y="204"/>
                </a:cubicBezTo>
                <a:cubicBezTo>
                  <a:pt x="741" y="204"/>
                  <a:pt x="741" y="204"/>
                  <a:pt x="741" y="204"/>
                </a:cubicBezTo>
                <a:lnTo>
                  <a:pt x="741" y="317"/>
                </a:lnTo>
                <a:lnTo>
                  <a:pt x="616" y="317"/>
                </a:lnTo>
                <a:cubicBezTo>
                  <a:pt x="613" y="306"/>
                  <a:pt x="603" y="298"/>
                  <a:pt x="592" y="298"/>
                </a:cubicBezTo>
                <a:cubicBezTo>
                  <a:pt x="577" y="298"/>
                  <a:pt x="566" y="310"/>
                  <a:pt x="566" y="324"/>
                </a:cubicBezTo>
                <a:cubicBezTo>
                  <a:pt x="566" y="338"/>
                  <a:pt x="577" y="350"/>
                  <a:pt x="592" y="350"/>
                </a:cubicBezTo>
                <a:cubicBezTo>
                  <a:pt x="603" y="350"/>
                  <a:pt x="613" y="342"/>
                  <a:pt x="616" y="331"/>
                </a:cubicBezTo>
                <a:lnTo>
                  <a:pt x="798" y="331"/>
                </a:lnTo>
                <a:lnTo>
                  <a:pt x="798" y="65"/>
                </a:lnTo>
                <a:close/>
              </a:path>
            </a:pathLst>
          </a:custGeom>
          <a:solidFill>
            <a:srgbClr val="15B0E8"/>
          </a:solidFill>
          <a:ln w="0">
            <a:noFill/>
            <a:prstDash val="solid"/>
            <a:round/>
            <a:headEnd/>
            <a:tailEnd/>
          </a:ln>
        </p:spPr>
        <p:txBody>
          <a:bodyPr/>
          <a:lstStyle/>
          <a:p>
            <a:pPr defTabSz="543689">
              <a:defRPr/>
            </a:pPr>
            <a:endParaRPr lang="zh-CN" altLang="en-US" sz="3600">
              <a:latin typeface="+mn-lt"/>
            </a:endParaRPr>
          </a:p>
        </p:txBody>
      </p:sp>
      <p:cxnSp>
        <p:nvCxnSpPr>
          <p:cNvPr id="100" name="直接连接符 99"/>
          <p:cNvCxnSpPr>
            <a:stCxn id="40" idx="0"/>
            <a:endCxn id="98" idx="36"/>
          </p:cNvCxnSpPr>
          <p:nvPr/>
        </p:nvCxnSpPr>
        <p:spPr bwMode="auto">
          <a:xfrm flipH="1">
            <a:off x="1357755" y="3834876"/>
            <a:ext cx="1610195" cy="1030656"/>
          </a:xfrm>
          <a:prstGeom prst="line">
            <a:avLst/>
          </a:prstGeom>
          <a:ln w="28575">
            <a:solidFill>
              <a:srgbClr val="61D6FF"/>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07" name="矩形 5"/>
          <p:cNvSpPr>
            <a:spLocks noChangeArrowheads="1"/>
          </p:cNvSpPr>
          <p:nvPr/>
        </p:nvSpPr>
        <p:spPr bwMode="auto">
          <a:xfrm>
            <a:off x="1923639" y="2976562"/>
            <a:ext cx="1594793" cy="304020"/>
          </a:xfrm>
          <a:prstGeom prst="rect">
            <a:avLst/>
          </a:prstGeom>
          <a:solidFill>
            <a:srgbClr val="61D6FF"/>
          </a:solidFill>
          <a:ln w="9525" algn="ctr">
            <a:solidFill>
              <a:schemeClr val="bg2"/>
            </a:solidFill>
            <a:round/>
            <a:headEnd/>
            <a:tailEnd/>
          </a:ln>
        </p:spPr>
        <p:txBody>
          <a:bodyPr/>
          <a:lstStyle/>
          <a:p>
            <a:pPr algn="ctr"/>
            <a:r>
              <a:rPr lang="en-US" altLang="zh-CN" sz="1400" b="1" dirty="0">
                <a:solidFill>
                  <a:srgbClr val="2D2015"/>
                </a:solidFill>
                <a:latin typeface="+mn-lt"/>
                <a:ea typeface="+mn-ea"/>
              </a:rPr>
              <a:t>FusionCompute</a:t>
            </a:r>
            <a:endParaRPr lang="zh-CN" altLang="en-US" sz="1400" b="1" dirty="0">
              <a:solidFill>
                <a:srgbClr val="2D2015"/>
              </a:solidFill>
              <a:latin typeface="+mn-lt"/>
              <a:ea typeface="+mn-ea"/>
            </a:endParaRPr>
          </a:p>
        </p:txBody>
      </p:sp>
      <p:sp>
        <p:nvSpPr>
          <p:cNvPr id="109" name="Freeform 30"/>
          <p:cNvSpPr>
            <a:spLocks noEditPoints="1"/>
          </p:cNvSpPr>
          <p:nvPr/>
        </p:nvSpPr>
        <p:spPr bwMode="auto">
          <a:xfrm>
            <a:off x="1377424" y="4340470"/>
            <a:ext cx="667882" cy="441934"/>
          </a:xfrm>
          <a:custGeom>
            <a:avLst/>
            <a:gdLst/>
            <a:ahLst/>
            <a:cxnLst>
              <a:cxn ang="0">
                <a:pos x="0" y="248"/>
              </a:cxn>
              <a:cxn ang="0">
                <a:pos x="22" y="404"/>
              </a:cxn>
              <a:cxn ang="0">
                <a:pos x="194" y="468"/>
              </a:cxn>
              <a:cxn ang="0">
                <a:pos x="440" y="474"/>
              </a:cxn>
              <a:cxn ang="0">
                <a:pos x="656" y="404"/>
              </a:cxn>
              <a:cxn ang="0">
                <a:pos x="680" y="248"/>
              </a:cxn>
              <a:cxn ang="0">
                <a:pos x="660" y="238"/>
              </a:cxn>
              <a:cxn ang="0">
                <a:pos x="438" y="312"/>
              </a:cxn>
              <a:cxn ang="0">
                <a:pos x="196" y="304"/>
              </a:cxn>
              <a:cxn ang="0">
                <a:pos x="20" y="238"/>
              </a:cxn>
              <a:cxn ang="0">
                <a:pos x="56" y="364"/>
              </a:cxn>
              <a:cxn ang="0">
                <a:pos x="70" y="316"/>
              </a:cxn>
              <a:cxn ang="0">
                <a:pos x="94" y="336"/>
              </a:cxn>
              <a:cxn ang="0">
                <a:pos x="80" y="384"/>
              </a:cxn>
              <a:cxn ang="0">
                <a:pos x="412" y="270"/>
              </a:cxn>
              <a:cxn ang="0">
                <a:pos x="584" y="230"/>
              </a:cxn>
              <a:cxn ang="0">
                <a:pos x="674" y="162"/>
              </a:cxn>
              <a:cxn ang="0">
                <a:pos x="666" y="100"/>
              </a:cxn>
              <a:cxn ang="0">
                <a:pos x="562" y="34"/>
              </a:cxn>
              <a:cxn ang="0">
                <a:pos x="376" y="0"/>
              </a:cxn>
              <a:cxn ang="0">
                <a:pos x="202" y="12"/>
              </a:cxn>
              <a:cxn ang="0">
                <a:pos x="54" y="64"/>
              </a:cxn>
              <a:cxn ang="0">
                <a:pos x="0" y="138"/>
              </a:cxn>
              <a:cxn ang="0">
                <a:pos x="38" y="198"/>
              </a:cxn>
              <a:cxn ang="0">
                <a:pos x="172" y="256"/>
              </a:cxn>
              <a:cxn ang="0">
                <a:pos x="340" y="274"/>
              </a:cxn>
              <a:cxn ang="0">
                <a:pos x="2" y="470"/>
              </a:cxn>
              <a:cxn ang="0">
                <a:pos x="24" y="608"/>
              </a:cxn>
              <a:cxn ang="0">
                <a:pos x="196" y="670"/>
              </a:cxn>
              <a:cxn ang="0">
                <a:pos x="440" y="678"/>
              </a:cxn>
              <a:cxn ang="0">
                <a:pos x="654" y="608"/>
              </a:cxn>
              <a:cxn ang="0">
                <a:pos x="676" y="470"/>
              </a:cxn>
              <a:cxn ang="0">
                <a:pos x="654" y="456"/>
              </a:cxn>
              <a:cxn ang="0">
                <a:pos x="432" y="518"/>
              </a:cxn>
              <a:cxn ang="0">
                <a:pos x="204" y="512"/>
              </a:cxn>
              <a:cxn ang="0">
                <a:pos x="24" y="456"/>
              </a:cxn>
              <a:cxn ang="0">
                <a:pos x="58" y="566"/>
              </a:cxn>
              <a:cxn ang="0">
                <a:pos x="72" y="518"/>
              </a:cxn>
              <a:cxn ang="0">
                <a:pos x="96" y="538"/>
              </a:cxn>
              <a:cxn ang="0">
                <a:pos x="82" y="586"/>
              </a:cxn>
              <a:cxn ang="0">
                <a:pos x="12" y="660"/>
              </a:cxn>
              <a:cxn ang="0">
                <a:pos x="12" y="792"/>
              </a:cxn>
              <a:cxn ang="0">
                <a:pos x="116" y="852"/>
              </a:cxn>
              <a:cxn ang="0">
                <a:pos x="340" y="884"/>
              </a:cxn>
              <a:cxn ang="0">
                <a:pos x="598" y="840"/>
              </a:cxn>
              <a:cxn ang="0">
                <a:pos x="672" y="780"/>
              </a:cxn>
              <a:cxn ang="0">
                <a:pos x="660" y="658"/>
              </a:cxn>
              <a:cxn ang="0">
                <a:pos x="516" y="708"/>
              </a:cxn>
              <a:cxn ang="0">
                <a:pos x="292" y="724"/>
              </a:cxn>
              <a:cxn ang="0">
                <a:pos x="56" y="674"/>
              </a:cxn>
              <a:cxn ang="0">
                <a:pos x="70" y="784"/>
              </a:cxn>
              <a:cxn ang="0">
                <a:pos x="64" y="728"/>
              </a:cxn>
              <a:cxn ang="0">
                <a:pos x="86" y="720"/>
              </a:cxn>
              <a:cxn ang="0">
                <a:pos x="94" y="776"/>
              </a:cxn>
            </a:cxnLst>
            <a:rect l="0" t="0" r="r" b="b"/>
            <a:pathLst>
              <a:path w="680" h="884">
                <a:moveTo>
                  <a:pt x="20" y="238"/>
                </a:moveTo>
                <a:lnTo>
                  <a:pt x="20" y="238"/>
                </a:lnTo>
                <a:lnTo>
                  <a:pt x="14" y="234"/>
                </a:lnTo>
                <a:lnTo>
                  <a:pt x="6" y="236"/>
                </a:lnTo>
                <a:lnTo>
                  <a:pt x="2" y="242"/>
                </a:lnTo>
                <a:lnTo>
                  <a:pt x="0" y="248"/>
                </a:lnTo>
                <a:lnTo>
                  <a:pt x="2" y="362"/>
                </a:lnTo>
                <a:lnTo>
                  <a:pt x="2" y="362"/>
                </a:lnTo>
                <a:lnTo>
                  <a:pt x="2" y="374"/>
                </a:lnTo>
                <a:lnTo>
                  <a:pt x="6" y="386"/>
                </a:lnTo>
                <a:lnTo>
                  <a:pt x="14" y="396"/>
                </a:lnTo>
                <a:lnTo>
                  <a:pt x="22" y="404"/>
                </a:lnTo>
                <a:lnTo>
                  <a:pt x="22" y="404"/>
                </a:lnTo>
                <a:lnTo>
                  <a:pt x="48" y="420"/>
                </a:lnTo>
                <a:lnTo>
                  <a:pt x="80" y="434"/>
                </a:lnTo>
                <a:lnTo>
                  <a:pt x="114" y="448"/>
                </a:lnTo>
                <a:lnTo>
                  <a:pt x="152" y="458"/>
                </a:lnTo>
                <a:lnTo>
                  <a:pt x="194" y="468"/>
                </a:lnTo>
                <a:lnTo>
                  <a:pt x="240" y="474"/>
                </a:lnTo>
                <a:lnTo>
                  <a:pt x="288" y="478"/>
                </a:lnTo>
                <a:lnTo>
                  <a:pt x="340" y="480"/>
                </a:lnTo>
                <a:lnTo>
                  <a:pt x="340" y="480"/>
                </a:lnTo>
                <a:lnTo>
                  <a:pt x="392" y="478"/>
                </a:lnTo>
                <a:lnTo>
                  <a:pt x="440" y="474"/>
                </a:lnTo>
                <a:lnTo>
                  <a:pt x="486" y="468"/>
                </a:lnTo>
                <a:lnTo>
                  <a:pt x="528" y="458"/>
                </a:lnTo>
                <a:lnTo>
                  <a:pt x="566" y="448"/>
                </a:lnTo>
                <a:lnTo>
                  <a:pt x="600" y="434"/>
                </a:lnTo>
                <a:lnTo>
                  <a:pt x="630" y="420"/>
                </a:lnTo>
                <a:lnTo>
                  <a:pt x="656" y="404"/>
                </a:lnTo>
                <a:lnTo>
                  <a:pt x="656" y="404"/>
                </a:lnTo>
                <a:lnTo>
                  <a:pt x="666" y="396"/>
                </a:lnTo>
                <a:lnTo>
                  <a:pt x="672" y="386"/>
                </a:lnTo>
                <a:lnTo>
                  <a:pt x="676" y="374"/>
                </a:lnTo>
                <a:lnTo>
                  <a:pt x="678" y="362"/>
                </a:lnTo>
                <a:lnTo>
                  <a:pt x="680" y="248"/>
                </a:lnTo>
                <a:lnTo>
                  <a:pt x="680" y="248"/>
                </a:lnTo>
                <a:lnTo>
                  <a:pt x="678" y="242"/>
                </a:lnTo>
                <a:lnTo>
                  <a:pt x="672" y="236"/>
                </a:lnTo>
                <a:lnTo>
                  <a:pt x="666" y="234"/>
                </a:lnTo>
                <a:lnTo>
                  <a:pt x="660" y="238"/>
                </a:lnTo>
                <a:lnTo>
                  <a:pt x="660" y="238"/>
                </a:lnTo>
                <a:lnTo>
                  <a:pt x="632" y="254"/>
                </a:lnTo>
                <a:lnTo>
                  <a:pt x="600" y="270"/>
                </a:lnTo>
                <a:lnTo>
                  <a:pt x="564" y="284"/>
                </a:lnTo>
                <a:lnTo>
                  <a:pt x="526" y="296"/>
                </a:lnTo>
                <a:lnTo>
                  <a:pt x="482" y="304"/>
                </a:lnTo>
                <a:lnTo>
                  <a:pt x="438" y="312"/>
                </a:lnTo>
                <a:lnTo>
                  <a:pt x="390" y="316"/>
                </a:lnTo>
                <a:lnTo>
                  <a:pt x="340" y="318"/>
                </a:lnTo>
                <a:lnTo>
                  <a:pt x="340" y="318"/>
                </a:lnTo>
                <a:lnTo>
                  <a:pt x="290" y="316"/>
                </a:lnTo>
                <a:lnTo>
                  <a:pt x="242" y="312"/>
                </a:lnTo>
                <a:lnTo>
                  <a:pt x="196" y="304"/>
                </a:lnTo>
                <a:lnTo>
                  <a:pt x="154" y="296"/>
                </a:lnTo>
                <a:lnTo>
                  <a:pt x="116" y="284"/>
                </a:lnTo>
                <a:lnTo>
                  <a:pt x="80" y="270"/>
                </a:lnTo>
                <a:lnTo>
                  <a:pt x="48" y="254"/>
                </a:lnTo>
                <a:lnTo>
                  <a:pt x="20" y="238"/>
                </a:lnTo>
                <a:lnTo>
                  <a:pt x="20" y="238"/>
                </a:lnTo>
                <a:close/>
                <a:moveTo>
                  <a:pt x="76" y="386"/>
                </a:moveTo>
                <a:lnTo>
                  <a:pt x="76" y="386"/>
                </a:lnTo>
                <a:lnTo>
                  <a:pt x="72" y="384"/>
                </a:lnTo>
                <a:lnTo>
                  <a:pt x="68" y="382"/>
                </a:lnTo>
                <a:lnTo>
                  <a:pt x="60" y="374"/>
                </a:lnTo>
                <a:lnTo>
                  <a:pt x="56" y="364"/>
                </a:lnTo>
                <a:lnTo>
                  <a:pt x="54" y="350"/>
                </a:lnTo>
                <a:lnTo>
                  <a:pt x="54" y="350"/>
                </a:lnTo>
                <a:lnTo>
                  <a:pt x="56" y="336"/>
                </a:lnTo>
                <a:lnTo>
                  <a:pt x="60" y="326"/>
                </a:lnTo>
                <a:lnTo>
                  <a:pt x="66" y="318"/>
                </a:lnTo>
                <a:lnTo>
                  <a:pt x="70" y="316"/>
                </a:lnTo>
                <a:lnTo>
                  <a:pt x="74" y="316"/>
                </a:lnTo>
                <a:lnTo>
                  <a:pt x="74" y="316"/>
                </a:lnTo>
                <a:lnTo>
                  <a:pt x="80" y="316"/>
                </a:lnTo>
                <a:lnTo>
                  <a:pt x="84" y="318"/>
                </a:lnTo>
                <a:lnTo>
                  <a:pt x="90" y="326"/>
                </a:lnTo>
                <a:lnTo>
                  <a:pt x="94" y="336"/>
                </a:lnTo>
                <a:lnTo>
                  <a:pt x="96" y="350"/>
                </a:lnTo>
                <a:lnTo>
                  <a:pt x="96" y="350"/>
                </a:lnTo>
                <a:lnTo>
                  <a:pt x="94" y="364"/>
                </a:lnTo>
                <a:lnTo>
                  <a:pt x="90" y="374"/>
                </a:lnTo>
                <a:lnTo>
                  <a:pt x="84" y="382"/>
                </a:lnTo>
                <a:lnTo>
                  <a:pt x="80" y="384"/>
                </a:lnTo>
                <a:lnTo>
                  <a:pt x="76" y="386"/>
                </a:lnTo>
                <a:lnTo>
                  <a:pt x="76" y="386"/>
                </a:lnTo>
                <a:close/>
                <a:moveTo>
                  <a:pt x="340" y="274"/>
                </a:moveTo>
                <a:lnTo>
                  <a:pt x="340" y="274"/>
                </a:lnTo>
                <a:lnTo>
                  <a:pt x="376" y="274"/>
                </a:lnTo>
                <a:lnTo>
                  <a:pt x="412" y="270"/>
                </a:lnTo>
                <a:lnTo>
                  <a:pt x="446" y="266"/>
                </a:lnTo>
                <a:lnTo>
                  <a:pt x="478" y="262"/>
                </a:lnTo>
                <a:lnTo>
                  <a:pt x="508" y="256"/>
                </a:lnTo>
                <a:lnTo>
                  <a:pt x="536" y="248"/>
                </a:lnTo>
                <a:lnTo>
                  <a:pt x="562" y="240"/>
                </a:lnTo>
                <a:lnTo>
                  <a:pt x="584" y="230"/>
                </a:lnTo>
                <a:lnTo>
                  <a:pt x="606" y="220"/>
                </a:lnTo>
                <a:lnTo>
                  <a:pt x="624" y="208"/>
                </a:lnTo>
                <a:lnTo>
                  <a:pt x="642" y="198"/>
                </a:lnTo>
                <a:lnTo>
                  <a:pt x="654" y="186"/>
                </a:lnTo>
                <a:lnTo>
                  <a:pt x="666" y="174"/>
                </a:lnTo>
                <a:lnTo>
                  <a:pt x="674" y="162"/>
                </a:lnTo>
                <a:lnTo>
                  <a:pt x="678" y="150"/>
                </a:lnTo>
                <a:lnTo>
                  <a:pt x="680" y="138"/>
                </a:lnTo>
                <a:lnTo>
                  <a:pt x="680" y="138"/>
                </a:lnTo>
                <a:lnTo>
                  <a:pt x="678" y="124"/>
                </a:lnTo>
                <a:lnTo>
                  <a:pt x="674" y="112"/>
                </a:lnTo>
                <a:lnTo>
                  <a:pt x="666" y="100"/>
                </a:lnTo>
                <a:lnTo>
                  <a:pt x="656" y="88"/>
                </a:lnTo>
                <a:lnTo>
                  <a:pt x="642" y="76"/>
                </a:lnTo>
                <a:lnTo>
                  <a:pt x="626" y="64"/>
                </a:lnTo>
                <a:lnTo>
                  <a:pt x="608" y="54"/>
                </a:lnTo>
                <a:lnTo>
                  <a:pt x="586" y="44"/>
                </a:lnTo>
                <a:lnTo>
                  <a:pt x="562" y="34"/>
                </a:lnTo>
                <a:lnTo>
                  <a:pt x="536" y="26"/>
                </a:lnTo>
                <a:lnTo>
                  <a:pt x="508" y="18"/>
                </a:lnTo>
                <a:lnTo>
                  <a:pt x="478" y="12"/>
                </a:lnTo>
                <a:lnTo>
                  <a:pt x="446" y="6"/>
                </a:lnTo>
                <a:lnTo>
                  <a:pt x="412" y="2"/>
                </a:lnTo>
                <a:lnTo>
                  <a:pt x="376" y="0"/>
                </a:lnTo>
                <a:lnTo>
                  <a:pt x="340" y="0"/>
                </a:lnTo>
                <a:lnTo>
                  <a:pt x="340" y="0"/>
                </a:lnTo>
                <a:lnTo>
                  <a:pt x="302" y="0"/>
                </a:lnTo>
                <a:lnTo>
                  <a:pt x="268" y="2"/>
                </a:lnTo>
                <a:lnTo>
                  <a:pt x="234" y="6"/>
                </a:lnTo>
                <a:lnTo>
                  <a:pt x="202" y="12"/>
                </a:lnTo>
                <a:lnTo>
                  <a:pt x="172" y="18"/>
                </a:lnTo>
                <a:lnTo>
                  <a:pt x="144" y="26"/>
                </a:lnTo>
                <a:lnTo>
                  <a:pt x="118" y="34"/>
                </a:lnTo>
                <a:lnTo>
                  <a:pt x="94" y="44"/>
                </a:lnTo>
                <a:lnTo>
                  <a:pt x="72" y="54"/>
                </a:lnTo>
                <a:lnTo>
                  <a:pt x="54" y="64"/>
                </a:lnTo>
                <a:lnTo>
                  <a:pt x="38" y="76"/>
                </a:lnTo>
                <a:lnTo>
                  <a:pt x="24" y="88"/>
                </a:lnTo>
                <a:lnTo>
                  <a:pt x="14" y="100"/>
                </a:lnTo>
                <a:lnTo>
                  <a:pt x="6" y="112"/>
                </a:lnTo>
                <a:lnTo>
                  <a:pt x="0" y="124"/>
                </a:lnTo>
                <a:lnTo>
                  <a:pt x="0" y="138"/>
                </a:lnTo>
                <a:lnTo>
                  <a:pt x="0" y="138"/>
                </a:lnTo>
                <a:lnTo>
                  <a:pt x="0" y="150"/>
                </a:lnTo>
                <a:lnTo>
                  <a:pt x="6" y="162"/>
                </a:lnTo>
                <a:lnTo>
                  <a:pt x="14" y="174"/>
                </a:lnTo>
                <a:lnTo>
                  <a:pt x="24" y="186"/>
                </a:lnTo>
                <a:lnTo>
                  <a:pt x="38" y="198"/>
                </a:lnTo>
                <a:lnTo>
                  <a:pt x="54" y="208"/>
                </a:lnTo>
                <a:lnTo>
                  <a:pt x="74" y="220"/>
                </a:lnTo>
                <a:lnTo>
                  <a:pt x="94" y="230"/>
                </a:lnTo>
                <a:lnTo>
                  <a:pt x="118" y="240"/>
                </a:lnTo>
                <a:lnTo>
                  <a:pt x="144" y="248"/>
                </a:lnTo>
                <a:lnTo>
                  <a:pt x="172" y="256"/>
                </a:lnTo>
                <a:lnTo>
                  <a:pt x="202" y="262"/>
                </a:lnTo>
                <a:lnTo>
                  <a:pt x="234" y="266"/>
                </a:lnTo>
                <a:lnTo>
                  <a:pt x="268" y="270"/>
                </a:lnTo>
                <a:lnTo>
                  <a:pt x="302" y="274"/>
                </a:lnTo>
                <a:lnTo>
                  <a:pt x="340" y="274"/>
                </a:lnTo>
                <a:lnTo>
                  <a:pt x="340" y="274"/>
                </a:lnTo>
                <a:close/>
                <a:moveTo>
                  <a:pt x="24" y="456"/>
                </a:moveTo>
                <a:lnTo>
                  <a:pt x="24" y="456"/>
                </a:lnTo>
                <a:lnTo>
                  <a:pt x="16" y="454"/>
                </a:lnTo>
                <a:lnTo>
                  <a:pt x="10" y="456"/>
                </a:lnTo>
                <a:lnTo>
                  <a:pt x="4" y="462"/>
                </a:lnTo>
                <a:lnTo>
                  <a:pt x="2" y="470"/>
                </a:lnTo>
                <a:lnTo>
                  <a:pt x="4" y="566"/>
                </a:lnTo>
                <a:lnTo>
                  <a:pt x="4" y="566"/>
                </a:lnTo>
                <a:lnTo>
                  <a:pt x="6" y="578"/>
                </a:lnTo>
                <a:lnTo>
                  <a:pt x="10" y="590"/>
                </a:lnTo>
                <a:lnTo>
                  <a:pt x="16" y="600"/>
                </a:lnTo>
                <a:lnTo>
                  <a:pt x="24" y="608"/>
                </a:lnTo>
                <a:lnTo>
                  <a:pt x="24" y="608"/>
                </a:lnTo>
                <a:lnTo>
                  <a:pt x="50" y="624"/>
                </a:lnTo>
                <a:lnTo>
                  <a:pt x="80" y="638"/>
                </a:lnTo>
                <a:lnTo>
                  <a:pt x="116" y="650"/>
                </a:lnTo>
                <a:lnTo>
                  <a:pt x="154" y="662"/>
                </a:lnTo>
                <a:lnTo>
                  <a:pt x="196" y="670"/>
                </a:lnTo>
                <a:lnTo>
                  <a:pt x="240" y="678"/>
                </a:lnTo>
                <a:lnTo>
                  <a:pt x="288" y="682"/>
                </a:lnTo>
                <a:lnTo>
                  <a:pt x="340" y="682"/>
                </a:lnTo>
                <a:lnTo>
                  <a:pt x="340" y="682"/>
                </a:lnTo>
                <a:lnTo>
                  <a:pt x="390" y="682"/>
                </a:lnTo>
                <a:lnTo>
                  <a:pt x="440" y="678"/>
                </a:lnTo>
                <a:lnTo>
                  <a:pt x="484" y="670"/>
                </a:lnTo>
                <a:lnTo>
                  <a:pt x="526" y="662"/>
                </a:lnTo>
                <a:lnTo>
                  <a:pt x="564" y="650"/>
                </a:lnTo>
                <a:lnTo>
                  <a:pt x="598" y="638"/>
                </a:lnTo>
                <a:lnTo>
                  <a:pt x="628" y="624"/>
                </a:lnTo>
                <a:lnTo>
                  <a:pt x="654" y="608"/>
                </a:lnTo>
                <a:lnTo>
                  <a:pt x="654" y="608"/>
                </a:lnTo>
                <a:lnTo>
                  <a:pt x="664" y="600"/>
                </a:lnTo>
                <a:lnTo>
                  <a:pt x="670" y="590"/>
                </a:lnTo>
                <a:lnTo>
                  <a:pt x="674" y="578"/>
                </a:lnTo>
                <a:lnTo>
                  <a:pt x="676" y="566"/>
                </a:lnTo>
                <a:lnTo>
                  <a:pt x="676" y="470"/>
                </a:lnTo>
                <a:lnTo>
                  <a:pt x="676" y="470"/>
                </a:lnTo>
                <a:lnTo>
                  <a:pt x="674" y="462"/>
                </a:lnTo>
                <a:lnTo>
                  <a:pt x="670" y="456"/>
                </a:lnTo>
                <a:lnTo>
                  <a:pt x="662" y="454"/>
                </a:lnTo>
                <a:lnTo>
                  <a:pt x="654" y="456"/>
                </a:lnTo>
                <a:lnTo>
                  <a:pt x="654" y="456"/>
                </a:lnTo>
                <a:lnTo>
                  <a:pt x="624" y="470"/>
                </a:lnTo>
                <a:lnTo>
                  <a:pt x="592" y="484"/>
                </a:lnTo>
                <a:lnTo>
                  <a:pt x="556" y="496"/>
                </a:lnTo>
                <a:lnTo>
                  <a:pt x="516" y="504"/>
                </a:lnTo>
                <a:lnTo>
                  <a:pt x="476" y="512"/>
                </a:lnTo>
                <a:lnTo>
                  <a:pt x="432" y="518"/>
                </a:lnTo>
                <a:lnTo>
                  <a:pt x="386" y="522"/>
                </a:lnTo>
                <a:lnTo>
                  <a:pt x="340" y="522"/>
                </a:lnTo>
                <a:lnTo>
                  <a:pt x="340" y="522"/>
                </a:lnTo>
                <a:lnTo>
                  <a:pt x="292" y="522"/>
                </a:lnTo>
                <a:lnTo>
                  <a:pt x="248" y="518"/>
                </a:lnTo>
                <a:lnTo>
                  <a:pt x="204" y="512"/>
                </a:lnTo>
                <a:lnTo>
                  <a:pt x="162" y="504"/>
                </a:lnTo>
                <a:lnTo>
                  <a:pt x="124" y="496"/>
                </a:lnTo>
                <a:lnTo>
                  <a:pt x="88" y="484"/>
                </a:lnTo>
                <a:lnTo>
                  <a:pt x="54" y="470"/>
                </a:lnTo>
                <a:lnTo>
                  <a:pt x="24" y="456"/>
                </a:lnTo>
                <a:lnTo>
                  <a:pt x="24" y="456"/>
                </a:lnTo>
                <a:close/>
                <a:moveTo>
                  <a:pt x="78" y="586"/>
                </a:moveTo>
                <a:lnTo>
                  <a:pt x="78" y="586"/>
                </a:lnTo>
                <a:lnTo>
                  <a:pt x="72" y="586"/>
                </a:lnTo>
                <a:lnTo>
                  <a:pt x="68" y="584"/>
                </a:lnTo>
                <a:lnTo>
                  <a:pt x="62" y="576"/>
                </a:lnTo>
                <a:lnTo>
                  <a:pt x="58" y="566"/>
                </a:lnTo>
                <a:lnTo>
                  <a:pt x="56" y="552"/>
                </a:lnTo>
                <a:lnTo>
                  <a:pt x="56" y="552"/>
                </a:lnTo>
                <a:lnTo>
                  <a:pt x="58" y="538"/>
                </a:lnTo>
                <a:lnTo>
                  <a:pt x="62" y="528"/>
                </a:lnTo>
                <a:lnTo>
                  <a:pt x="68" y="520"/>
                </a:lnTo>
                <a:lnTo>
                  <a:pt x="72" y="518"/>
                </a:lnTo>
                <a:lnTo>
                  <a:pt x="76" y="518"/>
                </a:lnTo>
                <a:lnTo>
                  <a:pt x="76" y="518"/>
                </a:lnTo>
                <a:lnTo>
                  <a:pt x="80" y="518"/>
                </a:lnTo>
                <a:lnTo>
                  <a:pt x="84" y="520"/>
                </a:lnTo>
                <a:lnTo>
                  <a:pt x="92" y="528"/>
                </a:lnTo>
                <a:lnTo>
                  <a:pt x="96" y="538"/>
                </a:lnTo>
                <a:lnTo>
                  <a:pt x="98" y="552"/>
                </a:lnTo>
                <a:lnTo>
                  <a:pt x="98" y="552"/>
                </a:lnTo>
                <a:lnTo>
                  <a:pt x="96" y="566"/>
                </a:lnTo>
                <a:lnTo>
                  <a:pt x="92" y="576"/>
                </a:lnTo>
                <a:lnTo>
                  <a:pt x="86" y="584"/>
                </a:lnTo>
                <a:lnTo>
                  <a:pt x="82" y="586"/>
                </a:lnTo>
                <a:lnTo>
                  <a:pt x="78" y="586"/>
                </a:lnTo>
                <a:lnTo>
                  <a:pt x="78" y="586"/>
                </a:lnTo>
                <a:close/>
                <a:moveTo>
                  <a:pt x="26" y="660"/>
                </a:moveTo>
                <a:lnTo>
                  <a:pt x="26" y="660"/>
                </a:lnTo>
                <a:lnTo>
                  <a:pt x="18" y="658"/>
                </a:lnTo>
                <a:lnTo>
                  <a:pt x="12" y="660"/>
                </a:lnTo>
                <a:lnTo>
                  <a:pt x="6" y="666"/>
                </a:lnTo>
                <a:lnTo>
                  <a:pt x="4" y="672"/>
                </a:lnTo>
                <a:lnTo>
                  <a:pt x="6" y="768"/>
                </a:lnTo>
                <a:lnTo>
                  <a:pt x="6" y="768"/>
                </a:lnTo>
                <a:lnTo>
                  <a:pt x="8" y="780"/>
                </a:lnTo>
                <a:lnTo>
                  <a:pt x="12" y="792"/>
                </a:lnTo>
                <a:lnTo>
                  <a:pt x="18" y="802"/>
                </a:lnTo>
                <a:lnTo>
                  <a:pt x="26" y="810"/>
                </a:lnTo>
                <a:lnTo>
                  <a:pt x="26" y="810"/>
                </a:lnTo>
                <a:lnTo>
                  <a:pt x="52" y="826"/>
                </a:lnTo>
                <a:lnTo>
                  <a:pt x="82" y="840"/>
                </a:lnTo>
                <a:lnTo>
                  <a:pt x="116" y="852"/>
                </a:lnTo>
                <a:lnTo>
                  <a:pt x="154" y="862"/>
                </a:lnTo>
                <a:lnTo>
                  <a:pt x="196" y="872"/>
                </a:lnTo>
                <a:lnTo>
                  <a:pt x="242" y="878"/>
                </a:lnTo>
                <a:lnTo>
                  <a:pt x="288" y="882"/>
                </a:lnTo>
                <a:lnTo>
                  <a:pt x="340" y="884"/>
                </a:lnTo>
                <a:lnTo>
                  <a:pt x="340" y="884"/>
                </a:lnTo>
                <a:lnTo>
                  <a:pt x="390" y="882"/>
                </a:lnTo>
                <a:lnTo>
                  <a:pt x="438" y="878"/>
                </a:lnTo>
                <a:lnTo>
                  <a:pt x="484" y="872"/>
                </a:lnTo>
                <a:lnTo>
                  <a:pt x="524" y="862"/>
                </a:lnTo>
                <a:lnTo>
                  <a:pt x="562" y="852"/>
                </a:lnTo>
                <a:lnTo>
                  <a:pt x="598" y="840"/>
                </a:lnTo>
                <a:lnTo>
                  <a:pt x="628" y="826"/>
                </a:lnTo>
                <a:lnTo>
                  <a:pt x="652" y="810"/>
                </a:lnTo>
                <a:lnTo>
                  <a:pt x="652" y="810"/>
                </a:lnTo>
                <a:lnTo>
                  <a:pt x="662" y="802"/>
                </a:lnTo>
                <a:lnTo>
                  <a:pt x="668" y="792"/>
                </a:lnTo>
                <a:lnTo>
                  <a:pt x="672" y="780"/>
                </a:lnTo>
                <a:lnTo>
                  <a:pt x="674" y="768"/>
                </a:lnTo>
                <a:lnTo>
                  <a:pt x="674" y="672"/>
                </a:lnTo>
                <a:lnTo>
                  <a:pt x="674" y="672"/>
                </a:lnTo>
                <a:lnTo>
                  <a:pt x="672" y="666"/>
                </a:lnTo>
                <a:lnTo>
                  <a:pt x="668" y="660"/>
                </a:lnTo>
                <a:lnTo>
                  <a:pt x="660" y="658"/>
                </a:lnTo>
                <a:lnTo>
                  <a:pt x="652" y="660"/>
                </a:lnTo>
                <a:lnTo>
                  <a:pt x="652" y="660"/>
                </a:lnTo>
                <a:lnTo>
                  <a:pt x="624" y="674"/>
                </a:lnTo>
                <a:lnTo>
                  <a:pt x="590" y="686"/>
                </a:lnTo>
                <a:lnTo>
                  <a:pt x="554" y="698"/>
                </a:lnTo>
                <a:lnTo>
                  <a:pt x="516" y="708"/>
                </a:lnTo>
                <a:lnTo>
                  <a:pt x="474" y="716"/>
                </a:lnTo>
                <a:lnTo>
                  <a:pt x="432" y="720"/>
                </a:lnTo>
                <a:lnTo>
                  <a:pt x="386" y="724"/>
                </a:lnTo>
                <a:lnTo>
                  <a:pt x="340" y="726"/>
                </a:lnTo>
                <a:lnTo>
                  <a:pt x="340" y="726"/>
                </a:lnTo>
                <a:lnTo>
                  <a:pt x="292" y="724"/>
                </a:lnTo>
                <a:lnTo>
                  <a:pt x="248" y="720"/>
                </a:lnTo>
                <a:lnTo>
                  <a:pt x="204" y="716"/>
                </a:lnTo>
                <a:lnTo>
                  <a:pt x="164" y="708"/>
                </a:lnTo>
                <a:lnTo>
                  <a:pt x="126" y="698"/>
                </a:lnTo>
                <a:lnTo>
                  <a:pt x="90" y="686"/>
                </a:lnTo>
                <a:lnTo>
                  <a:pt x="56" y="674"/>
                </a:lnTo>
                <a:lnTo>
                  <a:pt x="26" y="660"/>
                </a:lnTo>
                <a:lnTo>
                  <a:pt x="26" y="660"/>
                </a:lnTo>
                <a:close/>
                <a:moveTo>
                  <a:pt x="78" y="786"/>
                </a:moveTo>
                <a:lnTo>
                  <a:pt x="78" y="786"/>
                </a:lnTo>
                <a:lnTo>
                  <a:pt x="74" y="786"/>
                </a:lnTo>
                <a:lnTo>
                  <a:pt x="70" y="784"/>
                </a:lnTo>
                <a:lnTo>
                  <a:pt x="64" y="776"/>
                </a:lnTo>
                <a:lnTo>
                  <a:pt x="60" y="766"/>
                </a:lnTo>
                <a:lnTo>
                  <a:pt x="58" y="752"/>
                </a:lnTo>
                <a:lnTo>
                  <a:pt x="58" y="752"/>
                </a:lnTo>
                <a:lnTo>
                  <a:pt x="58" y="738"/>
                </a:lnTo>
                <a:lnTo>
                  <a:pt x="64" y="728"/>
                </a:lnTo>
                <a:lnTo>
                  <a:pt x="70" y="720"/>
                </a:lnTo>
                <a:lnTo>
                  <a:pt x="74" y="718"/>
                </a:lnTo>
                <a:lnTo>
                  <a:pt x="78" y="718"/>
                </a:lnTo>
                <a:lnTo>
                  <a:pt x="78" y="718"/>
                </a:lnTo>
                <a:lnTo>
                  <a:pt x="82" y="718"/>
                </a:lnTo>
                <a:lnTo>
                  <a:pt x="86" y="720"/>
                </a:lnTo>
                <a:lnTo>
                  <a:pt x="94" y="728"/>
                </a:lnTo>
                <a:lnTo>
                  <a:pt x="98" y="738"/>
                </a:lnTo>
                <a:lnTo>
                  <a:pt x="100" y="752"/>
                </a:lnTo>
                <a:lnTo>
                  <a:pt x="100" y="752"/>
                </a:lnTo>
                <a:lnTo>
                  <a:pt x="98" y="766"/>
                </a:lnTo>
                <a:lnTo>
                  <a:pt x="94" y="776"/>
                </a:lnTo>
                <a:lnTo>
                  <a:pt x="86" y="784"/>
                </a:lnTo>
                <a:lnTo>
                  <a:pt x="82" y="786"/>
                </a:lnTo>
                <a:lnTo>
                  <a:pt x="78" y="786"/>
                </a:lnTo>
                <a:lnTo>
                  <a:pt x="78" y="786"/>
                </a:lnTo>
                <a:close/>
              </a:path>
            </a:pathLst>
          </a:custGeom>
          <a:solidFill>
            <a:srgbClr val="61D6FF"/>
          </a:solidFill>
          <a:ln w="9525">
            <a:noFill/>
            <a:round/>
            <a:headEnd/>
            <a:tailEnd/>
          </a:ln>
        </p:spPr>
        <p:txBody>
          <a:bodyPr vert="horz" wrap="square" lIns="91440" tIns="45720" rIns="91440" bIns="45720" numCol="1" anchor="t" anchorCtr="0" compatLnSpc="1">
            <a:prstTxWarp prst="textNoShape">
              <a:avLst/>
            </a:prstTxWarp>
          </a:bodyPr>
          <a:lstStyle/>
          <a:p>
            <a:r>
              <a:rPr lang="en-US" altLang="zh-CN" sz="1400" dirty="0" smtClean="0">
                <a:latin typeface="+mn-lt"/>
              </a:rPr>
              <a:t>  VM</a:t>
            </a:r>
          </a:p>
          <a:p>
            <a:r>
              <a:rPr lang="en-US" altLang="zh-CN" sz="1400" dirty="0" smtClean="0">
                <a:latin typeface="+mn-lt"/>
              </a:rPr>
              <a:t> Data</a:t>
            </a:r>
            <a:endParaRPr lang="zh-CN" altLang="en-US" sz="1400" dirty="0">
              <a:latin typeface="+mn-lt"/>
            </a:endParaRPr>
          </a:p>
        </p:txBody>
      </p:sp>
      <p:sp>
        <p:nvSpPr>
          <p:cNvPr id="99" name="Freeform 37"/>
          <p:cNvSpPr>
            <a:spLocks noEditPoints="1"/>
          </p:cNvSpPr>
          <p:nvPr/>
        </p:nvSpPr>
        <p:spPr bwMode="auto">
          <a:xfrm>
            <a:off x="2852407" y="4844029"/>
            <a:ext cx="1653697" cy="686471"/>
          </a:xfrm>
          <a:custGeom>
            <a:avLst/>
            <a:gdLst>
              <a:gd name="T0" fmla="*/ 751 w 798"/>
              <a:gd name="T1" fmla="*/ 265 h 350"/>
              <a:gd name="T2" fmla="*/ 783 w 798"/>
              <a:gd name="T3" fmla="*/ 317 h 350"/>
              <a:gd name="T4" fmla="*/ 751 w 798"/>
              <a:gd name="T5" fmla="*/ 265 h 350"/>
              <a:gd name="T6" fmla="*/ 440 w 798"/>
              <a:gd name="T7" fmla="*/ 178 h 350"/>
              <a:gd name="T8" fmla="*/ 56 w 798"/>
              <a:gd name="T9" fmla="*/ 79 h 350"/>
              <a:gd name="T10" fmla="*/ 741 w 798"/>
              <a:gd name="T11" fmla="*/ 189 h 350"/>
              <a:gd name="T12" fmla="*/ 14 w 798"/>
              <a:gd name="T13" fmla="*/ 308 h 350"/>
              <a:gd name="T14" fmla="*/ 47 w 798"/>
              <a:gd name="T15" fmla="*/ 308 h 350"/>
              <a:gd name="T16" fmla="*/ 14 w 798"/>
              <a:gd name="T17" fmla="*/ 317 h 350"/>
              <a:gd name="T18" fmla="*/ 47 w 798"/>
              <a:gd name="T19" fmla="*/ 94 h 350"/>
              <a:gd name="T20" fmla="*/ 14 w 798"/>
              <a:gd name="T21" fmla="*/ 94 h 350"/>
              <a:gd name="T22" fmla="*/ 47 w 798"/>
              <a:gd name="T23" fmla="*/ 79 h 350"/>
              <a:gd name="T24" fmla="*/ 14 w 798"/>
              <a:gd name="T25" fmla="*/ 263 h 350"/>
              <a:gd name="T26" fmla="*/ 47 w 798"/>
              <a:gd name="T27" fmla="*/ 263 h 350"/>
              <a:gd name="T28" fmla="*/ 14 w 798"/>
              <a:gd name="T29" fmla="*/ 304 h 350"/>
              <a:gd name="T30" fmla="*/ 47 w 798"/>
              <a:gd name="T31" fmla="*/ 259 h 350"/>
              <a:gd name="T32" fmla="*/ 14 w 798"/>
              <a:gd name="T33" fmla="*/ 259 h 350"/>
              <a:gd name="T34" fmla="*/ 47 w 798"/>
              <a:gd name="T35" fmla="*/ 236 h 350"/>
              <a:gd name="T36" fmla="*/ 47 w 798"/>
              <a:gd name="T37" fmla="*/ 129 h 350"/>
              <a:gd name="T38" fmla="*/ 14 w 798"/>
              <a:gd name="T39" fmla="*/ 129 h 350"/>
              <a:gd name="T40" fmla="*/ 47 w 798"/>
              <a:gd name="T41" fmla="*/ 98 h 350"/>
              <a:gd name="T42" fmla="*/ 14 w 798"/>
              <a:gd name="T43" fmla="*/ 161 h 350"/>
              <a:gd name="T44" fmla="*/ 47 w 798"/>
              <a:gd name="T45" fmla="*/ 161 h 350"/>
              <a:gd name="T46" fmla="*/ 14 w 798"/>
              <a:gd name="T47" fmla="*/ 232 h 350"/>
              <a:gd name="T48" fmla="*/ 47 w 798"/>
              <a:gd name="T49" fmla="*/ 157 h 350"/>
              <a:gd name="T50" fmla="*/ 14 w 798"/>
              <a:gd name="T51" fmla="*/ 157 h 350"/>
              <a:gd name="T52" fmla="*/ 47 w 798"/>
              <a:gd name="T53" fmla="*/ 133 h 350"/>
              <a:gd name="T54" fmla="*/ 751 w 798"/>
              <a:gd name="T55" fmla="*/ 102 h 350"/>
              <a:gd name="T56" fmla="*/ 783 w 798"/>
              <a:gd name="T57" fmla="*/ 102 h 350"/>
              <a:gd name="T58" fmla="*/ 751 w 798"/>
              <a:gd name="T59" fmla="*/ 261 h 350"/>
              <a:gd name="T60" fmla="*/ 783 w 798"/>
              <a:gd name="T61" fmla="*/ 98 h 350"/>
              <a:gd name="T62" fmla="*/ 751 w 798"/>
              <a:gd name="T63" fmla="*/ 98 h 350"/>
              <a:gd name="T64" fmla="*/ 783 w 798"/>
              <a:gd name="T65" fmla="*/ 79 h 350"/>
              <a:gd name="T66" fmla="*/ 47 w 798"/>
              <a:gd name="T67" fmla="*/ 46 h 350"/>
              <a:gd name="T68" fmla="*/ 734 w 798"/>
              <a:gd name="T69" fmla="*/ 46 h 350"/>
              <a:gd name="T70" fmla="*/ 19 w 798"/>
              <a:gd name="T71" fmla="*/ 65 h 350"/>
              <a:gd name="T72" fmla="*/ 173 w 798"/>
              <a:gd name="T73" fmla="*/ 10 h 350"/>
              <a:gd name="T74" fmla="*/ 620 w 798"/>
              <a:gd name="T75" fmla="*/ 10 h 350"/>
              <a:gd name="T76" fmla="*/ 114 w 798"/>
              <a:gd name="T77" fmla="*/ 36 h 350"/>
              <a:gd name="T78" fmla="*/ 798 w 798"/>
              <a:gd name="T79" fmla="*/ 65 h 350"/>
              <a:gd name="T80" fmla="*/ 797 w 798"/>
              <a:gd name="T81" fmla="*/ 65 h 350"/>
              <a:gd name="T82" fmla="*/ 737 w 798"/>
              <a:gd name="T83" fmla="*/ 37 h 350"/>
              <a:gd name="T84" fmla="*/ 622 w 798"/>
              <a:gd name="T85" fmla="*/ 0 h 350"/>
              <a:gd name="T86" fmla="*/ 90 w 798"/>
              <a:gd name="T87" fmla="*/ 36 h 350"/>
              <a:gd name="T88" fmla="*/ 1 w 798"/>
              <a:gd name="T89" fmla="*/ 65 h 350"/>
              <a:gd name="T90" fmla="*/ 0 w 798"/>
              <a:gd name="T91" fmla="*/ 331 h 350"/>
              <a:gd name="T92" fmla="*/ 513 w 798"/>
              <a:gd name="T93" fmla="*/ 350 h 350"/>
              <a:gd name="T94" fmla="*/ 513 w 798"/>
              <a:gd name="T95" fmla="*/ 298 h 350"/>
              <a:gd name="T96" fmla="*/ 56 w 798"/>
              <a:gd name="T97" fmla="*/ 317 h 350"/>
              <a:gd name="T98" fmla="*/ 440 w 798"/>
              <a:gd name="T99" fmla="*/ 193 h 350"/>
              <a:gd name="T100" fmla="*/ 741 w 798"/>
              <a:gd name="T101" fmla="*/ 204 h 350"/>
              <a:gd name="T102" fmla="*/ 616 w 798"/>
              <a:gd name="T103" fmla="*/ 317 h 350"/>
              <a:gd name="T104" fmla="*/ 566 w 798"/>
              <a:gd name="T105" fmla="*/ 324 h 350"/>
              <a:gd name="T106" fmla="*/ 616 w 798"/>
              <a:gd name="T107" fmla="*/ 331 h 350"/>
              <a:gd name="T108" fmla="*/ 798 w 798"/>
              <a:gd name="T109" fmla="*/ 6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8" h="350">
                <a:moveTo>
                  <a:pt x="751" y="265"/>
                </a:moveTo>
                <a:lnTo>
                  <a:pt x="751" y="265"/>
                </a:lnTo>
                <a:lnTo>
                  <a:pt x="783" y="265"/>
                </a:lnTo>
                <a:lnTo>
                  <a:pt x="783" y="317"/>
                </a:lnTo>
                <a:lnTo>
                  <a:pt x="751" y="317"/>
                </a:lnTo>
                <a:lnTo>
                  <a:pt x="751" y="265"/>
                </a:lnTo>
                <a:close/>
                <a:moveTo>
                  <a:pt x="440" y="178"/>
                </a:moveTo>
                <a:lnTo>
                  <a:pt x="440" y="178"/>
                </a:lnTo>
                <a:cubicBezTo>
                  <a:pt x="273" y="178"/>
                  <a:pt x="73" y="188"/>
                  <a:pt x="56" y="189"/>
                </a:cubicBezTo>
                <a:lnTo>
                  <a:pt x="56" y="79"/>
                </a:lnTo>
                <a:lnTo>
                  <a:pt x="741" y="79"/>
                </a:lnTo>
                <a:lnTo>
                  <a:pt x="741" y="189"/>
                </a:lnTo>
                <a:cubicBezTo>
                  <a:pt x="732" y="188"/>
                  <a:pt x="608" y="178"/>
                  <a:pt x="440" y="178"/>
                </a:cubicBezTo>
                <a:close/>
                <a:moveTo>
                  <a:pt x="14" y="308"/>
                </a:moveTo>
                <a:lnTo>
                  <a:pt x="14" y="308"/>
                </a:lnTo>
                <a:lnTo>
                  <a:pt x="47" y="308"/>
                </a:lnTo>
                <a:lnTo>
                  <a:pt x="47" y="317"/>
                </a:lnTo>
                <a:lnTo>
                  <a:pt x="14" y="317"/>
                </a:lnTo>
                <a:lnTo>
                  <a:pt x="14" y="308"/>
                </a:lnTo>
                <a:close/>
                <a:moveTo>
                  <a:pt x="47" y="94"/>
                </a:moveTo>
                <a:lnTo>
                  <a:pt x="47" y="94"/>
                </a:lnTo>
                <a:lnTo>
                  <a:pt x="14" y="94"/>
                </a:lnTo>
                <a:lnTo>
                  <a:pt x="14" y="79"/>
                </a:lnTo>
                <a:lnTo>
                  <a:pt x="47" y="79"/>
                </a:lnTo>
                <a:lnTo>
                  <a:pt x="47" y="94"/>
                </a:lnTo>
                <a:close/>
                <a:moveTo>
                  <a:pt x="14" y="263"/>
                </a:moveTo>
                <a:lnTo>
                  <a:pt x="14" y="263"/>
                </a:lnTo>
                <a:lnTo>
                  <a:pt x="47" y="263"/>
                </a:lnTo>
                <a:lnTo>
                  <a:pt x="47" y="304"/>
                </a:lnTo>
                <a:lnTo>
                  <a:pt x="14" y="304"/>
                </a:lnTo>
                <a:lnTo>
                  <a:pt x="14" y="263"/>
                </a:lnTo>
                <a:close/>
                <a:moveTo>
                  <a:pt x="47" y="259"/>
                </a:moveTo>
                <a:lnTo>
                  <a:pt x="47" y="259"/>
                </a:lnTo>
                <a:lnTo>
                  <a:pt x="14" y="259"/>
                </a:lnTo>
                <a:lnTo>
                  <a:pt x="14" y="236"/>
                </a:lnTo>
                <a:lnTo>
                  <a:pt x="47" y="236"/>
                </a:lnTo>
                <a:lnTo>
                  <a:pt x="47" y="259"/>
                </a:lnTo>
                <a:close/>
                <a:moveTo>
                  <a:pt x="47" y="129"/>
                </a:moveTo>
                <a:lnTo>
                  <a:pt x="47" y="129"/>
                </a:lnTo>
                <a:lnTo>
                  <a:pt x="14" y="129"/>
                </a:lnTo>
                <a:lnTo>
                  <a:pt x="14" y="98"/>
                </a:lnTo>
                <a:lnTo>
                  <a:pt x="47" y="98"/>
                </a:lnTo>
                <a:lnTo>
                  <a:pt x="47" y="129"/>
                </a:lnTo>
                <a:close/>
                <a:moveTo>
                  <a:pt x="14" y="161"/>
                </a:moveTo>
                <a:lnTo>
                  <a:pt x="14" y="161"/>
                </a:lnTo>
                <a:lnTo>
                  <a:pt x="47" y="161"/>
                </a:lnTo>
                <a:lnTo>
                  <a:pt x="47" y="232"/>
                </a:lnTo>
                <a:lnTo>
                  <a:pt x="14" y="232"/>
                </a:lnTo>
                <a:lnTo>
                  <a:pt x="14" y="161"/>
                </a:lnTo>
                <a:close/>
                <a:moveTo>
                  <a:pt x="47" y="157"/>
                </a:moveTo>
                <a:lnTo>
                  <a:pt x="47" y="157"/>
                </a:lnTo>
                <a:lnTo>
                  <a:pt x="14" y="157"/>
                </a:lnTo>
                <a:lnTo>
                  <a:pt x="14" y="133"/>
                </a:lnTo>
                <a:lnTo>
                  <a:pt x="47" y="133"/>
                </a:lnTo>
                <a:lnTo>
                  <a:pt x="47" y="157"/>
                </a:lnTo>
                <a:close/>
                <a:moveTo>
                  <a:pt x="751" y="102"/>
                </a:moveTo>
                <a:lnTo>
                  <a:pt x="751" y="102"/>
                </a:lnTo>
                <a:lnTo>
                  <a:pt x="783" y="102"/>
                </a:lnTo>
                <a:lnTo>
                  <a:pt x="783" y="261"/>
                </a:lnTo>
                <a:lnTo>
                  <a:pt x="751" y="261"/>
                </a:lnTo>
                <a:lnTo>
                  <a:pt x="751" y="102"/>
                </a:lnTo>
                <a:close/>
                <a:moveTo>
                  <a:pt x="783" y="98"/>
                </a:moveTo>
                <a:lnTo>
                  <a:pt x="783" y="98"/>
                </a:lnTo>
                <a:lnTo>
                  <a:pt x="751" y="98"/>
                </a:lnTo>
                <a:lnTo>
                  <a:pt x="751" y="79"/>
                </a:lnTo>
                <a:lnTo>
                  <a:pt x="783" y="79"/>
                </a:lnTo>
                <a:lnTo>
                  <a:pt x="783" y="98"/>
                </a:lnTo>
                <a:close/>
                <a:moveTo>
                  <a:pt x="47" y="46"/>
                </a:moveTo>
                <a:lnTo>
                  <a:pt x="47" y="46"/>
                </a:lnTo>
                <a:lnTo>
                  <a:pt x="734" y="46"/>
                </a:lnTo>
                <a:lnTo>
                  <a:pt x="774" y="65"/>
                </a:lnTo>
                <a:lnTo>
                  <a:pt x="19" y="65"/>
                </a:lnTo>
                <a:lnTo>
                  <a:pt x="47" y="46"/>
                </a:lnTo>
                <a:close/>
                <a:moveTo>
                  <a:pt x="173" y="10"/>
                </a:moveTo>
                <a:lnTo>
                  <a:pt x="173" y="10"/>
                </a:lnTo>
                <a:lnTo>
                  <a:pt x="620" y="10"/>
                </a:lnTo>
                <a:lnTo>
                  <a:pt x="672" y="37"/>
                </a:lnTo>
                <a:lnTo>
                  <a:pt x="114" y="36"/>
                </a:lnTo>
                <a:lnTo>
                  <a:pt x="173" y="10"/>
                </a:lnTo>
                <a:close/>
                <a:moveTo>
                  <a:pt x="798" y="65"/>
                </a:moveTo>
                <a:lnTo>
                  <a:pt x="798" y="65"/>
                </a:lnTo>
                <a:lnTo>
                  <a:pt x="797" y="65"/>
                </a:lnTo>
                <a:lnTo>
                  <a:pt x="798" y="64"/>
                </a:lnTo>
                <a:lnTo>
                  <a:pt x="737" y="37"/>
                </a:lnTo>
                <a:lnTo>
                  <a:pt x="693" y="37"/>
                </a:lnTo>
                <a:lnTo>
                  <a:pt x="622" y="0"/>
                </a:lnTo>
                <a:lnTo>
                  <a:pt x="172" y="0"/>
                </a:lnTo>
                <a:lnTo>
                  <a:pt x="90" y="36"/>
                </a:lnTo>
                <a:lnTo>
                  <a:pt x="44" y="36"/>
                </a:lnTo>
                <a:lnTo>
                  <a:pt x="1" y="65"/>
                </a:lnTo>
                <a:lnTo>
                  <a:pt x="0" y="65"/>
                </a:lnTo>
                <a:lnTo>
                  <a:pt x="0" y="331"/>
                </a:lnTo>
                <a:lnTo>
                  <a:pt x="488" y="331"/>
                </a:lnTo>
                <a:cubicBezTo>
                  <a:pt x="491" y="342"/>
                  <a:pt x="501" y="350"/>
                  <a:pt x="513" y="350"/>
                </a:cubicBezTo>
                <a:cubicBezTo>
                  <a:pt x="527" y="350"/>
                  <a:pt x="539" y="338"/>
                  <a:pt x="539" y="324"/>
                </a:cubicBezTo>
                <a:cubicBezTo>
                  <a:pt x="539" y="310"/>
                  <a:pt x="527" y="298"/>
                  <a:pt x="513" y="298"/>
                </a:cubicBezTo>
                <a:cubicBezTo>
                  <a:pt x="501" y="298"/>
                  <a:pt x="492" y="306"/>
                  <a:pt x="488" y="317"/>
                </a:cubicBezTo>
                <a:lnTo>
                  <a:pt x="56" y="317"/>
                </a:lnTo>
                <a:lnTo>
                  <a:pt x="56" y="204"/>
                </a:lnTo>
                <a:cubicBezTo>
                  <a:pt x="66" y="203"/>
                  <a:pt x="269" y="193"/>
                  <a:pt x="440" y="193"/>
                </a:cubicBezTo>
                <a:cubicBezTo>
                  <a:pt x="613" y="193"/>
                  <a:pt x="740" y="204"/>
                  <a:pt x="741" y="204"/>
                </a:cubicBezTo>
                <a:cubicBezTo>
                  <a:pt x="741" y="204"/>
                  <a:pt x="741" y="204"/>
                  <a:pt x="741" y="204"/>
                </a:cubicBezTo>
                <a:lnTo>
                  <a:pt x="741" y="317"/>
                </a:lnTo>
                <a:lnTo>
                  <a:pt x="616" y="317"/>
                </a:lnTo>
                <a:cubicBezTo>
                  <a:pt x="613" y="306"/>
                  <a:pt x="603" y="298"/>
                  <a:pt x="592" y="298"/>
                </a:cubicBezTo>
                <a:cubicBezTo>
                  <a:pt x="577" y="298"/>
                  <a:pt x="566" y="310"/>
                  <a:pt x="566" y="324"/>
                </a:cubicBezTo>
                <a:cubicBezTo>
                  <a:pt x="566" y="338"/>
                  <a:pt x="577" y="350"/>
                  <a:pt x="592" y="350"/>
                </a:cubicBezTo>
                <a:cubicBezTo>
                  <a:pt x="603" y="350"/>
                  <a:pt x="613" y="342"/>
                  <a:pt x="616" y="331"/>
                </a:cubicBezTo>
                <a:lnTo>
                  <a:pt x="798" y="331"/>
                </a:lnTo>
                <a:lnTo>
                  <a:pt x="798" y="65"/>
                </a:lnTo>
                <a:close/>
              </a:path>
            </a:pathLst>
          </a:custGeom>
          <a:solidFill>
            <a:srgbClr val="15B0E8"/>
          </a:solidFill>
          <a:ln w="0">
            <a:noFill/>
            <a:prstDash val="solid"/>
            <a:round/>
            <a:headEnd/>
            <a:tailEnd/>
          </a:ln>
        </p:spPr>
        <p:txBody>
          <a:bodyPr/>
          <a:lstStyle/>
          <a:p>
            <a:pPr defTabSz="543689">
              <a:defRPr/>
            </a:pPr>
            <a:endParaRPr lang="zh-CN" altLang="en-US" sz="3600">
              <a:latin typeface="+mn-lt"/>
            </a:endParaRPr>
          </a:p>
        </p:txBody>
      </p:sp>
      <p:cxnSp>
        <p:nvCxnSpPr>
          <p:cNvPr id="101" name="直接连接符 100"/>
          <p:cNvCxnSpPr>
            <a:stCxn id="41" idx="0"/>
            <a:endCxn id="99" idx="42"/>
          </p:cNvCxnSpPr>
          <p:nvPr/>
        </p:nvCxnSpPr>
        <p:spPr bwMode="auto">
          <a:xfrm>
            <a:off x="3134990" y="3834876"/>
            <a:ext cx="1006389" cy="1009153"/>
          </a:xfrm>
          <a:prstGeom prst="line">
            <a:avLst/>
          </a:prstGeom>
          <a:ln w="28575">
            <a:solidFill>
              <a:srgbClr val="61D6FF"/>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4" name="组合 3"/>
          <p:cNvGrpSpPr/>
          <p:nvPr/>
        </p:nvGrpSpPr>
        <p:grpSpPr>
          <a:xfrm>
            <a:off x="2463662" y="1707981"/>
            <a:ext cx="560743" cy="1197576"/>
            <a:chOff x="2463662" y="1958341"/>
            <a:chExt cx="560743" cy="947217"/>
          </a:xfrm>
        </p:grpSpPr>
        <p:grpSp>
          <p:nvGrpSpPr>
            <p:cNvPr id="97" name="组合 96"/>
            <p:cNvGrpSpPr/>
            <p:nvPr/>
          </p:nvGrpSpPr>
          <p:grpSpPr>
            <a:xfrm>
              <a:off x="2463662" y="1969454"/>
              <a:ext cx="560743" cy="936104"/>
              <a:chOff x="923377" y="2539336"/>
              <a:chExt cx="560743" cy="936104"/>
            </a:xfrm>
          </p:grpSpPr>
          <p:sp>
            <p:nvSpPr>
              <p:cNvPr id="94" name="圆角矩形 93"/>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50" b="0" i="0" u="none" strike="noStrike" cap="none" normalizeH="0" baseline="0" smtClean="0">
                  <a:ln>
                    <a:noFill/>
                  </a:ln>
                  <a:solidFill>
                    <a:srgbClr val="00B0F0"/>
                  </a:solidFill>
                  <a:effectLst/>
                  <a:latin typeface="+mn-lt"/>
                  <a:ea typeface="宋体" pitchFamily="2" charset="-122"/>
                </a:endParaRPr>
              </a:p>
            </p:txBody>
          </p:sp>
          <p:sp>
            <p:nvSpPr>
              <p:cNvPr id="95" name="矩形 94"/>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61D6FF"/>
                    </a:solidFill>
                    <a:effectLst/>
                    <a:latin typeface="+mn-lt"/>
                    <a:ea typeface="宋体" pitchFamily="2" charset="-122"/>
                  </a:rPr>
                  <a:t>OS</a:t>
                </a:r>
                <a:endParaRPr kumimoji="0" lang="zh-CN" altLang="en-US" sz="1400" b="0" i="0" u="none" strike="noStrike" cap="none" normalizeH="0" baseline="0" dirty="0" smtClean="0">
                  <a:ln>
                    <a:noFill/>
                  </a:ln>
                  <a:solidFill>
                    <a:srgbClr val="61D6FF"/>
                  </a:solidFill>
                  <a:effectLst/>
                  <a:latin typeface="+mn-lt"/>
                  <a:ea typeface="宋体" pitchFamily="2" charset="-122"/>
                </a:endParaRPr>
              </a:p>
            </p:txBody>
          </p:sp>
          <p:sp>
            <p:nvSpPr>
              <p:cNvPr id="96" name="矩形 95"/>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61D6FF"/>
                    </a:solidFill>
                    <a:effectLst/>
                    <a:latin typeface="+mn-lt"/>
                    <a:ea typeface="宋体" pitchFamily="2" charset="-122"/>
                  </a:rPr>
                  <a:t>APP</a:t>
                </a:r>
                <a:endParaRPr kumimoji="0" lang="zh-CN" altLang="en-US" sz="1400" b="0" i="0" u="none" strike="noStrike" cap="none" normalizeH="0" baseline="0" dirty="0" smtClean="0">
                  <a:ln>
                    <a:noFill/>
                  </a:ln>
                  <a:solidFill>
                    <a:srgbClr val="61D6FF"/>
                  </a:solidFill>
                  <a:effectLst/>
                  <a:latin typeface="+mn-lt"/>
                  <a:ea typeface="宋体" pitchFamily="2" charset="-122"/>
                </a:endParaRPr>
              </a:p>
            </p:txBody>
          </p:sp>
        </p:grpSp>
        <p:sp>
          <p:nvSpPr>
            <p:cNvPr id="64" name="文本框 63"/>
            <p:cNvSpPr txBox="1"/>
            <p:nvPr/>
          </p:nvSpPr>
          <p:spPr bwMode="auto">
            <a:xfrm>
              <a:off x="2507525" y="1958341"/>
              <a:ext cx="485706" cy="25024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VM</a:t>
              </a:r>
              <a:endParaRPr lang="zh-CN" altLang="en-US" sz="1400" dirty="0" smtClean="0">
                <a:solidFill>
                  <a:srgbClr val="000000"/>
                </a:solidFill>
                <a:latin typeface="+mn-lt"/>
                <a:ea typeface="+mn-ea"/>
                <a:cs typeface="Arial" pitchFamily="34" charset="0"/>
              </a:endParaRPr>
            </a:p>
          </p:txBody>
        </p:sp>
      </p:grpSp>
    </p:spTree>
    <p:extLst>
      <p:ext uri="{BB962C8B-B14F-4D97-AF65-F5344CB8AC3E}">
        <p14:creationId xmlns:p14="http://schemas.microsoft.com/office/powerpoint/2010/main" val="315464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77778E-6 3.7037E-6 L 0.19618 3.7037E-6 " pathEditMode="relative" rAng="0" ptsTypes="AA">
                                      <p:cBhvr>
                                        <p:cTn id="6" dur="2000" fill="hold"/>
                                        <p:tgtEl>
                                          <p:spTgt spid="109"/>
                                        </p:tgtEl>
                                        <p:attrNameLst>
                                          <p:attrName>ppt_x</p:attrName>
                                          <p:attrName>ppt_y</p:attrName>
                                        </p:attrNameLst>
                                      </p:cBhvr>
                                      <p:rCtr x="980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无共享热迁移</a:t>
            </a:r>
            <a:endParaRPr lang="zh-CN" altLang="en-US" dirty="0"/>
          </a:p>
        </p:txBody>
      </p:sp>
      <p:sp>
        <p:nvSpPr>
          <p:cNvPr id="3" name="文本占位符 2"/>
          <p:cNvSpPr>
            <a:spLocks noGrp="1"/>
          </p:cNvSpPr>
          <p:nvPr>
            <p:ph type="body" sz="quarter" idx="10"/>
          </p:nvPr>
        </p:nvSpPr>
        <p:spPr>
          <a:xfrm>
            <a:off x="4800605" y="1379646"/>
            <a:ext cx="3820945" cy="2766658"/>
          </a:xfrm>
        </p:spPr>
        <p:txBody>
          <a:bodyPr/>
          <a:lstStyle/>
          <a:p>
            <a:r>
              <a:rPr lang="zh-CN" altLang="en-US" sz="2000" dirty="0" smtClean="0"/>
              <a:t>技术特点</a:t>
            </a:r>
            <a:endParaRPr lang="en-US" altLang="zh-CN" sz="2000" dirty="0" smtClean="0"/>
          </a:p>
          <a:p>
            <a:pPr lvl="1"/>
            <a:r>
              <a:rPr lang="zh-CN" altLang="zh-CN" sz="1800" dirty="0" smtClean="0"/>
              <a:t>将源物理机上指定的处于运行状态的非共享存储虚拟机迁移到另一台物理机上，以实现不同存储介质上的虚拟机在不同节点之间无缝在线迁移。</a:t>
            </a:r>
          </a:p>
        </p:txBody>
      </p:sp>
      <p:grpSp>
        <p:nvGrpSpPr>
          <p:cNvPr id="4" name="组合 3"/>
          <p:cNvGrpSpPr/>
          <p:nvPr/>
        </p:nvGrpSpPr>
        <p:grpSpPr>
          <a:xfrm>
            <a:off x="929745" y="3277045"/>
            <a:ext cx="1620404" cy="473460"/>
            <a:chOff x="2449513" y="1096964"/>
            <a:chExt cx="650875" cy="130175"/>
          </a:xfrm>
          <a:solidFill>
            <a:srgbClr val="15B0E8"/>
          </a:solidFill>
        </p:grpSpPr>
        <p:sp>
          <p:nvSpPr>
            <p:cNvPr id="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1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1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1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1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1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1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1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1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1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1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2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2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2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2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2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2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2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2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2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2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3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3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3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3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grpSp>
      <p:grpSp>
        <p:nvGrpSpPr>
          <p:cNvPr id="34" name="组合 33"/>
          <p:cNvGrpSpPr/>
          <p:nvPr/>
        </p:nvGrpSpPr>
        <p:grpSpPr>
          <a:xfrm>
            <a:off x="2767261" y="3277045"/>
            <a:ext cx="1620404" cy="473460"/>
            <a:chOff x="2449513" y="1096964"/>
            <a:chExt cx="650875" cy="130175"/>
          </a:xfrm>
          <a:solidFill>
            <a:srgbClr val="15B0E8"/>
          </a:solidFill>
        </p:grpSpPr>
        <p:sp>
          <p:nvSpPr>
            <p:cNvPr id="3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3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3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3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3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4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5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6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6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6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sp>
          <p:nvSpPr>
            <p:cNvPr id="6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600">
                <a:latin typeface="+mn-lt"/>
                <a:ea typeface="+mn-ea"/>
              </a:endParaRPr>
            </a:p>
          </p:txBody>
        </p:sp>
      </p:grpSp>
      <p:sp>
        <p:nvSpPr>
          <p:cNvPr id="68" name="Freeform 37"/>
          <p:cNvSpPr>
            <a:spLocks noEditPoints="1"/>
          </p:cNvSpPr>
          <p:nvPr/>
        </p:nvSpPr>
        <p:spPr bwMode="auto">
          <a:xfrm>
            <a:off x="2862626" y="4614192"/>
            <a:ext cx="1653697" cy="686471"/>
          </a:xfrm>
          <a:custGeom>
            <a:avLst/>
            <a:gdLst>
              <a:gd name="T0" fmla="*/ 751 w 798"/>
              <a:gd name="T1" fmla="*/ 265 h 350"/>
              <a:gd name="T2" fmla="*/ 783 w 798"/>
              <a:gd name="T3" fmla="*/ 317 h 350"/>
              <a:gd name="T4" fmla="*/ 751 w 798"/>
              <a:gd name="T5" fmla="*/ 265 h 350"/>
              <a:gd name="T6" fmla="*/ 440 w 798"/>
              <a:gd name="T7" fmla="*/ 178 h 350"/>
              <a:gd name="T8" fmla="*/ 56 w 798"/>
              <a:gd name="T9" fmla="*/ 79 h 350"/>
              <a:gd name="T10" fmla="*/ 741 w 798"/>
              <a:gd name="T11" fmla="*/ 189 h 350"/>
              <a:gd name="T12" fmla="*/ 14 w 798"/>
              <a:gd name="T13" fmla="*/ 308 h 350"/>
              <a:gd name="T14" fmla="*/ 47 w 798"/>
              <a:gd name="T15" fmla="*/ 308 h 350"/>
              <a:gd name="T16" fmla="*/ 14 w 798"/>
              <a:gd name="T17" fmla="*/ 317 h 350"/>
              <a:gd name="T18" fmla="*/ 47 w 798"/>
              <a:gd name="T19" fmla="*/ 94 h 350"/>
              <a:gd name="T20" fmla="*/ 14 w 798"/>
              <a:gd name="T21" fmla="*/ 94 h 350"/>
              <a:gd name="T22" fmla="*/ 47 w 798"/>
              <a:gd name="T23" fmla="*/ 79 h 350"/>
              <a:gd name="T24" fmla="*/ 14 w 798"/>
              <a:gd name="T25" fmla="*/ 263 h 350"/>
              <a:gd name="T26" fmla="*/ 47 w 798"/>
              <a:gd name="T27" fmla="*/ 263 h 350"/>
              <a:gd name="T28" fmla="*/ 14 w 798"/>
              <a:gd name="T29" fmla="*/ 304 h 350"/>
              <a:gd name="T30" fmla="*/ 47 w 798"/>
              <a:gd name="T31" fmla="*/ 259 h 350"/>
              <a:gd name="T32" fmla="*/ 14 w 798"/>
              <a:gd name="T33" fmla="*/ 259 h 350"/>
              <a:gd name="T34" fmla="*/ 47 w 798"/>
              <a:gd name="T35" fmla="*/ 236 h 350"/>
              <a:gd name="T36" fmla="*/ 47 w 798"/>
              <a:gd name="T37" fmla="*/ 129 h 350"/>
              <a:gd name="T38" fmla="*/ 14 w 798"/>
              <a:gd name="T39" fmla="*/ 129 h 350"/>
              <a:gd name="T40" fmla="*/ 47 w 798"/>
              <a:gd name="T41" fmla="*/ 98 h 350"/>
              <a:gd name="T42" fmla="*/ 14 w 798"/>
              <a:gd name="T43" fmla="*/ 161 h 350"/>
              <a:gd name="T44" fmla="*/ 47 w 798"/>
              <a:gd name="T45" fmla="*/ 161 h 350"/>
              <a:gd name="T46" fmla="*/ 14 w 798"/>
              <a:gd name="T47" fmla="*/ 232 h 350"/>
              <a:gd name="T48" fmla="*/ 47 w 798"/>
              <a:gd name="T49" fmla="*/ 157 h 350"/>
              <a:gd name="T50" fmla="*/ 14 w 798"/>
              <a:gd name="T51" fmla="*/ 157 h 350"/>
              <a:gd name="T52" fmla="*/ 47 w 798"/>
              <a:gd name="T53" fmla="*/ 133 h 350"/>
              <a:gd name="T54" fmla="*/ 751 w 798"/>
              <a:gd name="T55" fmla="*/ 102 h 350"/>
              <a:gd name="T56" fmla="*/ 783 w 798"/>
              <a:gd name="T57" fmla="*/ 102 h 350"/>
              <a:gd name="T58" fmla="*/ 751 w 798"/>
              <a:gd name="T59" fmla="*/ 261 h 350"/>
              <a:gd name="T60" fmla="*/ 783 w 798"/>
              <a:gd name="T61" fmla="*/ 98 h 350"/>
              <a:gd name="T62" fmla="*/ 751 w 798"/>
              <a:gd name="T63" fmla="*/ 98 h 350"/>
              <a:gd name="T64" fmla="*/ 783 w 798"/>
              <a:gd name="T65" fmla="*/ 79 h 350"/>
              <a:gd name="T66" fmla="*/ 47 w 798"/>
              <a:gd name="T67" fmla="*/ 46 h 350"/>
              <a:gd name="T68" fmla="*/ 734 w 798"/>
              <a:gd name="T69" fmla="*/ 46 h 350"/>
              <a:gd name="T70" fmla="*/ 19 w 798"/>
              <a:gd name="T71" fmla="*/ 65 h 350"/>
              <a:gd name="T72" fmla="*/ 173 w 798"/>
              <a:gd name="T73" fmla="*/ 10 h 350"/>
              <a:gd name="T74" fmla="*/ 620 w 798"/>
              <a:gd name="T75" fmla="*/ 10 h 350"/>
              <a:gd name="T76" fmla="*/ 114 w 798"/>
              <a:gd name="T77" fmla="*/ 36 h 350"/>
              <a:gd name="T78" fmla="*/ 798 w 798"/>
              <a:gd name="T79" fmla="*/ 65 h 350"/>
              <a:gd name="T80" fmla="*/ 797 w 798"/>
              <a:gd name="T81" fmla="*/ 65 h 350"/>
              <a:gd name="T82" fmla="*/ 737 w 798"/>
              <a:gd name="T83" fmla="*/ 37 h 350"/>
              <a:gd name="T84" fmla="*/ 622 w 798"/>
              <a:gd name="T85" fmla="*/ 0 h 350"/>
              <a:gd name="T86" fmla="*/ 90 w 798"/>
              <a:gd name="T87" fmla="*/ 36 h 350"/>
              <a:gd name="T88" fmla="*/ 1 w 798"/>
              <a:gd name="T89" fmla="*/ 65 h 350"/>
              <a:gd name="T90" fmla="*/ 0 w 798"/>
              <a:gd name="T91" fmla="*/ 331 h 350"/>
              <a:gd name="T92" fmla="*/ 513 w 798"/>
              <a:gd name="T93" fmla="*/ 350 h 350"/>
              <a:gd name="T94" fmla="*/ 513 w 798"/>
              <a:gd name="T95" fmla="*/ 298 h 350"/>
              <a:gd name="T96" fmla="*/ 56 w 798"/>
              <a:gd name="T97" fmla="*/ 317 h 350"/>
              <a:gd name="T98" fmla="*/ 440 w 798"/>
              <a:gd name="T99" fmla="*/ 193 h 350"/>
              <a:gd name="T100" fmla="*/ 741 w 798"/>
              <a:gd name="T101" fmla="*/ 204 h 350"/>
              <a:gd name="T102" fmla="*/ 616 w 798"/>
              <a:gd name="T103" fmla="*/ 317 h 350"/>
              <a:gd name="T104" fmla="*/ 566 w 798"/>
              <a:gd name="T105" fmla="*/ 324 h 350"/>
              <a:gd name="T106" fmla="*/ 616 w 798"/>
              <a:gd name="T107" fmla="*/ 331 h 350"/>
              <a:gd name="T108" fmla="*/ 798 w 798"/>
              <a:gd name="T109" fmla="*/ 6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8" h="350">
                <a:moveTo>
                  <a:pt x="751" y="265"/>
                </a:moveTo>
                <a:lnTo>
                  <a:pt x="751" y="265"/>
                </a:lnTo>
                <a:lnTo>
                  <a:pt x="783" y="265"/>
                </a:lnTo>
                <a:lnTo>
                  <a:pt x="783" y="317"/>
                </a:lnTo>
                <a:lnTo>
                  <a:pt x="751" y="317"/>
                </a:lnTo>
                <a:lnTo>
                  <a:pt x="751" y="265"/>
                </a:lnTo>
                <a:close/>
                <a:moveTo>
                  <a:pt x="440" y="178"/>
                </a:moveTo>
                <a:lnTo>
                  <a:pt x="440" y="178"/>
                </a:lnTo>
                <a:cubicBezTo>
                  <a:pt x="273" y="178"/>
                  <a:pt x="73" y="188"/>
                  <a:pt x="56" y="189"/>
                </a:cubicBezTo>
                <a:lnTo>
                  <a:pt x="56" y="79"/>
                </a:lnTo>
                <a:lnTo>
                  <a:pt x="741" y="79"/>
                </a:lnTo>
                <a:lnTo>
                  <a:pt x="741" y="189"/>
                </a:lnTo>
                <a:cubicBezTo>
                  <a:pt x="732" y="188"/>
                  <a:pt x="608" y="178"/>
                  <a:pt x="440" y="178"/>
                </a:cubicBezTo>
                <a:close/>
                <a:moveTo>
                  <a:pt x="14" y="308"/>
                </a:moveTo>
                <a:lnTo>
                  <a:pt x="14" y="308"/>
                </a:lnTo>
                <a:lnTo>
                  <a:pt x="47" y="308"/>
                </a:lnTo>
                <a:lnTo>
                  <a:pt x="47" y="317"/>
                </a:lnTo>
                <a:lnTo>
                  <a:pt x="14" y="317"/>
                </a:lnTo>
                <a:lnTo>
                  <a:pt x="14" y="308"/>
                </a:lnTo>
                <a:close/>
                <a:moveTo>
                  <a:pt x="47" y="94"/>
                </a:moveTo>
                <a:lnTo>
                  <a:pt x="47" y="94"/>
                </a:lnTo>
                <a:lnTo>
                  <a:pt x="14" y="94"/>
                </a:lnTo>
                <a:lnTo>
                  <a:pt x="14" y="79"/>
                </a:lnTo>
                <a:lnTo>
                  <a:pt x="47" y="79"/>
                </a:lnTo>
                <a:lnTo>
                  <a:pt x="47" y="94"/>
                </a:lnTo>
                <a:close/>
                <a:moveTo>
                  <a:pt x="14" y="263"/>
                </a:moveTo>
                <a:lnTo>
                  <a:pt x="14" y="263"/>
                </a:lnTo>
                <a:lnTo>
                  <a:pt x="47" y="263"/>
                </a:lnTo>
                <a:lnTo>
                  <a:pt x="47" y="304"/>
                </a:lnTo>
                <a:lnTo>
                  <a:pt x="14" y="304"/>
                </a:lnTo>
                <a:lnTo>
                  <a:pt x="14" y="263"/>
                </a:lnTo>
                <a:close/>
                <a:moveTo>
                  <a:pt x="47" y="259"/>
                </a:moveTo>
                <a:lnTo>
                  <a:pt x="47" y="259"/>
                </a:lnTo>
                <a:lnTo>
                  <a:pt x="14" y="259"/>
                </a:lnTo>
                <a:lnTo>
                  <a:pt x="14" y="236"/>
                </a:lnTo>
                <a:lnTo>
                  <a:pt x="47" y="236"/>
                </a:lnTo>
                <a:lnTo>
                  <a:pt x="47" y="259"/>
                </a:lnTo>
                <a:close/>
                <a:moveTo>
                  <a:pt x="47" y="129"/>
                </a:moveTo>
                <a:lnTo>
                  <a:pt x="47" y="129"/>
                </a:lnTo>
                <a:lnTo>
                  <a:pt x="14" y="129"/>
                </a:lnTo>
                <a:lnTo>
                  <a:pt x="14" y="98"/>
                </a:lnTo>
                <a:lnTo>
                  <a:pt x="47" y="98"/>
                </a:lnTo>
                <a:lnTo>
                  <a:pt x="47" y="129"/>
                </a:lnTo>
                <a:close/>
                <a:moveTo>
                  <a:pt x="14" y="161"/>
                </a:moveTo>
                <a:lnTo>
                  <a:pt x="14" y="161"/>
                </a:lnTo>
                <a:lnTo>
                  <a:pt x="47" y="161"/>
                </a:lnTo>
                <a:lnTo>
                  <a:pt x="47" y="232"/>
                </a:lnTo>
                <a:lnTo>
                  <a:pt x="14" y="232"/>
                </a:lnTo>
                <a:lnTo>
                  <a:pt x="14" y="161"/>
                </a:lnTo>
                <a:close/>
                <a:moveTo>
                  <a:pt x="47" y="157"/>
                </a:moveTo>
                <a:lnTo>
                  <a:pt x="47" y="157"/>
                </a:lnTo>
                <a:lnTo>
                  <a:pt x="14" y="157"/>
                </a:lnTo>
                <a:lnTo>
                  <a:pt x="14" y="133"/>
                </a:lnTo>
                <a:lnTo>
                  <a:pt x="47" y="133"/>
                </a:lnTo>
                <a:lnTo>
                  <a:pt x="47" y="157"/>
                </a:lnTo>
                <a:close/>
                <a:moveTo>
                  <a:pt x="751" y="102"/>
                </a:moveTo>
                <a:lnTo>
                  <a:pt x="751" y="102"/>
                </a:lnTo>
                <a:lnTo>
                  <a:pt x="783" y="102"/>
                </a:lnTo>
                <a:lnTo>
                  <a:pt x="783" y="261"/>
                </a:lnTo>
                <a:lnTo>
                  <a:pt x="751" y="261"/>
                </a:lnTo>
                <a:lnTo>
                  <a:pt x="751" y="102"/>
                </a:lnTo>
                <a:close/>
                <a:moveTo>
                  <a:pt x="783" y="98"/>
                </a:moveTo>
                <a:lnTo>
                  <a:pt x="783" y="98"/>
                </a:lnTo>
                <a:lnTo>
                  <a:pt x="751" y="98"/>
                </a:lnTo>
                <a:lnTo>
                  <a:pt x="751" y="79"/>
                </a:lnTo>
                <a:lnTo>
                  <a:pt x="783" y="79"/>
                </a:lnTo>
                <a:lnTo>
                  <a:pt x="783" y="98"/>
                </a:lnTo>
                <a:close/>
                <a:moveTo>
                  <a:pt x="47" y="46"/>
                </a:moveTo>
                <a:lnTo>
                  <a:pt x="47" y="46"/>
                </a:lnTo>
                <a:lnTo>
                  <a:pt x="734" y="46"/>
                </a:lnTo>
                <a:lnTo>
                  <a:pt x="774" y="65"/>
                </a:lnTo>
                <a:lnTo>
                  <a:pt x="19" y="65"/>
                </a:lnTo>
                <a:lnTo>
                  <a:pt x="47" y="46"/>
                </a:lnTo>
                <a:close/>
                <a:moveTo>
                  <a:pt x="173" y="10"/>
                </a:moveTo>
                <a:lnTo>
                  <a:pt x="173" y="10"/>
                </a:lnTo>
                <a:lnTo>
                  <a:pt x="620" y="10"/>
                </a:lnTo>
                <a:lnTo>
                  <a:pt x="672" y="37"/>
                </a:lnTo>
                <a:lnTo>
                  <a:pt x="114" y="36"/>
                </a:lnTo>
                <a:lnTo>
                  <a:pt x="173" y="10"/>
                </a:lnTo>
                <a:close/>
                <a:moveTo>
                  <a:pt x="798" y="65"/>
                </a:moveTo>
                <a:lnTo>
                  <a:pt x="798" y="65"/>
                </a:lnTo>
                <a:lnTo>
                  <a:pt x="797" y="65"/>
                </a:lnTo>
                <a:lnTo>
                  <a:pt x="798" y="64"/>
                </a:lnTo>
                <a:lnTo>
                  <a:pt x="737" y="37"/>
                </a:lnTo>
                <a:lnTo>
                  <a:pt x="693" y="37"/>
                </a:lnTo>
                <a:lnTo>
                  <a:pt x="622" y="0"/>
                </a:lnTo>
                <a:lnTo>
                  <a:pt x="172" y="0"/>
                </a:lnTo>
                <a:lnTo>
                  <a:pt x="90" y="36"/>
                </a:lnTo>
                <a:lnTo>
                  <a:pt x="44" y="36"/>
                </a:lnTo>
                <a:lnTo>
                  <a:pt x="1" y="65"/>
                </a:lnTo>
                <a:lnTo>
                  <a:pt x="0" y="65"/>
                </a:lnTo>
                <a:lnTo>
                  <a:pt x="0" y="331"/>
                </a:lnTo>
                <a:lnTo>
                  <a:pt x="488" y="331"/>
                </a:lnTo>
                <a:cubicBezTo>
                  <a:pt x="491" y="342"/>
                  <a:pt x="501" y="350"/>
                  <a:pt x="513" y="350"/>
                </a:cubicBezTo>
                <a:cubicBezTo>
                  <a:pt x="527" y="350"/>
                  <a:pt x="539" y="338"/>
                  <a:pt x="539" y="324"/>
                </a:cubicBezTo>
                <a:cubicBezTo>
                  <a:pt x="539" y="310"/>
                  <a:pt x="527" y="298"/>
                  <a:pt x="513" y="298"/>
                </a:cubicBezTo>
                <a:cubicBezTo>
                  <a:pt x="501" y="298"/>
                  <a:pt x="492" y="306"/>
                  <a:pt x="488" y="317"/>
                </a:cubicBezTo>
                <a:lnTo>
                  <a:pt x="56" y="317"/>
                </a:lnTo>
                <a:lnTo>
                  <a:pt x="56" y="204"/>
                </a:lnTo>
                <a:cubicBezTo>
                  <a:pt x="66" y="203"/>
                  <a:pt x="269" y="193"/>
                  <a:pt x="440" y="193"/>
                </a:cubicBezTo>
                <a:cubicBezTo>
                  <a:pt x="613" y="193"/>
                  <a:pt x="740" y="204"/>
                  <a:pt x="741" y="204"/>
                </a:cubicBezTo>
                <a:cubicBezTo>
                  <a:pt x="741" y="204"/>
                  <a:pt x="741" y="204"/>
                  <a:pt x="741" y="204"/>
                </a:cubicBezTo>
                <a:lnTo>
                  <a:pt x="741" y="317"/>
                </a:lnTo>
                <a:lnTo>
                  <a:pt x="616" y="317"/>
                </a:lnTo>
                <a:cubicBezTo>
                  <a:pt x="613" y="306"/>
                  <a:pt x="603" y="298"/>
                  <a:pt x="592" y="298"/>
                </a:cubicBezTo>
                <a:cubicBezTo>
                  <a:pt x="577" y="298"/>
                  <a:pt x="566" y="310"/>
                  <a:pt x="566" y="324"/>
                </a:cubicBezTo>
                <a:cubicBezTo>
                  <a:pt x="566" y="338"/>
                  <a:pt x="577" y="350"/>
                  <a:pt x="592" y="350"/>
                </a:cubicBezTo>
                <a:cubicBezTo>
                  <a:pt x="603" y="350"/>
                  <a:pt x="613" y="342"/>
                  <a:pt x="616" y="331"/>
                </a:cubicBezTo>
                <a:lnTo>
                  <a:pt x="798" y="331"/>
                </a:lnTo>
                <a:lnTo>
                  <a:pt x="798" y="65"/>
                </a:lnTo>
                <a:close/>
              </a:path>
            </a:pathLst>
          </a:custGeom>
          <a:solidFill>
            <a:srgbClr val="15B0E8"/>
          </a:solidFill>
          <a:ln w="0">
            <a:noFill/>
            <a:prstDash val="solid"/>
            <a:round/>
            <a:headEnd/>
            <a:tailEnd/>
          </a:ln>
        </p:spPr>
        <p:txBody>
          <a:bodyPr/>
          <a:lstStyle/>
          <a:p>
            <a:pPr defTabSz="543689">
              <a:defRPr/>
            </a:pPr>
            <a:endParaRPr lang="zh-CN" altLang="en-US" sz="3600">
              <a:latin typeface="+mn-lt"/>
              <a:ea typeface="+mn-ea"/>
            </a:endParaRPr>
          </a:p>
        </p:txBody>
      </p:sp>
      <p:cxnSp>
        <p:nvCxnSpPr>
          <p:cNvPr id="69" name="直接连接符 68"/>
          <p:cNvCxnSpPr>
            <a:stCxn id="10" idx="0"/>
            <a:endCxn id="76" idx="37"/>
          </p:cNvCxnSpPr>
          <p:nvPr/>
        </p:nvCxnSpPr>
        <p:spPr bwMode="auto">
          <a:xfrm>
            <a:off x="1985914" y="3750505"/>
            <a:ext cx="250562" cy="892924"/>
          </a:xfrm>
          <a:prstGeom prst="line">
            <a:avLst/>
          </a:prstGeom>
          <a:ln w="28575">
            <a:solidFill>
              <a:srgbClr val="61D6FF"/>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0" name="直接连接符 69"/>
          <p:cNvCxnSpPr>
            <a:stCxn id="40" idx="0"/>
          </p:cNvCxnSpPr>
          <p:nvPr/>
        </p:nvCxnSpPr>
        <p:spPr bwMode="auto">
          <a:xfrm>
            <a:off x="3823430" y="3750505"/>
            <a:ext cx="302889" cy="883300"/>
          </a:xfrm>
          <a:prstGeom prst="line">
            <a:avLst/>
          </a:prstGeom>
          <a:ln w="38100">
            <a:solidFill>
              <a:srgbClr val="61D6FF"/>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71" name="矩形 5"/>
          <p:cNvSpPr>
            <a:spLocks noChangeArrowheads="1"/>
          </p:cNvSpPr>
          <p:nvPr/>
        </p:nvSpPr>
        <p:spPr bwMode="auto">
          <a:xfrm>
            <a:off x="935596" y="2924944"/>
            <a:ext cx="1594793" cy="304020"/>
          </a:xfrm>
          <a:prstGeom prst="rect">
            <a:avLst/>
          </a:prstGeom>
          <a:solidFill>
            <a:srgbClr val="61D6FF"/>
          </a:solidFill>
          <a:ln w="9525" algn="ctr">
            <a:solidFill>
              <a:schemeClr val="bg2"/>
            </a:solidFill>
            <a:round/>
            <a:headEnd/>
            <a:tailEnd/>
          </a:ln>
        </p:spPr>
        <p:txBody>
          <a:bodyPr/>
          <a:lstStyle/>
          <a:p>
            <a:pPr algn="ctr"/>
            <a:r>
              <a:rPr lang="en-US" altLang="zh-CN" sz="1400" b="1" dirty="0">
                <a:solidFill>
                  <a:srgbClr val="2D2015"/>
                </a:solidFill>
                <a:latin typeface="+mn-lt"/>
                <a:ea typeface="+mn-ea"/>
              </a:rPr>
              <a:t>FusionCompute</a:t>
            </a:r>
            <a:endParaRPr lang="zh-CN" altLang="en-US" sz="1400" b="1" dirty="0">
              <a:solidFill>
                <a:srgbClr val="2D2015"/>
              </a:solidFill>
              <a:latin typeface="+mn-lt"/>
              <a:ea typeface="+mn-ea"/>
            </a:endParaRPr>
          </a:p>
        </p:txBody>
      </p:sp>
      <p:sp>
        <p:nvSpPr>
          <p:cNvPr id="72" name="矩形 5"/>
          <p:cNvSpPr>
            <a:spLocks noChangeArrowheads="1"/>
          </p:cNvSpPr>
          <p:nvPr/>
        </p:nvSpPr>
        <p:spPr bwMode="auto">
          <a:xfrm>
            <a:off x="2779119" y="2924517"/>
            <a:ext cx="1594793" cy="304020"/>
          </a:xfrm>
          <a:prstGeom prst="rect">
            <a:avLst/>
          </a:prstGeom>
          <a:solidFill>
            <a:srgbClr val="61D6FF"/>
          </a:solidFill>
          <a:ln w="9525" algn="ctr">
            <a:solidFill>
              <a:schemeClr val="bg2"/>
            </a:solidFill>
            <a:round/>
            <a:headEnd/>
            <a:tailEnd/>
          </a:ln>
        </p:spPr>
        <p:txBody>
          <a:bodyPr/>
          <a:lstStyle/>
          <a:p>
            <a:pPr algn="ctr"/>
            <a:r>
              <a:rPr lang="en-US" altLang="zh-CN" sz="1400" b="1" dirty="0">
                <a:solidFill>
                  <a:srgbClr val="2D2015"/>
                </a:solidFill>
                <a:latin typeface="+mn-lt"/>
                <a:ea typeface="+mn-ea"/>
              </a:rPr>
              <a:t>FusionCompute</a:t>
            </a:r>
            <a:endParaRPr lang="zh-CN" altLang="en-US" sz="1400" b="1" dirty="0">
              <a:solidFill>
                <a:srgbClr val="2D2015"/>
              </a:solidFill>
              <a:latin typeface="+mn-lt"/>
              <a:ea typeface="+mn-ea"/>
            </a:endParaRPr>
          </a:p>
        </p:txBody>
      </p:sp>
      <p:sp>
        <p:nvSpPr>
          <p:cNvPr id="73" name="Freeform 30"/>
          <p:cNvSpPr>
            <a:spLocks noEditPoints="1"/>
          </p:cNvSpPr>
          <p:nvPr/>
        </p:nvSpPr>
        <p:spPr bwMode="auto">
          <a:xfrm>
            <a:off x="1274878" y="4143021"/>
            <a:ext cx="646048" cy="441934"/>
          </a:xfrm>
          <a:custGeom>
            <a:avLst/>
            <a:gdLst/>
            <a:ahLst/>
            <a:cxnLst>
              <a:cxn ang="0">
                <a:pos x="0" y="248"/>
              </a:cxn>
              <a:cxn ang="0">
                <a:pos x="22" y="404"/>
              </a:cxn>
              <a:cxn ang="0">
                <a:pos x="194" y="468"/>
              </a:cxn>
              <a:cxn ang="0">
                <a:pos x="440" y="474"/>
              </a:cxn>
              <a:cxn ang="0">
                <a:pos x="656" y="404"/>
              </a:cxn>
              <a:cxn ang="0">
                <a:pos x="680" y="248"/>
              </a:cxn>
              <a:cxn ang="0">
                <a:pos x="660" y="238"/>
              </a:cxn>
              <a:cxn ang="0">
                <a:pos x="438" y="312"/>
              </a:cxn>
              <a:cxn ang="0">
                <a:pos x="196" y="304"/>
              </a:cxn>
              <a:cxn ang="0">
                <a:pos x="20" y="238"/>
              </a:cxn>
              <a:cxn ang="0">
                <a:pos x="56" y="364"/>
              </a:cxn>
              <a:cxn ang="0">
                <a:pos x="70" y="316"/>
              </a:cxn>
              <a:cxn ang="0">
                <a:pos x="94" y="336"/>
              </a:cxn>
              <a:cxn ang="0">
                <a:pos x="80" y="384"/>
              </a:cxn>
              <a:cxn ang="0">
                <a:pos x="412" y="270"/>
              </a:cxn>
              <a:cxn ang="0">
                <a:pos x="584" y="230"/>
              </a:cxn>
              <a:cxn ang="0">
                <a:pos x="674" y="162"/>
              </a:cxn>
              <a:cxn ang="0">
                <a:pos x="666" y="100"/>
              </a:cxn>
              <a:cxn ang="0">
                <a:pos x="562" y="34"/>
              </a:cxn>
              <a:cxn ang="0">
                <a:pos x="376" y="0"/>
              </a:cxn>
              <a:cxn ang="0">
                <a:pos x="202" y="12"/>
              </a:cxn>
              <a:cxn ang="0">
                <a:pos x="54" y="64"/>
              </a:cxn>
              <a:cxn ang="0">
                <a:pos x="0" y="138"/>
              </a:cxn>
              <a:cxn ang="0">
                <a:pos x="38" y="198"/>
              </a:cxn>
              <a:cxn ang="0">
                <a:pos x="172" y="256"/>
              </a:cxn>
              <a:cxn ang="0">
                <a:pos x="340" y="274"/>
              </a:cxn>
              <a:cxn ang="0">
                <a:pos x="2" y="470"/>
              </a:cxn>
              <a:cxn ang="0">
                <a:pos x="24" y="608"/>
              </a:cxn>
              <a:cxn ang="0">
                <a:pos x="196" y="670"/>
              </a:cxn>
              <a:cxn ang="0">
                <a:pos x="440" y="678"/>
              </a:cxn>
              <a:cxn ang="0">
                <a:pos x="654" y="608"/>
              </a:cxn>
              <a:cxn ang="0">
                <a:pos x="676" y="470"/>
              </a:cxn>
              <a:cxn ang="0">
                <a:pos x="654" y="456"/>
              </a:cxn>
              <a:cxn ang="0">
                <a:pos x="432" y="518"/>
              </a:cxn>
              <a:cxn ang="0">
                <a:pos x="204" y="512"/>
              </a:cxn>
              <a:cxn ang="0">
                <a:pos x="24" y="456"/>
              </a:cxn>
              <a:cxn ang="0">
                <a:pos x="58" y="566"/>
              </a:cxn>
              <a:cxn ang="0">
                <a:pos x="72" y="518"/>
              </a:cxn>
              <a:cxn ang="0">
                <a:pos x="96" y="538"/>
              </a:cxn>
              <a:cxn ang="0">
                <a:pos x="82" y="586"/>
              </a:cxn>
              <a:cxn ang="0">
                <a:pos x="12" y="660"/>
              </a:cxn>
              <a:cxn ang="0">
                <a:pos x="12" y="792"/>
              </a:cxn>
              <a:cxn ang="0">
                <a:pos x="116" y="852"/>
              </a:cxn>
              <a:cxn ang="0">
                <a:pos x="340" y="884"/>
              </a:cxn>
              <a:cxn ang="0">
                <a:pos x="598" y="840"/>
              </a:cxn>
              <a:cxn ang="0">
                <a:pos x="672" y="780"/>
              </a:cxn>
              <a:cxn ang="0">
                <a:pos x="660" y="658"/>
              </a:cxn>
              <a:cxn ang="0">
                <a:pos x="516" y="708"/>
              </a:cxn>
              <a:cxn ang="0">
                <a:pos x="292" y="724"/>
              </a:cxn>
              <a:cxn ang="0">
                <a:pos x="56" y="674"/>
              </a:cxn>
              <a:cxn ang="0">
                <a:pos x="70" y="784"/>
              </a:cxn>
              <a:cxn ang="0">
                <a:pos x="64" y="728"/>
              </a:cxn>
              <a:cxn ang="0">
                <a:pos x="86" y="720"/>
              </a:cxn>
              <a:cxn ang="0">
                <a:pos x="94" y="776"/>
              </a:cxn>
            </a:cxnLst>
            <a:rect l="0" t="0" r="r" b="b"/>
            <a:pathLst>
              <a:path w="680" h="884">
                <a:moveTo>
                  <a:pt x="20" y="238"/>
                </a:moveTo>
                <a:lnTo>
                  <a:pt x="20" y="238"/>
                </a:lnTo>
                <a:lnTo>
                  <a:pt x="14" y="234"/>
                </a:lnTo>
                <a:lnTo>
                  <a:pt x="6" y="236"/>
                </a:lnTo>
                <a:lnTo>
                  <a:pt x="2" y="242"/>
                </a:lnTo>
                <a:lnTo>
                  <a:pt x="0" y="248"/>
                </a:lnTo>
                <a:lnTo>
                  <a:pt x="2" y="362"/>
                </a:lnTo>
                <a:lnTo>
                  <a:pt x="2" y="362"/>
                </a:lnTo>
                <a:lnTo>
                  <a:pt x="2" y="374"/>
                </a:lnTo>
                <a:lnTo>
                  <a:pt x="6" y="386"/>
                </a:lnTo>
                <a:lnTo>
                  <a:pt x="14" y="396"/>
                </a:lnTo>
                <a:lnTo>
                  <a:pt x="22" y="404"/>
                </a:lnTo>
                <a:lnTo>
                  <a:pt x="22" y="404"/>
                </a:lnTo>
                <a:lnTo>
                  <a:pt x="48" y="420"/>
                </a:lnTo>
                <a:lnTo>
                  <a:pt x="80" y="434"/>
                </a:lnTo>
                <a:lnTo>
                  <a:pt x="114" y="448"/>
                </a:lnTo>
                <a:lnTo>
                  <a:pt x="152" y="458"/>
                </a:lnTo>
                <a:lnTo>
                  <a:pt x="194" y="468"/>
                </a:lnTo>
                <a:lnTo>
                  <a:pt x="240" y="474"/>
                </a:lnTo>
                <a:lnTo>
                  <a:pt x="288" y="478"/>
                </a:lnTo>
                <a:lnTo>
                  <a:pt x="340" y="480"/>
                </a:lnTo>
                <a:lnTo>
                  <a:pt x="340" y="480"/>
                </a:lnTo>
                <a:lnTo>
                  <a:pt x="392" y="478"/>
                </a:lnTo>
                <a:lnTo>
                  <a:pt x="440" y="474"/>
                </a:lnTo>
                <a:lnTo>
                  <a:pt x="486" y="468"/>
                </a:lnTo>
                <a:lnTo>
                  <a:pt x="528" y="458"/>
                </a:lnTo>
                <a:lnTo>
                  <a:pt x="566" y="448"/>
                </a:lnTo>
                <a:lnTo>
                  <a:pt x="600" y="434"/>
                </a:lnTo>
                <a:lnTo>
                  <a:pt x="630" y="420"/>
                </a:lnTo>
                <a:lnTo>
                  <a:pt x="656" y="404"/>
                </a:lnTo>
                <a:lnTo>
                  <a:pt x="656" y="404"/>
                </a:lnTo>
                <a:lnTo>
                  <a:pt x="666" y="396"/>
                </a:lnTo>
                <a:lnTo>
                  <a:pt x="672" y="386"/>
                </a:lnTo>
                <a:lnTo>
                  <a:pt x="676" y="374"/>
                </a:lnTo>
                <a:lnTo>
                  <a:pt x="678" y="362"/>
                </a:lnTo>
                <a:lnTo>
                  <a:pt x="680" y="248"/>
                </a:lnTo>
                <a:lnTo>
                  <a:pt x="680" y="248"/>
                </a:lnTo>
                <a:lnTo>
                  <a:pt x="678" y="242"/>
                </a:lnTo>
                <a:lnTo>
                  <a:pt x="672" y="236"/>
                </a:lnTo>
                <a:lnTo>
                  <a:pt x="666" y="234"/>
                </a:lnTo>
                <a:lnTo>
                  <a:pt x="660" y="238"/>
                </a:lnTo>
                <a:lnTo>
                  <a:pt x="660" y="238"/>
                </a:lnTo>
                <a:lnTo>
                  <a:pt x="632" y="254"/>
                </a:lnTo>
                <a:lnTo>
                  <a:pt x="600" y="270"/>
                </a:lnTo>
                <a:lnTo>
                  <a:pt x="564" y="284"/>
                </a:lnTo>
                <a:lnTo>
                  <a:pt x="526" y="296"/>
                </a:lnTo>
                <a:lnTo>
                  <a:pt x="482" y="304"/>
                </a:lnTo>
                <a:lnTo>
                  <a:pt x="438" y="312"/>
                </a:lnTo>
                <a:lnTo>
                  <a:pt x="390" y="316"/>
                </a:lnTo>
                <a:lnTo>
                  <a:pt x="340" y="318"/>
                </a:lnTo>
                <a:lnTo>
                  <a:pt x="340" y="318"/>
                </a:lnTo>
                <a:lnTo>
                  <a:pt x="290" y="316"/>
                </a:lnTo>
                <a:lnTo>
                  <a:pt x="242" y="312"/>
                </a:lnTo>
                <a:lnTo>
                  <a:pt x="196" y="304"/>
                </a:lnTo>
                <a:lnTo>
                  <a:pt x="154" y="296"/>
                </a:lnTo>
                <a:lnTo>
                  <a:pt x="116" y="284"/>
                </a:lnTo>
                <a:lnTo>
                  <a:pt x="80" y="270"/>
                </a:lnTo>
                <a:lnTo>
                  <a:pt x="48" y="254"/>
                </a:lnTo>
                <a:lnTo>
                  <a:pt x="20" y="238"/>
                </a:lnTo>
                <a:lnTo>
                  <a:pt x="20" y="238"/>
                </a:lnTo>
                <a:close/>
                <a:moveTo>
                  <a:pt x="76" y="386"/>
                </a:moveTo>
                <a:lnTo>
                  <a:pt x="76" y="386"/>
                </a:lnTo>
                <a:lnTo>
                  <a:pt x="72" y="384"/>
                </a:lnTo>
                <a:lnTo>
                  <a:pt x="68" y="382"/>
                </a:lnTo>
                <a:lnTo>
                  <a:pt x="60" y="374"/>
                </a:lnTo>
                <a:lnTo>
                  <a:pt x="56" y="364"/>
                </a:lnTo>
                <a:lnTo>
                  <a:pt x="54" y="350"/>
                </a:lnTo>
                <a:lnTo>
                  <a:pt x="54" y="350"/>
                </a:lnTo>
                <a:lnTo>
                  <a:pt x="56" y="336"/>
                </a:lnTo>
                <a:lnTo>
                  <a:pt x="60" y="326"/>
                </a:lnTo>
                <a:lnTo>
                  <a:pt x="66" y="318"/>
                </a:lnTo>
                <a:lnTo>
                  <a:pt x="70" y="316"/>
                </a:lnTo>
                <a:lnTo>
                  <a:pt x="74" y="316"/>
                </a:lnTo>
                <a:lnTo>
                  <a:pt x="74" y="316"/>
                </a:lnTo>
                <a:lnTo>
                  <a:pt x="80" y="316"/>
                </a:lnTo>
                <a:lnTo>
                  <a:pt x="84" y="318"/>
                </a:lnTo>
                <a:lnTo>
                  <a:pt x="90" y="326"/>
                </a:lnTo>
                <a:lnTo>
                  <a:pt x="94" y="336"/>
                </a:lnTo>
                <a:lnTo>
                  <a:pt x="96" y="350"/>
                </a:lnTo>
                <a:lnTo>
                  <a:pt x="96" y="350"/>
                </a:lnTo>
                <a:lnTo>
                  <a:pt x="94" y="364"/>
                </a:lnTo>
                <a:lnTo>
                  <a:pt x="90" y="374"/>
                </a:lnTo>
                <a:lnTo>
                  <a:pt x="84" y="382"/>
                </a:lnTo>
                <a:lnTo>
                  <a:pt x="80" y="384"/>
                </a:lnTo>
                <a:lnTo>
                  <a:pt x="76" y="386"/>
                </a:lnTo>
                <a:lnTo>
                  <a:pt x="76" y="386"/>
                </a:lnTo>
                <a:close/>
                <a:moveTo>
                  <a:pt x="340" y="274"/>
                </a:moveTo>
                <a:lnTo>
                  <a:pt x="340" y="274"/>
                </a:lnTo>
                <a:lnTo>
                  <a:pt x="376" y="274"/>
                </a:lnTo>
                <a:lnTo>
                  <a:pt x="412" y="270"/>
                </a:lnTo>
                <a:lnTo>
                  <a:pt x="446" y="266"/>
                </a:lnTo>
                <a:lnTo>
                  <a:pt x="478" y="262"/>
                </a:lnTo>
                <a:lnTo>
                  <a:pt x="508" y="256"/>
                </a:lnTo>
                <a:lnTo>
                  <a:pt x="536" y="248"/>
                </a:lnTo>
                <a:lnTo>
                  <a:pt x="562" y="240"/>
                </a:lnTo>
                <a:lnTo>
                  <a:pt x="584" y="230"/>
                </a:lnTo>
                <a:lnTo>
                  <a:pt x="606" y="220"/>
                </a:lnTo>
                <a:lnTo>
                  <a:pt x="624" y="208"/>
                </a:lnTo>
                <a:lnTo>
                  <a:pt x="642" y="198"/>
                </a:lnTo>
                <a:lnTo>
                  <a:pt x="654" y="186"/>
                </a:lnTo>
                <a:lnTo>
                  <a:pt x="666" y="174"/>
                </a:lnTo>
                <a:lnTo>
                  <a:pt x="674" y="162"/>
                </a:lnTo>
                <a:lnTo>
                  <a:pt x="678" y="150"/>
                </a:lnTo>
                <a:lnTo>
                  <a:pt x="680" y="138"/>
                </a:lnTo>
                <a:lnTo>
                  <a:pt x="680" y="138"/>
                </a:lnTo>
                <a:lnTo>
                  <a:pt x="678" y="124"/>
                </a:lnTo>
                <a:lnTo>
                  <a:pt x="674" y="112"/>
                </a:lnTo>
                <a:lnTo>
                  <a:pt x="666" y="100"/>
                </a:lnTo>
                <a:lnTo>
                  <a:pt x="656" y="88"/>
                </a:lnTo>
                <a:lnTo>
                  <a:pt x="642" y="76"/>
                </a:lnTo>
                <a:lnTo>
                  <a:pt x="626" y="64"/>
                </a:lnTo>
                <a:lnTo>
                  <a:pt x="608" y="54"/>
                </a:lnTo>
                <a:lnTo>
                  <a:pt x="586" y="44"/>
                </a:lnTo>
                <a:lnTo>
                  <a:pt x="562" y="34"/>
                </a:lnTo>
                <a:lnTo>
                  <a:pt x="536" y="26"/>
                </a:lnTo>
                <a:lnTo>
                  <a:pt x="508" y="18"/>
                </a:lnTo>
                <a:lnTo>
                  <a:pt x="478" y="12"/>
                </a:lnTo>
                <a:lnTo>
                  <a:pt x="446" y="6"/>
                </a:lnTo>
                <a:lnTo>
                  <a:pt x="412" y="2"/>
                </a:lnTo>
                <a:lnTo>
                  <a:pt x="376" y="0"/>
                </a:lnTo>
                <a:lnTo>
                  <a:pt x="340" y="0"/>
                </a:lnTo>
                <a:lnTo>
                  <a:pt x="340" y="0"/>
                </a:lnTo>
                <a:lnTo>
                  <a:pt x="302" y="0"/>
                </a:lnTo>
                <a:lnTo>
                  <a:pt x="268" y="2"/>
                </a:lnTo>
                <a:lnTo>
                  <a:pt x="234" y="6"/>
                </a:lnTo>
                <a:lnTo>
                  <a:pt x="202" y="12"/>
                </a:lnTo>
                <a:lnTo>
                  <a:pt x="172" y="18"/>
                </a:lnTo>
                <a:lnTo>
                  <a:pt x="144" y="26"/>
                </a:lnTo>
                <a:lnTo>
                  <a:pt x="118" y="34"/>
                </a:lnTo>
                <a:lnTo>
                  <a:pt x="94" y="44"/>
                </a:lnTo>
                <a:lnTo>
                  <a:pt x="72" y="54"/>
                </a:lnTo>
                <a:lnTo>
                  <a:pt x="54" y="64"/>
                </a:lnTo>
                <a:lnTo>
                  <a:pt x="38" y="76"/>
                </a:lnTo>
                <a:lnTo>
                  <a:pt x="24" y="88"/>
                </a:lnTo>
                <a:lnTo>
                  <a:pt x="14" y="100"/>
                </a:lnTo>
                <a:lnTo>
                  <a:pt x="6" y="112"/>
                </a:lnTo>
                <a:lnTo>
                  <a:pt x="0" y="124"/>
                </a:lnTo>
                <a:lnTo>
                  <a:pt x="0" y="138"/>
                </a:lnTo>
                <a:lnTo>
                  <a:pt x="0" y="138"/>
                </a:lnTo>
                <a:lnTo>
                  <a:pt x="0" y="150"/>
                </a:lnTo>
                <a:lnTo>
                  <a:pt x="6" y="162"/>
                </a:lnTo>
                <a:lnTo>
                  <a:pt x="14" y="174"/>
                </a:lnTo>
                <a:lnTo>
                  <a:pt x="24" y="186"/>
                </a:lnTo>
                <a:lnTo>
                  <a:pt x="38" y="198"/>
                </a:lnTo>
                <a:lnTo>
                  <a:pt x="54" y="208"/>
                </a:lnTo>
                <a:lnTo>
                  <a:pt x="74" y="220"/>
                </a:lnTo>
                <a:lnTo>
                  <a:pt x="94" y="230"/>
                </a:lnTo>
                <a:lnTo>
                  <a:pt x="118" y="240"/>
                </a:lnTo>
                <a:lnTo>
                  <a:pt x="144" y="248"/>
                </a:lnTo>
                <a:lnTo>
                  <a:pt x="172" y="256"/>
                </a:lnTo>
                <a:lnTo>
                  <a:pt x="202" y="262"/>
                </a:lnTo>
                <a:lnTo>
                  <a:pt x="234" y="266"/>
                </a:lnTo>
                <a:lnTo>
                  <a:pt x="268" y="270"/>
                </a:lnTo>
                <a:lnTo>
                  <a:pt x="302" y="274"/>
                </a:lnTo>
                <a:lnTo>
                  <a:pt x="340" y="274"/>
                </a:lnTo>
                <a:lnTo>
                  <a:pt x="340" y="274"/>
                </a:lnTo>
                <a:close/>
                <a:moveTo>
                  <a:pt x="24" y="456"/>
                </a:moveTo>
                <a:lnTo>
                  <a:pt x="24" y="456"/>
                </a:lnTo>
                <a:lnTo>
                  <a:pt x="16" y="454"/>
                </a:lnTo>
                <a:lnTo>
                  <a:pt x="10" y="456"/>
                </a:lnTo>
                <a:lnTo>
                  <a:pt x="4" y="462"/>
                </a:lnTo>
                <a:lnTo>
                  <a:pt x="2" y="470"/>
                </a:lnTo>
                <a:lnTo>
                  <a:pt x="4" y="566"/>
                </a:lnTo>
                <a:lnTo>
                  <a:pt x="4" y="566"/>
                </a:lnTo>
                <a:lnTo>
                  <a:pt x="6" y="578"/>
                </a:lnTo>
                <a:lnTo>
                  <a:pt x="10" y="590"/>
                </a:lnTo>
                <a:lnTo>
                  <a:pt x="16" y="600"/>
                </a:lnTo>
                <a:lnTo>
                  <a:pt x="24" y="608"/>
                </a:lnTo>
                <a:lnTo>
                  <a:pt x="24" y="608"/>
                </a:lnTo>
                <a:lnTo>
                  <a:pt x="50" y="624"/>
                </a:lnTo>
                <a:lnTo>
                  <a:pt x="80" y="638"/>
                </a:lnTo>
                <a:lnTo>
                  <a:pt x="116" y="650"/>
                </a:lnTo>
                <a:lnTo>
                  <a:pt x="154" y="662"/>
                </a:lnTo>
                <a:lnTo>
                  <a:pt x="196" y="670"/>
                </a:lnTo>
                <a:lnTo>
                  <a:pt x="240" y="678"/>
                </a:lnTo>
                <a:lnTo>
                  <a:pt x="288" y="682"/>
                </a:lnTo>
                <a:lnTo>
                  <a:pt x="340" y="682"/>
                </a:lnTo>
                <a:lnTo>
                  <a:pt x="340" y="682"/>
                </a:lnTo>
                <a:lnTo>
                  <a:pt x="390" y="682"/>
                </a:lnTo>
                <a:lnTo>
                  <a:pt x="440" y="678"/>
                </a:lnTo>
                <a:lnTo>
                  <a:pt x="484" y="670"/>
                </a:lnTo>
                <a:lnTo>
                  <a:pt x="526" y="662"/>
                </a:lnTo>
                <a:lnTo>
                  <a:pt x="564" y="650"/>
                </a:lnTo>
                <a:lnTo>
                  <a:pt x="598" y="638"/>
                </a:lnTo>
                <a:lnTo>
                  <a:pt x="628" y="624"/>
                </a:lnTo>
                <a:lnTo>
                  <a:pt x="654" y="608"/>
                </a:lnTo>
                <a:lnTo>
                  <a:pt x="654" y="608"/>
                </a:lnTo>
                <a:lnTo>
                  <a:pt x="664" y="600"/>
                </a:lnTo>
                <a:lnTo>
                  <a:pt x="670" y="590"/>
                </a:lnTo>
                <a:lnTo>
                  <a:pt x="674" y="578"/>
                </a:lnTo>
                <a:lnTo>
                  <a:pt x="676" y="566"/>
                </a:lnTo>
                <a:lnTo>
                  <a:pt x="676" y="470"/>
                </a:lnTo>
                <a:lnTo>
                  <a:pt x="676" y="470"/>
                </a:lnTo>
                <a:lnTo>
                  <a:pt x="674" y="462"/>
                </a:lnTo>
                <a:lnTo>
                  <a:pt x="670" y="456"/>
                </a:lnTo>
                <a:lnTo>
                  <a:pt x="662" y="454"/>
                </a:lnTo>
                <a:lnTo>
                  <a:pt x="654" y="456"/>
                </a:lnTo>
                <a:lnTo>
                  <a:pt x="654" y="456"/>
                </a:lnTo>
                <a:lnTo>
                  <a:pt x="624" y="470"/>
                </a:lnTo>
                <a:lnTo>
                  <a:pt x="592" y="484"/>
                </a:lnTo>
                <a:lnTo>
                  <a:pt x="556" y="496"/>
                </a:lnTo>
                <a:lnTo>
                  <a:pt x="516" y="504"/>
                </a:lnTo>
                <a:lnTo>
                  <a:pt x="476" y="512"/>
                </a:lnTo>
                <a:lnTo>
                  <a:pt x="432" y="518"/>
                </a:lnTo>
                <a:lnTo>
                  <a:pt x="386" y="522"/>
                </a:lnTo>
                <a:lnTo>
                  <a:pt x="340" y="522"/>
                </a:lnTo>
                <a:lnTo>
                  <a:pt x="340" y="522"/>
                </a:lnTo>
                <a:lnTo>
                  <a:pt x="292" y="522"/>
                </a:lnTo>
                <a:lnTo>
                  <a:pt x="248" y="518"/>
                </a:lnTo>
                <a:lnTo>
                  <a:pt x="204" y="512"/>
                </a:lnTo>
                <a:lnTo>
                  <a:pt x="162" y="504"/>
                </a:lnTo>
                <a:lnTo>
                  <a:pt x="124" y="496"/>
                </a:lnTo>
                <a:lnTo>
                  <a:pt x="88" y="484"/>
                </a:lnTo>
                <a:lnTo>
                  <a:pt x="54" y="470"/>
                </a:lnTo>
                <a:lnTo>
                  <a:pt x="24" y="456"/>
                </a:lnTo>
                <a:lnTo>
                  <a:pt x="24" y="456"/>
                </a:lnTo>
                <a:close/>
                <a:moveTo>
                  <a:pt x="78" y="586"/>
                </a:moveTo>
                <a:lnTo>
                  <a:pt x="78" y="586"/>
                </a:lnTo>
                <a:lnTo>
                  <a:pt x="72" y="586"/>
                </a:lnTo>
                <a:lnTo>
                  <a:pt x="68" y="584"/>
                </a:lnTo>
                <a:lnTo>
                  <a:pt x="62" y="576"/>
                </a:lnTo>
                <a:lnTo>
                  <a:pt x="58" y="566"/>
                </a:lnTo>
                <a:lnTo>
                  <a:pt x="56" y="552"/>
                </a:lnTo>
                <a:lnTo>
                  <a:pt x="56" y="552"/>
                </a:lnTo>
                <a:lnTo>
                  <a:pt x="58" y="538"/>
                </a:lnTo>
                <a:lnTo>
                  <a:pt x="62" y="528"/>
                </a:lnTo>
                <a:lnTo>
                  <a:pt x="68" y="520"/>
                </a:lnTo>
                <a:lnTo>
                  <a:pt x="72" y="518"/>
                </a:lnTo>
                <a:lnTo>
                  <a:pt x="76" y="518"/>
                </a:lnTo>
                <a:lnTo>
                  <a:pt x="76" y="518"/>
                </a:lnTo>
                <a:lnTo>
                  <a:pt x="80" y="518"/>
                </a:lnTo>
                <a:lnTo>
                  <a:pt x="84" y="520"/>
                </a:lnTo>
                <a:lnTo>
                  <a:pt x="92" y="528"/>
                </a:lnTo>
                <a:lnTo>
                  <a:pt x="96" y="538"/>
                </a:lnTo>
                <a:lnTo>
                  <a:pt x="98" y="552"/>
                </a:lnTo>
                <a:lnTo>
                  <a:pt x="98" y="552"/>
                </a:lnTo>
                <a:lnTo>
                  <a:pt x="96" y="566"/>
                </a:lnTo>
                <a:lnTo>
                  <a:pt x="92" y="576"/>
                </a:lnTo>
                <a:lnTo>
                  <a:pt x="86" y="584"/>
                </a:lnTo>
                <a:lnTo>
                  <a:pt x="82" y="586"/>
                </a:lnTo>
                <a:lnTo>
                  <a:pt x="78" y="586"/>
                </a:lnTo>
                <a:lnTo>
                  <a:pt x="78" y="586"/>
                </a:lnTo>
                <a:close/>
                <a:moveTo>
                  <a:pt x="26" y="660"/>
                </a:moveTo>
                <a:lnTo>
                  <a:pt x="26" y="660"/>
                </a:lnTo>
                <a:lnTo>
                  <a:pt x="18" y="658"/>
                </a:lnTo>
                <a:lnTo>
                  <a:pt x="12" y="660"/>
                </a:lnTo>
                <a:lnTo>
                  <a:pt x="6" y="666"/>
                </a:lnTo>
                <a:lnTo>
                  <a:pt x="4" y="672"/>
                </a:lnTo>
                <a:lnTo>
                  <a:pt x="6" y="768"/>
                </a:lnTo>
                <a:lnTo>
                  <a:pt x="6" y="768"/>
                </a:lnTo>
                <a:lnTo>
                  <a:pt x="8" y="780"/>
                </a:lnTo>
                <a:lnTo>
                  <a:pt x="12" y="792"/>
                </a:lnTo>
                <a:lnTo>
                  <a:pt x="18" y="802"/>
                </a:lnTo>
                <a:lnTo>
                  <a:pt x="26" y="810"/>
                </a:lnTo>
                <a:lnTo>
                  <a:pt x="26" y="810"/>
                </a:lnTo>
                <a:lnTo>
                  <a:pt x="52" y="826"/>
                </a:lnTo>
                <a:lnTo>
                  <a:pt x="82" y="840"/>
                </a:lnTo>
                <a:lnTo>
                  <a:pt x="116" y="852"/>
                </a:lnTo>
                <a:lnTo>
                  <a:pt x="154" y="862"/>
                </a:lnTo>
                <a:lnTo>
                  <a:pt x="196" y="872"/>
                </a:lnTo>
                <a:lnTo>
                  <a:pt x="242" y="878"/>
                </a:lnTo>
                <a:lnTo>
                  <a:pt x="288" y="882"/>
                </a:lnTo>
                <a:lnTo>
                  <a:pt x="340" y="884"/>
                </a:lnTo>
                <a:lnTo>
                  <a:pt x="340" y="884"/>
                </a:lnTo>
                <a:lnTo>
                  <a:pt x="390" y="882"/>
                </a:lnTo>
                <a:lnTo>
                  <a:pt x="438" y="878"/>
                </a:lnTo>
                <a:lnTo>
                  <a:pt x="484" y="872"/>
                </a:lnTo>
                <a:lnTo>
                  <a:pt x="524" y="862"/>
                </a:lnTo>
                <a:lnTo>
                  <a:pt x="562" y="852"/>
                </a:lnTo>
                <a:lnTo>
                  <a:pt x="598" y="840"/>
                </a:lnTo>
                <a:lnTo>
                  <a:pt x="628" y="826"/>
                </a:lnTo>
                <a:lnTo>
                  <a:pt x="652" y="810"/>
                </a:lnTo>
                <a:lnTo>
                  <a:pt x="652" y="810"/>
                </a:lnTo>
                <a:lnTo>
                  <a:pt x="662" y="802"/>
                </a:lnTo>
                <a:lnTo>
                  <a:pt x="668" y="792"/>
                </a:lnTo>
                <a:lnTo>
                  <a:pt x="672" y="780"/>
                </a:lnTo>
                <a:lnTo>
                  <a:pt x="674" y="768"/>
                </a:lnTo>
                <a:lnTo>
                  <a:pt x="674" y="672"/>
                </a:lnTo>
                <a:lnTo>
                  <a:pt x="674" y="672"/>
                </a:lnTo>
                <a:lnTo>
                  <a:pt x="672" y="666"/>
                </a:lnTo>
                <a:lnTo>
                  <a:pt x="668" y="660"/>
                </a:lnTo>
                <a:lnTo>
                  <a:pt x="660" y="658"/>
                </a:lnTo>
                <a:lnTo>
                  <a:pt x="652" y="660"/>
                </a:lnTo>
                <a:lnTo>
                  <a:pt x="652" y="660"/>
                </a:lnTo>
                <a:lnTo>
                  <a:pt x="624" y="674"/>
                </a:lnTo>
                <a:lnTo>
                  <a:pt x="590" y="686"/>
                </a:lnTo>
                <a:lnTo>
                  <a:pt x="554" y="698"/>
                </a:lnTo>
                <a:lnTo>
                  <a:pt x="516" y="708"/>
                </a:lnTo>
                <a:lnTo>
                  <a:pt x="474" y="716"/>
                </a:lnTo>
                <a:lnTo>
                  <a:pt x="432" y="720"/>
                </a:lnTo>
                <a:lnTo>
                  <a:pt x="386" y="724"/>
                </a:lnTo>
                <a:lnTo>
                  <a:pt x="340" y="726"/>
                </a:lnTo>
                <a:lnTo>
                  <a:pt x="340" y="726"/>
                </a:lnTo>
                <a:lnTo>
                  <a:pt x="292" y="724"/>
                </a:lnTo>
                <a:lnTo>
                  <a:pt x="248" y="720"/>
                </a:lnTo>
                <a:lnTo>
                  <a:pt x="204" y="716"/>
                </a:lnTo>
                <a:lnTo>
                  <a:pt x="164" y="708"/>
                </a:lnTo>
                <a:lnTo>
                  <a:pt x="126" y="698"/>
                </a:lnTo>
                <a:lnTo>
                  <a:pt x="90" y="686"/>
                </a:lnTo>
                <a:lnTo>
                  <a:pt x="56" y="674"/>
                </a:lnTo>
                <a:lnTo>
                  <a:pt x="26" y="660"/>
                </a:lnTo>
                <a:lnTo>
                  <a:pt x="26" y="660"/>
                </a:lnTo>
                <a:close/>
                <a:moveTo>
                  <a:pt x="78" y="786"/>
                </a:moveTo>
                <a:lnTo>
                  <a:pt x="78" y="786"/>
                </a:lnTo>
                <a:lnTo>
                  <a:pt x="74" y="786"/>
                </a:lnTo>
                <a:lnTo>
                  <a:pt x="70" y="784"/>
                </a:lnTo>
                <a:lnTo>
                  <a:pt x="64" y="776"/>
                </a:lnTo>
                <a:lnTo>
                  <a:pt x="60" y="766"/>
                </a:lnTo>
                <a:lnTo>
                  <a:pt x="58" y="752"/>
                </a:lnTo>
                <a:lnTo>
                  <a:pt x="58" y="752"/>
                </a:lnTo>
                <a:lnTo>
                  <a:pt x="58" y="738"/>
                </a:lnTo>
                <a:lnTo>
                  <a:pt x="64" y="728"/>
                </a:lnTo>
                <a:lnTo>
                  <a:pt x="70" y="720"/>
                </a:lnTo>
                <a:lnTo>
                  <a:pt x="74" y="718"/>
                </a:lnTo>
                <a:lnTo>
                  <a:pt x="78" y="718"/>
                </a:lnTo>
                <a:lnTo>
                  <a:pt x="78" y="718"/>
                </a:lnTo>
                <a:lnTo>
                  <a:pt x="82" y="718"/>
                </a:lnTo>
                <a:lnTo>
                  <a:pt x="86" y="720"/>
                </a:lnTo>
                <a:lnTo>
                  <a:pt x="94" y="728"/>
                </a:lnTo>
                <a:lnTo>
                  <a:pt x="98" y="738"/>
                </a:lnTo>
                <a:lnTo>
                  <a:pt x="100" y="752"/>
                </a:lnTo>
                <a:lnTo>
                  <a:pt x="100" y="752"/>
                </a:lnTo>
                <a:lnTo>
                  <a:pt x="98" y="766"/>
                </a:lnTo>
                <a:lnTo>
                  <a:pt x="94" y="776"/>
                </a:lnTo>
                <a:lnTo>
                  <a:pt x="86" y="784"/>
                </a:lnTo>
                <a:lnTo>
                  <a:pt x="82" y="786"/>
                </a:lnTo>
                <a:lnTo>
                  <a:pt x="78" y="786"/>
                </a:lnTo>
                <a:lnTo>
                  <a:pt x="78" y="786"/>
                </a:lnTo>
                <a:close/>
              </a:path>
            </a:pathLst>
          </a:custGeom>
          <a:solidFill>
            <a:srgbClr val="61D6FF"/>
          </a:solidFill>
          <a:ln w="9525">
            <a:noFill/>
            <a:round/>
            <a:headEnd/>
            <a:tailEnd/>
          </a:ln>
        </p:spPr>
        <p:txBody>
          <a:bodyPr vert="horz" wrap="square" lIns="91440" tIns="45720" rIns="91440" bIns="45720" numCol="1" anchor="t" anchorCtr="0" compatLnSpc="1">
            <a:prstTxWarp prst="textNoShape">
              <a:avLst/>
            </a:prstTxWarp>
          </a:bodyPr>
          <a:lstStyle/>
          <a:p>
            <a:r>
              <a:rPr lang="en-US" altLang="zh-CN" sz="1400" dirty="0" smtClean="0">
                <a:latin typeface="+mn-lt"/>
                <a:ea typeface="+mn-ea"/>
              </a:rPr>
              <a:t>  VM</a:t>
            </a:r>
          </a:p>
          <a:p>
            <a:r>
              <a:rPr lang="en-US" altLang="zh-CN" sz="1400" dirty="0" smtClean="0">
                <a:latin typeface="+mn-lt"/>
                <a:ea typeface="+mn-ea"/>
              </a:rPr>
              <a:t> Data</a:t>
            </a:r>
            <a:endParaRPr lang="zh-CN" altLang="en-US" sz="1400" dirty="0">
              <a:latin typeface="+mn-lt"/>
              <a:ea typeface="+mn-ea"/>
            </a:endParaRPr>
          </a:p>
        </p:txBody>
      </p:sp>
      <p:sp>
        <p:nvSpPr>
          <p:cNvPr id="76" name="Freeform 37"/>
          <p:cNvSpPr>
            <a:spLocks noEditPoints="1"/>
          </p:cNvSpPr>
          <p:nvPr/>
        </p:nvSpPr>
        <p:spPr bwMode="auto">
          <a:xfrm>
            <a:off x="951649" y="4623816"/>
            <a:ext cx="1653697" cy="686471"/>
          </a:xfrm>
          <a:custGeom>
            <a:avLst/>
            <a:gdLst>
              <a:gd name="T0" fmla="*/ 751 w 798"/>
              <a:gd name="T1" fmla="*/ 265 h 350"/>
              <a:gd name="T2" fmla="*/ 783 w 798"/>
              <a:gd name="T3" fmla="*/ 317 h 350"/>
              <a:gd name="T4" fmla="*/ 751 w 798"/>
              <a:gd name="T5" fmla="*/ 265 h 350"/>
              <a:gd name="T6" fmla="*/ 440 w 798"/>
              <a:gd name="T7" fmla="*/ 178 h 350"/>
              <a:gd name="T8" fmla="*/ 56 w 798"/>
              <a:gd name="T9" fmla="*/ 79 h 350"/>
              <a:gd name="T10" fmla="*/ 741 w 798"/>
              <a:gd name="T11" fmla="*/ 189 h 350"/>
              <a:gd name="T12" fmla="*/ 14 w 798"/>
              <a:gd name="T13" fmla="*/ 308 h 350"/>
              <a:gd name="T14" fmla="*/ 47 w 798"/>
              <a:gd name="T15" fmla="*/ 308 h 350"/>
              <a:gd name="T16" fmla="*/ 14 w 798"/>
              <a:gd name="T17" fmla="*/ 317 h 350"/>
              <a:gd name="T18" fmla="*/ 47 w 798"/>
              <a:gd name="T19" fmla="*/ 94 h 350"/>
              <a:gd name="T20" fmla="*/ 14 w 798"/>
              <a:gd name="T21" fmla="*/ 94 h 350"/>
              <a:gd name="T22" fmla="*/ 47 w 798"/>
              <a:gd name="T23" fmla="*/ 79 h 350"/>
              <a:gd name="T24" fmla="*/ 14 w 798"/>
              <a:gd name="T25" fmla="*/ 263 h 350"/>
              <a:gd name="T26" fmla="*/ 47 w 798"/>
              <a:gd name="T27" fmla="*/ 263 h 350"/>
              <a:gd name="T28" fmla="*/ 14 w 798"/>
              <a:gd name="T29" fmla="*/ 304 h 350"/>
              <a:gd name="T30" fmla="*/ 47 w 798"/>
              <a:gd name="T31" fmla="*/ 259 h 350"/>
              <a:gd name="T32" fmla="*/ 14 w 798"/>
              <a:gd name="T33" fmla="*/ 259 h 350"/>
              <a:gd name="T34" fmla="*/ 47 w 798"/>
              <a:gd name="T35" fmla="*/ 236 h 350"/>
              <a:gd name="T36" fmla="*/ 47 w 798"/>
              <a:gd name="T37" fmla="*/ 129 h 350"/>
              <a:gd name="T38" fmla="*/ 14 w 798"/>
              <a:gd name="T39" fmla="*/ 129 h 350"/>
              <a:gd name="T40" fmla="*/ 47 w 798"/>
              <a:gd name="T41" fmla="*/ 98 h 350"/>
              <a:gd name="T42" fmla="*/ 14 w 798"/>
              <a:gd name="T43" fmla="*/ 161 h 350"/>
              <a:gd name="T44" fmla="*/ 47 w 798"/>
              <a:gd name="T45" fmla="*/ 161 h 350"/>
              <a:gd name="T46" fmla="*/ 14 w 798"/>
              <a:gd name="T47" fmla="*/ 232 h 350"/>
              <a:gd name="T48" fmla="*/ 47 w 798"/>
              <a:gd name="T49" fmla="*/ 157 h 350"/>
              <a:gd name="T50" fmla="*/ 14 w 798"/>
              <a:gd name="T51" fmla="*/ 157 h 350"/>
              <a:gd name="T52" fmla="*/ 47 w 798"/>
              <a:gd name="T53" fmla="*/ 133 h 350"/>
              <a:gd name="T54" fmla="*/ 751 w 798"/>
              <a:gd name="T55" fmla="*/ 102 h 350"/>
              <a:gd name="T56" fmla="*/ 783 w 798"/>
              <a:gd name="T57" fmla="*/ 102 h 350"/>
              <a:gd name="T58" fmla="*/ 751 w 798"/>
              <a:gd name="T59" fmla="*/ 261 h 350"/>
              <a:gd name="T60" fmla="*/ 783 w 798"/>
              <a:gd name="T61" fmla="*/ 98 h 350"/>
              <a:gd name="T62" fmla="*/ 751 w 798"/>
              <a:gd name="T63" fmla="*/ 98 h 350"/>
              <a:gd name="T64" fmla="*/ 783 w 798"/>
              <a:gd name="T65" fmla="*/ 79 h 350"/>
              <a:gd name="T66" fmla="*/ 47 w 798"/>
              <a:gd name="T67" fmla="*/ 46 h 350"/>
              <a:gd name="T68" fmla="*/ 734 w 798"/>
              <a:gd name="T69" fmla="*/ 46 h 350"/>
              <a:gd name="T70" fmla="*/ 19 w 798"/>
              <a:gd name="T71" fmla="*/ 65 h 350"/>
              <a:gd name="T72" fmla="*/ 173 w 798"/>
              <a:gd name="T73" fmla="*/ 10 h 350"/>
              <a:gd name="T74" fmla="*/ 620 w 798"/>
              <a:gd name="T75" fmla="*/ 10 h 350"/>
              <a:gd name="T76" fmla="*/ 114 w 798"/>
              <a:gd name="T77" fmla="*/ 36 h 350"/>
              <a:gd name="T78" fmla="*/ 798 w 798"/>
              <a:gd name="T79" fmla="*/ 65 h 350"/>
              <a:gd name="T80" fmla="*/ 797 w 798"/>
              <a:gd name="T81" fmla="*/ 65 h 350"/>
              <a:gd name="T82" fmla="*/ 737 w 798"/>
              <a:gd name="T83" fmla="*/ 37 h 350"/>
              <a:gd name="T84" fmla="*/ 622 w 798"/>
              <a:gd name="T85" fmla="*/ 0 h 350"/>
              <a:gd name="T86" fmla="*/ 90 w 798"/>
              <a:gd name="T87" fmla="*/ 36 h 350"/>
              <a:gd name="T88" fmla="*/ 1 w 798"/>
              <a:gd name="T89" fmla="*/ 65 h 350"/>
              <a:gd name="T90" fmla="*/ 0 w 798"/>
              <a:gd name="T91" fmla="*/ 331 h 350"/>
              <a:gd name="T92" fmla="*/ 513 w 798"/>
              <a:gd name="T93" fmla="*/ 350 h 350"/>
              <a:gd name="T94" fmla="*/ 513 w 798"/>
              <a:gd name="T95" fmla="*/ 298 h 350"/>
              <a:gd name="T96" fmla="*/ 56 w 798"/>
              <a:gd name="T97" fmla="*/ 317 h 350"/>
              <a:gd name="T98" fmla="*/ 440 w 798"/>
              <a:gd name="T99" fmla="*/ 193 h 350"/>
              <a:gd name="T100" fmla="*/ 741 w 798"/>
              <a:gd name="T101" fmla="*/ 204 h 350"/>
              <a:gd name="T102" fmla="*/ 616 w 798"/>
              <a:gd name="T103" fmla="*/ 317 h 350"/>
              <a:gd name="T104" fmla="*/ 566 w 798"/>
              <a:gd name="T105" fmla="*/ 324 h 350"/>
              <a:gd name="T106" fmla="*/ 616 w 798"/>
              <a:gd name="T107" fmla="*/ 331 h 350"/>
              <a:gd name="T108" fmla="*/ 798 w 798"/>
              <a:gd name="T109" fmla="*/ 6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98" h="350">
                <a:moveTo>
                  <a:pt x="751" y="265"/>
                </a:moveTo>
                <a:lnTo>
                  <a:pt x="751" y="265"/>
                </a:lnTo>
                <a:lnTo>
                  <a:pt x="783" y="265"/>
                </a:lnTo>
                <a:lnTo>
                  <a:pt x="783" y="317"/>
                </a:lnTo>
                <a:lnTo>
                  <a:pt x="751" y="317"/>
                </a:lnTo>
                <a:lnTo>
                  <a:pt x="751" y="265"/>
                </a:lnTo>
                <a:close/>
                <a:moveTo>
                  <a:pt x="440" y="178"/>
                </a:moveTo>
                <a:lnTo>
                  <a:pt x="440" y="178"/>
                </a:lnTo>
                <a:cubicBezTo>
                  <a:pt x="273" y="178"/>
                  <a:pt x="73" y="188"/>
                  <a:pt x="56" y="189"/>
                </a:cubicBezTo>
                <a:lnTo>
                  <a:pt x="56" y="79"/>
                </a:lnTo>
                <a:lnTo>
                  <a:pt x="741" y="79"/>
                </a:lnTo>
                <a:lnTo>
                  <a:pt x="741" y="189"/>
                </a:lnTo>
                <a:cubicBezTo>
                  <a:pt x="732" y="188"/>
                  <a:pt x="608" y="178"/>
                  <a:pt x="440" y="178"/>
                </a:cubicBezTo>
                <a:close/>
                <a:moveTo>
                  <a:pt x="14" y="308"/>
                </a:moveTo>
                <a:lnTo>
                  <a:pt x="14" y="308"/>
                </a:lnTo>
                <a:lnTo>
                  <a:pt x="47" y="308"/>
                </a:lnTo>
                <a:lnTo>
                  <a:pt x="47" y="317"/>
                </a:lnTo>
                <a:lnTo>
                  <a:pt x="14" y="317"/>
                </a:lnTo>
                <a:lnTo>
                  <a:pt x="14" y="308"/>
                </a:lnTo>
                <a:close/>
                <a:moveTo>
                  <a:pt x="47" y="94"/>
                </a:moveTo>
                <a:lnTo>
                  <a:pt x="47" y="94"/>
                </a:lnTo>
                <a:lnTo>
                  <a:pt x="14" y="94"/>
                </a:lnTo>
                <a:lnTo>
                  <a:pt x="14" y="79"/>
                </a:lnTo>
                <a:lnTo>
                  <a:pt x="47" y="79"/>
                </a:lnTo>
                <a:lnTo>
                  <a:pt x="47" y="94"/>
                </a:lnTo>
                <a:close/>
                <a:moveTo>
                  <a:pt x="14" y="263"/>
                </a:moveTo>
                <a:lnTo>
                  <a:pt x="14" y="263"/>
                </a:lnTo>
                <a:lnTo>
                  <a:pt x="47" y="263"/>
                </a:lnTo>
                <a:lnTo>
                  <a:pt x="47" y="304"/>
                </a:lnTo>
                <a:lnTo>
                  <a:pt x="14" y="304"/>
                </a:lnTo>
                <a:lnTo>
                  <a:pt x="14" y="263"/>
                </a:lnTo>
                <a:close/>
                <a:moveTo>
                  <a:pt x="47" y="259"/>
                </a:moveTo>
                <a:lnTo>
                  <a:pt x="47" y="259"/>
                </a:lnTo>
                <a:lnTo>
                  <a:pt x="14" y="259"/>
                </a:lnTo>
                <a:lnTo>
                  <a:pt x="14" y="236"/>
                </a:lnTo>
                <a:lnTo>
                  <a:pt x="47" y="236"/>
                </a:lnTo>
                <a:lnTo>
                  <a:pt x="47" y="259"/>
                </a:lnTo>
                <a:close/>
                <a:moveTo>
                  <a:pt x="47" y="129"/>
                </a:moveTo>
                <a:lnTo>
                  <a:pt x="47" y="129"/>
                </a:lnTo>
                <a:lnTo>
                  <a:pt x="14" y="129"/>
                </a:lnTo>
                <a:lnTo>
                  <a:pt x="14" y="98"/>
                </a:lnTo>
                <a:lnTo>
                  <a:pt x="47" y="98"/>
                </a:lnTo>
                <a:lnTo>
                  <a:pt x="47" y="129"/>
                </a:lnTo>
                <a:close/>
                <a:moveTo>
                  <a:pt x="14" y="161"/>
                </a:moveTo>
                <a:lnTo>
                  <a:pt x="14" y="161"/>
                </a:lnTo>
                <a:lnTo>
                  <a:pt x="47" y="161"/>
                </a:lnTo>
                <a:lnTo>
                  <a:pt x="47" y="232"/>
                </a:lnTo>
                <a:lnTo>
                  <a:pt x="14" y="232"/>
                </a:lnTo>
                <a:lnTo>
                  <a:pt x="14" y="161"/>
                </a:lnTo>
                <a:close/>
                <a:moveTo>
                  <a:pt x="47" y="157"/>
                </a:moveTo>
                <a:lnTo>
                  <a:pt x="47" y="157"/>
                </a:lnTo>
                <a:lnTo>
                  <a:pt x="14" y="157"/>
                </a:lnTo>
                <a:lnTo>
                  <a:pt x="14" y="133"/>
                </a:lnTo>
                <a:lnTo>
                  <a:pt x="47" y="133"/>
                </a:lnTo>
                <a:lnTo>
                  <a:pt x="47" y="157"/>
                </a:lnTo>
                <a:close/>
                <a:moveTo>
                  <a:pt x="751" y="102"/>
                </a:moveTo>
                <a:lnTo>
                  <a:pt x="751" y="102"/>
                </a:lnTo>
                <a:lnTo>
                  <a:pt x="783" y="102"/>
                </a:lnTo>
                <a:lnTo>
                  <a:pt x="783" y="261"/>
                </a:lnTo>
                <a:lnTo>
                  <a:pt x="751" y="261"/>
                </a:lnTo>
                <a:lnTo>
                  <a:pt x="751" y="102"/>
                </a:lnTo>
                <a:close/>
                <a:moveTo>
                  <a:pt x="783" y="98"/>
                </a:moveTo>
                <a:lnTo>
                  <a:pt x="783" y="98"/>
                </a:lnTo>
                <a:lnTo>
                  <a:pt x="751" y="98"/>
                </a:lnTo>
                <a:lnTo>
                  <a:pt x="751" y="79"/>
                </a:lnTo>
                <a:lnTo>
                  <a:pt x="783" y="79"/>
                </a:lnTo>
                <a:lnTo>
                  <a:pt x="783" y="98"/>
                </a:lnTo>
                <a:close/>
                <a:moveTo>
                  <a:pt x="47" y="46"/>
                </a:moveTo>
                <a:lnTo>
                  <a:pt x="47" y="46"/>
                </a:lnTo>
                <a:lnTo>
                  <a:pt x="734" y="46"/>
                </a:lnTo>
                <a:lnTo>
                  <a:pt x="774" y="65"/>
                </a:lnTo>
                <a:lnTo>
                  <a:pt x="19" y="65"/>
                </a:lnTo>
                <a:lnTo>
                  <a:pt x="47" y="46"/>
                </a:lnTo>
                <a:close/>
                <a:moveTo>
                  <a:pt x="173" y="10"/>
                </a:moveTo>
                <a:lnTo>
                  <a:pt x="173" y="10"/>
                </a:lnTo>
                <a:lnTo>
                  <a:pt x="620" y="10"/>
                </a:lnTo>
                <a:lnTo>
                  <a:pt x="672" y="37"/>
                </a:lnTo>
                <a:lnTo>
                  <a:pt x="114" y="36"/>
                </a:lnTo>
                <a:lnTo>
                  <a:pt x="173" y="10"/>
                </a:lnTo>
                <a:close/>
                <a:moveTo>
                  <a:pt x="798" y="65"/>
                </a:moveTo>
                <a:lnTo>
                  <a:pt x="798" y="65"/>
                </a:lnTo>
                <a:lnTo>
                  <a:pt x="797" y="65"/>
                </a:lnTo>
                <a:lnTo>
                  <a:pt x="798" y="64"/>
                </a:lnTo>
                <a:lnTo>
                  <a:pt x="737" y="37"/>
                </a:lnTo>
                <a:lnTo>
                  <a:pt x="693" y="37"/>
                </a:lnTo>
                <a:lnTo>
                  <a:pt x="622" y="0"/>
                </a:lnTo>
                <a:lnTo>
                  <a:pt x="172" y="0"/>
                </a:lnTo>
                <a:lnTo>
                  <a:pt x="90" y="36"/>
                </a:lnTo>
                <a:lnTo>
                  <a:pt x="44" y="36"/>
                </a:lnTo>
                <a:lnTo>
                  <a:pt x="1" y="65"/>
                </a:lnTo>
                <a:lnTo>
                  <a:pt x="0" y="65"/>
                </a:lnTo>
                <a:lnTo>
                  <a:pt x="0" y="331"/>
                </a:lnTo>
                <a:lnTo>
                  <a:pt x="488" y="331"/>
                </a:lnTo>
                <a:cubicBezTo>
                  <a:pt x="491" y="342"/>
                  <a:pt x="501" y="350"/>
                  <a:pt x="513" y="350"/>
                </a:cubicBezTo>
                <a:cubicBezTo>
                  <a:pt x="527" y="350"/>
                  <a:pt x="539" y="338"/>
                  <a:pt x="539" y="324"/>
                </a:cubicBezTo>
                <a:cubicBezTo>
                  <a:pt x="539" y="310"/>
                  <a:pt x="527" y="298"/>
                  <a:pt x="513" y="298"/>
                </a:cubicBezTo>
                <a:cubicBezTo>
                  <a:pt x="501" y="298"/>
                  <a:pt x="492" y="306"/>
                  <a:pt x="488" y="317"/>
                </a:cubicBezTo>
                <a:lnTo>
                  <a:pt x="56" y="317"/>
                </a:lnTo>
                <a:lnTo>
                  <a:pt x="56" y="204"/>
                </a:lnTo>
                <a:cubicBezTo>
                  <a:pt x="66" y="203"/>
                  <a:pt x="269" y="193"/>
                  <a:pt x="440" y="193"/>
                </a:cubicBezTo>
                <a:cubicBezTo>
                  <a:pt x="613" y="193"/>
                  <a:pt x="740" y="204"/>
                  <a:pt x="741" y="204"/>
                </a:cubicBezTo>
                <a:cubicBezTo>
                  <a:pt x="741" y="204"/>
                  <a:pt x="741" y="204"/>
                  <a:pt x="741" y="204"/>
                </a:cubicBezTo>
                <a:lnTo>
                  <a:pt x="741" y="317"/>
                </a:lnTo>
                <a:lnTo>
                  <a:pt x="616" y="317"/>
                </a:lnTo>
                <a:cubicBezTo>
                  <a:pt x="613" y="306"/>
                  <a:pt x="603" y="298"/>
                  <a:pt x="592" y="298"/>
                </a:cubicBezTo>
                <a:cubicBezTo>
                  <a:pt x="577" y="298"/>
                  <a:pt x="566" y="310"/>
                  <a:pt x="566" y="324"/>
                </a:cubicBezTo>
                <a:cubicBezTo>
                  <a:pt x="566" y="338"/>
                  <a:pt x="577" y="350"/>
                  <a:pt x="592" y="350"/>
                </a:cubicBezTo>
                <a:cubicBezTo>
                  <a:pt x="603" y="350"/>
                  <a:pt x="613" y="342"/>
                  <a:pt x="616" y="331"/>
                </a:cubicBezTo>
                <a:lnTo>
                  <a:pt x="798" y="331"/>
                </a:lnTo>
                <a:lnTo>
                  <a:pt x="798" y="65"/>
                </a:lnTo>
                <a:close/>
              </a:path>
            </a:pathLst>
          </a:custGeom>
          <a:solidFill>
            <a:srgbClr val="15B0E8"/>
          </a:solidFill>
          <a:ln w="0">
            <a:noFill/>
            <a:prstDash val="solid"/>
            <a:round/>
            <a:headEnd/>
            <a:tailEnd/>
          </a:ln>
        </p:spPr>
        <p:txBody>
          <a:bodyPr/>
          <a:lstStyle/>
          <a:p>
            <a:pPr defTabSz="543689">
              <a:defRPr/>
            </a:pPr>
            <a:endParaRPr lang="zh-CN" altLang="en-US" sz="3600">
              <a:latin typeface="+mn-lt"/>
              <a:ea typeface="+mn-ea"/>
            </a:endParaRPr>
          </a:p>
        </p:txBody>
      </p:sp>
      <p:grpSp>
        <p:nvGrpSpPr>
          <p:cNvPr id="107" name="组合 106"/>
          <p:cNvGrpSpPr/>
          <p:nvPr/>
        </p:nvGrpSpPr>
        <p:grpSpPr>
          <a:xfrm>
            <a:off x="1641142" y="3140968"/>
            <a:ext cx="1967940" cy="1116124"/>
            <a:chOff x="1641142" y="3140968"/>
            <a:chExt cx="2149742" cy="1116124"/>
          </a:xfrm>
        </p:grpSpPr>
        <p:cxnSp>
          <p:nvCxnSpPr>
            <p:cNvPr id="100" name="直接连接符 99"/>
            <p:cNvCxnSpPr/>
            <p:nvPr/>
          </p:nvCxnSpPr>
          <p:spPr bwMode="auto">
            <a:xfrm flipH="1" flipV="1">
              <a:off x="1641142" y="3140968"/>
              <a:ext cx="23713" cy="1002053"/>
            </a:xfrm>
            <a:prstGeom prst="line">
              <a:avLst/>
            </a:prstGeom>
            <a:solidFill>
              <a:schemeClr val="accent1"/>
            </a:solidFill>
            <a:ln w="38100" cap="flat" cmpd="sng" algn="ctr">
              <a:solidFill>
                <a:schemeClr val="accent1">
                  <a:lumMod val="75000"/>
                </a:schemeClr>
              </a:solidFill>
              <a:prstDash val="dash"/>
              <a:round/>
              <a:headEnd type="none" w="med" len="med"/>
              <a:tailEnd type="none" w="med" len="med"/>
            </a:ln>
            <a:effectLst/>
          </p:spPr>
        </p:cxnSp>
        <p:cxnSp>
          <p:nvCxnSpPr>
            <p:cNvPr id="102" name="直接连接符 101"/>
            <p:cNvCxnSpPr/>
            <p:nvPr/>
          </p:nvCxnSpPr>
          <p:spPr bwMode="auto">
            <a:xfrm>
              <a:off x="1646025" y="3140968"/>
              <a:ext cx="2072251" cy="0"/>
            </a:xfrm>
            <a:prstGeom prst="line">
              <a:avLst/>
            </a:prstGeom>
            <a:solidFill>
              <a:schemeClr val="accent1"/>
            </a:solidFill>
            <a:ln w="38100" cap="flat" cmpd="sng" algn="ctr">
              <a:solidFill>
                <a:schemeClr val="accent1">
                  <a:lumMod val="75000"/>
                </a:schemeClr>
              </a:solidFill>
              <a:prstDash val="dash"/>
              <a:round/>
              <a:headEnd type="none" w="med" len="med"/>
              <a:tailEnd type="none" w="med" len="med"/>
            </a:ln>
            <a:effectLst/>
          </p:spPr>
        </p:cxnSp>
        <p:cxnSp>
          <p:nvCxnSpPr>
            <p:cNvPr id="106" name="直接箭头连接符 105"/>
            <p:cNvCxnSpPr/>
            <p:nvPr/>
          </p:nvCxnSpPr>
          <p:spPr bwMode="auto">
            <a:xfrm>
              <a:off x="3718276" y="3140968"/>
              <a:ext cx="72608" cy="1116124"/>
            </a:xfrm>
            <a:prstGeom prst="straightConnector1">
              <a:avLst/>
            </a:prstGeom>
            <a:solidFill>
              <a:schemeClr val="accent1"/>
            </a:solidFill>
            <a:ln w="38100" cap="flat" cmpd="sng" algn="ctr">
              <a:solidFill>
                <a:schemeClr val="accent1">
                  <a:lumMod val="75000"/>
                </a:schemeClr>
              </a:solidFill>
              <a:prstDash val="dash"/>
              <a:round/>
              <a:headEnd type="none" w="med" len="med"/>
              <a:tailEnd type="triangle"/>
            </a:ln>
            <a:effectLst/>
          </p:spPr>
        </p:cxnSp>
      </p:grpSp>
      <p:grpSp>
        <p:nvGrpSpPr>
          <p:cNvPr id="74" name="组合 73"/>
          <p:cNvGrpSpPr/>
          <p:nvPr/>
        </p:nvGrpSpPr>
        <p:grpSpPr>
          <a:xfrm>
            <a:off x="937601" y="1662139"/>
            <a:ext cx="560743" cy="1169947"/>
            <a:chOff x="937601" y="1872664"/>
            <a:chExt cx="560743" cy="959423"/>
          </a:xfrm>
        </p:grpSpPr>
        <p:grpSp>
          <p:nvGrpSpPr>
            <p:cNvPr id="64" name="组合 63"/>
            <p:cNvGrpSpPr/>
            <p:nvPr/>
          </p:nvGrpSpPr>
          <p:grpSpPr>
            <a:xfrm>
              <a:off x="937601" y="1895983"/>
              <a:ext cx="560743" cy="936104"/>
              <a:chOff x="923377" y="2539336"/>
              <a:chExt cx="560743" cy="936104"/>
            </a:xfrm>
          </p:grpSpPr>
          <p:sp>
            <p:nvSpPr>
              <p:cNvPr id="65" name="圆角矩形 64"/>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50" b="0" i="0" u="none" strike="noStrike" cap="none" normalizeH="0" baseline="0" smtClean="0">
                  <a:ln>
                    <a:noFill/>
                  </a:ln>
                  <a:solidFill>
                    <a:srgbClr val="00B0F0"/>
                  </a:solidFill>
                  <a:effectLst/>
                  <a:latin typeface="+mn-lt"/>
                  <a:ea typeface="+mn-ea"/>
                </a:endParaRPr>
              </a:p>
            </p:txBody>
          </p:sp>
          <p:sp>
            <p:nvSpPr>
              <p:cNvPr id="66" name="矩形 65"/>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61D6FF"/>
                    </a:solidFill>
                    <a:effectLst/>
                    <a:latin typeface="+mn-lt"/>
                    <a:ea typeface="+mn-ea"/>
                  </a:rPr>
                  <a:t>OS</a:t>
                </a:r>
                <a:endParaRPr kumimoji="0" lang="zh-CN" altLang="en-US" sz="1400" b="0" i="0" u="none" strike="noStrike" cap="none" normalizeH="0" baseline="0" dirty="0" smtClean="0">
                  <a:ln>
                    <a:noFill/>
                  </a:ln>
                  <a:solidFill>
                    <a:srgbClr val="61D6FF"/>
                  </a:solidFill>
                  <a:effectLst/>
                  <a:latin typeface="+mn-lt"/>
                  <a:ea typeface="+mn-ea"/>
                </a:endParaRPr>
              </a:p>
            </p:txBody>
          </p:sp>
          <p:sp>
            <p:nvSpPr>
              <p:cNvPr id="67" name="矩形 66"/>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61D6FF"/>
                    </a:solidFill>
                    <a:effectLst/>
                    <a:latin typeface="+mn-lt"/>
                    <a:ea typeface="+mn-ea"/>
                  </a:rPr>
                  <a:t>APP</a:t>
                </a:r>
                <a:endParaRPr kumimoji="0" lang="zh-CN" altLang="en-US" sz="1400" b="0" i="0" u="none" strike="noStrike" cap="none" normalizeH="0" baseline="0" dirty="0" smtClean="0">
                  <a:ln>
                    <a:noFill/>
                  </a:ln>
                  <a:solidFill>
                    <a:srgbClr val="61D6FF"/>
                  </a:solidFill>
                  <a:effectLst/>
                  <a:latin typeface="+mn-lt"/>
                  <a:ea typeface="+mn-ea"/>
                </a:endParaRPr>
              </a:p>
            </p:txBody>
          </p:sp>
        </p:grpSp>
        <p:sp>
          <p:nvSpPr>
            <p:cNvPr id="79" name="文本框 78"/>
            <p:cNvSpPr txBox="1"/>
            <p:nvPr/>
          </p:nvSpPr>
          <p:spPr bwMode="auto">
            <a:xfrm>
              <a:off x="980137" y="1872664"/>
              <a:ext cx="475670" cy="25945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VM</a:t>
              </a:r>
              <a:endParaRPr lang="zh-CN" altLang="en-US" sz="1400" dirty="0" smtClean="0">
                <a:solidFill>
                  <a:srgbClr val="000000"/>
                </a:solidFill>
                <a:latin typeface="+mn-lt"/>
                <a:ea typeface="+mn-ea"/>
                <a:cs typeface="Arial" pitchFamily="34" charset="0"/>
              </a:endParaRPr>
            </a:p>
          </p:txBody>
        </p:sp>
      </p:grpSp>
    </p:spTree>
    <p:extLst>
      <p:ext uri="{BB962C8B-B14F-4D97-AF65-F5344CB8AC3E}">
        <p14:creationId xmlns:p14="http://schemas.microsoft.com/office/powerpoint/2010/main" val="171572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2.77778E-6 -2.59259E-6 L 0.21354 -0.00463 " pathEditMode="relative" rAng="0" ptsTypes="AA">
                                      <p:cBhvr>
                                        <p:cTn id="8" dur="2000" fill="hold"/>
                                        <p:tgtEl>
                                          <p:spTgt spid="73"/>
                                        </p:tgtEl>
                                        <p:attrNameLst>
                                          <p:attrName>ppt_x</p:attrName>
                                          <p:attrName>ppt_y</p:attrName>
                                        </p:attrNameLst>
                                      </p:cBhvr>
                                      <p:rCtr x="10677" y="-231"/>
                                    </p:animMotion>
                                  </p:childTnLst>
                                </p:cTn>
                              </p:par>
                            </p:childTnLst>
                          </p:cTn>
                        </p:par>
                        <p:par>
                          <p:cTn id="9" fill="hold">
                            <p:stCondLst>
                              <p:cond delay="2000"/>
                            </p:stCondLst>
                            <p:childTnLst>
                              <p:par>
                                <p:cTn id="10" presetID="10" presetClass="exit" presetSubtype="0" fill="hold" nodeType="afterEffect">
                                  <p:stCondLst>
                                    <p:cond delay="0"/>
                                  </p:stCondLst>
                                  <p:childTnLst>
                                    <p:animEffect transition="out" filter="fade">
                                      <p:cBhvr>
                                        <p:cTn id="11" dur="500"/>
                                        <p:tgtEl>
                                          <p:spTgt spid="107"/>
                                        </p:tgtEl>
                                      </p:cBhvr>
                                    </p:animEffect>
                                    <p:set>
                                      <p:cBhvr>
                                        <p:cTn id="12" dur="1" fill="hold">
                                          <p:stCondLst>
                                            <p:cond delay="499"/>
                                          </p:stCondLst>
                                        </p:cTn>
                                        <p:tgtEl>
                                          <p:spTgt spid="10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2.77778E-7 4.44444E-6 L 0.2158 -0.00024 " pathEditMode="relative" rAng="0" ptsTypes="AA">
                                      <p:cBhvr>
                                        <p:cTn id="14" dur="2000" fill="hold"/>
                                        <p:tgtEl>
                                          <p:spTgt spid="74"/>
                                        </p:tgtEl>
                                        <p:attrNameLst>
                                          <p:attrName>ppt_x</p:attrName>
                                          <p:attrName>ppt_y</p:attrName>
                                        </p:attrNameLst>
                                      </p:cBhvr>
                                      <p:rCtr x="1078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热迁移应用场景</a:t>
            </a:r>
            <a:endParaRPr lang="zh-CN" altLang="en-US" dirty="0"/>
          </a:p>
        </p:txBody>
      </p:sp>
      <p:grpSp>
        <p:nvGrpSpPr>
          <p:cNvPr id="4" name="Group 25"/>
          <p:cNvGrpSpPr/>
          <p:nvPr/>
        </p:nvGrpSpPr>
        <p:grpSpPr>
          <a:xfrm>
            <a:off x="2915815" y="2312876"/>
            <a:ext cx="833165" cy="2511164"/>
            <a:chOff x="4306805" y="2804076"/>
            <a:chExt cx="783811" cy="2362410"/>
          </a:xfrm>
        </p:grpSpPr>
        <p:cxnSp>
          <p:nvCxnSpPr>
            <p:cNvPr id="5" name="Straight Connector 12"/>
            <p:cNvCxnSpPr>
              <a:endCxn id="57" idx="2"/>
            </p:cNvCxnSpPr>
            <p:nvPr/>
          </p:nvCxnSpPr>
          <p:spPr>
            <a:xfrm>
              <a:off x="4306806" y="2804076"/>
              <a:ext cx="783810" cy="118120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13"/>
            <p:cNvCxnSpPr>
              <a:endCxn id="57" idx="2"/>
            </p:cNvCxnSpPr>
            <p:nvPr/>
          </p:nvCxnSpPr>
          <p:spPr>
            <a:xfrm flipV="1">
              <a:off x="4306806" y="3985281"/>
              <a:ext cx="783810" cy="118120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14"/>
            <p:cNvCxnSpPr/>
            <p:nvPr/>
          </p:nvCxnSpPr>
          <p:spPr>
            <a:xfrm>
              <a:off x="4306805" y="3985280"/>
              <a:ext cx="783809" cy="1"/>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0" name="Group 65"/>
          <p:cNvGrpSpPr/>
          <p:nvPr/>
        </p:nvGrpSpPr>
        <p:grpSpPr>
          <a:xfrm>
            <a:off x="6965491" y="4607449"/>
            <a:ext cx="475787" cy="433181"/>
            <a:chOff x="2846388" y="1879600"/>
            <a:chExt cx="744538" cy="677863"/>
          </a:xfrm>
          <a:solidFill>
            <a:schemeClr val="bg1"/>
          </a:solidFill>
        </p:grpSpPr>
        <p:sp>
          <p:nvSpPr>
            <p:cNvPr id="41" name="Freeform 116"/>
            <p:cNvSpPr>
              <a:spLocks noEditPoints="1"/>
            </p:cNvSpPr>
            <p:nvPr/>
          </p:nvSpPr>
          <p:spPr bwMode="auto">
            <a:xfrm>
              <a:off x="2846388" y="1879600"/>
              <a:ext cx="744538" cy="677863"/>
            </a:xfrm>
            <a:custGeom>
              <a:avLst/>
              <a:gdLst>
                <a:gd name="T0" fmla="*/ 427 w 469"/>
                <a:gd name="T1" fmla="*/ 0 h 427"/>
                <a:gd name="T2" fmla="*/ 427 w 469"/>
                <a:gd name="T3" fmla="*/ 7 h 427"/>
                <a:gd name="T4" fmla="*/ 199 w 469"/>
                <a:gd name="T5" fmla="*/ 106 h 427"/>
                <a:gd name="T6" fmla="*/ 28 w 469"/>
                <a:gd name="T7" fmla="*/ 106 h 427"/>
                <a:gd name="T8" fmla="*/ 28 w 469"/>
                <a:gd name="T9" fmla="*/ 116 h 427"/>
                <a:gd name="T10" fmla="*/ 0 w 469"/>
                <a:gd name="T11" fmla="*/ 116 h 427"/>
                <a:gd name="T12" fmla="*/ 0 w 469"/>
                <a:gd name="T13" fmla="*/ 263 h 427"/>
                <a:gd name="T14" fmla="*/ 28 w 469"/>
                <a:gd name="T15" fmla="*/ 263 h 427"/>
                <a:gd name="T16" fmla="*/ 28 w 469"/>
                <a:gd name="T17" fmla="*/ 274 h 427"/>
                <a:gd name="T18" fmla="*/ 51 w 469"/>
                <a:gd name="T19" fmla="*/ 274 h 427"/>
                <a:gd name="T20" fmla="*/ 62 w 469"/>
                <a:gd name="T21" fmla="*/ 307 h 427"/>
                <a:gd name="T22" fmla="*/ 70 w 469"/>
                <a:gd name="T23" fmla="*/ 305 h 427"/>
                <a:gd name="T24" fmla="*/ 107 w 469"/>
                <a:gd name="T25" fmla="*/ 427 h 427"/>
                <a:gd name="T26" fmla="*/ 215 w 469"/>
                <a:gd name="T27" fmla="*/ 427 h 427"/>
                <a:gd name="T28" fmla="*/ 185 w 469"/>
                <a:gd name="T29" fmla="*/ 330 h 427"/>
                <a:gd name="T30" fmla="*/ 210 w 469"/>
                <a:gd name="T31" fmla="*/ 330 h 427"/>
                <a:gd name="T32" fmla="*/ 193 w 469"/>
                <a:gd name="T33" fmla="*/ 275 h 427"/>
                <a:gd name="T34" fmla="*/ 197 w 469"/>
                <a:gd name="T35" fmla="*/ 274 h 427"/>
                <a:gd name="T36" fmla="*/ 199 w 469"/>
                <a:gd name="T37" fmla="*/ 274 h 427"/>
                <a:gd name="T38" fmla="*/ 427 w 469"/>
                <a:gd name="T39" fmla="*/ 372 h 427"/>
                <a:gd name="T40" fmla="*/ 427 w 469"/>
                <a:gd name="T41" fmla="*/ 380 h 427"/>
                <a:gd name="T42" fmla="*/ 469 w 469"/>
                <a:gd name="T43" fmla="*/ 380 h 427"/>
                <a:gd name="T44" fmla="*/ 469 w 469"/>
                <a:gd name="T45" fmla="*/ 0 h 427"/>
                <a:gd name="T46" fmla="*/ 427 w 469"/>
                <a:gd name="T47" fmla="*/ 0 h 427"/>
                <a:gd name="T48" fmla="*/ 75 w 469"/>
                <a:gd name="T49" fmla="*/ 274 h 427"/>
                <a:gd name="T50" fmla="*/ 139 w 469"/>
                <a:gd name="T51" fmla="*/ 274 h 427"/>
                <a:gd name="T52" fmla="*/ 79 w 469"/>
                <a:gd name="T53" fmla="*/ 288 h 427"/>
                <a:gd name="T54" fmla="*/ 75 w 469"/>
                <a:gd name="T55" fmla="*/ 274 h 427"/>
                <a:gd name="T56" fmla="*/ 14 w 469"/>
                <a:gd name="T57" fmla="*/ 249 h 427"/>
                <a:gd name="T58" fmla="*/ 14 w 469"/>
                <a:gd name="T59" fmla="*/ 130 h 427"/>
                <a:gd name="T60" fmla="*/ 28 w 469"/>
                <a:gd name="T61" fmla="*/ 130 h 427"/>
                <a:gd name="T62" fmla="*/ 28 w 469"/>
                <a:gd name="T63" fmla="*/ 249 h 427"/>
                <a:gd name="T64" fmla="*/ 14 w 469"/>
                <a:gd name="T65" fmla="*/ 249 h 427"/>
                <a:gd name="T66" fmla="*/ 43 w 469"/>
                <a:gd name="T67" fmla="*/ 120 h 427"/>
                <a:gd name="T68" fmla="*/ 196 w 469"/>
                <a:gd name="T69" fmla="*/ 120 h 427"/>
                <a:gd name="T70" fmla="*/ 196 w 469"/>
                <a:gd name="T71" fmla="*/ 260 h 427"/>
                <a:gd name="T72" fmla="*/ 43 w 469"/>
                <a:gd name="T73" fmla="*/ 260 h 427"/>
                <a:gd name="T74" fmla="*/ 43 w 469"/>
                <a:gd name="T75" fmla="*/ 120 h 427"/>
                <a:gd name="T76" fmla="*/ 118 w 469"/>
                <a:gd name="T77" fmla="*/ 412 h 427"/>
                <a:gd name="T78" fmla="*/ 84 w 469"/>
                <a:gd name="T79" fmla="*/ 302 h 427"/>
                <a:gd name="T80" fmla="*/ 156 w 469"/>
                <a:gd name="T81" fmla="*/ 284 h 427"/>
                <a:gd name="T82" fmla="*/ 196 w 469"/>
                <a:gd name="T83" fmla="*/ 412 h 427"/>
                <a:gd name="T84" fmla="*/ 118 w 469"/>
                <a:gd name="T85" fmla="*/ 412 h 427"/>
                <a:gd name="T86" fmla="*/ 190 w 469"/>
                <a:gd name="T87" fmla="*/ 316 h 427"/>
                <a:gd name="T88" fmla="*/ 181 w 469"/>
                <a:gd name="T89" fmla="*/ 316 h 427"/>
                <a:gd name="T90" fmla="*/ 170 w 469"/>
                <a:gd name="T91" fmla="*/ 280 h 427"/>
                <a:gd name="T92" fmla="*/ 179 w 469"/>
                <a:gd name="T93" fmla="*/ 278 h 427"/>
                <a:gd name="T94" fmla="*/ 190 w 469"/>
                <a:gd name="T95" fmla="*/ 316 h 427"/>
                <a:gd name="T96" fmla="*/ 427 w 469"/>
                <a:gd name="T97" fmla="*/ 357 h 427"/>
                <a:gd name="T98" fmla="*/ 211 w 469"/>
                <a:gd name="T99" fmla="*/ 264 h 427"/>
                <a:gd name="T100" fmla="*/ 211 w 469"/>
                <a:gd name="T101" fmla="*/ 116 h 427"/>
                <a:gd name="T102" fmla="*/ 427 w 469"/>
                <a:gd name="T103" fmla="*/ 23 h 427"/>
                <a:gd name="T104" fmla="*/ 427 w 469"/>
                <a:gd name="T105" fmla="*/ 357 h 427"/>
                <a:gd name="T106" fmla="*/ 455 w 469"/>
                <a:gd name="T107" fmla="*/ 366 h 427"/>
                <a:gd name="T108" fmla="*/ 441 w 469"/>
                <a:gd name="T109" fmla="*/ 366 h 427"/>
                <a:gd name="T110" fmla="*/ 441 w 469"/>
                <a:gd name="T111" fmla="*/ 14 h 427"/>
                <a:gd name="T112" fmla="*/ 455 w 469"/>
                <a:gd name="T113" fmla="*/ 14 h 427"/>
                <a:gd name="T114" fmla="*/ 455 w 469"/>
                <a:gd name="T115" fmla="*/ 366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9" h="427">
                  <a:moveTo>
                    <a:pt x="427" y="0"/>
                  </a:moveTo>
                  <a:lnTo>
                    <a:pt x="427" y="7"/>
                  </a:lnTo>
                  <a:lnTo>
                    <a:pt x="199" y="106"/>
                  </a:lnTo>
                  <a:lnTo>
                    <a:pt x="28" y="106"/>
                  </a:lnTo>
                  <a:lnTo>
                    <a:pt x="28" y="116"/>
                  </a:lnTo>
                  <a:lnTo>
                    <a:pt x="0" y="116"/>
                  </a:lnTo>
                  <a:lnTo>
                    <a:pt x="0" y="263"/>
                  </a:lnTo>
                  <a:lnTo>
                    <a:pt x="28" y="263"/>
                  </a:lnTo>
                  <a:lnTo>
                    <a:pt x="28" y="274"/>
                  </a:lnTo>
                  <a:lnTo>
                    <a:pt x="51" y="274"/>
                  </a:lnTo>
                  <a:lnTo>
                    <a:pt x="62" y="307"/>
                  </a:lnTo>
                  <a:lnTo>
                    <a:pt x="70" y="305"/>
                  </a:lnTo>
                  <a:lnTo>
                    <a:pt x="107" y="427"/>
                  </a:lnTo>
                  <a:lnTo>
                    <a:pt x="215" y="427"/>
                  </a:lnTo>
                  <a:lnTo>
                    <a:pt x="185" y="330"/>
                  </a:lnTo>
                  <a:lnTo>
                    <a:pt x="210" y="330"/>
                  </a:lnTo>
                  <a:lnTo>
                    <a:pt x="193" y="275"/>
                  </a:lnTo>
                  <a:lnTo>
                    <a:pt x="197" y="274"/>
                  </a:lnTo>
                  <a:lnTo>
                    <a:pt x="199" y="274"/>
                  </a:lnTo>
                  <a:lnTo>
                    <a:pt x="427" y="372"/>
                  </a:lnTo>
                  <a:lnTo>
                    <a:pt x="427" y="380"/>
                  </a:lnTo>
                  <a:lnTo>
                    <a:pt x="469" y="380"/>
                  </a:lnTo>
                  <a:lnTo>
                    <a:pt x="469" y="0"/>
                  </a:lnTo>
                  <a:lnTo>
                    <a:pt x="427" y="0"/>
                  </a:lnTo>
                  <a:close/>
                  <a:moveTo>
                    <a:pt x="75" y="274"/>
                  </a:moveTo>
                  <a:lnTo>
                    <a:pt x="139" y="274"/>
                  </a:lnTo>
                  <a:lnTo>
                    <a:pt x="79" y="288"/>
                  </a:lnTo>
                  <a:lnTo>
                    <a:pt x="75" y="274"/>
                  </a:lnTo>
                  <a:close/>
                  <a:moveTo>
                    <a:pt x="14" y="249"/>
                  </a:moveTo>
                  <a:lnTo>
                    <a:pt x="14" y="130"/>
                  </a:lnTo>
                  <a:lnTo>
                    <a:pt x="28" y="130"/>
                  </a:lnTo>
                  <a:lnTo>
                    <a:pt x="28" y="249"/>
                  </a:lnTo>
                  <a:lnTo>
                    <a:pt x="14" y="249"/>
                  </a:lnTo>
                  <a:close/>
                  <a:moveTo>
                    <a:pt x="43" y="120"/>
                  </a:moveTo>
                  <a:lnTo>
                    <a:pt x="196" y="120"/>
                  </a:lnTo>
                  <a:lnTo>
                    <a:pt x="196" y="260"/>
                  </a:lnTo>
                  <a:lnTo>
                    <a:pt x="43" y="260"/>
                  </a:lnTo>
                  <a:lnTo>
                    <a:pt x="43" y="120"/>
                  </a:lnTo>
                  <a:close/>
                  <a:moveTo>
                    <a:pt x="118" y="412"/>
                  </a:moveTo>
                  <a:lnTo>
                    <a:pt x="84" y="302"/>
                  </a:lnTo>
                  <a:lnTo>
                    <a:pt x="156" y="284"/>
                  </a:lnTo>
                  <a:lnTo>
                    <a:pt x="196" y="412"/>
                  </a:lnTo>
                  <a:lnTo>
                    <a:pt x="118" y="412"/>
                  </a:lnTo>
                  <a:close/>
                  <a:moveTo>
                    <a:pt x="190" y="316"/>
                  </a:moveTo>
                  <a:lnTo>
                    <a:pt x="181" y="316"/>
                  </a:lnTo>
                  <a:lnTo>
                    <a:pt x="170" y="280"/>
                  </a:lnTo>
                  <a:lnTo>
                    <a:pt x="179" y="278"/>
                  </a:lnTo>
                  <a:lnTo>
                    <a:pt x="190" y="316"/>
                  </a:lnTo>
                  <a:close/>
                  <a:moveTo>
                    <a:pt x="427" y="357"/>
                  </a:moveTo>
                  <a:lnTo>
                    <a:pt x="211" y="264"/>
                  </a:lnTo>
                  <a:lnTo>
                    <a:pt x="211" y="116"/>
                  </a:lnTo>
                  <a:lnTo>
                    <a:pt x="427" y="23"/>
                  </a:lnTo>
                  <a:lnTo>
                    <a:pt x="427" y="357"/>
                  </a:lnTo>
                  <a:close/>
                  <a:moveTo>
                    <a:pt x="455" y="366"/>
                  </a:moveTo>
                  <a:lnTo>
                    <a:pt x="441" y="366"/>
                  </a:lnTo>
                  <a:lnTo>
                    <a:pt x="441" y="14"/>
                  </a:lnTo>
                  <a:lnTo>
                    <a:pt x="455" y="14"/>
                  </a:lnTo>
                  <a:lnTo>
                    <a:pt x="455" y="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ko-KR" altLang="en-US">
                <a:latin typeface="+mn-ea"/>
                <a:ea typeface="+mn-ea"/>
              </a:endParaRPr>
            </a:p>
          </p:txBody>
        </p:sp>
        <p:sp>
          <p:nvSpPr>
            <p:cNvPr id="42" name="Rectangle 117"/>
            <p:cNvSpPr>
              <a:spLocks noChangeArrowheads="1"/>
            </p:cNvSpPr>
            <p:nvPr/>
          </p:nvSpPr>
          <p:spPr bwMode="auto">
            <a:xfrm>
              <a:off x="2932113" y="2097088"/>
              <a:ext cx="1714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61" tIns="45731" rIns="91461" bIns="45731" numCol="1" anchor="t" anchorCtr="0" compatLnSpc="1">
              <a:prstTxWarp prst="textNoShape">
                <a:avLst/>
              </a:prstTxWarp>
            </a:bodyPr>
            <a:lstStyle/>
            <a:p>
              <a:endParaRPr lang="ko-KR" altLang="en-US">
                <a:latin typeface="+mn-ea"/>
                <a:ea typeface="+mn-ea"/>
              </a:endParaRPr>
            </a:p>
          </p:txBody>
        </p:sp>
      </p:grpSp>
      <p:grpSp>
        <p:nvGrpSpPr>
          <p:cNvPr id="43" name="Group 77"/>
          <p:cNvGrpSpPr/>
          <p:nvPr/>
        </p:nvGrpSpPr>
        <p:grpSpPr>
          <a:xfrm>
            <a:off x="3748980" y="2499765"/>
            <a:ext cx="2137386" cy="2137386"/>
            <a:chOff x="5090615" y="2979894"/>
            <a:chExt cx="2010773" cy="2010773"/>
          </a:xfrm>
        </p:grpSpPr>
        <p:grpSp>
          <p:nvGrpSpPr>
            <p:cNvPr id="44" name="Group 76"/>
            <p:cNvGrpSpPr/>
            <p:nvPr/>
          </p:nvGrpSpPr>
          <p:grpSpPr>
            <a:xfrm>
              <a:off x="5090615" y="2979894"/>
              <a:ext cx="2010773" cy="2010773"/>
              <a:chOff x="5090615" y="2979894"/>
              <a:chExt cx="2010773" cy="2010773"/>
            </a:xfrm>
          </p:grpSpPr>
          <p:sp>
            <p:nvSpPr>
              <p:cNvPr id="57" name="Oval 5"/>
              <p:cNvSpPr/>
              <p:nvPr/>
            </p:nvSpPr>
            <p:spPr>
              <a:xfrm>
                <a:off x="5090615" y="2979894"/>
                <a:ext cx="2010773" cy="2010773"/>
              </a:xfrm>
              <a:prstGeom prst="ellipse">
                <a:avLst/>
              </a:prstGeom>
              <a:solidFill>
                <a:srgbClr val="92A3B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lumMod val="85000"/>
                      <a:lumOff val="15000"/>
                    </a:schemeClr>
                  </a:solidFill>
                  <a:latin typeface="+mn-ea"/>
                </a:endParaRPr>
              </a:p>
            </p:txBody>
          </p:sp>
          <p:sp>
            <p:nvSpPr>
              <p:cNvPr id="58" name="Oval 75"/>
              <p:cNvSpPr/>
              <p:nvPr/>
            </p:nvSpPr>
            <p:spPr>
              <a:xfrm>
                <a:off x="5130145" y="3019425"/>
                <a:ext cx="1931710" cy="1931710"/>
              </a:xfrm>
              <a:prstGeom prst="ellipse">
                <a:avLst/>
              </a:prstGeom>
              <a:noFill/>
              <a:ln w="1905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a:endParaRPr lang="ko-KR" altLang="en-US">
                  <a:latin typeface="+mn-ea"/>
                </a:endParaRPr>
              </a:p>
            </p:txBody>
          </p:sp>
        </p:grpSp>
        <p:sp>
          <p:nvSpPr>
            <p:cNvPr id="45" name="speed"/>
            <p:cNvSpPr txBox="1">
              <a:spLocks noChangeArrowheads="1"/>
            </p:cNvSpPr>
            <p:nvPr/>
          </p:nvSpPr>
          <p:spPr bwMode="auto">
            <a:xfrm>
              <a:off x="5341860" y="4169309"/>
              <a:ext cx="1508280" cy="260590"/>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latinLnBrk="0">
                <a:lnSpc>
                  <a:spcPct val="90000"/>
                </a:lnSpc>
                <a:buClr>
                  <a:prstClr val="white"/>
                </a:buClr>
                <a:defRPr/>
              </a:pPr>
              <a:r>
                <a:rPr lang="zh-CN" altLang="en-US" sz="2000" b="1" dirty="0" smtClean="0">
                  <a:solidFill>
                    <a:schemeClr val="bg1"/>
                  </a:solidFill>
                  <a:latin typeface="+mn-ea"/>
                  <a:ea typeface="+mn-ea"/>
                  <a:cs typeface="Arial" panose="020B0604020202020204" pitchFamily="34" charset="0"/>
                </a:rPr>
                <a:t>业务不中断</a:t>
              </a:r>
              <a:endParaRPr lang="en-US" altLang="ko-KR" sz="2000" b="1" dirty="0">
                <a:solidFill>
                  <a:schemeClr val="bg1"/>
                </a:solidFill>
                <a:latin typeface="+mn-ea"/>
                <a:ea typeface="+mn-ea"/>
                <a:cs typeface="Arial" panose="020B0604020202020204" pitchFamily="34" charset="0"/>
              </a:endParaRPr>
            </a:p>
          </p:txBody>
        </p:sp>
        <p:grpSp>
          <p:nvGrpSpPr>
            <p:cNvPr id="46" name="Group 36"/>
            <p:cNvGrpSpPr/>
            <p:nvPr/>
          </p:nvGrpSpPr>
          <p:grpSpPr>
            <a:xfrm>
              <a:off x="5732998" y="3238500"/>
              <a:ext cx="726006" cy="827508"/>
              <a:chOff x="4021138" y="1814513"/>
              <a:chExt cx="669925" cy="763588"/>
            </a:xfrm>
            <a:solidFill>
              <a:schemeClr val="bg1"/>
            </a:solidFill>
          </p:grpSpPr>
          <p:sp>
            <p:nvSpPr>
              <p:cNvPr id="47" name="Freeform 6"/>
              <p:cNvSpPr>
                <a:spLocks noEditPoints="1"/>
              </p:cNvSpPr>
              <p:nvPr/>
            </p:nvSpPr>
            <p:spPr bwMode="auto">
              <a:xfrm>
                <a:off x="4140200" y="1938338"/>
                <a:ext cx="431800" cy="639763"/>
              </a:xfrm>
              <a:custGeom>
                <a:avLst/>
                <a:gdLst>
                  <a:gd name="T0" fmla="*/ 96 w 272"/>
                  <a:gd name="T1" fmla="*/ 7 h 403"/>
                  <a:gd name="T2" fmla="*/ 40 w 272"/>
                  <a:gd name="T3" fmla="*/ 40 h 403"/>
                  <a:gd name="T4" fmla="*/ 5 w 272"/>
                  <a:gd name="T5" fmla="*/ 97 h 403"/>
                  <a:gd name="T6" fmla="*/ 1 w 272"/>
                  <a:gd name="T7" fmla="*/ 148 h 403"/>
                  <a:gd name="T8" fmla="*/ 29 w 272"/>
                  <a:gd name="T9" fmla="*/ 232 h 403"/>
                  <a:gd name="T10" fmla="*/ 55 w 272"/>
                  <a:gd name="T11" fmla="*/ 273 h 403"/>
                  <a:gd name="T12" fmla="*/ 63 w 272"/>
                  <a:gd name="T13" fmla="*/ 314 h 403"/>
                  <a:gd name="T14" fmla="*/ 55 w 272"/>
                  <a:gd name="T15" fmla="*/ 329 h 403"/>
                  <a:gd name="T16" fmla="*/ 55 w 272"/>
                  <a:gd name="T17" fmla="*/ 349 h 403"/>
                  <a:gd name="T18" fmla="*/ 55 w 272"/>
                  <a:gd name="T19" fmla="*/ 364 h 403"/>
                  <a:gd name="T20" fmla="*/ 61 w 272"/>
                  <a:gd name="T21" fmla="*/ 384 h 403"/>
                  <a:gd name="T22" fmla="*/ 80 w 272"/>
                  <a:gd name="T23" fmla="*/ 402 h 403"/>
                  <a:gd name="T24" fmla="*/ 189 w 272"/>
                  <a:gd name="T25" fmla="*/ 403 h 403"/>
                  <a:gd name="T26" fmla="*/ 206 w 272"/>
                  <a:gd name="T27" fmla="*/ 387 h 403"/>
                  <a:gd name="T28" fmla="*/ 217 w 272"/>
                  <a:gd name="T29" fmla="*/ 370 h 403"/>
                  <a:gd name="T30" fmla="*/ 217 w 272"/>
                  <a:gd name="T31" fmla="*/ 349 h 403"/>
                  <a:gd name="T32" fmla="*/ 217 w 272"/>
                  <a:gd name="T33" fmla="*/ 334 h 403"/>
                  <a:gd name="T34" fmla="*/ 212 w 272"/>
                  <a:gd name="T35" fmla="*/ 316 h 403"/>
                  <a:gd name="T36" fmla="*/ 214 w 272"/>
                  <a:gd name="T37" fmla="*/ 278 h 403"/>
                  <a:gd name="T38" fmla="*/ 236 w 272"/>
                  <a:gd name="T39" fmla="*/ 243 h 403"/>
                  <a:gd name="T40" fmla="*/ 269 w 272"/>
                  <a:gd name="T41" fmla="*/ 161 h 403"/>
                  <a:gd name="T42" fmla="*/ 270 w 272"/>
                  <a:gd name="T43" fmla="*/ 110 h 403"/>
                  <a:gd name="T44" fmla="*/ 241 w 272"/>
                  <a:gd name="T45" fmla="*/ 50 h 403"/>
                  <a:gd name="T46" fmla="*/ 189 w 272"/>
                  <a:gd name="T47" fmla="*/ 11 h 403"/>
                  <a:gd name="T48" fmla="*/ 136 w 272"/>
                  <a:gd name="T49" fmla="*/ 0 h 403"/>
                  <a:gd name="T50" fmla="*/ 201 w 272"/>
                  <a:gd name="T51" fmla="*/ 367 h 403"/>
                  <a:gd name="T52" fmla="*/ 202 w 272"/>
                  <a:gd name="T53" fmla="*/ 373 h 403"/>
                  <a:gd name="T54" fmla="*/ 192 w 272"/>
                  <a:gd name="T55" fmla="*/ 385 h 403"/>
                  <a:gd name="T56" fmla="*/ 87 w 272"/>
                  <a:gd name="T57" fmla="*/ 389 h 403"/>
                  <a:gd name="T58" fmla="*/ 79 w 272"/>
                  <a:gd name="T59" fmla="*/ 381 h 403"/>
                  <a:gd name="T60" fmla="*/ 69 w 272"/>
                  <a:gd name="T61" fmla="*/ 370 h 403"/>
                  <a:gd name="T62" fmla="*/ 71 w 272"/>
                  <a:gd name="T63" fmla="*/ 353 h 403"/>
                  <a:gd name="T64" fmla="*/ 70 w 272"/>
                  <a:gd name="T65" fmla="*/ 347 h 403"/>
                  <a:gd name="T66" fmla="*/ 70 w 272"/>
                  <a:gd name="T67" fmla="*/ 332 h 403"/>
                  <a:gd name="T68" fmla="*/ 72 w 272"/>
                  <a:gd name="T69" fmla="*/ 324 h 403"/>
                  <a:gd name="T70" fmla="*/ 203 w 272"/>
                  <a:gd name="T71" fmla="*/ 329 h 403"/>
                  <a:gd name="T72" fmla="*/ 203 w 272"/>
                  <a:gd name="T73" fmla="*/ 347 h 403"/>
                  <a:gd name="T74" fmla="*/ 92 w 272"/>
                  <a:gd name="T75" fmla="*/ 196 h 403"/>
                  <a:gd name="T76" fmla="*/ 148 w 272"/>
                  <a:gd name="T77" fmla="*/ 186 h 403"/>
                  <a:gd name="T78" fmla="*/ 109 w 272"/>
                  <a:gd name="T79" fmla="*/ 310 h 403"/>
                  <a:gd name="T80" fmla="*/ 197 w 272"/>
                  <a:gd name="T81" fmla="*/ 285 h 403"/>
                  <a:gd name="T82" fmla="*/ 185 w 272"/>
                  <a:gd name="T83" fmla="*/ 170 h 403"/>
                  <a:gd name="T84" fmla="*/ 148 w 272"/>
                  <a:gd name="T85" fmla="*/ 168 h 403"/>
                  <a:gd name="T86" fmla="*/ 92 w 272"/>
                  <a:gd name="T87" fmla="*/ 178 h 403"/>
                  <a:gd name="T88" fmla="*/ 77 w 272"/>
                  <a:gd name="T89" fmla="*/ 310 h 403"/>
                  <a:gd name="T90" fmla="*/ 68 w 272"/>
                  <a:gd name="T91" fmla="*/ 265 h 403"/>
                  <a:gd name="T92" fmla="*/ 41 w 272"/>
                  <a:gd name="T93" fmla="*/ 225 h 403"/>
                  <a:gd name="T94" fmla="*/ 15 w 272"/>
                  <a:gd name="T95" fmla="*/ 147 h 403"/>
                  <a:gd name="T96" fmla="*/ 19 w 272"/>
                  <a:gd name="T97" fmla="*/ 101 h 403"/>
                  <a:gd name="T98" fmla="*/ 49 w 272"/>
                  <a:gd name="T99" fmla="*/ 51 h 403"/>
                  <a:gd name="T100" fmla="*/ 99 w 272"/>
                  <a:gd name="T101" fmla="*/ 21 h 403"/>
                  <a:gd name="T102" fmla="*/ 149 w 272"/>
                  <a:gd name="T103" fmla="*/ 16 h 403"/>
                  <a:gd name="T104" fmla="*/ 204 w 272"/>
                  <a:gd name="T105" fmla="*/ 36 h 403"/>
                  <a:gd name="T106" fmla="*/ 244 w 272"/>
                  <a:gd name="T107" fmla="*/ 79 h 403"/>
                  <a:gd name="T108" fmla="*/ 258 w 272"/>
                  <a:gd name="T109" fmla="*/ 138 h 403"/>
                  <a:gd name="T110" fmla="*/ 245 w 272"/>
                  <a:gd name="T111" fmla="*/ 194 h 403"/>
                  <a:gd name="T112" fmla="*/ 208 w 272"/>
                  <a:gd name="T113" fmla="*/ 26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2" h="403">
                    <a:moveTo>
                      <a:pt x="136" y="0"/>
                    </a:moveTo>
                    <a:lnTo>
                      <a:pt x="136" y="0"/>
                    </a:lnTo>
                    <a:lnTo>
                      <a:pt x="122" y="2"/>
                    </a:lnTo>
                    <a:lnTo>
                      <a:pt x="109" y="4"/>
                    </a:lnTo>
                    <a:lnTo>
                      <a:pt x="96" y="7"/>
                    </a:lnTo>
                    <a:lnTo>
                      <a:pt x="83" y="11"/>
                    </a:lnTo>
                    <a:lnTo>
                      <a:pt x="71" y="18"/>
                    </a:lnTo>
                    <a:lnTo>
                      <a:pt x="59" y="24"/>
                    </a:lnTo>
                    <a:lnTo>
                      <a:pt x="49" y="32"/>
                    </a:lnTo>
                    <a:lnTo>
                      <a:pt x="40" y="40"/>
                    </a:lnTo>
                    <a:lnTo>
                      <a:pt x="31" y="50"/>
                    </a:lnTo>
                    <a:lnTo>
                      <a:pt x="22" y="61"/>
                    </a:lnTo>
                    <a:lnTo>
                      <a:pt x="16" y="73"/>
                    </a:lnTo>
                    <a:lnTo>
                      <a:pt x="11" y="85"/>
                    </a:lnTo>
                    <a:lnTo>
                      <a:pt x="5" y="97"/>
                    </a:lnTo>
                    <a:lnTo>
                      <a:pt x="2" y="110"/>
                    </a:lnTo>
                    <a:lnTo>
                      <a:pt x="0" y="124"/>
                    </a:lnTo>
                    <a:lnTo>
                      <a:pt x="0" y="138"/>
                    </a:lnTo>
                    <a:lnTo>
                      <a:pt x="0" y="138"/>
                    </a:lnTo>
                    <a:lnTo>
                      <a:pt x="1" y="148"/>
                    </a:lnTo>
                    <a:lnTo>
                      <a:pt x="3" y="161"/>
                    </a:lnTo>
                    <a:lnTo>
                      <a:pt x="6" y="178"/>
                    </a:lnTo>
                    <a:lnTo>
                      <a:pt x="13" y="198"/>
                    </a:lnTo>
                    <a:lnTo>
                      <a:pt x="22" y="220"/>
                    </a:lnTo>
                    <a:lnTo>
                      <a:pt x="29" y="232"/>
                    </a:lnTo>
                    <a:lnTo>
                      <a:pt x="35" y="243"/>
                    </a:lnTo>
                    <a:lnTo>
                      <a:pt x="44" y="255"/>
                    </a:lnTo>
                    <a:lnTo>
                      <a:pt x="53" y="268"/>
                    </a:lnTo>
                    <a:lnTo>
                      <a:pt x="53" y="268"/>
                    </a:lnTo>
                    <a:lnTo>
                      <a:pt x="55" y="273"/>
                    </a:lnTo>
                    <a:lnTo>
                      <a:pt x="58" y="277"/>
                    </a:lnTo>
                    <a:lnTo>
                      <a:pt x="60" y="289"/>
                    </a:lnTo>
                    <a:lnTo>
                      <a:pt x="62" y="301"/>
                    </a:lnTo>
                    <a:lnTo>
                      <a:pt x="63" y="314"/>
                    </a:lnTo>
                    <a:lnTo>
                      <a:pt x="63" y="314"/>
                    </a:lnTo>
                    <a:lnTo>
                      <a:pt x="59" y="316"/>
                    </a:lnTo>
                    <a:lnTo>
                      <a:pt x="57" y="319"/>
                    </a:lnTo>
                    <a:lnTo>
                      <a:pt x="55" y="323"/>
                    </a:lnTo>
                    <a:lnTo>
                      <a:pt x="55" y="329"/>
                    </a:lnTo>
                    <a:lnTo>
                      <a:pt x="55" y="329"/>
                    </a:lnTo>
                    <a:lnTo>
                      <a:pt x="55" y="334"/>
                    </a:lnTo>
                    <a:lnTo>
                      <a:pt x="58" y="339"/>
                    </a:lnTo>
                    <a:lnTo>
                      <a:pt x="58" y="339"/>
                    </a:lnTo>
                    <a:lnTo>
                      <a:pt x="55" y="344"/>
                    </a:lnTo>
                    <a:lnTo>
                      <a:pt x="55" y="349"/>
                    </a:lnTo>
                    <a:lnTo>
                      <a:pt x="55" y="349"/>
                    </a:lnTo>
                    <a:lnTo>
                      <a:pt x="55" y="355"/>
                    </a:lnTo>
                    <a:lnTo>
                      <a:pt x="58" y="360"/>
                    </a:lnTo>
                    <a:lnTo>
                      <a:pt x="58" y="360"/>
                    </a:lnTo>
                    <a:lnTo>
                      <a:pt x="55" y="364"/>
                    </a:lnTo>
                    <a:lnTo>
                      <a:pt x="55" y="370"/>
                    </a:lnTo>
                    <a:lnTo>
                      <a:pt x="55" y="370"/>
                    </a:lnTo>
                    <a:lnTo>
                      <a:pt x="55" y="375"/>
                    </a:lnTo>
                    <a:lnTo>
                      <a:pt x="57" y="381"/>
                    </a:lnTo>
                    <a:lnTo>
                      <a:pt x="61" y="384"/>
                    </a:lnTo>
                    <a:lnTo>
                      <a:pt x="66" y="387"/>
                    </a:lnTo>
                    <a:lnTo>
                      <a:pt x="66" y="387"/>
                    </a:lnTo>
                    <a:lnTo>
                      <a:pt x="68" y="394"/>
                    </a:lnTo>
                    <a:lnTo>
                      <a:pt x="73" y="399"/>
                    </a:lnTo>
                    <a:lnTo>
                      <a:pt x="80" y="402"/>
                    </a:lnTo>
                    <a:lnTo>
                      <a:pt x="83" y="403"/>
                    </a:lnTo>
                    <a:lnTo>
                      <a:pt x="87" y="403"/>
                    </a:lnTo>
                    <a:lnTo>
                      <a:pt x="185" y="403"/>
                    </a:lnTo>
                    <a:lnTo>
                      <a:pt x="185" y="403"/>
                    </a:lnTo>
                    <a:lnTo>
                      <a:pt x="189" y="403"/>
                    </a:lnTo>
                    <a:lnTo>
                      <a:pt x="192" y="402"/>
                    </a:lnTo>
                    <a:lnTo>
                      <a:pt x="198" y="399"/>
                    </a:lnTo>
                    <a:lnTo>
                      <a:pt x="204" y="394"/>
                    </a:lnTo>
                    <a:lnTo>
                      <a:pt x="206" y="387"/>
                    </a:lnTo>
                    <a:lnTo>
                      <a:pt x="206" y="387"/>
                    </a:lnTo>
                    <a:lnTo>
                      <a:pt x="210" y="384"/>
                    </a:lnTo>
                    <a:lnTo>
                      <a:pt x="215" y="381"/>
                    </a:lnTo>
                    <a:lnTo>
                      <a:pt x="217" y="375"/>
                    </a:lnTo>
                    <a:lnTo>
                      <a:pt x="217" y="370"/>
                    </a:lnTo>
                    <a:lnTo>
                      <a:pt x="217" y="370"/>
                    </a:lnTo>
                    <a:lnTo>
                      <a:pt x="217" y="364"/>
                    </a:lnTo>
                    <a:lnTo>
                      <a:pt x="214" y="360"/>
                    </a:lnTo>
                    <a:lnTo>
                      <a:pt x="214" y="360"/>
                    </a:lnTo>
                    <a:lnTo>
                      <a:pt x="217" y="355"/>
                    </a:lnTo>
                    <a:lnTo>
                      <a:pt x="217" y="349"/>
                    </a:lnTo>
                    <a:lnTo>
                      <a:pt x="217" y="349"/>
                    </a:lnTo>
                    <a:lnTo>
                      <a:pt x="217" y="344"/>
                    </a:lnTo>
                    <a:lnTo>
                      <a:pt x="214" y="339"/>
                    </a:lnTo>
                    <a:lnTo>
                      <a:pt x="214" y="339"/>
                    </a:lnTo>
                    <a:lnTo>
                      <a:pt x="217" y="334"/>
                    </a:lnTo>
                    <a:lnTo>
                      <a:pt x="217" y="329"/>
                    </a:lnTo>
                    <a:lnTo>
                      <a:pt x="217" y="329"/>
                    </a:lnTo>
                    <a:lnTo>
                      <a:pt x="217" y="323"/>
                    </a:lnTo>
                    <a:lnTo>
                      <a:pt x="215" y="319"/>
                    </a:lnTo>
                    <a:lnTo>
                      <a:pt x="212" y="316"/>
                    </a:lnTo>
                    <a:lnTo>
                      <a:pt x="208" y="313"/>
                    </a:lnTo>
                    <a:lnTo>
                      <a:pt x="208" y="313"/>
                    </a:lnTo>
                    <a:lnTo>
                      <a:pt x="209" y="303"/>
                    </a:lnTo>
                    <a:lnTo>
                      <a:pt x="210" y="290"/>
                    </a:lnTo>
                    <a:lnTo>
                      <a:pt x="214" y="278"/>
                    </a:lnTo>
                    <a:lnTo>
                      <a:pt x="216" y="273"/>
                    </a:lnTo>
                    <a:lnTo>
                      <a:pt x="219" y="268"/>
                    </a:lnTo>
                    <a:lnTo>
                      <a:pt x="219" y="268"/>
                    </a:lnTo>
                    <a:lnTo>
                      <a:pt x="228" y="255"/>
                    </a:lnTo>
                    <a:lnTo>
                      <a:pt x="236" y="243"/>
                    </a:lnTo>
                    <a:lnTo>
                      <a:pt x="243" y="232"/>
                    </a:lnTo>
                    <a:lnTo>
                      <a:pt x="249" y="220"/>
                    </a:lnTo>
                    <a:lnTo>
                      <a:pt x="259" y="198"/>
                    </a:lnTo>
                    <a:lnTo>
                      <a:pt x="265" y="178"/>
                    </a:lnTo>
                    <a:lnTo>
                      <a:pt x="269" y="161"/>
                    </a:lnTo>
                    <a:lnTo>
                      <a:pt x="271" y="148"/>
                    </a:lnTo>
                    <a:lnTo>
                      <a:pt x="272" y="138"/>
                    </a:lnTo>
                    <a:lnTo>
                      <a:pt x="272" y="138"/>
                    </a:lnTo>
                    <a:lnTo>
                      <a:pt x="272" y="124"/>
                    </a:lnTo>
                    <a:lnTo>
                      <a:pt x="270" y="110"/>
                    </a:lnTo>
                    <a:lnTo>
                      <a:pt x="266" y="97"/>
                    </a:lnTo>
                    <a:lnTo>
                      <a:pt x="261" y="85"/>
                    </a:lnTo>
                    <a:lnTo>
                      <a:pt x="256" y="73"/>
                    </a:lnTo>
                    <a:lnTo>
                      <a:pt x="249" y="61"/>
                    </a:lnTo>
                    <a:lnTo>
                      <a:pt x="241" y="50"/>
                    </a:lnTo>
                    <a:lnTo>
                      <a:pt x="232" y="40"/>
                    </a:lnTo>
                    <a:lnTo>
                      <a:pt x="222" y="32"/>
                    </a:lnTo>
                    <a:lnTo>
                      <a:pt x="212" y="24"/>
                    </a:lnTo>
                    <a:lnTo>
                      <a:pt x="201" y="18"/>
                    </a:lnTo>
                    <a:lnTo>
                      <a:pt x="189" y="11"/>
                    </a:lnTo>
                    <a:lnTo>
                      <a:pt x="177" y="7"/>
                    </a:lnTo>
                    <a:lnTo>
                      <a:pt x="163" y="4"/>
                    </a:lnTo>
                    <a:lnTo>
                      <a:pt x="150" y="2"/>
                    </a:lnTo>
                    <a:lnTo>
                      <a:pt x="136" y="0"/>
                    </a:lnTo>
                    <a:lnTo>
                      <a:pt x="136" y="0"/>
                    </a:lnTo>
                    <a:close/>
                    <a:moveTo>
                      <a:pt x="203" y="349"/>
                    </a:moveTo>
                    <a:lnTo>
                      <a:pt x="203" y="349"/>
                    </a:lnTo>
                    <a:lnTo>
                      <a:pt x="203" y="351"/>
                    </a:lnTo>
                    <a:lnTo>
                      <a:pt x="201" y="353"/>
                    </a:lnTo>
                    <a:lnTo>
                      <a:pt x="201" y="367"/>
                    </a:lnTo>
                    <a:lnTo>
                      <a:pt x="201" y="367"/>
                    </a:lnTo>
                    <a:lnTo>
                      <a:pt x="203" y="368"/>
                    </a:lnTo>
                    <a:lnTo>
                      <a:pt x="203" y="370"/>
                    </a:lnTo>
                    <a:lnTo>
                      <a:pt x="203" y="370"/>
                    </a:lnTo>
                    <a:lnTo>
                      <a:pt x="202" y="373"/>
                    </a:lnTo>
                    <a:lnTo>
                      <a:pt x="200" y="374"/>
                    </a:lnTo>
                    <a:lnTo>
                      <a:pt x="193" y="381"/>
                    </a:lnTo>
                    <a:lnTo>
                      <a:pt x="193" y="382"/>
                    </a:lnTo>
                    <a:lnTo>
                      <a:pt x="193" y="382"/>
                    </a:lnTo>
                    <a:lnTo>
                      <a:pt x="192" y="385"/>
                    </a:lnTo>
                    <a:lnTo>
                      <a:pt x="191" y="387"/>
                    </a:lnTo>
                    <a:lnTo>
                      <a:pt x="188" y="389"/>
                    </a:lnTo>
                    <a:lnTo>
                      <a:pt x="185" y="389"/>
                    </a:lnTo>
                    <a:lnTo>
                      <a:pt x="87" y="389"/>
                    </a:lnTo>
                    <a:lnTo>
                      <a:pt x="87" y="389"/>
                    </a:lnTo>
                    <a:lnTo>
                      <a:pt x="84" y="389"/>
                    </a:lnTo>
                    <a:lnTo>
                      <a:pt x="82" y="387"/>
                    </a:lnTo>
                    <a:lnTo>
                      <a:pt x="80" y="385"/>
                    </a:lnTo>
                    <a:lnTo>
                      <a:pt x="79" y="382"/>
                    </a:lnTo>
                    <a:lnTo>
                      <a:pt x="79" y="381"/>
                    </a:lnTo>
                    <a:lnTo>
                      <a:pt x="72" y="374"/>
                    </a:lnTo>
                    <a:lnTo>
                      <a:pt x="72" y="374"/>
                    </a:lnTo>
                    <a:lnTo>
                      <a:pt x="70" y="373"/>
                    </a:lnTo>
                    <a:lnTo>
                      <a:pt x="69" y="370"/>
                    </a:lnTo>
                    <a:lnTo>
                      <a:pt x="69" y="370"/>
                    </a:lnTo>
                    <a:lnTo>
                      <a:pt x="69" y="369"/>
                    </a:lnTo>
                    <a:lnTo>
                      <a:pt x="71" y="367"/>
                    </a:lnTo>
                    <a:lnTo>
                      <a:pt x="176" y="367"/>
                    </a:lnTo>
                    <a:lnTo>
                      <a:pt x="176" y="353"/>
                    </a:lnTo>
                    <a:lnTo>
                      <a:pt x="71" y="353"/>
                    </a:lnTo>
                    <a:lnTo>
                      <a:pt x="71" y="353"/>
                    </a:lnTo>
                    <a:lnTo>
                      <a:pt x="69" y="351"/>
                    </a:lnTo>
                    <a:lnTo>
                      <a:pt x="69" y="349"/>
                    </a:lnTo>
                    <a:lnTo>
                      <a:pt x="69" y="349"/>
                    </a:lnTo>
                    <a:lnTo>
                      <a:pt x="70" y="347"/>
                    </a:lnTo>
                    <a:lnTo>
                      <a:pt x="71" y="346"/>
                    </a:lnTo>
                    <a:lnTo>
                      <a:pt x="176" y="346"/>
                    </a:lnTo>
                    <a:lnTo>
                      <a:pt x="176" y="332"/>
                    </a:lnTo>
                    <a:lnTo>
                      <a:pt x="70" y="332"/>
                    </a:lnTo>
                    <a:lnTo>
                      <a:pt x="70" y="332"/>
                    </a:lnTo>
                    <a:lnTo>
                      <a:pt x="69" y="330"/>
                    </a:lnTo>
                    <a:lnTo>
                      <a:pt x="69" y="329"/>
                    </a:lnTo>
                    <a:lnTo>
                      <a:pt x="69" y="329"/>
                    </a:lnTo>
                    <a:lnTo>
                      <a:pt x="70" y="326"/>
                    </a:lnTo>
                    <a:lnTo>
                      <a:pt x="72" y="324"/>
                    </a:lnTo>
                    <a:lnTo>
                      <a:pt x="200" y="324"/>
                    </a:lnTo>
                    <a:lnTo>
                      <a:pt x="200" y="324"/>
                    </a:lnTo>
                    <a:lnTo>
                      <a:pt x="202" y="326"/>
                    </a:lnTo>
                    <a:lnTo>
                      <a:pt x="203" y="329"/>
                    </a:lnTo>
                    <a:lnTo>
                      <a:pt x="203" y="329"/>
                    </a:lnTo>
                    <a:lnTo>
                      <a:pt x="203" y="331"/>
                    </a:lnTo>
                    <a:lnTo>
                      <a:pt x="201" y="332"/>
                    </a:lnTo>
                    <a:lnTo>
                      <a:pt x="201" y="346"/>
                    </a:lnTo>
                    <a:lnTo>
                      <a:pt x="201" y="346"/>
                    </a:lnTo>
                    <a:lnTo>
                      <a:pt x="203" y="347"/>
                    </a:lnTo>
                    <a:lnTo>
                      <a:pt x="203" y="349"/>
                    </a:lnTo>
                    <a:lnTo>
                      <a:pt x="203" y="349"/>
                    </a:lnTo>
                    <a:close/>
                    <a:moveTo>
                      <a:pt x="109" y="310"/>
                    </a:moveTo>
                    <a:lnTo>
                      <a:pt x="90" y="195"/>
                    </a:lnTo>
                    <a:lnTo>
                      <a:pt x="92" y="196"/>
                    </a:lnTo>
                    <a:lnTo>
                      <a:pt x="103" y="186"/>
                    </a:lnTo>
                    <a:lnTo>
                      <a:pt x="114" y="196"/>
                    </a:lnTo>
                    <a:lnTo>
                      <a:pt x="125" y="186"/>
                    </a:lnTo>
                    <a:lnTo>
                      <a:pt x="137" y="196"/>
                    </a:lnTo>
                    <a:lnTo>
                      <a:pt x="148" y="186"/>
                    </a:lnTo>
                    <a:lnTo>
                      <a:pt x="158" y="196"/>
                    </a:lnTo>
                    <a:lnTo>
                      <a:pt x="170" y="186"/>
                    </a:lnTo>
                    <a:lnTo>
                      <a:pt x="181" y="196"/>
                    </a:lnTo>
                    <a:lnTo>
                      <a:pt x="163" y="310"/>
                    </a:lnTo>
                    <a:lnTo>
                      <a:pt x="109" y="310"/>
                    </a:lnTo>
                    <a:close/>
                    <a:moveTo>
                      <a:pt x="208" y="260"/>
                    </a:moveTo>
                    <a:lnTo>
                      <a:pt x="208" y="260"/>
                    </a:lnTo>
                    <a:lnTo>
                      <a:pt x="204" y="265"/>
                    </a:lnTo>
                    <a:lnTo>
                      <a:pt x="202" y="272"/>
                    </a:lnTo>
                    <a:lnTo>
                      <a:pt x="197" y="285"/>
                    </a:lnTo>
                    <a:lnTo>
                      <a:pt x="195" y="299"/>
                    </a:lnTo>
                    <a:lnTo>
                      <a:pt x="194" y="310"/>
                    </a:lnTo>
                    <a:lnTo>
                      <a:pt x="177" y="310"/>
                    </a:lnTo>
                    <a:lnTo>
                      <a:pt x="200" y="172"/>
                    </a:lnTo>
                    <a:lnTo>
                      <a:pt x="185" y="170"/>
                    </a:lnTo>
                    <a:lnTo>
                      <a:pt x="184" y="174"/>
                    </a:lnTo>
                    <a:lnTo>
                      <a:pt x="181" y="178"/>
                    </a:lnTo>
                    <a:lnTo>
                      <a:pt x="170" y="168"/>
                    </a:lnTo>
                    <a:lnTo>
                      <a:pt x="158" y="178"/>
                    </a:lnTo>
                    <a:lnTo>
                      <a:pt x="148" y="168"/>
                    </a:lnTo>
                    <a:lnTo>
                      <a:pt x="137" y="178"/>
                    </a:lnTo>
                    <a:lnTo>
                      <a:pt x="125" y="168"/>
                    </a:lnTo>
                    <a:lnTo>
                      <a:pt x="114" y="178"/>
                    </a:lnTo>
                    <a:lnTo>
                      <a:pt x="103" y="168"/>
                    </a:lnTo>
                    <a:lnTo>
                      <a:pt x="92" y="178"/>
                    </a:lnTo>
                    <a:lnTo>
                      <a:pt x="86" y="173"/>
                    </a:lnTo>
                    <a:lnTo>
                      <a:pt x="86" y="170"/>
                    </a:lnTo>
                    <a:lnTo>
                      <a:pt x="72" y="172"/>
                    </a:lnTo>
                    <a:lnTo>
                      <a:pt x="95" y="310"/>
                    </a:lnTo>
                    <a:lnTo>
                      <a:pt x="77" y="310"/>
                    </a:lnTo>
                    <a:lnTo>
                      <a:pt x="77" y="310"/>
                    </a:lnTo>
                    <a:lnTo>
                      <a:pt x="76" y="299"/>
                    </a:lnTo>
                    <a:lnTo>
                      <a:pt x="74" y="285"/>
                    </a:lnTo>
                    <a:lnTo>
                      <a:pt x="71" y="272"/>
                    </a:lnTo>
                    <a:lnTo>
                      <a:pt x="68" y="265"/>
                    </a:lnTo>
                    <a:lnTo>
                      <a:pt x="63" y="260"/>
                    </a:lnTo>
                    <a:lnTo>
                      <a:pt x="63" y="260"/>
                    </a:lnTo>
                    <a:lnTo>
                      <a:pt x="55" y="248"/>
                    </a:lnTo>
                    <a:lnTo>
                      <a:pt x="47" y="236"/>
                    </a:lnTo>
                    <a:lnTo>
                      <a:pt x="41" y="225"/>
                    </a:lnTo>
                    <a:lnTo>
                      <a:pt x="35" y="214"/>
                    </a:lnTo>
                    <a:lnTo>
                      <a:pt x="27" y="194"/>
                    </a:lnTo>
                    <a:lnTo>
                      <a:pt x="20" y="175"/>
                    </a:lnTo>
                    <a:lnTo>
                      <a:pt x="17" y="159"/>
                    </a:lnTo>
                    <a:lnTo>
                      <a:pt x="15" y="147"/>
                    </a:lnTo>
                    <a:lnTo>
                      <a:pt x="14" y="138"/>
                    </a:lnTo>
                    <a:lnTo>
                      <a:pt x="14" y="138"/>
                    </a:lnTo>
                    <a:lnTo>
                      <a:pt x="14" y="125"/>
                    </a:lnTo>
                    <a:lnTo>
                      <a:pt x="16" y="113"/>
                    </a:lnTo>
                    <a:lnTo>
                      <a:pt x="19" y="101"/>
                    </a:lnTo>
                    <a:lnTo>
                      <a:pt x="23" y="90"/>
                    </a:lnTo>
                    <a:lnTo>
                      <a:pt x="29" y="79"/>
                    </a:lnTo>
                    <a:lnTo>
                      <a:pt x="34" y="69"/>
                    </a:lnTo>
                    <a:lnTo>
                      <a:pt x="42" y="60"/>
                    </a:lnTo>
                    <a:lnTo>
                      <a:pt x="49" y="51"/>
                    </a:lnTo>
                    <a:lnTo>
                      <a:pt x="58" y="43"/>
                    </a:lnTo>
                    <a:lnTo>
                      <a:pt x="68" y="36"/>
                    </a:lnTo>
                    <a:lnTo>
                      <a:pt x="77" y="30"/>
                    </a:lnTo>
                    <a:lnTo>
                      <a:pt x="88" y="24"/>
                    </a:lnTo>
                    <a:lnTo>
                      <a:pt x="99" y="21"/>
                    </a:lnTo>
                    <a:lnTo>
                      <a:pt x="111" y="18"/>
                    </a:lnTo>
                    <a:lnTo>
                      <a:pt x="123" y="16"/>
                    </a:lnTo>
                    <a:lnTo>
                      <a:pt x="136" y="16"/>
                    </a:lnTo>
                    <a:lnTo>
                      <a:pt x="136" y="16"/>
                    </a:lnTo>
                    <a:lnTo>
                      <a:pt x="149" y="16"/>
                    </a:lnTo>
                    <a:lnTo>
                      <a:pt x="161" y="18"/>
                    </a:lnTo>
                    <a:lnTo>
                      <a:pt x="173" y="21"/>
                    </a:lnTo>
                    <a:lnTo>
                      <a:pt x="183" y="24"/>
                    </a:lnTo>
                    <a:lnTo>
                      <a:pt x="194" y="30"/>
                    </a:lnTo>
                    <a:lnTo>
                      <a:pt x="204" y="36"/>
                    </a:lnTo>
                    <a:lnTo>
                      <a:pt x="214" y="43"/>
                    </a:lnTo>
                    <a:lnTo>
                      <a:pt x="222" y="51"/>
                    </a:lnTo>
                    <a:lnTo>
                      <a:pt x="230" y="60"/>
                    </a:lnTo>
                    <a:lnTo>
                      <a:pt x="237" y="69"/>
                    </a:lnTo>
                    <a:lnTo>
                      <a:pt x="244" y="79"/>
                    </a:lnTo>
                    <a:lnTo>
                      <a:pt x="248" y="90"/>
                    </a:lnTo>
                    <a:lnTo>
                      <a:pt x="252" y="101"/>
                    </a:lnTo>
                    <a:lnTo>
                      <a:pt x="256" y="113"/>
                    </a:lnTo>
                    <a:lnTo>
                      <a:pt x="258" y="125"/>
                    </a:lnTo>
                    <a:lnTo>
                      <a:pt x="258" y="138"/>
                    </a:lnTo>
                    <a:lnTo>
                      <a:pt x="258" y="138"/>
                    </a:lnTo>
                    <a:lnTo>
                      <a:pt x="257" y="147"/>
                    </a:lnTo>
                    <a:lnTo>
                      <a:pt x="255" y="159"/>
                    </a:lnTo>
                    <a:lnTo>
                      <a:pt x="251" y="175"/>
                    </a:lnTo>
                    <a:lnTo>
                      <a:pt x="245" y="194"/>
                    </a:lnTo>
                    <a:lnTo>
                      <a:pt x="236" y="214"/>
                    </a:lnTo>
                    <a:lnTo>
                      <a:pt x="231" y="225"/>
                    </a:lnTo>
                    <a:lnTo>
                      <a:pt x="224" y="236"/>
                    </a:lnTo>
                    <a:lnTo>
                      <a:pt x="217" y="248"/>
                    </a:lnTo>
                    <a:lnTo>
                      <a:pt x="208" y="260"/>
                    </a:lnTo>
                    <a:lnTo>
                      <a:pt x="208"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ko-KR" altLang="en-US">
                  <a:latin typeface="+mn-ea"/>
                  <a:ea typeface="+mn-ea"/>
                </a:endParaRPr>
              </a:p>
            </p:txBody>
          </p:sp>
          <p:sp>
            <p:nvSpPr>
              <p:cNvPr id="48" name="Rectangle 7"/>
              <p:cNvSpPr>
                <a:spLocks noChangeArrowheads="1"/>
              </p:cNvSpPr>
              <p:nvPr/>
            </p:nvSpPr>
            <p:spPr bwMode="auto">
              <a:xfrm>
                <a:off x="4338638" y="1814513"/>
                <a:ext cx="23813" cy="68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61" tIns="45731" rIns="91461" bIns="45731" numCol="1" anchor="t" anchorCtr="0" compatLnSpc="1">
                <a:prstTxWarp prst="textNoShape">
                  <a:avLst/>
                </a:prstTxWarp>
              </a:bodyPr>
              <a:lstStyle/>
              <a:p>
                <a:endParaRPr lang="ko-KR" altLang="en-US">
                  <a:latin typeface="+mn-ea"/>
                  <a:ea typeface="+mn-ea"/>
                </a:endParaRPr>
              </a:p>
            </p:txBody>
          </p:sp>
          <p:sp>
            <p:nvSpPr>
              <p:cNvPr id="49" name="Freeform 8"/>
              <p:cNvSpPr>
                <a:spLocks/>
              </p:cNvSpPr>
              <p:nvPr/>
            </p:nvSpPr>
            <p:spPr bwMode="auto">
              <a:xfrm>
                <a:off x="4173538" y="1855788"/>
                <a:ext cx="55563" cy="71438"/>
              </a:xfrm>
              <a:custGeom>
                <a:avLst/>
                <a:gdLst>
                  <a:gd name="T0" fmla="*/ 35 w 35"/>
                  <a:gd name="T1" fmla="*/ 37 h 45"/>
                  <a:gd name="T2" fmla="*/ 12 w 35"/>
                  <a:gd name="T3" fmla="*/ 0 h 45"/>
                  <a:gd name="T4" fmla="*/ 0 w 35"/>
                  <a:gd name="T5" fmla="*/ 7 h 45"/>
                  <a:gd name="T6" fmla="*/ 22 w 35"/>
                  <a:gd name="T7" fmla="*/ 45 h 45"/>
                  <a:gd name="T8" fmla="*/ 35 w 35"/>
                  <a:gd name="T9" fmla="*/ 37 h 45"/>
                </a:gdLst>
                <a:ahLst/>
                <a:cxnLst>
                  <a:cxn ang="0">
                    <a:pos x="T0" y="T1"/>
                  </a:cxn>
                  <a:cxn ang="0">
                    <a:pos x="T2" y="T3"/>
                  </a:cxn>
                  <a:cxn ang="0">
                    <a:pos x="T4" y="T5"/>
                  </a:cxn>
                  <a:cxn ang="0">
                    <a:pos x="T6" y="T7"/>
                  </a:cxn>
                  <a:cxn ang="0">
                    <a:pos x="T8" y="T9"/>
                  </a:cxn>
                </a:cxnLst>
                <a:rect l="0" t="0" r="r" b="b"/>
                <a:pathLst>
                  <a:path w="35" h="45">
                    <a:moveTo>
                      <a:pt x="35" y="37"/>
                    </a:moveTo>
                    <a:lnTo>
                      <a:pt x="12" y="0"/>
                    </a:lnTo>
                    <a:lnTo>
                      <a:pt x="0" y="7"/>
                    </a:lnTo>
                    <a:lnTo>
                      <a:pt x="22" y="45"/>
                    </a:lnTo>
                    <a:lnTo>
                      <a:pt x="35"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ko-KR" altLang="en-US">
                  <a:latin typeface="+mn-ea"/>
                  <a:ea typeface="+mn-ea"/>
                </a:endParaRPr>
              </a:p>
            </p:txBody>
          </p:sp>
          <p:sp>
            <p:nvSpPr>
              <p:cNvPr id="50" name="Freeform 9"/>
              <p:cNvSpPr>
                <a:spLocks/>
              </p:cNvSpPr>
              <p:nvPr/>
            </p:nvSpPr>
            <p:spPr bwMode="auto">
              <a:xfrm>
                <a:off x="4057650" y="1976438"/>
                <a:ext cx="69850" cy="53975"/>
              </a:xfrm>
              <a:custGeom>
                <a:avLst/>
                <a:gdLst>
                  <a:gd name="T0" fmla="*/ 44 w 44"/>
                  <a:gd name="T1" fmla="*/ 22 h 34"/>
                  <a:gd name="T2" fmla="*/ 7 w 44"/>
                  <a:gd name="T3" fmla="*/ 0 h 34"/>
                  <a:gd name="T4" fmla="*/ 0 w 44"/>
                  <a:gd name="T5" fmla="*/ 12 h 34"/>
                  <a:gd name="T6" fmla="*/ 38 w 44"/>
                  <a:gd name="T7" fmla="*/ 34 h 34"/>
                  <a:gd name="T8" fmla="*/ 44 w 44"/>
                  <a:gd name="T9" fmla="*/ 22 h 34"/>
                </a:gdLst>
                <a:ahLst/>
                <a:cxnLst>
                  <a:cxn ang="0">
                    <a:pos x="T0" y="T1"/>
                  </a:cxn>
                  <a:cxn ang="0">
                    <a:pos x="T2" y="T3"/>
                  </a:cxn>
                  <a:cxn ang="0">
                    <a:pos x="T4" y="T5"/>
                  </a:cxn>
                  <a:cxn ang="0">
                    <a:pos x="T6" y="T7"/>
                  </a:cxn>
                  <a:cxn ang="0">
                    <a:pos x="T8" y="T9"/>
                  </a:cxn>
                </a:cxnLst>
                <a:rect l="0" t="0" r="r" b="b"/>
                <a:pathLst>
                  <a:path w="44" h="34">
                    <a:moveTo>
                      <a:pt x="44" y="22"/>
                    </a:moveTo>
                    <a:lnTo>
                      <a:pt x="7" y="0"/>
                    </a:lnTo>
                    <a:lnTo>
                      <a:pt x="0" y="12"/>
                    </a:lnTo>
                    <a:lnTo>
                      <a:pt x="38" y="34"/>
                    </a:lnTo>
                    <a:lnTo>
                      <a:pt x="44"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ko-KR" altLang="en-US">
                  <a:latin typeface="+mn-ea"/>
                  <a:ea typeface="+mn-ea"/>
                </a:endParaRPr>
              </a:p>
            </p:txBody>
          </p:sp>
          <p:sp>
            <p:nvSpPr>
              <p:cNvPr id="51" name="Rectangle 10"/>
              <p:cNvSpPr>
                <a:spLocks noChangeArrowheads="1"/>
              </p:cNvSpPr>
              <p:nvPr/>
            </p:nvSpPr>
            <p:spPr bwMode="auto">
              <a:xfrm>
                <a:off x="4021138" y="2143125"/>
                <a:ext cx="68263"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61" tIns="45731" rIns="91461" bIns="45731" numCol="1" anchor="t" anchorCtr="0" compatLnSpc="1">
                <a:prstTxWarp prst="textNoShape">
                  <a:avLst/>
                </a:prstTxWarp>
              </a:bodyPr>
              <a:lstStyle/>
              <a:p>
                <a:endParaRPr lang="ko-KR" altLang="en-US">
                  <a:latin typeface="+mn-ea"/>
                  <a:ea typeface="+mn-ea"/>
                </a:endParaRPr>
              </a:p>
            </p:txBody>
          </p:sp>
          <p:sp>
            <p:nvSpPr>
              <p:cNvPr id="52" name="Rectangle 11"/>
              <p:cNvSpPr>
                <a:spLocks noChangeArrowheads="1"/>
              </p:cNvSpPr>
              <p:nvPr/>
            </p:nvSpPr>
            <p:spPr bwMode="auto">
              <a:xfrm>
                <a:off x="4621213" y="2133600"/>
                <a:ext cx="6985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61" tIns="45731" rIns="91461" bIns="45731" numCol="1" anchor="t" anchorCtr="0" compatLnSpc="1">
                <a:prstTxWarp prst="textNoShape">
                  <a:avLst/>
                </a:prstTxWarp>
              </a:bodyPr>
              <a:lstStyle/>
              <a:p>
                <a:endParaRPr lang="ko-KR" altLang="en-US">
                  <a:latin typeface="+mn-ea"/>
                  <a:ea typeface="+mn-ea"/>
                </a:endParaRPr>
              </a:p>
            </p:txBody>
          </p:sp>
          <p:sp>
            <p:nvSpPr>
              <p:cNvPr id="53" name="Freeform 12"/>
              <p:cNvSpPr>
                <a:spLocks/>
              </p:cNvSpPr>
              <p:nvPr/>
            </p:nvSpPr>
            <p:spPr bwMode="auto">
              <a:xfrm>
                <a:off x="4578350" y="1966913"/>
                <a:ext cx="69850" cy="53975"/>
              </a:xfrm>
              <a:custGeom>
                <a:avLst/>
                <a:gdLst>
                  <a:gd name="T0" fmla="*/ 44 w 44"/>
                  <a:gd name="T1" fmla="*/ 13 h 34"/>
                  <a:gd name="T2" fmla="*/ 38 w 44"/>
                  <a:gd name="T3" fmla="*/ 0 h 34"/>
                  <a:gd name="T4" fmla="*/ 0 w 44"/>
                  <a:gd name="T5" fmla="*/ 22 h 34"/>
                  <a:gd name="T6" fmla="*/ 7 w 44"/>
                  <a:gd name="T7" fmla="*/ 34 h 34"/>
                  <a:gd name="T8" fmla="*/ 44 w 44"/>
                  <a:gd name="T9" fmla="*/ 13 h 34"/>
                </a:gdLst>
                <a:ahLst/>
                <a:cxnLst>
                  <a:cxn ang="0">
                    <a:pos x="T0" y="T1"/>
                  </a:cxn>
                  <a:cxn ang="0">
                    <a:pos x="T2" y="T3"/>
                  </a:cxn>
                  <a:cxn ang="0">
                    <a:pos x="T4" y="T5"/>
                  </a:cxn>
                  <a:cxn ang="0">
                    <a:pos x="T6" y="T7"/>
                  </a:cxn>
                  <a:cxn ang="0">
                    <a:pos x="T8" y="T9"/>
                  </a:cxn>
                </a:cxnLst>
                <a:rect l="0" t="0" r="r" b="b"/>
                <a:pathLst>
                  <a:path w="44" h="34">
                    <a:moveTo>
                      <a:pt x="44" y="13"/>
                    </a:moveTo>
                    <a:lnTo>
                      <a:pt x="38" y="0"/>
                    </a:lnTo>
                    <a:lnTo>
                      <a:pt x="0" y="22"/>
                    </a:lnTo>
                    <a:lnTo>
                      <a:pt x="7" y="34"/>
                    </a:lnTo>
                    <a:lnTo>
                      <a:pt x="4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ko-KR" altLang="en-US">
                  <a:latin typeface="+mn-ea"/>
                  <a:ea typeface="+mn-ea"/>
                </a:endParaRPr>
              </a:p>
            </p:txBody>
          </p:sp>
          <p:sp>
            <p:nvSpPr>
              <p:cNvPr id="54" name="Freeform 13"/>
              <p:cNvSpPr>
                <a:spLocks/>
              </p:cNvSpPr>
              <p:nvPr/>
            </p:nvSpPr>
            <p:spPr bwMode="auto">
              <a:xfrm>
                <a:off x="4473575" y="1849438"/>
                <a:ext cx="55563" cy="73025"/>
              </a:xfrm>
              <a:custGeom>
                <a:avLst/>
                <a:gdLst>
                  <a:gd name="T0" fmla="*/ 35 w 35"/>
                  <a:gd name="T1" fmla="*/ 8 h 46"/>
                  <a:gd name="T2" fmla="*/ 23 w 35"/>
                  <a:gd name="T3" fmla="*/ 0 h 46"/>
                  <a:gd name="T4" fmla="*/ 0 w 35"/>
                  <a:gd name="T5" fmla="*/ 38 h 46"/>
                  <a:gd name="T6" fmla="*/ 13 w 35"/>
                  <a:gd name="T7" fmla="*/ 46 h 46"/>
                  <a:gd name="T8" fmla="*/ 35 w 35"/>
                  <a:gd name="T9" fmla="*/ 8 h 46"/>
                </a:gdLst>
                <a:ahLst/>
                <a:cxnLst>
                  <a:cxn ang="0">
                    <a:pos x="T0" y="T1"/>
                  </a:cxn>
                  <a:cxn ang="0">
                    <a:pos x="T2" y="T3"/>
                  </a:cxn>
                  <a:cxn ang="0">
                    <a:pos x="T4" y="T5"/>
                  </a:cxn>
                  <a:cxn ang="0">
                    <a:pos x="T6" y="T7"/>
                  </a:cxn>
                  <a:cxn ang="0">
                    <a:pos x="T8" y="T9"/>
                  </a:cxn>
                </a:cxnLst>
                <a:rect l="0" t="0" r="r" b="b"/>
                <a:pathLst>
                  <a:path w="35" h="46">
                    <a:moveTo>
                      <a:pt x="35" y="8"/>
                    </a:moveTo>
                    <a:lnTo>
                      <a:pt x="23" y="0"/>
                    </a:lnTo>
                    <a:lnTo>
                      <a:pt x="0" y="38"/>
                    </a:lnTo>
                    <a:lnTo>
                      <a:pt x="13" y="46"/>
                    </a:lnTo>
                    <a:lnTo>
                      <a:pt x="35"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ko-KR" altLang="en-US">
                  <a:latin typeface="+mn-ea"/>
                  <a:ea typeface="+mn-ea"/>
                </a:endParaRPr>
              </a:p>
            </p:txBody>
          </p:sp>
          <p:sp>
            <p:nvSpPr>
              <p:cNvPr id="55" name="Freeform 14"/>
              <p:cNvSpPr>
                <a:spLocks/>
              </p:cNvSpPr>
              <p:nvPr/>
            </p:nvSpPr>
            <p:spPr bwMode="auto">
              <a:xfrm>
                <a:off x="4579938" y="2271713"/>
                <a:ext cx="73025" cy="52388"/>
              </a:xfrm>
              <a:custGeom>
                <a:avLst/>
                <a:gdLst>
                  <a:gd name="T0" fmla="*/ 0 w 46"/>
                  <a:gd name="T1" fmla="*/ 12 h 33"/>
                  <a:gd name="T2" fmla="*/ 38 w 46"/>
                  <a:gd name="T3" fmla="*/ 33 h 33"/>
                  <a:gd name="T4" fmla="*/ 46 w 46"/>
                  <a:gd name="T5" fmla="*/ 22 h 33"/>
                  <a:gd name="T6" fmla="*/ 8 w 46"/>
                  <a:gd name="T7" fmla="*/ 0 h 33"/>
                  <a:gd name="T8" fmla="*/ 0 w 46"/>
                  <a:gd name="T9" fmla="*/ 12 h 33"/>
                </a:gdLst>
                <a:ahLst/>
                <a:cxnLst>
                  <a:cxn ang="0">
                    <a:pos x="T0" y="T1"/>
                  </a:cxn>
                  <a:cxn ang="0">
                    <a:pos x="T2" y="T3"/>
                  </a:cxn>
                  <a:cxn ang="0">
                    <a:pos x="T4" y="T5"/>
                  </a:cxn>
                  <a:cxn ang="0">
                    <a:pos x="T6" y="T7"/>
                  </a:cxn>
                  <a:cxn ang="0">
                    <a:pos x="T8" y="T9"/>
                  </a:cxn>
                </a:cxnLst>
                <a:rect l="0" t="0" r="r" b="b"/>
                <a:pathLst>
                  <a:path w="46" h="33">
                    <a:moveTo>
                      <a:pt x="0" y="12"/>
                    </a:moveTo>
                    <a:lnTo>
                      <a:pt x="38" y="33"/>
                    </a:lnTo>
                    <a:lnTo>
                      <a:pt x="46" y="22"/>
                    </a:lnTo>
                    <a:lnTo>
                      <a:pt x="8" y="0"/>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ko-KR" altLang="en-US">
                  <a:latin typeface="+mn-ea"/>
                  <a:ea typeface="+mn-ea"/>
                </a:endParaRPr>
              </a:p>
            </p:txBody>
          </p:sp>
          <p:sp>
            <p:nvSpPr>
              <p:cNvPr id="56" name="Freeform 15"/>
              <p:cNvSpPr>
                <a:spLocks/>
              </p:cNvSpPr>
              <p:nvPr/>
            </p:nvSpPr>
            <p:spPr bwMode="auto">
              <a:xfrm>
                <a:off x="4059238" y="2279650"/>
                <a:ext cx="71438" cy="53975"/>
              </a:xfrm>
              <a:custGeom>
                <a:avLst/>
                <a:gdLst>
                  <a:gd name="T0" fmla="*/ 0 w 45"/>
                  <a:gd name="T1" fmla="*/ 22 h 34"/>
                  <a:gd name="T2" fmla="*/ 8 w 45"/>
                  <a:gd name="T3" fmla="*/ 34 h 34"/>
                  <a:gd name="T4" fmla="*/ 45 w 45"/>
                  <a:gd name="T5" fmla="*/ 12 h 34"/>
                  <a:gd name="T6" fmla="*/ 38 w 45"/>
                  <a:gd name="T7" fmla="*/ 0 h 34"/>
                  <a:gd name="T8" fmla="*/ 0 w 45"/>
                  <a:gd name="T9" fmla="*/ 22 h 34"/>
                </a:gdLst>
                <a:ahLst/>
                <a:cxnLst>
                  <a:cxn ang="0">
                    <a:pos x="T0" y="T1"/>
                  </a:cxn>
                  <a:cxn ang="0">
                    <a:pos x="T2" y="T3"/>
                  </a:cxn>
                  <a:cxn ang="0">
                    <a:pos x="T4" y="T5"/>
                  </a:cxn>
                  <a:cxn ang="0">
                    <a:pos x="T6" y="T7"/>
                  </a:cxn>
                  <a:cxn ang="0">
                    <a:pos x="T8" y="T9"/>
                  </a:cxn>
                </a:cxnLst>
                <a:rect l="0" t="0" r="r" b="b"/>
                <a:pathLst>
                  <a:path w="45" h="34">
                    <a:moveTo>
                      <a:pt x="0" y="22"/>
                    </a:moveTo>
                    <a:lnTo>
                      <a:pt x="8" y="34"/>
                    </a:lnTo>
                    <a:lnTo>
                      <a:pt x="45" y="12"/>
                    </a:lnTo>
                    <a:lnTo>
                      <a:pt x="38" y="0"/>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61" tIns="45731" rIns="91461" bIns="45731" numCol="1" anchor="t" anchorCtr="0" compatLnSpc="1">
                <a:prstTxWarp prst="textNoShape">
                  <a:avLst/>
                </a:prstTxWarp>
              </a:bodyPr>
              <a:lstStyle/>
              <a:p>
                <a:endParaRPr lang="ko-KR" altLang="en-US">
                  <a:latin typeface="+mn-ea"/>
                  <a:ea typeface="+mn-ea"/>
                </a:endParaRPr>
              </a:p>
            </p:txBody>
          </p:sp>
        </p:grpSp>
      </p:grpSp>
      <p:sp>
        <p:nvSpPr>
          <p:cNvPr id="61" name="speed"/>
          <p:cNvSpPr txBox="1">
            <a:spLocks noChangeArrowheads="1"/>
          </p:cNvSpPr>
          <p:nvPr/>
        </p:nvSpPr>
        <p:spPr bwMode="auto">
          <a:xfrm>
            <a:off x="6705373" y="2110703"/>
            <a:ext cx="1795363" cy="276999"/>
          </a:xfrm>
          <a:prstGeom prst="rect">
            <a:avLst/>
          </a:prstGeom>
          <a:noFill/>
          <a:scene3d>
            <a:camera prst="orthographicFront">
              <a:rot lat="0" lon="0" rev="0"/>
            </a:camera>
            <a:lightRig rig="threePt" dir="t"/>
          </a:scene3d>
          <a:sp3d prstMaterial="matte">
            <a:bevelT w="1270" h="1270"/>
          </a:sp3d>
        </p:spPr>
        <p:txBody>
          <a:bodyPr wrap="none" lIns="0" tIns="0" rIns="0" bIns="0" anchor="t" anchorCtr="0">
            <a:spAutoFit/>
            <a:sp3d/>
          </a:bodyPr>
          <a:lstStyle>
            <a:defPPr>
              <a:defRPr lang="ko-KR"/>
            </a:defPPr>
            <a:lvl1pPr fontAlgn="base">
              <a:lnSpc>
                <a:spcPct val="90000"/>
              </a:lnSpc>
              <a:spcBef>
                <a:spcPct val="0"/>
              </a:spcBef>
              <a:spcAft>
                <a:spcPct val="0"/>
              </a:spcAft>
              <a:buClr>
                <a:prstClr val="white"/>
              </a:buClr>
              <a:defRPr kumimoji="1" sz="1200" b="1">
                <a:solidFill>
                  <a:schemeClr val="bg1"/>
                </a:solidFill>
                <a:latin typeface="Tahoma" pitchFamily="34" charset="0"/>
                <a:ea typeface="Tahoma" pitchFamily="34" charset="0"/>
                <a:cs typeface="Tahoma" pitchFamily="34" charset="0"/>
              </a:defRPr>
            </a:lvl1pPr>
            <a:lvl2pPr fontAlgn="base">
              <a:spcBef>
                <a:spcPct val="0"/>
              </a:spcBef>
              <a:spcAft>
                <a:spcPct val="0"/>
              </a:spcAft>
              <a:defRPr kumimoji="1">
                <a:latin typeface="굴림" pitchFamily="50" charset="-127"/>
                <a:ea typeface="굴림" pitchFamily="50" charset="-127"/>
              </a:defRPr>
            </a:lvl2pPr>
            <a:lvl3pPr fontAlgn="base">
              <a:spcBef>
                <a:spcPct val="0"/>
              </a:spcBef>
              <a:spcAft>
                <a:spcPct val="0"/>
              </a:spcAft>
              <a:defRPr kumimoji="1">
                <a:latin typeface="굴림" pitchFamily="50" charset="-127"/>
                <a:ea typeface="굴림" pitchFamily="50" charset="-127"/>
              </a:defRPr>
            </a:lvl3pPr>
            <a:lvl4pPr fontAlgn="base">
              <a:spcBef>
                <a:spcPct val="0"/>
              </a:spcBef>
              <a:spcAft>
                <a:spcPct val="0"/>
              </a:spcAft>
              <a:defRPr kumimoji="1">
                <a:latin typeface="굴림" pitchFamily="50" charset="-127"/>
                <a:ea typeface="굴림" pitchFamily="50" charset="-127"/>
              </a:defRPr>
            </a:lvl4pPr>
            <a:lvl5pPr fontAlgn="base">
              <a:spcBef>
                <a:spcPct val="0"/>
              </a:spcBef>
              <a:spcAft>
                <a:spcPct val="0"/>
              </a:spcAft>
              <a:defRPr kumimoji="1">
                <a:latin typeface="굴림" pitchFamily="50" charset="-127"/>
                <a:ea typeface="굴림" pitchFamily="50" charset="-127"/>
              </a:defRPr>
            </a:lvl5pPr>
            <a:lvl6pPr>
              <a:defRPr kumimoji="1">
                <a:latin typeface="굴림" pitchFamily="50" charset="-127"/>
                <a:ea typeface="굴림" pitchFamily="50" charset="-127"/>
              </a:defRPr>
            </a:lvl6pPr>
            <a:lvl7pPr>
              <a:defRPr kumimoji="1">
                <a:latin typeface="굴림" pitchFamily="50" charset="-127"/>
                <a:ea typeface="굴림" pitchFamily="50" charset="-127"/>
              </a:defRPr>
            </a:lvl7pPr>
            <a:lvl8pPr>
              <a:defRPr kumimoji="1">
                <a:latin typeface="굴림" pitchFamily="50" charset="-127"/>
                <a:ea typeface="굴림" pitchFamily="50" charset="-127"/>
              </a:defRPr>
            </a:lvl8pPr>
            <a:lvl9pPr>
              <a:defRPr kumimoji="1">
                <a:latin typeface="굴림" pitchFamily="50" charset="-127"/>
                <a:ea typeface="굴림" pitchFamily="50" charset="-127"/>
              </a:defRPr>
            </a:lvl9pPr>
          </a:lstStyle>
          <a:p>
            <a:r>
              <a:rPr lang="zh-CN" altLang="en-US" sz="2000" dirty="0" smtClean="0">
                <a:solidFill>
                  <a:srgbClr val="15B0E8"/>
                </a:solidFill>
                <a:latin typeface="+mn-ea"/>
                <a:ea typeface="+mn-ea"/>
              </a:rPr>
              <a:t>本地虚拟机迁移</a:t>
            </a:r>
            <a:endParaRPr lang="en-US" altLang="ko-KR" sz="2000" dirty="0">
              <a:solidFill>
                <a:srgbClr val="15B0E8"/>
              </a:solidFill>
              <a:latin typeface="+mn-ea"/>
              <a:ea typeface="+mn-ea"/>
            </a:endParaRPr>
          </a:p>
        </p:txBody>
      </p:sp>
      <p:sp>
        <p:nvSpPr>
          <p:cNvPr id="64" name="speed"/>
          <p:cNvSpPr txBox="1">
            <a:spLocks noChangeArrowheads="1"/>
          </p:cNvSpPr>
          <p:nvPr/>
        </p:nvSpPr>
        <p:spPr bwMode="auto">
          <a:xfrm>
            <a:off x="6808887" y="3568456"/>
            <a:ext cx="1764196" cy="2769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sp3d/>
          </a:bodyPr>
          <a:lstStyle>
            <a:defPPr>
              <a:defRPr lang="ko-KR"/>
            </a:defPPr>
            <a:lvl1pPr fontAlgn="base">
              <a:lnSpc>
                <a:spcPct val="90000"/>
              </a:lnSpc>
              <a:spcBef>
                <a:spcPct val="0"/>
              </a:spcBef>
              <a:spcAft>
                <a:spcPct val="0"/>
              </a:spcAft>
              <a:buClr>
                <a:prstClr val="white"/>
              </a:buClr>
              <a:defRPr kumimoji="1" sz="1200" b="1">
                <a:solidFill>
                  <a:schemeClr val="bg1"/>
                </a:solidFill>
                <a:latin typeface="Tahoma" pitchFamily="34" charset="0"/>
                <a:ea typeface="Tahoma" pitchFamily="34" charset="0"/>
                <a:cs typeface="Tahoma" pitchFamily="34" charset="0"/>
              </a:defRPr>
            </a:lvl1pPr>
            <a:lvl2pPr fontAlgn="base">
              <a:spcBef>
                <a:spcPct val="0"/>
              </a:spcBef>
              <a:spcAft>
                <a:spcPct val="0"/>
              </a:spcAft>
              <a:defRPr kumimoji="1">
                <a:latin typeface="굴림" pitchFamily="50" charset="-127"/>
                <a:ea typeface="굴림" pitchFamily="50" charset="-127"/>
              </a:defRPr>
            </a:lvl2pPr>
            <a:lvl3pPr fontAlgn="base">
              <a:spcBef>
                <a:spcPct val="0"/>
              </a:spcBef>
              <a:spcAft>
                <a:spcPct val="0"/>
              </a:spcAft>
              <a:defRPr kumimoji="1">
                <a:latin typeface="굴림" pitchFamily="50" charset="-127"/>
                <a:ea typeface="굴림" pitchFamily="50" charset="-127"/>
              </a:defRPr>
            </a:lvl3pPr>
            <a:lvl4pPr fontAlgn="base">
              <a:spcBef>
                <a:spcPct val="0"/>
              </a:spcBef>
              <a:spcAft>
                <a:spcPct val="0"/>
              </a:spcAft>
              <a:defRPr kumimoji="1">
                <a:latin typeface="굴림" pitchFamily="50" charset="-127"/>
                <a:ea typeface="굴림" pitchFamily="50" charset="-127"/>
              </a:defRPr>
            </a:lvl4pPr>
            <a:lvl5pPr fontAlgn="base">
              <a:spcBef>
                <a:spcPct val="0"/>
              </a:spcBef>
              <a:spcAft>
                <a:spcPct val="0"/>
              </a:spcAft>
              <a:defRPr kumimoji="1">
                <a:latin typeface="굴림" pitchFamily="50" charset="-127"/>
                <a:ea typeface="굴림" pitchFamily="50" charset="-127"/>
              </a:defRPr>
            </a:lvl5pPr>
            <a:lvl6pPr>
              <a:defRPr kumimoji="1">
                <a:latin typeface="굴림" pitchFamily="50" charset="-127"/>
                <a:ea typeface="굴림" pitchFamily="50" charset="-127"/>
              </a:defRPr>
            </a:lvl6pPr>
            <a:lvl7pPr>
              <a:defRPr kumimoji="1">
                <a:latin typeface="굴림" pitchFamily="50" charset="-127"/>
                <a:ea typeface="굴림" pitchFamily="50" charset="-127"/>
              </a:defRPr>
            </a:lvl7pPr>
            <a:lvl8pPr>
              <a:defRPr kumimoji="1">
                <a:latin typeface="굴림" pitchFamily="50" charset="-127"/>
                <a:ea typeface="굴림" pitchFamily="50" charset="-127"/>
              </a:defRPr>
            </a:lvl8pPr>
            <a:lvl9pPr>
              <a:defRPr kumimoji="1">
                <a:latin typeface="굴림" pitchFamily="50" charset="-127"/>
                <a:ea typeface="굴림" pitchFamily="50" charset="-127"/>
              </a:defRPr>
            </a:lvl9pPr>
          </a:lstStyle>
          <a:p>
            <a:r>
              <a:rPr lang="zh-CN" altLang="en-US" sz="2000" dirty="0" smtClean="0">
                <a:solidFill>
                  <a:srgbClr val="415463"/>
                </a:solidFill>
                <a:latin typeface="+mn-ea"/>
                <a:ea typeface="+mn-ea"/>
              </a:rPr>
              <a:t>性能优化</a:t>
            </a:r>
            <a:endParaRPr lang="en-US" altLang="ko-KR" sz="2000" dirty="0">
              <a:solidFill>
                <a:srgbClr val="415463"/>
              </a:solidFill>
              <a:latin typeface="+mn-ea"/>
              <a:ea typeface="+mn-ea"/>
            </a:endParaRPr>
          </a:p>
        </p:txBody>
      </p:sp>
      <p:sp>
        <p:nvSpPr>
          <p:cNvPr id="67" name="speed"/>
          <p:cNvSpPr txBox="1">
            <a:spLocks noChangeArrowheads="1"/>
          </p:cNvSpPr>
          <p:nvPr/>
        </p:nvSpPr>
        <p:spPr bwMode="auto">
          <a:xfrm>
            <a:off x="6808887" y="4824039"/>
            <a:ext cx="1795363" cy="276999"/>
          </a:xfrm>
          <a:prstGeom prst="rect">
            <a:avLst/>
          </a:prstGeom>
          <a:noFill/>
          <a:scene3d>
            <a:camera prst="orthographicFront">
              <a:rot lat="0" lon="0" rev="0"/>
            </a:camera>
            <a:lightRig rig="threePt" dir="t"/>
          </a:scene3d>
          <a:sp3d prstMaterial="matte">
            <a:bevelT w="1270" h="1270"/>
          </a:sp3d>
        </p:spPr>
        <p:txBody>
          <a:bodyPr wrap="none" lIns="0" tIns="0" rIns="0" bIns="0" anchor="t" anchorCtr="0">
            <a:spAutoFit/>
            <a:sp3d/>
          </a:bodyPr>
          <a:lstStyle>
            <a:defPPr>
              <a:defRPr lang="ko-KR"/>
            </a:defPPr>
            <a:lvl1pPr fontAlgn="base">
              <a:lnSpc>
                <a:spcPct val="90000"/>
              </a:lnSpc>
              <a:spcBef>
                <a:spcPct val="0"/>
              </a:spcBef>
              <a:spcAft>
                <a:spcPct val="0"/>
              </a:spcAft>
              <a:buClr>
                <a:prstClr val="white"/>
              </a:buClr>
              <a:defRPr kumimoji="1" sz="1200" b="1">
                <a:solidFill>
                  <a:schemeClr val="bg1"/>
                </a:solidFill>
                <a:latin typeface="Tahoma" pitchFamily="34" charset="0"/>
                <a:ea typeface="Tahoma" pitchFamily="34" charset="0"/>
                <a:cs typeface="Tahoma" pitchFamily="34" charset="0"/>
              </a:defRPr>
            </a:lvl1pPr>
            <a:lvl2pPr fontAlgn="base">
              <a:spcBef>
                <a:spcPct val="0"/>
              </a:spcBef>
              <a:spcAft>
                <a:spcPct val="0"/>
              </a:spcAft>
              <a:defRPr kumimoji="1">
                <a:latin typeface="굴림" pitchFamily="50" charset="-127"/>
                <a:ea typeface="굴림" pitchFamily="50" charset="-127"/>
              </a:defRPr>
            </a:lvl2pPr>
            <a:lvl3pPr fontAlgn="base">
              <a:spcBef>
                <a:spcPct val="0"/>
              </a:spcBef>
              <a:spcAft>
                <a:spcPct val="0"/>
              </a:spcAft>
              <a:defRPr kumimoji="1">
                <a:latin typeface="굴림" pitchFamily="50" charset="-127"/>
                <a:ea typeface="굴림" pitchFamily="50" charset="-127"/>
              </a:defRPr>
            </a:lvl3pPr>
            <a:lvl4pPr fontAlgn="base">
              <a:spcBef>
                <a:spcPct val="0"/>
              </a:spcBef>
              <a:spcAft>
                <a:spcPct val="0"/>
              </a:spcAft>
              <a:defRPr kumimoji="1">
                <a:latin typeface="굴림" pitchFamily="50" charset="-127"/>
                <a:ea typeface="굴림" pitchFamily="50" charset="-127"/>
              </a:defRPr>
            </a:lvl4pPr>
            <a:lvl5pPr fontAlgn="base">
              <a:spcBef>
                <a:spcPct val="0"/>
              </a:spcBef>
              <a:spcAft>
                <a:spcPct val="0"/>
              </a:spcAft>
              <a:defRPr kumimoji="1">
                <a:latin typeface="굴림" pitchFamily="50" charset="-127"/>
                <a:ea typeface="굴림" pitchFamily="50" charset="-127"/>
              </a:defRPr>
            </a:lvl5pPr>
            <a:lvl6pPr>
              <a:defRPr kumimoji="1">
                <a:latin typeface="굴림" pitchFamily="50" charset="-127"/>
                <a:ea typeface="굴림" pitchFamily="50" charset="-127"/>
              </a:defRPr>
            </a:lvl6pPr>
            <a:lvl7pPr>
              <a:defRPr kumimoji="1">
                <a:latin typeface="굴림" pitchFamily="50" charset="-127"/>
                <a:ea typeface="굴림" pitchFamily="50" charset="-127"/>
              </a:defRPr>
            </a:lvl7pPr>
            <a:lvl8pPr>
              <a:defRPr kumimoji="1">
                <a:latin typeface="굴림" pitchFamily="50" charset="-127"/>
                <a:ea typeface="굴림" pitchFamily="50" charset="-127"/>
              </a:defRPr>
            </a:lvl8pPr>
            <a:lvl9pPr>
              <a:defRPr kumimoji="1">
                <a:latin typeface="굴림" pitchFamily="50" charset="-127"/>
                <a:ea typeface="굴림" pitchFamily="50" charset="-127"/>
              </a:defRPr>
            </a:lvl9pPr>
          </a:lstStyle>
          <a:p>
            <a:r>
              <a:rPr lang="zh-CN" altLang="en-US" sz="2000" dirty="0" smtClean="0">
                <a:solidFill>
                  <a:srgbClr val="C00000"/>
                </a:solidFill>
                <a:latin typeface="+mn-ea"/>
                <a:ea typeface="+mn-ea"/>
              </a:rPr>
              <a:t>服务器补丁升级</a:t>
            </a:r>
            <a:endParaRPr lang="en-US" altLang="ko-KR" sz="2000" dirty="0">
              <a:solidFill>
                <a:srgbClr val="C00000"/>
              </a:solidFill>
              <a:latin typeface="+mn-ea"/>
              <a:ea typeface="+mn-ea"/>
            </a:endParaRPr>
          </a:p>
        </p:txBody>
      </p:sp>
      <p:sp>
        <p:nvSpPr>
          <p:cNvPr id="70" name="speed"/>
          <p:cNvSpPr txBox="1">
            <a:spLocks noChangeArrowheads="1"/>
          </p:cNvSpPr>
          <p:nvPr/>
        </p:nvSpPr>
        <p:spPr bwMode="auto">
          <a:xfrm>
            <a:off x="854511" y="2112529"/>
            <a:ext cx="1795364" cy="276999"/>
          </a:xfrm>
          <a:prstGeom prst="rect">
            <a:avLst/>
          </a:prstGeom>
          <a:noFill/>
          <a:scene3d>
            <a:camera prst="orthographicFront">
              <a:rot lat="0" lon="0" rev="0"/>
            </a:camera>
            <a:lightRig rig="threePt" dir="t"/>
          </a:scene3d>
          <a:sp3d prstMaterial="matte">
            <a:bevelT w="1270" h="1270"/>
          </a:sp3d>
        </p:spPr>
        <p:txBody>
          <a:bodyPr wrap="none" lIns="0" tIns="0" rIns="0" bIns="0" anchor="t" anchorCtr="0">
            <a:spAutoFit/>
            <a:sp3d/>
          </a:bodyPr>
          <a:lstStyle>
            <a:defPPr>
              <a:defRPr lang="ko-KR"/>
            </a:defPPr>
            <a:lvl1pPr fontAlgn="base">
              <a:lnSpc>
                <a:spcPct val="90000"/>
              </a:lnSpc>
              <a:spcBef>
                <a:spcPct val="0"/>
              </a:spcBef>
              <a:spcAft>
                <a:spcPct val="0"/>
              </a:spcAft>
              <a:buClr>
                <a:prstClr val="white"/>
              </a:buClr>
              <a:defRPr kumimoji="1" sz="1200" b="1">
                <a:solidFill>
                  <a:schemeClr val="bg1"/>
                </a:solidFill>
                <a:latin typeface="Tahoma" pitchFamily="34" charset="0"/>
                <a:ea typeface="Tahoma" pitchFamily="34" charset="0"/>
                <a:cs typeface="Tahoma" pitchFamily="34" charset="0"/>
              </a:defRPr>
            </a:lvl1pPr>
            <a:lvl2pPr fontAlgn="base">
              <a:spcBef>
                <a:spcPct val="0"/>
              </a:spcBef>
              <a:spcAft>
                <a:spcPct val="0"/>
              </a:spcAft>
              <a:defRPr kumimoji="1">
                <a:latin typeface="굴림" pitchFamily="50" charset="-127"/>
                <a:ea typeface="굴림" pitchFamily="50" charset="-127"/>
              </a:defRPr>
            </a:lvl2pPr>
            <a:lvl3pPr fontAlgn="base">
              <a:spcBef>
                <a:spcPct val="0"/>
              </a:spcBef>
              <a:spcAft>
                <a:spcPct val="0"/>
              </a:spcAft>
              <a:defRPr kumimoji="1">
                <a:latin typeface="굴림" pitchFamily="50" charset="-127"/>
                <a:ea typeface="굴림" pitchFamily="50" charset="-127"/>
              </a:defRPr>
            </a:lvl3pPr>
            <a:lvl4pPr fontAlgn="base">
              <a:spcBef>
                <a:spcPct val="0"/>
              </a:spcBef>
              <a:spcAft>
                <a:spcPct val="0"/>
              </a:spcAft>
              <a:defRPr kumimoji="1">
                <a:latin typeface="굴림" pitchFamily="50" charset="-127"/>
                <a:ea typeface="굴림" pitchFamily="50" charset="-127"/>
              </a:defRPr>
            </a:lvl4pPr>
            <a:lvl5pPr fontAlgn="base">
              <a:spcBef>
                <a:spcPct val="0"/>
              </a:spcBef>
              <a:spcAft>
                <a:spcPct val="0"/>
              </a:spcAft>
              <a:defRPr kumimoji="1">
                <a:latin typeface="굴림" pitchFamily="50" charset="-127"/>
                <a:ea typeface="굴림" pitchFamily="50" charset="-127"/>
              </a:defRPr>
            </a:lvl5pPr>
            <a:lvl6pPr>
              <a:defRPr kumimoji="1">
                <a:latin typeface="굴림" pitchFamily="50" charset="-127"/>
                <a:ea typeface="굴림" pitchFamily="50" charset="-127"/>
              </a:defRPr>
            </a:lvl6pPr>
            <a:lvl7pPr>
              <a:defRPr kumimoji="1">
                <a:latin typeface="굴림" pitchFamily="50" charset="-127"/>
                <a:ea typeface="굴림" pitchFamily="50" charset="-127"/>
              </a:defRPr>
            </a:lvl7pPr>
            <a:lvl8pPr>
              <a:defRPr kumimoji="1">
                <a:latin typeface="굴림" pitchFamily="50" charset="-127"/>
                <a:ea typeface="굴림" pitchFamily="50" charset="-127"/>
              </a:defRPr>
            </a:lvl8pPr>
            <a:lvl9pPr>
              <a:defRPr kumimoji="1">
                <a:latin typeface="굴림" pitchFamily="50" charset="-127"/>
                <a:ea typeface="굴림" pitchFamily="50" charset="-127"/>
              </a:defRPr>
            </a:lvl9pPr>
          </a:lstStyle>
          <a:p>
            <a:pPr algn="r"/>
            <a:r>
              <a:rPr lang="zh-CN" altLang="en-US" sz="2000" dirty="0" smtClean="0">
                <a:solidFill>
                  <a:srgbClr val="C00000"/>
                </a:solidFill>
                <a:latin typeface="+mn-ea"/>
                <a:ea typeface="+mn-ea"/>
              </a:rPr>
              <a:t>服务器下电维护</a:t>
            </a:r>
            <a:endParaRPr lang="en-US" altLang="ko-KR" sz="2000" dirty="0">
              <a:solidFill>
                <a:srgbClr val="C00000"/>
              </a:solidFill>
              <a:latin typeface="+mn-ea"/>
              <a:ea typeface="+mn-ea"/>
            </a:endParaRPr>
          </a:p>
        </p:txBody>
      </p:sp>
      <p:sp>
        <p:nvSpPr>
          <p:cNvPr id="73" name="speed"/>
          <p:cNvSpPr txBox="1">
            <a:spLocks noChangeArrowheads="1"/>
          </p:cNvSpPr>
          <p:nvPr/>
        </p:nvSpPr>
        <p:spPr bwMode="auto">
          <a:xfrm>
            <a:off x="1055471" y="3429957"/>
            <a:ext cx="1538883" cy="276999"/>
          </a:xfrm>
          <a:prstGeom prst="rect">
            <a:avLst/>
          </a:prstGeom>
          <a:noFill/>
          <a:scene3d>
            <a:camera prst="orthographicFront">
              <a:rot lat="0" lon="0" rev="0"/>
            </a:camera>
            <a:lightRig rig="threePt" dir="t"/>
          </a:scene3d>
          <a:sp3d prstMaterial="matte">
            <a:bevelT w="1270" h="1270"/>
          </a:sp3d>
        </p:spPr>
        <p:txBody>
          <a:bodyPr wrap="none" lIns="0" tIns="0" rIns="0" bIns="0" anchor="t" anchorCtr="0">
            <a:spAutoFit/>
            <a:sp3d/>
          </a:bodyPr>
          <a:lstStyle>
            <a:defPPr>
              <a:defRPr lang="ko-KR"/>
            </a:defPPr>
            <a:lvl1pPr fontAlgn="base">
              <a:lnSpc>
                <a:spcPct val="90000"/>
              </a:lnSpc>
              <a:spcBef>
                <a:spcPct val="0"/>
              </a:spcBef>
              <a:spcAft>
                <a:spcPct val="0"/>
              </a:spcAft>
              <a:buClr>
                <a:prstClr val="white"/>
              </a:buClr>
              <a:defRPr kumimoji="1" sz="1200" b="1">
                <a:solidFill>
                  <a:schemeClr val="bg1"/>
                </a:solidFill>
                <a:latin typeface="Tahoma" pitchFamily="34" charset="0"/>
                <a:ea typeface="Tahoma" pitchFamily="34" charset="0"/>
                <a:cs typeface="Tahoma" pitchFamily="34" charset="0"/>
              </a:defRPr>
            </a:lvl1pPr>
            <a:lvl2pPr fontAlgn="base">
              <a:spcBef>
                <a:spcPct val="0"/>
              </a:spcBef>
              <a:spcAft>
                <a:spcPct val="0"/>
              </a:spcAft>
              <a:defRPr kumimoji="1">
                <a:latin typeface="굴림" pitchFamily="50" charset="-127"/>
                <a:ea typeface="굴림" pitchFamily="50" charset="-127"/>
              </a:defRPr>
            </a:lvl2pPr>
            <a:lvl3pPr fontAlgn="base">
              <a:spcBef>
                <a:spcPct val="0"/>
              </a:spcBef>
              <a:spcAft>
                <a:spcPct val="0"/>
              </a:spcAft>
              <a:defRPr kumimoji="1">
                <a:latin typeface="굴림" pitchFamily="50" charset="-127"/>
                <a:ea typeface="굴림" pitchFamily="50" charset="-127"/>
              </a:defRPr>
            </a:lvl3pPr>
            <a:lvl4pPr fontAlgn="base">
              <a:spcBef>
                <a:spcPct val="0"/>
              </a:spcBef>
              <a:spcAft>
                <a:spcPct val="0"/>
              </a:spcAft>
              <a:defRPr kumimoji="1">
                <a:latin typeface="굴림" pitchFamily="50" charset="-127"/>
                <a:ea typeface="굴림" pitchFamily="50" charset="-127"/>
              </a:defRPr>
            </a:lvl4pPr>
            <a:lvl5pPr fontAlgn="base">
              <a:spcBef>
                <a:spcPct val="0"/>
              </a:spcBef>
              <a:spcAft>
                <a:spcPct val="0"/>
              </a:spcAft>
              <a:defRPr kumimoji="1">
                <a:latin typeface="굴림" pitchFamily="50" charset="-127"/>
                <a:ea typeface="굴림" pitchFamily="50" charset="-127"/>
              </a:defRPr>
            </a:lvl5pPr>
            <a:lvl6pPr>
              <a:defRPr kumimoji="1">
                <a:latin typeface="굴림" pitchFamily="50" charset="-127"/>
                <a:ea typeface="굴림" pitchFamily="50" charset="-127"/>
              </a:defRPr>
            </a:lvl6pPr>
            <a:lvl7pPr>
              <a:defRPr kumimoji="1">
                <a:latin typeface="굴림" pitchFamily="50" charset="-127"/>
                <a:ea typeface="굴림" pitchFamily="50" charset="-127"/>
              </a:defRPr>
            </a:lvl7pPr>
            <a:lvl8pPr>
              <a:defRPr kumimoji="1">
                <a:latin typeface="굴림" pitchFamily="50" charset="-127"/>
                <a:ea typeface="굴림" pitchFamily="50" charset="-127"/>
              </a:defRPr>
            </a:lvl8pPr>
            <a:lvl9pPr>
              <a:defRPr kumimoji="1">
                <a:latin typeface="굴림" pitchFamily="50" charset="-127"/>
                <a:ea typeface="굴림" pitchFamily="50" charset="-127"/>
              </a:defRPr>
            </a:lvl9pPr>
          </a:lstStyle>
          <a:p>
            <a:pPr algn="r"/>
            <a:r>
              <a:rPr lang="zh-CN" altLang="en-US" sz="2000" dirty="0" smtClean="0">
                <a:solidFill>
                  <a:srgbClr val="15B0E8"/>
                </a:solidFill>
                <a:latin typeface="+mn-ea"/>
                <a:ea typeface="+mn-ea"/>
              </a:rPr>
              <a:t>新老硬件切换</a:t>
            </a:r>
            <a:endParaRPr lang="en-US" altLang="ko-KR" sz="2000" dirty="0">
              <a:solidFill>
                <a:srgbClr val="15B0E8"/>
              </a:solidFill>
              <a:latin typeface="+mn-ea"/>
              <a:ea typeface="+mn-ea"/>
            </a:endParaRPr>
          </a:p>
        </p:txBody>
      </p:sp>
      <p:sp>
        <p:nvSpPr>
          <p:cNvPr id="76" name="speed"/>
          <p:cNvSpPr txBox="1">
            <a:spLocks noChangeArrowheads="1"/>
          </p:cNvSpPr>
          <p:nvPr/>
        </p:nvSpPr>
        <p:spPr bwMode="auto">
          <a:xfrm>
            <a:off x="1623952" y="4746432"/>
            <a:ext cx="1025923" cy="276999"/>
          </a:xfrm>
          <a:prstGeom prst="rect">
            <a:avLst/>
          </a:prstGeom>
          <a:noFill/>
          <a:scene3d>
            <a:camera prst="orthographicFront">
              <a:rot lat="0" lon="0" rev="0"/>
            </a:camera>
            <a:lightRig rig="threePt" dir="t"/>
          </a:scene3d>
          <a:sp3d prstMaterial="matte">
            <a:bevelT w="1270" h="1270"/>
          </a:sp3d>
        </p:spPr>
        <p:txBody>
          <a:bodyPr wrap="none" lIns="0" tIns="0" rIns="0" bIns="0" anchor="t" anchorCtr="0">
            <a:spAutoFit/>
            <a:sp3d/>
          </a:bodyPr>
          <a:lstStyle>
            <a:defPPr>
              <a:defRPr lang="ko-KR"/>
            </a:defPPr>
            <a:lvl1pPr fontAlgn="base">
              <a:lnSpc>
                <a:spcPct val="90000"/>
              </a:lnSpc>
              <a:spcBef>
                <a:spcPct val="0"/>
              </a:spcBef>
              <a:spcAft>
                <a:spcPct val="0"/>
              </a:spcAft>
              <a:buClr>
                <a:prstClr val="white"/>
              </a:buClr>
              <a:defRPr kumimoji="1" sz="1200" b="1">
                <a:solidFill>
                  <a:schemeClr val="bg1"/>
                </a:solidFill>
                <a:latin typeface="Tahoma" pitchFamily="34" charset="0"/>
                <a:ea typeface="Tahoma" pitchFamily="34" charset="0"/>
                <a:cs typeface="Tahoma" pitchFamily="34" charset="0"/>
              </a:defRPr>
            </a:lvl1pPr>
            <a:lvl2pPr fontAlgn="base">
              <a:spcBef>
                <a:spcPct val="0"/>
              </a:spcBef>
              <a:spcAft>
                <a:spcPct val="0"/>
              </a:spcAft>
              <a:defRPr kumimoji="1">
                <a:latin typeface="굴림" pitchFamily="50" charset="-127"/>
                <a:ea typeface="굴림" pitchFamily="50" charset="-127"/>
              </a:defRPr>
            </a:lvl2pPr>
            <a:lvl3pPr fontAlgn="base">
              <a:spcBef>
                <a:spcPct val="0"/>
              </a:spcBef>
              <a:spcAft>
                <a:spcPct val="0"/>
              </a:spcAft>
              <a:defRPr kumimoji="1">
                <a:latin typeface="굴림" pitchFamily="50" charset="-127"/>
                <a:ea typeface="굴림" pitchFamily="50" charset="-127"/>
              </a:defRPr>
            </a:lvl3pPr>
            <a:lvl4pPr fontAlgn="base">
              <a:spcBef>
                <a:spcPct val="0"/>
              </a:spcBef>
              <a:spcAft>
                <a:spcPct val="0"/>
              </a:spcAft>
              <a:defRPr kumimoji="1">
                <a:latin typeface="굴림" pitchFamily="50" charset="-127"/>
                <a:ea typeface="굴림" pitchFamily="50" charset="-127"/>
              </a:defRPr>
            </a:lvl4pPr>
            <a:lvl5pPr fontAlgn="base">
              <a:spcBef>
                <a:spcPct val="0"/>
              </a:spcBef>
              <a:spcAft>
                <a:spcPct val="0"/>
              </a:spcAft>
              <a:defRPr kumimoji="1">
                <a:latin typeface="굴림" pitchFamily="50" charset="-127"/>
                <a:ea typeface="굴림" pitchFamily="50" charset="-127"/>
              </a:defRPr>
            </a:lvl5pPr>
            <a:lvl6pPr>
              <a:defRPr kumimoji="1">
                <a:latin typeface="굴림" pitchFamily="50" charset="-127"/>
                <a:ea typeface="굴림" pitchFamily="50" charset="-127"/>
              </a:defRPr>
            </a:lvl6pPr>
            <a:lvl7pPr>
              <a:defRPr kumimoji="1">
                <a:latin typeface="굴림" pitchFamily="50" charset="-127"/>
                <a:ea typeface="굴림" pitchFamily="50" charset="-127"/>
              </a:defRPr>
            </a:lvl7pPr>
            <a:lvl8pPr>
              <a:defRPr kumimoji="1">
                <a:latin typeface="굴림" pitchFamily="50" charset="-127"/>
                <a:ea typeface="굴림" pitchFamily="50" charset="-127"/>
              </a:defRPr>
            </a:lvl8pPr>
            <a:lvl9pPr>
              <a:defRPr kumimoji="1">
                <a:latin typeface="굴림" pitchFamily="50" charset="-127"/>
                <a:ea typeface="굴림" pitchFamily="50" charset="-127"/>
              </a:defRPr>
            </a:lvl9pPr>
          </a:lstStyle>
          <a:p>
            <a:pPr algn="r"/>
            <a:r>
              <a:rPr lang="zh-CN" altLang="en-US" sz="2000" dirty="0" smtClean="0">
                <a:solidFill>
                  <a:srgbClr val="415463"/>
                </a:solidFill>
                <a:latin typeface="+mn-ea"/>
                <a:ea typeface="+mn-ea"/>
              </a:rPr>
              <a:t>数据迁移</a:t>
            </a:r>
            <a:endParaRPr lang="en-US" altLang="ko-KR" sz="2000" dirty="0">
              <a:solidFill>
                <a:srgbClr val="415463"/>
              </a:solidFill>
              <a:latin typeface="+mn-ea"/>
              <a:ea typeface="+mn-ea"/>
            </a:endParaRPr>
          </a:p>
        </p:txBody>
      </p:sp>
      <p:grpSp>
        <p:nvGrpSpPr>
          <p:cNvPr id="78" name="Group 24"/>
          <p:cNvGrpSpPr/>
          <p:nvPr/>
        </p:nvGrpSpPr>
        <p:grpSpPr>
          <a:xfrm>
            <a:off x="5872210" y="2387702"/>
            <a:ext cx="833163" cy="2511164"/>
            <a:chOff x="7101386" y="2804076"/>
            <a:chExt cx="783809" cy="2362410"/>
          </a:xfrm>
        </p:grpSpPr>
        <p:cxnSp>
          <p:nvCxnSpPr>
            <p:cNvPr id="79" name="Straight Connector 15"/>
            <p:cNvCxnSpPr/>
            <p:nvPr/>
          </p:nvCxnSpPr>
          <p:spPr>
            <a:xfrm flipH="1">
              <a:off x="7101387" y="2804076"/>
              <a:ext cx="783808" cy="118120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16"/>
            <p:cNvCxnSpPr/>
            <p:nvPr/>
          </p:nvCxnSpPr>
          <p:spPr>
            <a:xfrm flipH="1" flipV="1">
              <a:off x="7101387" y="3985281"/>
              <a:ext cx="783808" cy="1181205"/>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17"/>
            <p:cNvCxnSpPr/>
            <p:nvPr/>
          </p:nvCxnSpPr>
          <p:spPr>
            <a:xfrm flipH="1">
              <a:off x="7101387" y="3985280"/>
              <a:ext cx="783808" cy="1"/>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731809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异构热迁移</a:t>
            </a:r>
            <a:endParaRPr lang="zh-CN" altLang="en-US" dirty="0"/>
          </a:p>
        </p:txBody>
      </p:sp>
      <p:sp>
        <p:nvSpPr>
          <p:cNvPr id="3" name="文本占位符 2"/>
          <p:cNvSpPr>
            <a:spLocks noGrp="1"/>
          </p:cNvSpPr>
          <p:nvPr>
            <p:ph type="body" sz="quarter" idx="10"/>
          </p:nvPr>
        </p:nvSpPr>
        <p:spPr/>
        <p:txBody>
          <a:bodyPr/>
          <a:lstStyle/>
          <a:p>
            <a:r>
              <a:rPr lang="zh-CN" altLang="en-US" dirty="0" smtClean="0"/>
              <a:t>跨代处理器使用不同的处理器架构，</a:t>
            </a:r>
            <a:r>
              <a:rPr lang="en-US" altLang="zh-CN" dirty="0" smtClean="0"/>
              <a:t> CPU</a:t>
            </a:r>
            <a:r>
              <a:rPr lang="zh-CN" altLang="zh-CN" dirty="0" smtClean="0"/>
              <a:t>特性</a:t>
            </a:r>
            <a:r>
              <a:rPr lang="zh-CN" altLang="en-US" dirty="0" smtClean="0"/>
              <a:t>不兼容，因此不能直接进行虚拟机热迁移。</a:t>
            </a:r>
            <a:endParaRPr lang="en-US" altLang="zh-CN" dirty="0" smtClean="0"/>
          </a:p>
          <a:p>
            <a:r>
              <a:rPr lang="zh-CN" altLang="en-US" dirty="0" smtClean="0"/>
              <a:t>新架构</a:t>
            </a:r>
            <a:r>
              <a:rPr lang="en-US" altLang="zh-CN" dirty="0" smtClean="0"/>
              <a:t>CPU</a:t>
            </a:r>
            <a:r>
              <a:rPr lang="zh-CN" altLang="en-US" dirty="0" smtClean="0"/>
              <a:t>调整为旧架构</a:t>
            </a:r>
            <a:r>
              <a:rPr lang="en-US" altLang="zh-CN" dirty="0" smtClean="0"/>
              <a:t>CPU</a:t>
            </a:r>
            <a:r>
              <a:rPr lang="zh-CN" altLang="en-US" dirty="0" smtClean="0"/>
              <a:t>运行模式，使集群内所有主机运行在相同的</a:t>
            </a:r>
            <a:r>
              <a:rPr lang="en-US" altLang="zh-CN" dirty="0" smtClean="0"/>
              <a:t>CPU</a:t>
            </a:r>
            <a:r>
              <a:rPr lang="zh-CN" altLang="en-US" dirty="0" smtClean="0"/>
              <a:t>模式。</a:t>
            </a:r>
            <a:endParaRPr lang="en-US" altLang="zh-CN" dirty="0" smtClean="0"/>
          </a:p>
          <a:p>
            <a:r>
              <a:rPr lang="zh-CN" altLang="en-US" dirty="0" smtClean="0"/>
              <a:t>集群内一台主机</a:t>
            </a:r>
            <a:r>
              <a:rPr lang="en-US" altLang="zh-CN" dirty="0" smtClean="0"/>
              <a:t>CPU</a:t>
            </a:r>
            <a:r>
              <a:rPr lang="zh-CN" altLang="en-US" dirty="0" smtClean="0"/>
              <a:t>版本较低，则集群需要运行在较低的模式，导致整体性能降低，资源浪费。</a:t>
            </a:r>
            <a:endParaRPr lang="en-US" altLang="zh-CN" dirty="0" smtClean="0"/>
          </a:p>
          <a:p>
            <a:r>
              <a:rPr lang="zh-CN" altLang="en-US" dirty="0" smtClean="0"/>
              <a:t>支持的最高</a:t>
            </a:r>
            <a:r>
              <a:rPr lang="en-US" altLang="zh-CN" dirty="0" smtClean="0"/>
              <a:t>CPU</a:t>
            </a:r>
            <a:r>
              <a:rPr lang="zh-CN" altLang="en-US" dirty="0" smtClean="0"/>
              <a:t>指令集。</a:t>
            </a:r>
            <a:endParaRPr lang="zh-CN" altLang="en-US" dirty="0"/>
          </a:p>
        </p:txBody>
      </p:sp>
    </p:spTree>
    <p:extLst>
      <p:ext uri="{BB962C8B-B14F-4D97-AF65-F5344CB8AC3E}">
        <p14:creationId xmlns:p14="http://schemas.microsoft.com/office/powerpoint/2010/main" val="22536378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异构迁移功能特性配置</a:t>
            </a:r>
            <a:endParaRPr lang="zh-CN" altLang="en-US" dirty="0"/>
          </a:p>
        </p:txBody>
      </p:sp>
      <p:sp>
        <p:nvSpPr>
          <p:cNvPr id="4" name="文本占位符 3"/>
          <p:cNvSpPr>
            <a:spLocks noGrp="1"/>
          </p:cNvSpPr>
          <p:nvPr>
            <p:ph type="body" sz="quarter" idx="10"/>
          </p:nvPr>
        </p:nvSpPr>
        <p:spPr>
          <a:xfrm>
            <a:off x="6138739" y="1383864"/>
            <a:ext cx="2605206" cy="3924300"/>
          </a:xfrm>
        </p:spPr>
        <p:txBody>
          <a:bodyPr/>
          <a:lstStyle/>
          <a:p>
            <a:r>
              <a:rPr lang="zh-CN" altLang="en-US" sz="2000" dirty="0"/>
              <a:t>在集群资源控制</a:t>
            </a:r>
            <a:r>
              <a:rPr lang="en-US" altLang="zh-CN" sz="2000" dirty="0"/>
              <a:t>—IMC</a:t>
            </a:r>
            <a:r>
              <a:rPr lang="zh-CN" altLang="en-US" sz="2000" dirty="0"/>
              <a:t>配置中开启</a:t>
            </a:r>
            <a:r>
              <a:rPr lang="en-US" altLang="zh-CN" sz="2000" dirty="0"/>
              <a:t>IMC</a:t>
            </a:r>
            <a:r>
              <a:rPr lang="zh-CN" altLang="en-US" sz="2000" dirty="0"/>
              <a:t>模式。</a:t>
            </a:r>
          </a:p>
          <a:p>
            <a:r>
              <a:rPr lang="zh-CN" altLang="en-US" sz="2000" dirty="0"/>
              <a:t>支持六种</a:t>
            </a:r>
            <a:r>
              <a:rPr lang="en-US" altLang="zh-CN" sz="2000" dirty="0"/>
              <a:t>IMC</a:t>
            </a:r>
            <a:r>
              <a:rPr lang="zh-CN" altLang="en-US" sz="2000" dirty="0"/>
              <a:t>模式，由低到高分别是：</a:t>
            </a:r>
          </a:p>
          <a:p>
            <a:endParaRPr lang="en-US" sz="2000" dirty="0"/>
          </a:p>
        </p:txBody>
      </p:sp>
      <p:pic>
        <p:nvPicPr>
          <p:cNvPr id="11" name="图片 10"/>
          <p:cNvPicPr>
            <a:picLocks noChangeAspect="1"/>
          </p:cNvPicPr>
          <p:nvPr/>
        </p:nvPicPr>
        <p:blipFill>
          <a:blip r:embed="rId3"/>
          <a:stretch>
            <a:fillRect/>
          </a:stretch>
        </p:blipFill>
        <p:spPr>
          <a:xfrm>
            <a:off x="6505238" y="3716337"/>
            <a:ext cx="1872208" cy="1836897"/>
          </a:xfrm>
          <a:prstGeom prst="rect">
            <a:avLst/>
          </a:prstGeom>
          <a:ln>
            <a:solidFill>
              <a:schemeClr val="bg1">
                <a:lumMod val="50000"/>
              </a:schemeClr>
            </a:solidFill>
          </a:ln>
        </p:spPr>
      </p:pic>
      <p:pic>
        <p:nvPicPr>
          <p:cNvPr id="12" name="图片 11"/>
          <p:cNvPicPr>
            <a:picLocks noChangeAspect="1"/>
          </p:cNvPicPr>
          <p:nvPr/>
        </p:nvPicPr>
        <p:blipFill>
          <a:blip r:embed="rId4"/>
          <a:stretch>
            <a:fillRect/>
          </a:stretch>
        </p:blipFill>
        <p:spPr>
          <a:xfrm>
            <a:off x="747605" y="1376362"/>
            <a:ext cx="5391134" cy="4176873"/>
          </a:xfrm>
          <a:prstGeom prst="rect">
            <a:avLst/>
          </a:prstGeom>
          <a:ln>
            <a:solidFill>
              <a:schemeClr val="bg1">
                <a:lumMod val="50000"/>
              </a:schemeClr>
            </a:solidFill>
          </a:ln>
        </p:spPr>
      </p:pic>
    </p:spTree>
    <p:extLst>
      <p:ext uri="{BB962C8B-B14F-4D97-AF65-F5344CB8AC3E}">
        <p14:creationId xmlns:p14="http://schemas.microsoft.com/office/powerpoint/2010/main" val="2219021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克隆虚拟机</a:t>
            </a:r>
            <a:endParaRPr lang="zh-CN" altLang="en-US" dirty="0"/>
          </a:p>
        </p:txBody>
      </p:sp>
      <p:sp>
        <p:nvSpPr>
          <p:cNvPr id="69" name="文本占位符 68"/>
          <p:cNvSpPr>
            <a:spLocks noGrp="1"/>
          </p:cNvSpPr>
          <p:nvPr>
            <p:ph type="body" sz="quarter" idx="10"/>
          </p:nvPr>
        </p:nvSpPr>
        <p:spPr/>
        <p:txBody>
          <a:bodyPr/>
          <a:lstStyle/>
          <a:p>
            <a:r>
              <a:rPr lang="zh-CN" altLang="en-US" dirty="0" smtClean="0"/>
              <a:t>克隆后的虚拟机与被克隆的虚拟机在克隆的时间点有同样的配置和数据。</a:t>
            </a:r>
            <a:endParaRPr lang="zh-CN" altLang="en-US" dirty="0"/>
          </a:p>
        </p:txBody>
      </p:sp>
      <p:sp>
        <p:nvSpPr>
          <p:cNvPr id="17" name="下箭头 16"/>
          <p:cNvSpPr/>
          <p:nvPr/>
        </p:nvSpPr>
        <p:spPr bwMode="auto">
          <a:xfrm>
            <a:off x="1522340" y="3736072"/>
            <a:ext cx="350838" cy="684770"/>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33" name="组合 32"/>
          <p:cNvGrpSpPr/>
          <p:nvPr/>
        </p:nvGrpSpPr>
        <p:grpSpPr>
          <a:xfrm>
            <a:off x="1359621" y="2872670"/>
            <a:ext cx="676275" cy="623888"/>
            <a:chOff x="2339752" y="3369469"/>
            <a:chExt cx="676275" cy="623888"/>
          </a:xfrm>
        </p:grpSpPr>
        <p:sp>
          <p:nvSpPr>
            <p:cNvPr id="35"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p:cNvGrpSpPr/>
          <p:nvPr/>
        </p:nvGrpSpPr>
        <p:grpSpPr>
          <a:xfrm>
            <a:off x="1355652" y="4665835"/>
            <a:ext cx="676275" cy="623888"/>
            <a:chOff x="2339752" y="3369469"/>
            <a:chExt cx="676275" cy="623888"/>
          </a:xfrm>
        </p:grpSpPr>
        <p:sp>
          <p:nvSpPr>
            <p:cNvPr id="39"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p:cNvGrpSpPr/>
          <p:nvPr/>
        </p:nvGrpSpPr>
        <p:grpSpPr>
          <a:xfrm>
            <a:off x="2171738" y="4665835"/>
            <a:ext cx="676275" cy="623888"/>
            <a:chOff x="2339752" y="3369469"/>
            <a:chExt cx="676275" cy="623888"/>
          </a:xfrm>
        </p:grpSpPr>
        <p:sp>
          <p:nvSpPr>
            <p:cNvPr id="43"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p:cNvGrpSpPr/>
          <p:nvPr/>
        </p:nvGrpSpPr>
        <p:grpSpPr>
          <a:xfrm>
            <a:off x="2987824" y="4676775"/>
            <a:ext cx="676275" cy="623888"/>
            <a:chOff x="2339752" y="3369469"/>
            <a:chExt cx="676275" cy="623888"/>
          </a:xfrm>
        </p:grpSpPr>
        <p:sp>
          <p:nvSpPr>
            <p:cNvPr id="47"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1" name="文本占位符 68"/>
          <p:cNvSpPr txBox="1">
            <a:spLocks/>
          </p:cNvSpPr>
          <p:nvPr/>
        </p:nvSpPr>
        <p:spPr bwMode="auto">
          <a:xfrm>
            <a:off x="4369768" y="3143339"/>
            <a:ext cx="4469705" cy="1822985"/>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342900" indent="-342900" defTabSz="1001649" eaLnBrk="0" hangingPunct="0"/>
            <a:r>
              <a:rPr lang="zh-CN" altLang="en-US" dirty="0">
                <a:solidFill>
                  <a:srgbClr val="000000"/>
                </a:solidFill>
                <a:cs typeface="Arial" pitchFamily="34" charset="0"/>
              </a:rPr>
              <a:t>支持批量克隆</a:t>
            </a:r>
            <a:r>
              <a:rPr lang="zh-CN" altLang="en-US" dirty="0" smtClean="0">
                <a:solidFill>
                  <a:srgbClr val="000000"/>
                </a:solidFill>
                <a:cs typeface="Arial" pitchFamily="34" charset="0"/>
              </a:rPr>
              <a:t>虚拟机。</a:t>
            </a:r>
            <a:endParaRPr lang="en-US" altLang="zh-CN" dirty="0">
              <a:solidFill>
                <a:srgbClr val="000000"/>
              </a:solidFill>
              <a:cs typeface="Arial" pitchFamily="34" charset="0"/>
            </a:endParaRPr>
          </a:p>
          <a:p>
            <a:pPr marL="342900" indent="-342900" defTabSz="1001649" eaLnBrk="0" hangingPunct="0"/>
            <a:r>
              <a:rPr lang="zh-CN" altLang="en-US" dirty="0">
                <a:solidFill>
                  <a:srgbClr val="000000"/>
                </a:solidFill>
                <a:cs typeface="Arial" pitchFamily="34" charset="0"/>
              </a:rPr>
              <a:t>虚拟机克隆时可变更硬件</a:t>
            </a:r>
            <a:r>
              <a:rPr lang="zh-CN" altLang="en-US" dirty="0" smtClean="0">
                <a:solidFill>
                  <a:srgbClr val="000000"/>
                </a:solidFill>
                <a:cs typeface="Arial" pitchFamily="34" charset="0"/>
              </a:rPr>
              <a:t>配置。</a:t>
            </a:r>
            <a:endParaRPr lang="en-US" altLang="zh-CN" dirty="0">
              <a:solidFill>
                <a:srgbClr val="000000"/>
              </a:solidFill>
              <a:cs typeface="Arial" pitchFamily="34" charset="0"/>
            </a:endParaRPr>
          </a:p>
          <a:p>
            <a:pPr marL="342900" indent="-342900" defTabSz="1001649" eaLnBrk="0" hangingPunct="0"/>
            <a:r>
              <a:rPr lang="zh-CN" altLang="en-US" dirty="0">
                <a:solidFill>
                  <a:srgbClr val="000000"/>
                </a:solidFill>
                <a:cs typeface="Arial" pitchFamily="34" charset="0"/>
              </a:rPr>
              <a:t>可以将虚拟机克隆为</a:t>
            </a:r>
            <a:r>
              <a:rPr lang="zh-CN" altLang="en-US" dirty="0" smtClean="0">
                <a:solidFill>
                  <a:srgbClr val="000000"/>
                </a:solidFill>
                <a:cs typeface="Arial" pitchFamily="34" charset="0"/>
              </a:rPr>
              <a:t>模板。</a:t>
            </a:r>
            <a:endParaRPr lang="zh-CN" altLang="en-US" dirty="0">
              <a:solidFill>
                <a:srgbClr val="000000"/>
              </a:solidFill>
              <a:cs typeface="Arial" pitchFamily="34" charset="0"/>
            </a:endParaRPr>
          </a:p>
        </p:txBody>
      </p:sp>
    </p:spTree>
    <p:extLst>
      <p:ext uri="{BB962C8B-B14F-4D97-AF65-F5344CB8AC3E}">
        <p14:creationId xmlns:p14="http://schemas.microsoft.com/office/powerpoint/2010/main" val="46497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随着</a:t>
            </a:r>
            <a:r>
              <a:rPr lang="en-US" altLang="zh-CN" dirty="0" smtClean="0"/>
              <a:t>CPU</a:t>
            </a:r>
            <a:r>
              <a:rPr lang="zh-CN" altLang="en-US" dirty="0" smtClean="0"/>
              <a:t>、内存等技术的发展，如今</a:t>
            </a:r>
            <a:r>
              <a:rPr lang="en-US" altLang="zh-CN" dirty="0" smtClean="0"/>
              <a:t>X86</a:t>
            </a:r>
            <a:r>
              <a:rPr lang="zh-CN" altLang="en-US" dirty="0" smtClean="0"/>
              <a:t>服务器的单台性能已经超过了许多应用的需求。资源的复用能够大大节约企业投资，而其中虚拟化就是一种非常成熟的技术。</a:t>
            </a:r>
            <a:endParaRPr lang="en-US" altLang="zh-CN" dirty="0" smtClean="0"/>
          </a:p>
          <a:p>
            <a:r>
              <a:rPr lang="zh-CN" altLang="en-US" dirty="0" smtClean="0"/>
              <a:t>本章节介绍华为的计算虚拟化的原理与特性。</a:t>
            </a:r>
            <a:endParaRPr lang="en-US" altLang="zh-CN" dirty="0" smtClean="0"/>
          </a:p>
        </p:txBody>
      </p:sp>
    </p:spTree>
    <p:extLst>
      <p:ext uri="{BB962C8B-B14F-4D97-AF65-F5344CB8AC3E}">
        <p14:creationId xmlns:p14="http://schemas.microsoft.com/office/powerpoint/2010/main" val="4065385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虚拟机分组管理</a:t>
            </a:r>
            <a:endParaRPr lang="zh-CN" altLang="en-US" dirty="0"/>
          </a:p>
        </p:txBody>
      </p:sp>
      <p:sp>
        <p:nvSpPr>
          <p:cNvPr id="82" name="文本占位符 81"/>
          <p:cNvSpPr>
            <a:spLocks noGrp="1"/>
          </p:cNvSpPr>
          <p:nvPr>
            <p:ph type="body" sz="quarter" idx="10"/>
          </p:nvPr>
        </p:nvSpPr>
        <p:spPr>
          <a:xfrm>
            <a:off x="4572000" y="1376363"/>
            <a:ext cx="4032250" cy="3924300"/>
          </a:xfrm>
        </p:spPr>
        <p:txBody>
          <a:bodyPr/>
          <a:lstStyle/>
          <a:p>
            <a:r>
              <a:rPr lang="zh-CN" altLang="en-US" dirty="0" smtClean="0"/>
              <a:t>使用虚拟机文件夹管理虚拟机，便于对不同业务需求的虚拟机进行分类管理。</a:t>
            </a:r>
            <a:endParaRPr lang="en-US" altLang="zh-CN" dirty="0" smtClean="0"/>
          </a:p>
          <a:p>
            <a:r>
              <a:rPr lang="zh-CN" altLang="en-US" dirty="0" smtClean="0"/>
              <a:t>使用拖拽方式直接将虚拟机拖拽到指定文件夹。</a:t>
            </a:r>
            <a:endParaRPr lang="en-US" altLang="zh-CN" dirty="0" smtClean="0"/>
          </a:p>
          <a:p>
            <a:r>
              <a:rPr lang="zh-CN" altLang="en-US" dirty="0" smtClean="0"/>
              <a:t>支持多级子文件夹。</a:t>
            </a:r>
            <a:endParaRPr lang="zh-CN" altLang="en-US" dirty="0"/>
          </a:p>
        </p:txBody>
      </p:sp>
      <p:grpSp>
        <p:nvGrpSpPr>
          <p:cNvPr id="4" name="组合 3"/>
          <p:cNvGrpSpPr/>
          <p:nvPr/>
        </p:nvGrpSpPr>
        <p:grpSpPr>
          <a:xfrm>
            <a:off x="2778656" y="3092450"/>
            <a:ext cx="676275" cy="623888"/>
            <a:chOff x="2339752" y="3369469"/>
            <a:chExt cx="676275" cy="623888"/>
          </a:xfrm>
        </p:grpSpPr>
        <p:sp>
          <p:nvSpPr>
            <p:cNvPr id="5"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 name="组合 7"/>
          <p:cNvGrpSpPr/>
          <p:nvPr/>
        </p:nvGrpSpPr>
        <p:grpSpPr>
          <a:xfrm>
            <a:off x="1039963" y="1672665"/>
            <a:ext cx="782791" cy="625475"/>
            <a:chOff x="14533563" y="550863"/>
            <a:chExt cx="655637" cy="523875"/>
          </a:xfrm>
          <a:solidFill>
            <a:srgbClr val="0070C0"/>
          </a:solidFill>
        </p:grpSpPr>
        <p:sp>
          <p:nvSpPr>
            <p:cNvPr id="9" name="Freeform 392"/>
            <p:cNvSpPr>
              <a:spLocks/>
            </p:cNvSpPr>
            <p:nvPr/>
          </p:nvSpPr>
          <p:spPr bwMode="auto">
            <a:xfrm>
              <a:off x="14533563" y="550863"/>
              <a:ext cx="533400" cy="495300"/>
            </a:xfrm>
            <a:custGeom>
              <a:avLst/>
              <a:gdLst>
                <a:gd name="T0" fmla="*/ 335 w 336"/>
                <a:gd name="T1" fmla="*/ 77 h 312"/>
                <a:gd name="T2" fmla="*/ 336 w 336"/>
                <a:gd name="T3" fmla="*/ 62 h 312"/>
                <a:gd name="T4" fmla="*/ 333 w 336"/>
                <a:gd name="T5" fmla="*/ 36 h 312"/>
                <a:gd name="T6" fmla="*/ 326 w 336"/>
                <a:gd name="T7" fmla="*/ 21 h 312"/>
                <a:gd name="T8" fmla="*/ 320 w 336"/>
                <a:gd name="T9" fmla="*/ 15 h 312"/>
                <a:gd name="T10" fmla="*/ 312 w 336"/>
                <a:gd name="T11" fmla="*/ 10 h 312"/>
                <a:gd name="T12" fmla="*/ 302 w 336"/>
                <a:gd name="T13" fmla="*/ 9 h 312"/>
                <a:gd name="T14" fmla="*/ 174 w 336"/>
                <a:gd name="T15" fmla="*/ 33 h 312"/>
                <a:gd name="T16" fmla="*/ 173 w 336"/>
                <a:gd name="T17" fmla="*/ 25 h 312"/>
                <a:gd name="T18" fmla="*/ 164 w 336"/>
                <a:gd name="T19" fmla="*/ 11 h 312"/>
                <a:gd name="T20" fmla="*/ 153 w 336"/>
                <a:gd name="T21" fmla="*/ 3 h 312"/>
                <a:gd name="T22" fmla="*/ 140 w 336"/>
                <a:gd name="T23" fmla="*/ 0 h 312"/>
                <a:gd name="T24" fmla="*/ 65 w 336"/>
                <a:gd name="T25" fmla="*/ 14 h 312"/>
                <a:gd name="T26" fmla="*/ 60 w 336"/>
                <a:gd name="T27" fmla="*/ 15 h 312"/>
                <a:gd name="T28" fmla="*/ 50 w 336"/>
                <a:gd name="T29" fmla="*/ 23 h 312"/>
                <a:gd name="T30" fmla="*/ 42 w 336"/>
                <a:gd name="T31" fmla="*/ 35 h 312"/>
                <a:gd name="T32" fmla="*/ 37 w 336"/>
                <a:gd name="T33" fmla="*/ 50 h 312"/>
                <a:gd name="T34" fmla="*/ 37 w 336"/>
                <a:gd name="T35" fmla="*/ 58 h 312"/>
                <a:gd name="T36" fmla="*/ 29 w 336"/>
                <a:gd name="T37" fmla="*/ 61 h 312"/>
                <a:gd name="T38" fmla="*/ 14 w 336"/>
                <a:gd name="T39" fmla="*/ 74 h 312"/>
                <a:gd name="T40" fmla="*/ 3 w 336"/>
                <a:gd name="T41" fmla="*/ 95 h 312"/>
                <a:gd name="T42" fmla="*/ 0 w 336"/>
                <a:gd name="T43" fmla="*/ 120 h 312"/>
                <a:gd name="T44" fmla="*/ 16 w 336"/>
                <a:gd name="T45" fmla="*/ 275 h 312"/>
                <a:gd name="T46" fmla="*/ 17 w 336"/>
                <a:gd name="T47" fmla="*/ 281 h 312"/>
                <a:gd name="T48" fmla="*/ 23 w 336"/>
                <a:gd name="T49" fmla="*/ 297 h 312"/>
                <a:gd name="T50" fmla="*/ 33 w 336"/>
                <a:gd name="T51" fmla="*/ 310 h 312"/>
                <a:gd name="T52" fmla="*/ 37 w 336"/>
                <a:gd name="T53" fmla="*/ 311 h 312"/>
                <a:gd name="T54" fmla="*/ 36 w 336"/>
                <a:gd name="T55" fmla="*/ 195 h 312"/>
                <a:gd name="T56" fmla="*/ 36 w 336"/>
                <a:gd name="T57" fmla="*/ 187 h 312"/>
                <a:gd name="T58" fmla="*/ 37 w 336"/>
                <a:gd name="T59" fmla="*/ 172 h 312"/>
                <a:gd name="T60" fmla="*/ 46 w 336"/>
                <a:gd name="T61" fmla="*/ 146 h 312"/>
                <a:gd name="T62" fmla="*/ 55 w 336"/>
                <a:gd name="T63" fmla="*/ 134 h 312"/>
                <a:gd name="T64" fmla="*/ 63 w 336"/>
                <a:gd name="T65" fmla="*/ 123 h 312"/>
                <a:gd name="T66" fmla="*/ 75 w 336"/>
                <a:gd name="T67" fmla="*/ 115 h 312"/>
                <a:gd name="T68" fmla="*/ 88 w 336"/>
                <a:gd name="T69" fmla="*/ 110 h 312"/>
                <a:gd name="T70" fmla="*/ 103 w 336"/>
                <a:gd name="T71" fmla="*/ 10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6" h="312">
                  <a:moveTo>
                    <a:pt x="333" y="87"/>
                  </a:moveTo>
                  <a:lnTo>
                    <a:pt x="335" y="77"/>
                  </a:lnTo>
                  <a:lnTo>
                    <a:pt x="335" y="77"/>
                  </a:lnTo>
                  <a:lnTo>
                    <a:pt x="336" y="62"/>
                  </a:lnTo>
                  <a:lnTo>
                    <a:pt x="336" y="48"/>
                  </a:lnTo>
                  <a:lnTo>
                    <a:pt x="333" y="36"/>
                  </a:lnTo>
                  <a:lnTo>
                    <a:pt x="329" y="26"/>
                  </a:lnTo>
                  <a:lnTo>
                    <a:pt x="326" y="21"/>
                  </a:lnTo>
                  <a:lnTo>
                    <a:pt x="323" y="18"/>
                  </a:lnTo>
                  <a:lnTo>
                    <a:pt x="320" y="15"/>
                  </a:lnTo>
                  <a:lnTo>
                    <a:pt x="316" y="13"/>
                  </a:lnTo>
                  <a:lnTo>
                    <a:pt x="312" y="10"/>
                  </a:lnTo>
                  <a:lnTo>
                    <a:pt x="307" y="9"/>
                  </a:lnTo>
                  <a:lnTo>
                    <a:pt x="302" y="9"/>
                  </a:lnTo>
                  <a:lnTo>
                    <a:pt x="298" y="9"/>
                  </a:lnTo>
                  <a:lnTo>
                    <a:pt x="174" y="33"/>
                  </a:lnTo>
                  <a:lnTo>
                    <a:pt x="174" y="33"/>
                  </a:lnTo>
                  <a:lnTo>
                    <a:pt x="173" y="25"/>
                  </a:lnTo>
                  <a:lnTo>
                    <a:pt x="170" y="18"/>
                  </a:lnTo>
                  <a:lnTo>
                    <a:pt x="164" y="11"/>
                  </a:lnTo>
                  <a:lnTo>
                    <a:pt x="159" y="7"/>
                  </a:lnTo>
                  <a:lnTo>
                    <a:pt x="153" y="3"/>
                  </a:lnTo>
                  <a:lnTo>
                    <a:pt x="146" y="1"/>
                  </a:lnTo>
                  <a:lnTo>
                    <a:pt x="140" y="0"/>
                  </a:lnTo>
                  <a:lnTo>
                    <a:pt x="135" y="0"/>
                  </a:lnTo>
                  <a:lnTo>
                    <a:pt x="65" y="14"/>
                  </a:lnTo>
                  <a:lnTo>
                    <a:pt x="65" y="14"/>
                  </a:lnTo>
                  <a:lnTo>
                    <a:pt x="60" y="15"/>
                  </a:lnTo>
                  <a:lnTo>
                    <a:pt x="55" y="19"/>
                  </a:lnTo>
                  <a:lnTo>
                    <a:pt x="50" y="23"/>
                  </a:lnTo>
                  <a:lnTo>
                    <a:pt x="46" y="29"/>
                  </a:lnTo>
                  <a:lnTo>
                    <a:pt x="42" y="35"/>
                  </a:lnTo>
                  <a:lnTo>
                    <a:pt x="40" y="42"/>
                  </a:lnTo>
                  <a:lnTo>
                    <a:pt x="37" y="50"/>
                  </a:lnTo>
                  <a:lnTo>
                    <a:pt x="37" y="58"/>
                  </a:lnTo>
                  <a:lnTo>
                    <a:pt x="37" y="58"/>
                  </a:lnTo>
                  <a:lnTo>
                    <a:pt x="33" y="59"/>
                  </a:lnTo>
                  <a:lnTo>
                    <a:pt x="29" y="61"/>
                  </a:lnTo>
                  <a:lnTo>
                    <a:pt x="20" y="67"/>
                  </a:lnTo>
                  <a:lnTo>
                    <a:pt x="14" y="74"/>
                  </a:lnTo>
                  <a:lnTo>
                    <a:pt x="8" y="84"/>
                  </a:lnTo>
                  <a:lnTo>
                    <a:pt x="3" y="95"/>
                  </a:lnTo>
                  <a:lnTo>
                    <a:pt x="1" y="107"/>
                  </a:lnTo>
                  <a:lnTo>
                    <a:pt x="0" y="120"/>
                  </a:lnTo>
                  <a:lnTo>
                    <a:pt x="0" y="134"/>
                  </a:lnTo>
                  <a:lnTo>
                    <a:pt x="16" y="275"/>
                  </a:lnTo>
                  <a:lnTo>
                    <a:pt x="16" y="275"/>
                  </a:lnTo>
                  <a:lnTo>
                    <a:pt x="17" y="281"/>
                  </a:lnTo>
                  <a:lnTo>
                    <a:pt x="18" y="287"/>
                  </a:lnTo>
                  <a:lnTo>
                    <a:pt x="23" y="297"/>
                  </a:lnTo>
                  <a:lnTo>
                    <a:pt x="30" y="306"/>
                  </a:lnTo>
                  <a:lnTo>
                    <a:pt x="33" y="310"/>
                  </a:lnTo>
                  <a:lnTo>
                    <a:pt x="37" y="312"/>
                  </a:lnTo>
                  <a:lnTo>
                    <a:pt x="37" y="311"/>
                  </a:lnTo>
                  <a:lnTo>
                    <a:pt x="37" y="311"/>
                  </a:lnTo>
                  <a:lnTo>
                    <a:pt x="36" y="195"/>
                  </a:lnTo>
                  <a:lnTo>
                    <a:pt x="36" y="195"/>
                  </a:lnTo>
                  <a:lnTo>
                    <a:pt x="36" y="187"/>
                  </a:lnTo>
                  <a:lnTo>
                    <a:pt x="36" y="187"/>
                  </a:lnTo>
                  <a:lnTo>
                    <a:pt x="37" y="172"/>
                  </a:lnTo>
                  <a:lnTo>
                    <a:pt x="41" y="159"/>
                  </a:lnTo>
                  <a:lnTo>
                    <a:pt x="46" y="146"/>
                  </a:lnTo>
                  <a:lnTo>
                    <a:pt x="55" y="134"/>
                  </a:lnTo>
                  <a:lnTo>
                    <a:pt x="55" y="134"/>
                  </a:lnTo>
                  <a:lnTo>
                    <a:pt x="59" y="129"/>
                  </a:lnTo>
                  <a:lnTo>
                    <a:pt x="63" y="123"/>
                  </a:lnTo>
                  <a:lnTo>
                    <a:pt x="68" y="119"/>
                  </a:lnTo>
                  <a:lnTo>
                    <a:pt x="75" y="115"/>
                  </a:lnTo>
                  <a:lnTo>
                    <a:pt x="81" y="112"/>
                  </a:lnTo>
                  <a:lnTo>
                    <a:pt x="88" y="110"/>
                  </a:lnTo>
                  <a:lnTo>
                    <a:pt x="95" y="107"/>
                  </a:lnTo>
                  <a:lnTo>
                    <a:pt x="103" y="106"/>
                  </a:lnTo>
                  <a:lnTo>
                    <a:pt x="333"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93"/>
            <p:cNvSpPr>
              <a:spLocks/>
            </p:cNvSpPr>
            <p:nvPr/>
          </p:nvSpPr>
          <p:spPr bwMode="auto">
            <a:xfrm>
              <a:off x="14638338" y="728663"/>
              <a:ext cx="550862" cy="346075"/>
            </a:xfrm>
            <a:custGeom>
              <a:avLst/>
              <a:gdLst>
                <a:gd name="T0" fmla="*/ 343 w 347"/>
                <a:gd name="T1" fmla="*/ 4 h 218"/>
                <a:gd name="T2" fmla="*/ 343 w 347"/>
                <a:gd name="T3" fmla="*/ 4 h 218"/>
                <a:gd name="T4" fmla="*/ 339 w 347"/>
                <a:gd name="T5" fmla="*/ 1 h 218"/>
                <a:gd name="T6" fmla="*/ 333 w 347"/>
                <a:gd name="T7" fmla="*/ 0 h 218"/>
                <a:gd name="T8" fmla="*/ 331 w 347"/>
                <a:gd name="T9" fmla="*/ 0 h 218"/>
                <a:gd name="T10" fmla="*/ 263 w 347"/>
                <a:gd name="T11" fmla="*/ 6 h 218"/>
                <a:gd name="T12" fmla="*/ 39 w 347"/>
                <a:gd name="T13" fmla="*/ 25 h 218"/>
                <a:gd name="T14" fmla="*/ 39 w 347"/>
                <a:gd name="T15" fmla="*/ 25 h 218"/>
                <a:gd name="T16" fmla="*/ 31 w 347"/>
                <a:gd name="T17" fmla="*/ 26 h 218"/>
                <a:gd name="T18" fmla="*/ 25 w 347"/>
                <a:gd name="T19" fmla="*/ 30 h 218"/>
                <a:gd name="T20" fmla="*/ 18 w 347"/>
                <a:gd name="T21" fmla="*/ 34 h 218"/>
                <a:gd name="T22" fmla="*/ 12 w 347"/>
                <a:gd name="T23" fmla="*/ 40 h 218"/>
                <a:gd name="T24" fmla="*/ 12 w 347"/>
                <a:gd name="T25" fmla="*/ 40 h 218"/>
                <a:gd name="T26" fmla="*/ 8 w 347"/>
                <a:gd name="T27" fmla="*/ 48 h 218"/>
                <a:gd name="T28" fmla="*/ 3 w 347"/>
                <a:gd name="T29" fmla="*/ 56 h 218"/>
                <a:gd name="T30" fmla="*/ 1 w 347"/>
                <a:gd name="T31" fmla="*/ 66 h 218"/>
                <a:gd name="T32" fmla="*/ 0 w 347"/>
                <a:gd name="T33" fmla="*/ 75 h 218"/>
                <a:gd name="T34" fmla="*/ 0 w 347"/>
                <a:gd name="T35" fmla="*/ 75 h 218"/>
                <a:gd name="T36" fmla="*/ 1 w 347"/>
                <a:gd name="T37" fmla="*/ 81 h 218"/>
                <a:gd name="T38" fmla="*/ 1 w 347"/>
                <a:gd name="T39" fmla="*/ 82 h 218"/>
                <a:gd name="T40" fmla="*/ 1 w 347"/>
                <a:gd name="T41" fmla="*/ 197 h 218"/>
                <a:gd name="T42" fmla="*/ 1 w 347"/>
                <a:gd name="T43" fmla="*/ 197 h 218"/>
                <a:gd name="T44" fmla="*/ 3 w 347"/>
                <a:gd name="T45" fmla="*/ 203 h 218"/>
                <a:gd name="T46" fmla="*/ 3 w 347"/>
                <a:gd name="T47" fmla="*/ 203 h 218"/>
                <a:gd name="T48" fmla="*/ 8 w 347"/>
                <a:gd name="T49" fmla="*/ 210 h 218"/>
                <a:gd name="T50" fmla="*/ 13 w 347"/>
                <a:gd name="T51" fmla="*/ 214 h 218"/>
                <a:gd name="T52" fmla="*/ 19 w 347"/>
                <a:gd name="T53" fmla="*/ 217 h 218"/>
                <a:gd name="T54" fmla="*/ 27 w 347"/>
                <a:gd name="T55" fmla="*/ 218 h 218"/>
                <a:gd name="T56" fmla="*/ 29 w 347"/>
                <a:gd name="T57" fmla="*/ 217 h 218"/>
                <a:gd name="T58" fmla="*/ 233 w 347"/>
                <a:gd name="T59" fmla="*/ 198 h 218"/>
                <a:gd name="T60" fmla="*/ 233 w 347"/>
                <a:gd name="T61" fmla="*/ 198 h 218"/>
                <a:gd name="T62" fmla="*/ 239 w 347"/>
                <a:gd name="T63" fmla="*/ 197 h 218"/>
                <a:gd name="T64" fmla="*/ 244 w 347"/>
                <a:gd name="T65" fmla="*/ 195 h 218"/>
                <a:gd name="T66" fmla="*/ 252 w 347"/>
                <a:gd name="T67" fmla="*/ 192 h 218"/>
                <a:gd name="T68" fmla="*/ 258 w 347"/>
                <a:gd name="T69" fmla="*/ 187 h 218"/>
                <a:gd name="T70" fmla="*/ 258 w 347"/>
                <a:gd name="T71" fmla="*/ 187 h 218"/>
                <a:gd name="T72" fmla="*/ 264 w 347"/>
                <a:gd name="T73" fmla="*/ 182 h 218"/>
                <a:gd name="T74" fmla="*/ 269 w 347"/>
                <a:gd name="T75" fmla="*/ 176 h 218"/>
                <a:gd name="T76" fmla="*/ 273 w 347"/>
                <a:gd name="T77" fmla="*/ 169 h 218"/>
                <a:gd name="T78" fmla="*/ 278 w 347"/>
                <a:gd name="T79" fmla="*/ 163 h 218"/>
                <a:gd name="T80" fmla="*/ 278 w 347"/>
                <a:gd name="T81" fmla="*/ 163 h 218"/>
                <a:gd name="T82" fmla="*/ 340 w 347"/>
                <a:gd name="T83" fmla="*/ 43 h 218"/>
                <a:gd name="T84" fmla="*/ 340 w 347"/>
                <a:gd name="T85" fmla="*/ 43 h 218"/>
                <a:gd name="T86" fmla="*/ 343 w 347"/>
                <a:gd name="T87" fmla="*/ 36 h 218"/>
                <a:gd name="T88" fmla="*/ 345 w 347"/>
                <a:gd name="T89" fmla="*/ 30 h 218"/>
                <a:gd name="T90" fmla="*/ 346 w 347"/>
                <a:gd name="T91" fmla="*/ 23 h 218"/>
                <a:gd name="T92" fmla="*/ 347 w 347"/>
                <a:gd name="T93" fmla="*/ 17 h 218"/>
                <a:gd name="T94" fmla="*/ 347 w 347"/>
                <a:gd name="T95" fmla="*/ 17 h 218"/>
                <a:gd name="T96" fmla="*/ 346 w 347"/>
                <a:gd name="T97" fmla="*/ 13 h 218"/>
                <a:gd name="T98" fmla="*/ 345 w 347"/>
                <a:gd name="T99" fmla="*/ 8 h 218"/>
                <a:gd name="T100" fmla="*/ 343 w 347"/>
                <a:gd name="T101" fmla="*/ 4 h 218"/>
                <a:gd name="T102" fmla="*/ 343 w 347"/>
                <a:gd name="T103" fmla="*/ 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7" h="218">
                  <a:moveTo>
                    <a:pt x="343" y="4"/>
                  </a:moveTo>
                  <a:lnTo>
                    <a:pt x="343" y="4"/>
                  </a:lnTo>
                  <a:lnTo>
                    <a:pt x="339" y="1"/>
                  </a:lnTo>
                  <a:lnTo>
                    <a:pt x="333" y="0"/>
                  </a:lnTo>
                  <a:lnTo>
                    <a:pt x="331" y="0"/>
                  </a:lnTo>
                  <a:lnTo>
                    <a:pt x="263" y="6"/>
                  </a:lnTo>
                  <a:lnTo>
                    <a:pt x="39" y="25"/>
                  </a:lnTo>
                  <a:lnTo>
                    <a:pt x="39" y="25"/>
                  </a:lnTo>
                  <a:lnTo>
                    <a:pt x="31" y="26"/>
                  </a:lnTo>
                  <a:lnTo>
                    <a:pt x="25" y="30"/>
                  </a:lnTo>
                  <a:lnTo>
                    <a:pt x="18" y="34"/>
                  </a:lnTo>
                  <a:lnTo>
                    <a:pt x="12" y="40"/>
                  </a:lnTo>
                  <a:lnTo>
                    <a:pt x="12" y="40"/>
                  </a:lnTo>
                  <a:lnTo>
                    <a:pt x="8" y="48"/>
                  </a:lnTo>
                  <a:lnTo>
                    <a:pt x="3" y="56"/>
                  </a:lnTo>
                  <a:lnTo>
                    <a:pt x="1" y="66"/>
                  </a:lnTo>
                  <a:lnTo>
                    <a:pt x="0" y="75"/>
                  </a:lnTo>
                  <a:lnTo>
                    <a:pt x="0" y="75"/>
                  </a:lnTo>
                  <a:lnTo>
                    <a:pt x="1" y="81"/>
                  </a:lnTo>
                  <a:lnTo>
                    <a:pt x="1" y="82"/>
                  </a:lnTo>
                  <a:lnTo>
                    <a:pt x="1" y="197"/>
                  </a:lnTo>
                  <a:lnTo>
                    <a:pt x="1" y="197"/>
                  </a:lnTo>
                  <a:lnTo>
                    <a:pt x="3" y="203"/>
                  </a:lnTo>
                  <a:lnTo>
                    <a:pt x="3" y="203"/>
                  </a:lnTo>
                  <a:lnTo>
                    <a:pt x="8" y="210"/>
                  </a:lnTo>
                  <a:lnTo>
                    <a:pt x="13" y="214"/>
                  </a:lnTo>
                  <a:lnTo>
                    <a:pt x="19" y="217"/>
                  </a:lnTo>
                  <a:lnTo>
                    <a:pt x="27" y="218"/>
                  </a:lnTo>
                  <a:lnTo>
                    <a:pt x="29" y="217"/>
                  </a:lnTo>
                  <a:lnTo>
                    <a:pt x="233" y="198"/>
                  </a:lnTo>
                  <a:lnTo>
                    <a:pt x="233" y="198"/>
                  </a:lnTo>
                  <a:lnTo>
                    <a:pt x="239" y="197"/>
                  </a:lnTo>
                  <a:lnTo>
                    <a:pt x="244" y="195"/>
                  </a:lnTo>
                  <a:lnTo>
                    <a:pt x="252" y="192"/>
                  </a:lnTo>
                  <a:lnTo>
                    <a:pt x="258" y="187"/>
                  </a:lnTo>
                  <a:lnTo>
                    <a:pt x="258" y="187"/>
                  </a:lnTo>
                  <a:lnTo>
                    <a:pt x="264" y="182"/>
                  </a:lnTo>
                  <a:lnTo>
                    <a:pt x="269" y="176"/>
                  </a:lnTo>
                  <a:lnTo>
                    <a:pt x="273" y="169"/>
                  </a:lnTo>
                  <a:lnTo>
                    <a:pt x="278" y="163"/>
                  </a:lnTo>
                  <a:lnTo>
                    <a:pt x="278" y="163"/>
                  </a:lnTo>
                  <a:lnTo>
                    <a:pt x="340" y="43"/>
                  </a:lnTo>
                  <a:lnTo>
                    <a:pt x="340" y="43"/>
                  </a:lnTo>
                  <a:lnTo>
                    <a:pt x="343" y="36"/>
                  </a:lnTo>
                  <a:lnTo>
                    <a:pt x="345" y="30"/>
                  </a:lnTo>
                  <a:lnTo>
                    <a:pt x="346" y="23"/>
                  </a:lnTo>
                  <a:lnTo>
                    <a:pt x="347" y="17"/>
                  </a:lnTo>
                  <a:lnTo>
                    <a:pt x="347" y="17"/>
                  </a:lnTo>
                  <a:lnTo>
                    <a:pt x="346" y="13"/>
                  </a:lnTo>
                  <a:lnTo>
                    <a:pt x="345" y="8"/>
                  </a:lnTo>
                  <a:lnTo>
                    <a:pt x="343" y="4"/>
                  </a:lnTo>
                  <a:lnTo>
                    <a:pt x="34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94"/>
            <p:cNvSpPr>
              <a:spLocks/>
            </p:cNvSpPr>
            <p:nvPr/>
          </p:nvSpPr>
          <p:spPr bwMode="auto">
            <a:xfrm>
              <a:off x="14725650" y="841375"/>
              <a:ext cx="39687" cy="42863"/>
            </a:xfrm>
            <a:custGeom>
              <a:avLst/>
              <a:gdLst>
                <a:gd name="T0" fmla="*/ 25 w 25"/>
                <a:gd name="T1" fmla="*/ 12 h 27"/>
                <a:gd name="T2" fmla="*/ 25 w 25"/>
                <a:gd name="T3" fmla="*/ 12 h 27"/>
                <a:gd name="T4" fmla="*/ 24 w 25"/>
                <a:gd name="T5" fmla="*/ 17 h 27"/>
                <a:gd name="T6" fmla="*/ 22 w 25"/>
                <a:gd name="T7" fmla="*/ 21 h 27"/>
                <a:gd name="T8" fmla="*/ 18 w 25"/>
                <a:gd name="T9" fmla="*/ 25 h 27"/>
                <a:gd name="T10" fmla="*/ 12 w 25"/>
                <a:gd name="T11" fmla="*/ 27 h 27"/>
                <a:gd name="T12" fmla="*/ 12 w 25"/>
                <a:gd name="T13" fmla="*/ 27 h 27"/>
                <a:gd name="T14" fmla="*/ 7 w 25"/>
                <a:gd name="T15" fmla="*/ 26 h 27"/>
                <a:gd name="T16" fmla="*/ 3 w 25"/>
                <a:gd name="T17" fmla="*/ 24 h 27"/>
                <a:gd name="T18" fmla="*/ 1 w 25"/>
                <a:gd name="T19" fmla="*/ 19 h 27"/>
                <a:gd name="T20" fmla="*/ 0 w 25"/>
                <a:gd name="T21" fmla="*/ 15 h 27"/>
                <a:gd name="T22" fmla="*/ 0 w 25"/>
                <a:gd name="T23" fmla="*/ 15 h 27"/>
                <a:gd name="T24" fmla="*/ 0 w 25"/>
                <a:gd name="T25" fmla="*/ 10 h 27"/>
                <a:gd name="T26" fmla="*/ 3 w 25"/>
                <a:gd name="T27" fmla="*/ 5 h 27"/>
                <a:gd name="T28" fmla="*/ 7 w 25"/>
                <a:gd name="T29" fmla="*/ 2 h 27"/>
                <a:gd name="T30" fmla="*/ 12 w 25"/>
                <a:gd name="T31" fmla="*/ 0 h 27"/>
                <a:gd name="T32" fmla="*/ 12 w 25"/>
                <a:gd name="T33" fmla="*/ 0 h 27"/>
                <a:gd name="T34" fmla="*/ 18 w 25"/>
                <a:gd name="T35" fmla="*/ 1 h 27"/>
                <a:gd name="T36" fmla="*/ 22 w 25"/>
                <a:gd name="T37" fmla="*/ 3 h 27"/>
                <a:gd name="T38" fmla="*/ 24 w 25"/>
                <a:gd name="T39" fmla="*/ 7 h 27"/>
                <a:gd name="T40" fmla="*/ 25 w 25"/>
                <a:gd name="T41" fmla="*/ 12 h 27"/>
                <a:gd name="T42" fmla="*/ 25 w 25"/>
                <a:gd name="T43"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27">
                  <a:moveTo>
                    <a:pt x="25" y="12"/>
                  </a:moveTo>
                  <a:lnTo>
                    <a:pt x="25" y="12"/>
                  </a:lnTo>
                  <a:lnTo>
                    <a:pt x="24" y="17"/>
                  </a:lnTo>
                  <a:lnTo>
                    <a:pt x="22" y="21"/>
                  </a:lnTo>
                  <a:lnTo>
                    <a:pt x="18" y="25"/>
                  </a:lnTo>
                  <a:lnTo>
                    <a:pt x="12" y="27"/>
                  </a:lnTo>
                  <a:lnTo>
                    <a:pt x="12" y="27"/>
                  </a:lnTo>
                  <a:lnTo>
                    <a:pt x="7" y="26"/>
                  </a:lnTo>
                  <a:lnTo>
                    <a:pt x="3" y="24"/>
                  </a:lnTo>
                  <a:lnTo>
                    <a:pt x="1" y="19"/>
                  </a:lnTo>
                  <a:lnTo>
                    <a:pt x="0" y="15"/>
                  </a:lnTo>
                  <a:lnTo>
                    <a:pt x="0" y="15"/>
                  </a:lnTo>
                  <a:lnTo>
                    <a:pt x="0" y="10"/>
                  </a:lnTo>
                  <a:lnTo>
                    <a:pt x="3" y="5"/>
                  </a:lnTo>
                  <a:lnTo>
                    <a:pt x="7" y="2"/>
                  </a:lnTo>
                  <a:lnTo>
                    <a:pt x="12" y="0"/>
                  </a:lnTo>
                  <a:lnTo>
                    <a:pt x="12" y="0"/>
                  </a:lnTo>
                  <a:lnTo>
                    <a:pt x="18" y="1"/>
                  </a:lnTo>
                  <a:lnTo>
                    <a:pt x="22" y="3"/>
                  </a:lnTo>
                  <a:lnTo>
                    <a:pt x="24" y="7"/>
                  </a:lnTo>
                  <a:lnTo>
                    <a:pt x="25" y="12"/>
                  </a:lnTo>
                  <a:lnTo>
                    <a:pt x="2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95"/>
            <p:cNvSpPr>
              <a:spLocks/>
            </p:cNvSpPr>
            <p:nvPr/>
          </p:nvSpPr>
          <p:spPr bwMode="auto">
            <a:xfrm>
              <a:off x="14789150" y="811213"/>
              <a:ext cx="300037" cy="58738"/>
            </a:xfrm>
            <a:custGeom>
              <a:avLst/>
              <a:gdLst>
                <a:gd name="T0" fmla="*/ 189 w 189"/>
                <a:gd name="T1" fmla="*/ 8 h 37"/>
                <a:gd name="T2" fmla="*/ 189 w 189"/>
                <a:gd name="T3" fmla="*/ 8 h 37"/>
                <a:gd name="T4" fmla="*/ 188 w 189"/>
                <a:gd name="T5" fmla="*/ 12 h 37"/>
                <a:gd name="T6" fmla="*/ 186 w 189"/>
                <a:gd name="T7" fmla="*/ 15 h 37"/>
                <a:gd name="T8" fmla="*/ 183 w 189"/>
                <a:gd name="T9" fmla="*/ 17 h 37"/>
                <a:gd name="T10" fmla="*/ 179 w 189"/>
                <a:gd name="T11" fmla="*/ 19 h 37"/>
                <a:gd name="T12" fmla="*/ 10 w 189"/>
                <a:gd name="T13" fmla="*/ 37 h 37"/>
                <a:gd name="T14" fmla="*/ 10 w 189"/>
                <a:gd name="T15" fmla="*/ 37 h 37"/>
                <a:gd name="T16" fmla="*/ 6 w 189"/>
                <a:gd name="T17" fmla="*/ 37 h 37"/>
                <a:gd name="T18" fmla="*/ 3 w 189"/>
                <a:gd name="T19" fmla="*/ 35 h 37"/>
                <a:gd name="T20" fmla="*/ 1 w 189"/>
                <a:gd name="T21" fmla="*/ 33 h 37"/>
                <a:gd name="T22" fmla="*/ 0 w 189"/>
                <a:gd name="T23" fmla="*/ 30 h 37"/>
                <a:gd name="T24" fmla="*/ 0 w 189"/>
                <a:gd name="T25" fmla="*/ 30 h 37"/>
                <a:gd name="T26" fmla="*/ 0 w 189"/>
                <a:gd name="T27" fmla="*/ 30 h 37"/>
                <a:gd name="T28" fmla="*/ 1 w 189"/>
                <a:gd name="T29" fmla="*/ 26 h 37"/>
                <a:gd name="T30" fmla="*/ 3 w 189"/>
                <a:gd name="T31" fmla="*/ 22 h 37"/>
                <a:gd name="T32" fmla="*/ 6 w 189"/>
                <a:gd name="T33" fmla="*/ 20 h 37"/>
                <a:gd name="T34" fmla="*/ 10 w 189"/>
                <a:gd name="T35" fmla="*/ 19 h 37"/>
                <a:gd name="T36" fmla="*/ 179 w 189"/>
                <a:gd name="T37" fmla="*/ 0 h 37"/>
                <a:gd name="T38" fmla="*/ 179 w 189"/>
                <a:gd name="T39" fmla="*/ 0 h 37"/>
                <a:gd name="T40" fmla="*/ 183 w 189"/>
                <a:gd name="T41" fmla="*/ 0 h 37"/>
                <a:gd name="T42" fmla="*/ 186 w 189"/>
                <a:gd name="T43" fmla="*/ 2 h 37"/>
                <a:gd name="T44" fmla="*/ 188 w 189"/>
                <a:gd name="T45" fmla="*/ 5 h 37"/>
                <a:gd name="T46" fmla="*/ 189 w 189"/>
                <a:gd name="T47" fmla="*/ 8 h 37"/>
                <a:gd name="T48" fmla="*/ 189 w 189"/>
                <a:gd name="T49"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9" h="37">
                  <a:moveTo>
                    <a:pt x="189" y="8"/>
                  </a:moveTo>
                  <a:lnTo>
                    <a:pt x="189" y="8"/>
                  </a:lnTo>
                  <a:lnTo>
                    <a:pt x="188" y="12"/>
                  </a:lnTo>
                  <a:lnTo>
                    <a:pt x="186" y="15"/>
                  </a:lnTo>
                  <a:lnTo>
                    <a:pt x="183" y="17"/>
                  </a:lnTo>
                  <a:lnTo>
                    <a:pt x="179" y="19"/>
                  </a:lnTo>
                  <a:lnTo>
                    <a:pt x="10" y="37"/>
                  </a:lnTo>
                  <a:lnTo>
                    <a:pt x="10" y="37"/>
                  </a:lnTo>
                  <a:lnTo>
                    <a:pt x="6" y="37"/>
                  </a:lnTo>
                  <a:lnTo>
                    <a:pt x="3" y="35"/>
                  </a:lnTo>
                  <a:lnTo>
                    <a:pt x="1" y="33"/>
                  </a:lnTo>
                  <a:lnTo>
                    <a:pt x="0" y="30"/>
                  </a:lnTo>
                  <a:lnTo>
                    <a:pt x="0" y="30"/>
                  </a:lnTo>
                  <a:lnTo>
                    <a:pt x="0" y="30"/>
                  </a:lnTo>
                  <a:lnTo>
                    <a:pt x="1" y="26"/>
                  </a:lnTo>
                  <a:lnTo>
                    <a:pt x="3" y="22"/>
                  </a:lnTo>
                  <a:lnTo>
                    <a:pt x="6" y="20"/>
                  </a:lnTo>
                  <a:lnTo>
                    <a:pt x="10" y="19"/>
                  </a:lnTo>
                  <a:lnTo>
                    <a:pt x="179" y="0"/>
                  </a:lnTo>
                  <a:lnTo>
                    <a:pt x="179" y="0"/>
                  </a:lnTo>
                  <a:lnTo>
                    <a:pt x="183" y="0"/>
                  </a:lnTo>
                  <a:lnTo>
                    <a:pt x="186" y="2"/>
                  </a:lnTo>
                  <a:lnTo>
                    <a:pt x="188" y="5"/>
                  </a:lnTo>
                  <a:lnTo>
                    <a:pt x="189" y="8"/>
                  </a:lnTo>
                  <a:lnTo>
                    <a:pt x="18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组合 12"/>
          <p:cNvGrpSpPr/>
          <p:nvPr/>
        </p:nvGrpSpPr>
        <p:grpSpPr>
          <a:xfrm>
            <a:off x="1826399" y="2466975"/>
            <a:ext cx="782791" cy="625475"/>
            <a:chOff x="14533563" y="550863"/>
            <a:chExt cx="655637" cy="523875"/>
          </a:xfrm>
          <a:solidFill>
            <a:srgbClr val="0070C0"/>
          </a:solidFill>
        </p:grpSpPr>
        <p:sp>
          <p:nvSpPr>
            <p:cNvPr id="14" name="Freeform 392"/>
            <p:cNvSpPr>
              <a:spLocks/>
            </p:cNvSpPr>
            <p:nvPr/>
          </p:nvSpPr>
          <p:spPr bwMode="auto">
            <a:xfrm>
              <a:off x="14533563" y="550863"/>
              <a:ext cx="533400" cy="495300"/>
            </a:xfrm>
            <a:custGeom>
              <a:avLst/>
              <a:gdLst>
                <a:gd name="T0" fmla="*/ 335 w 336"/>
                <a:gd name="T1" fmla="*/ 77 h 312"/>
                <a:gd name="T2" fmla="*/ 336 w 336"/>
                <a:gd name="T3" fmla="*/ 62 h 312"/>
                <a:gd name="T4" fmla="*/ 333 w 336"/>
                <a:gd name="T5" fmla="*/ 36 h 312"/>
                <a:gd name="T6" fmla="*/ 326 w 336"/>
                <a:gd name="T7" fmla="*/ 21 h 312"/>
                <a:gd name="T8" fmla="*/ 320 w 336"/>
                <a:gd name="T9" fmla="*/ 15 h 312"/>
                <a:gd name="T10" fmla="*/ 312 w 336"/>
                <a:gd name="T11" fmla="*/ 10 h 312"/>
                <a:gd name="T12" fmla="*/ 302 w 336"/>
                <a:gd name="T13" fmla="*/ 9 h 312"/>
                <a:gd name="T14" fmla="*/ 174 w 336"/>
                <a:gd name="T15" fmla="*/ 33 h 312"/>
                <a:gd name="T16" fmla="*/ 173 w 336"/>
                <a:gd name="T17" fmla="*/ 25 h 312"/>
                <a:gd name="T18" fmla="*/ 164 w 336"/>
                <a:gd name="T19" fmla="*/ 11 h 312"/>
                <a:gd name="T20" fmla="*/ 153 w 336"/>
                <a:gd name="T21" fmla="*/ 3 h 312"/>
                <a:gd name="T22" fmla="*/ 140 w 336"/>
                <a:gd name="T23" fmla="*/ 0 h 312"/>
                <a:gd name="T24" fmla="*/ 65 w 336"/>
                <a:gd name="T25" fmla="*/ 14 h 312"/>
                <a:gd name="T26" fmla="*/ 60 w 336"/>
                <a:gd name="T27" fmla="*/ 15 h 312"/>
                <a:gd name="T28" fmla="*/ 50 w 336"/>
                <a:gd name="T29" fmla="*/ 23 h 312"/>
                <a:gd name="T30" fmla="*/ 42 w 336"/>
                <a:gd name="T31" fmla="*/ 35 h 312"/>
                <a:gd name="T32" fmla="*/ 37 w 336"/>
                <a:gd name="T33" fmla="*/ 50 h 312"/>
                <a:gd name="T34" fmla="*/ 37 w 336"/>
                <a:gd name="T35" fmla="*/ 58 h 312"/>
                <a:gd name="T36" fmla="*/ 29 w 336"/>
                <a:gd name="T37" fmla="*/ 61 h 312"/>
                <a:gd name="T38" fmla="*/ 14 w 336"/>
                <a:gd name="T39" fmla="*/ 74 h 312"/>
                <a:gd name="T40" fmla="*/ 3 w 336"/>
                <a:gd name="T41" fmla="*/ 95 h 312"/>
                <a:gd name="T42" fmla="*/ 0 w 336"/>
                <a:gd name="T43" fmla="*/ 120 h 312"/>
                <a:gd name="T44" fmla="*/ 16 w 336"/>
                <a:gd name="T45" fmla="*/ 275 h 312"/>
                <a:gd name="T46" fmla="*/ 17 w 336"/>
                <a:gd name="T47" fmla="*/ 281 h 312"/>
                <a:gd name="T48" fmla="*/ 23 w 336"/>
                <a:gd name="T49" fmla="*/ 297 h 312"/>
                <a:gd name="T50" fmla="*/ 33 w 336"/>
                <a:gd name="T51" fmla="*/ 310 h 312"/>
                <a:gd name="T52" fmla="*/ 37 w 336"/>
                <a:gd name="T53" fmla="*/ 311 h 312"/>
                <a:gd name="T54" fmla="*/ 36 w 336"/>
                <a:gd name="T55" fmla="*/ 195 h 312"/>
                <a:gd name="T56" fmla="*/ 36 w 336"/>
                <a:gd name="T57" fmla="*/ 187 h 312"/>
                <a:gd name="T58" fmla="*/ 37 w 336"/>
                <a:gd name="T59" fmla="*/ 172 h 312"/>
                <a:gd name="T60" fmla="*/ 46 w 336"/>
                <a:gd name="T61" fmla="*/ 146 h 312"/>
                <a:gd name="T62" fmla="*/ 55 w 336"/>
                <a:gd name="T63" fmla="*/ 134 h 312"/>
                <a:gd name="T64" fmla="*/ 63 w 336"/>
                <a:gd name="T65" fmla="*/ 123 h 312"/>
                <a:gd name="T66" fmla="*/ 75 w 336"/>
                <a:gd name="T67" fmla="*/ 115 h 312"/>
                <a:gd name="T68" fmla="*/ 88 w 336"/>
                <a:gd name="T69" fmla="*/ 110 h 312"/>
                <a:gd name="T70" fmla="*/ 103 w 336"/>
                <a:gd name="T71" fmla="*/ 10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6" h="312">
                  <a:moveTo>
                    <a:pt x="333" y="87"/>
                  </a:moveTo>
                  <a:lnTo>
                    <a:pt x="335" y="77"/>
                  </a:lnTo>
                  <a:lnTo>
                    <a:pt x="335" y="77"/>
                  </a:lnTo>
                  <a:lnTo>
                    <a:pt x="336" y="62"/>
                  </a:lnTo>
                  <a:lnTo>
                    <a:pt x="336" y="48"/>
                  </a:lnTo>
                  <a:lnTo>
                    <a:pt x="333" y="36"/>
                  </a:lnTo>
                  <a:lnTo>
                    <a:pt x="329" y="26"/>
                  </a:lnTo>
                  <a:lnTo>
                    <a:pt x="326" y="21"/>
                  </a:lnTo>
                  <a:lnTo>
                    <a:pt x="323" y="18"/>
                  </a:lnTo>
                  <a:lnTo>
                    <a:pt x="320" y="15"/>
                  </a:lnTo>
                  <a:lnTo>
                    <a:pt x="316" y="13"/>
                  </a:lnTo>
                  <a:lnTo>
                    <a:pt x="312" y="10"/>
                  </a:lnTo>
                  <a:lnTo>
                    <a:pt x="307" y="9"/>
                  </a:lnTo>
                  <a:lnTo>
                    <a:pt x="302" y="9"/>
                  </a:lnTo>
                  <a:lnTo>
                    <a:pt x="298" y="9"/>
                  </a:lnTo>
                  <a:lnTo>
                    <a:pt x="174" y="33"/>
                  </a:lnTo>
                  <a:lnTo>
                    <a:pt x="174" y="33"/>
                  </a:lnTo>
                  <a:lnTo>
                    <a:pt x="173" y="25"/>
                  </a:lnTo>
                  <a:lnTo>
                    <a:pt x="170" y="18"/>
                  </a:lnTo>
                  <a:lnTo>
                    <a:pt x="164" y="11"/>
                  </a:lnTo>
                  <a:lnTo>
                    <a:pt x="159" y="7"/>
                  </a:lnTo>
                  <a:lnTo>
                    <a:pt x="153" y="3"/>
                  </a:lnTo>
                  <a:lnTo>
                    <a:pt x="146" y="1"/>
                  </a:lnTo>
                  <a:lnTo>
                    <a:pt x="140" y="0"/>
                  </a:lnTo>
                  <a:lnTo>
                    <a:pt x="135" y="0"/>
                  </a:lnTo>
                  <a:lnTo>
                    <a:pt x="65" y="14"/>
                  </a:lnTo>
                  <a:lnTo>
                    <a:pt x="65" y="14"/>
                  </a:lnTo>
                  <a:lnTo>
                    <a:pt x="60" y="15"/>
                  </a:lnTo>
                  <a:lnTo>
                    <a:pt x="55" y="19"/>
                  </a:lnTo>
                  <a:lnTo>
                    <a:pt x="50" y="23"/>
                  </a:lnTo>
                  <a:lnTo>
                    <a:pt x="46" y="29"/>
                  </a:lnTo>
                  <a:lnTo>
                    <a:pt x="42" y="35"/>
                  </a:lnTo>
                  <a:lnTo>
                    <a:pt x="40" y="42"/>
                  </a:lnTo>
                  <a:lnTo>
                    <a:pt x="37" y="50"/>
                  </a:lnTo>
                  <a:lnTo>
                    <a:pt x="37" y="58"/>
                  </a:lnTo>
                  <a:lnTo>
                    <a:pt x="37" y="58"/>
                  </a:lnTo>
                  <a:lnTo>
                    <a:pt x="33" y="59"/>
                  </a:lnTo>
                  <a:lnTo>
                    <a:pt x="29" y="61"/>
                  </a:lnTo>
                  <a:lnTo>
                    <a:pt x="20" y="67"/>
                  </a:lnTo>
                  <a:lnTo>
                    <a:pt x="14" y="74"/>
                  </a:lnTo>
                  <a:lnTo>
                    <a:pt x="8" y="84"/>
                  </a:lnTo>
                  <a:lnTo>
                    <a:pt x="3" y="95"/>
                  </a:lnTo>
                  <a:lnTo>
                    <a:pt x="1" y="107"/>
                  </a:lnTo>
                  <a:lnTo>
                    <a:pt x="0" y="120"/>
                  </a:lnTo>
                  <a:lnTo>
                    <a:pt x="0" y="134"/>
                  </a:lnTo>
                  <a:lnTo>
                    <a:pt x="16" y="275"/>
                  </a:lnTo>
                  <a:lnTo>
                    <a:pt x="16" y="275"/>
                  </a:lnTo>
                  <a:lnTo>
                    <a:pt x="17" y="281"/>
                  </a:lnTo>
                  <a:lnTo>
                    <a:pt x="18" y="287"/>
                  </a:lnTo>
                  <a:lnTo>
                    <a:pt x="23" y="297"/>
                  </a:lnTo>
                  <a:lnTo>
                    <a:pt x="30" y="306"/>
                  </a:lnTo>
                  <a:lnTo>
                    <a:pt x="33" y="310"/>
                  </a:lnTo>
                  <a:lnTo>
                    <a:pt x="37" y="312"/>
                  </a:lnTo>
                  <a:lnTo>
                    <a:pt x="37" y="311"/>
                  </a:lnTo>
                  <a:lnTo>
                    <a:pt x="37" y="311"/>
                  </a:lnTo>
                  <a:lnTo>
                    <a:pt x="36" y="195"/>
                  </a:lnTo>
                  <a:lnTo>
                    <a:pt x="36" y="195"/>
                  </a:lnTo>
                  <a:lnTo>
                    <a:pt x="36" y="187"/>
                  </a:lnTo>
                  <a:lnTo>
                    <a:pt x="36" y="187"/>
                  </a:lnTo>
                  <a:lnTo>
                    <a:pt x="37" y="172"/>
                  </a:lnTo>
                  <a:lnTo>
                    <a:pt x="41" y="159"/>
                  </a:lnTo>
                  <a:lnTo>
                    <a:pt x="46" y="146"/>
                  </a:lnTo>
                  <a:lnTo>
                    <a:pt x="55" y="134"/>
                  </a:lnTo>
                  <a:lnTo>
                    <a:pt x="55" y="134"/>
                  </a:lnTo>
                  <a:lnTo>
                    <a:pt x="59" y="129"/>
                  </a:lnTo>
                  <a:lnTo>
                    <a:pt x="63" y="123"/>
                  </a:lnTo>
                  <a:lnTo>
                    <a:pt x="68" y="119"/>
                  </a:lnTo>
                  <a:lnTo>
                    <a:pt x="75" y="115"/>
                  </a:lnTo>
                  <a:lnTo>
                    <a:pt x="81" y="112"/>
                  </a:lnTo>
                  <a:lnTo>
                    <a:pt x="88" y="110"/>
                  </a:lnTo>
                  <a:lnTo>
                    <a:pt x="95" y="107"/>
                  </a:lnTo>
                  <a:lnTo>
                    <a:pt x="103" y="106"/>
                  </a:lnTo>
                  <a:lnTo>
                    <a:pt x="333"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93"/>
            <p:cNvSpPr>
              <a:spLocks/>
            </p:cNvSpPr>
            <p:nvPr/>
          </p:nvSpPr>
          <p:spPr bwMode="auto">
            <a:xfrm>
              <a:off x="14638338" y="728663"/>
              <a:ext cx="550862" cy="346075"/>
            </a:xfrm>
            <a:custGeom>
              <a:avLst/>
              <a:gdLst>
                <a:gd name="T0" fmla="*/ 343 w 347"/>
                <a:gd name="T1" fmla="*/ 4 h 218"/>
                <a:gd name="T2" fmla="*/ 343 w 347"/>
                <a:gd name="T3" fmla="*/ 4 h 218"/>
                <a:gd name="T4" fmla="*/ 339 w 347"/>
                <a:gd name="T5" fmla="*/ 1 h 218"/>
                <a:gd name="T6" fmla="*/ 333 w 347"/>
                <a:gd name="T7" fmla="*/ 0 h 218"/>
                <a:gd name="T8" fmla="*/ 331 w 347"/>
                <a:gd name="T9" fmla="*/ 0 h 218"/>
                <a:gd name="T10" fmla="*/ 263 w 347"/>
                <a:gd name="T11" fmla="*/ 6 h 218"/>
                <a:gd name="T12" fmla="*/ 39 w 347"/>
                <a:gd name="T13" fmla="*/ 25 h 218"/>
                <a:gd name="T14" fmla="*/ 39 w 347"/>
                <a:gd name="T15" fmla="*/ 25 h 218"/>
                <a:gd name="T16" fmla="*/ 31 w 347"/>
                <a:gd name="T17" fmla="*/ 26 h 218"/>
                <a:gd name="T18" fmla="*/ 25 w 347"/>
                <a:gd name="T19" fmla="*/ 30 h 218"/>
                <a:gd name="T20" fmla="*/ 18 w 347"/>
                <a:gd name="T21" fmla="*/ 34 h 218"/>
                <a:gd name="T22" fmla="*/ 12 w 347"/>
                <a:gd name="T23" fmla="*/ 40 h 218"/>
                <a:gd name="T24" fmla="*/ 12 w 347"/>
                <a:gd name="T25" fmla="*/ 40 h 218"/>
                <a:gd name="T26" fmla="*/ 8 w 347"/>
                <a:gd name="T27" fmla="*/ 48 h 218"/>
                <a:gd name="T28" fmla="*/ 3 w 347"/>
                <a:gd name="T29" fmla="*/ 56 h 218"/>
                <a:gd name="T30" fmla="*/ 1 w 347"/>
                <a:gd name="T31" fmla="*/ 66 h 218"/>
                <a:gd name="T32" fmla="*/ 0 w 347"/>
                <a:gd name="T33" fmla="*/ 75 h 218"/>
                <a:gd name="T34" fmla="*/ 0 w 347"/>
                <a:gd name="T35" fmla="*/ 75 h 218"/>
                <a:gd name="T36" fmla="*/ 1 w 347"/>
                <a:gd name="T37" fmla="*/ 81 h 218"/>
                <a:gd name="T38" fmla="*/ 1 w 347"/>
                <a:gd name="T39" fmla="*/ 82 h 218"/>
                <a:gd name="T40" fmla="*/ 1 w 347"/>
                <a:gd name="T41" fmla="*/ 197 h 218"/>
                <a:gd name="T42" fmla="*/ 1 w 347"/>
                <a:gd name="T43" fmla="*/ 197 h 218"/>
                <a:gd name="T44" fmla="*/ 3 w 347"/>
                <a:gd name="T45" fmla="*/ 203 h 218"/>
                <a:gd name="T46" fmla="*/ 3 w 347"/>
                <a:gd name="T47" fmla="*/ 203 h 218"/>
                <a:gd name="T48" fmla="*/ 8 w 347"/>
                <a:gd name="T49" fmla="*/ 210 h 218"/>
                <a:gd name="T50" fmla="*/ 13 w 347"/>
                <a:gd name="T51" fmla="*/ 214 h 218"/>
                <a:gd name="T52" fmla="*/ 19 w 347"/>
                <a:gd name="T53" fmla="*/ 217 h 218"/>
                <a:gd name="T54" fmla="*/ 27 w 347"/>
                <a:gd name="T55" fmla="*/ 218 h 218"/>
                <a:gd name="T56" fmla="*/ 29 w 347"/>
                <a:gd name="T57" fmla="*/ 217 h 218"/>
                <a:gd name="T58" fmla="*/ 233 w 347"/>
                <a:gd name="T59" fmla="*/ 198 h 218"/>
                <a:gd name="T60" fmla="*/ 233 w 347"/>
                <a:gd name="T61" fmla="*/ 198 h 218"/>
                <a:gd name="T62" fmla="*/ 239 w 347"/>
                <a:gd name="T63" fmla="*/ 197 h 218"/>
                <a:gd name="T64" fmla="*/ 244 w 347"/>
                <a:gd name="T65" fmla="*/ 195 h 218"/>
                <a:gd name="T66" fmla="*/ 252 w 347"/>
                <a:gd name="T67" fmla="*/ 192 h 218"/>
                <a:gd name="T68" fmla="*/ 258 w 347"/>
                <a:gd name="T69" fmla="*/ 187 h 218"/>
                <a:gd name="T70" fmla="*/ 258 w 347"/>
                <a:gd name="T71" fmla="*/ 187 h 218"/>
                <a:gd name="T72" fmla="*/ 264 w 347"/>
                <a:gd name="T73" fmla="*/ 182 h 218"/>
                <a:gd name="T74" fmla="*/ 269 w 347"/>
                <a:gd name="T75" fmla="*/ 176 h 218"/>
                <a:gd name="T76" fmla="*/ 273 w 347"/>
                <a:gd name="T77" fmla="*/ 169 h 218"/>
                <a:gd name="T78" fmla="*/ 278 w 347"/>
                <a:gd name="T79" fmla="*/ 163 h 218"/>
                <a:gd name="T80" fmla="*/ 278 w 347"/>
                <a:gd name="T81" fmla="*/ 163 h 218"/>
                <a:gd name="T82" fmla="*/ 340 w 347"/>
                <a:gd name="T83" fmla="*/ 43 h 218"/>
                <a:gd name="T84" fmla="*/ 340 w 347"/>
                <a:gd name="T85" fmla="*/ 43 h 218"/>
                <a:gd name="T86" fmla="*/ 343 w 347"/>
                <a:gd name="T87" fmla="*/ 36 h 218"/>
                <a:gd name="T88" fmla="*/ 345 w 347"/>
                <a:gd name="T89" fmla="*/ 30 h 218"/>
                <a:gd name="T90" fmla="*/ 346 w 347"/>
                <a:gd name="T91" fmla="*/ 23 h 218"/>
                <a:gd name="T92" fmla="*/ 347 w 347"/>
                <a:gd name="T93" fmla="*/ 17 h 218"/>
                <a:gd name="T94" fmla="*/ 347 w 347"/>
                <a:gd name="T95" fmla="*/ 17 h 218"/>
                <a:gd name="T96" fmla="*/ 346 w 347"/>
                <a:gd name="T97" fmla="*/ 13 h 218"/>
                <a:gd name="T98" fmla="*/ 345 w 347"/>
                <a:gd name="T99" fmla="*/ 8 h 218"/>
                <a:gd name="T100" fmla="*/ 343 w 347"/>
                <a:gd name="T101" fmla="*/ 4 h 218"/>
                <a:gd name="T102" fmla="*/ 343 w 347"/>
                <a:gd name="T103" fmla="*/ 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7" h="218">
                  <a:moveTo>
                    <a:pt x="343" y="4"/>
                  </a:moveTo>
                  <a:lnTo>
                    <a:pt x="343" y="4"/>
                  </a:lnTo>
                  <a:lnTo>
                    <a:pt x="339" y="1"/>
                  </a:lnTo>
                  <a:lnTo>
                    <a:pt x="333" y="0"/>
                  </a:lnTo>
                  <a:lnTo>
                    <a:pt x="331" y="0"/>
                  </a:lnTo>
                  <a:lnTo>
                    <a:pt x="263" y="6"/>
                  </a:lnTo>
                  <a:lnTo>
                    <a:pt x="39" y="25"/>
                  </a:lnTo>
                  <a:lnTo>
                    <a:pt x="39" y="25"/>
                  </a:lnTo>
                  <a:lnTo>
                    <a:pt x="31" y="26"/>
                  </a:lnTo>
                  <a:lnTo>
                    <a:pt x="25" y="30"/>
                  </a:lnTo>
                  <a:lnTo>
                    <a:pt x="18" y="34"/>
                  </a:lnTo>
                  <a:lnTo>
                    <a:pt x="12" y="40"/>
                  </a:lnTo>
                  <a:lnTo>
                    <a:pt x="12" y="40"/>
                  </a:lnTo>
                  <a:lnTo>
                    <a:pt x="8" y="48"/>
                  </a:lnTo>
                  <a:lnTo>
                    <a:pt x="3" y="56"/>
                  </a:lnTo>
                  <a:lnTo>
                    <a:pt x="1" y="66"/>
                  </a:lnTo>
                  <a:lnTo>
                    <a:pt x="0" y="75"/>
                  </a:lnTo>
                  <a:lnTo>
                    <a:pt x="0" y="75"/>
                  </a:lnTo>
                  <a:lnTo>
                    <a:pt x="1" y="81"/>
                  </a:lnTo>
                  <a:lnTo>
                    <a:pt x="1" y="82"/>
                  </a:lnTo>
                  <a:lnTo>
                    <a:pt x="1" y="197"/>
                  </a:lnTo>
                  <a:lnTo>
                    <a:pt x="1" y="197"/>
                  </a:lnTo>
                  <a:lnTo>
                    <a:pt x="3" y="203"/>
                  </a:lnTo>
                  <a:lnTo>
                    <a:pt x="3" y="203"/>
                  </a:lnTo>
                  <a:lnTo>
                    <a:pt x="8" y="210"/>
                  </a:lnTo>
                  <a:lnTo>
                    <a:pt x="13" y="214"/>
                  </a:lnTo>
                  <a:lnTo>
                    <a:pt x="19" y="217"/>
                  </a:lnTo>
                  <a:lnTo>
                    <a:pt x="27" y="218"/>
                  </a:lnTo>
                  <a:lnTo>
                    <a:pt x="29" y="217"/>
                  </a:lnTo>
                  <a:lnTo>
                    <a:pt x="233" y="198"/>
                  </a:lnTo>
                  <a:lnTo>
                    <a:pt x="233" y="198"/>
                  </a:lnTo>
                  <a:lnTo>
                    <a:pt x="239" y="197"/>
                  </a:lnTo>
                  <a:lnTo>
                    <a:pt x="244" y="195"/>
                  </a:lnTo>
                  <a:lnTo>
                    <a:pt x="252" y="192"/>
                  </a:lnTo>
                  <a:lnTo>
                    <a:pt x="258" y="187"/>
                  </a:lnTo>
                  <a:lnTo>
                    <a:pt x="258" y="187"/>
                  </a:lnTo>
                  <a:lnTo>
                    <a:pt x="264" y="182"/>
                  </a:lnTo>
                  <a:lnTo>
                    <a:pt x="269" y="176"/>
                  </a:lnTo>
                  <a:lnTo>
                    <a:pt x="273" y="169"/>
                  </a:lnTo>
                  <a:lnTo>
                    <a:pt x="278" y="163"/>
                  </a:lnTo>
                  <a:lnTo>
                    <a:pt x="278" y="163"/>
                  </a:lnTo>
                  <a:lnTo>
                    <a:pt x="340" y="43"/>
                  </a:lnTo>
                  <a:lnTo>
                    <a:pt x="340" y="43"/>
                  </a:lnTo>
                  <a:lnTo>
                    <a:pt x="343" y="36"/>
                  </a:lnTo>
                  <a:lnTo>
                    <a:pt x="345" y="30"/>
                  </a:lnTo>
                  <a:lnTo>
                    <a:pt x="346" y="23"/>
                  </a:lnTo>
                  <a:lnTo>
                    <a:pt x="347" y="17"/>
                  </a:lnTo>
                  <a:lnTo>
                    <a:pt x="347" y="17"/>
                  </a:lnTo>
                  <a:lnTo>
                    <a:pt x="346" y="13"/>
                  </a:lnTo>
                  <a:lnTo>
                    <a:pt x="345" y="8"/>
                  </a:lnTo>
                  <a:lnTo>
                    <a:pt x="343" y="4"/>
                  </a:lnTo>
                  <a:lnTo>
                    <a:pt x="34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94"/>
            <p:cNvSpPr>
              <a:spLocks/>
            </p:cNvSpPr>
            <p:nvPr/>
          </p:nvSpPr>
          <p:spPr bwMode="auto">
            <a:xfrm>
              <a:off x="14725650" y="841375"/>
              <a:ext cx="39687" cy="42863"/>
            </a:xfrm>
            <a:custGeom>
              <a:avLst/>
              <a:gdLst>
                <a:gd name="T0" fmla="*/ 25 w 25"/>
                <a:gd name="T1" fmla="*/ 12 h 27"/>
                <a:gd name="T2" fmla="*/ 25 w 25"/>
                <a:gd name="T3" fmla="*/ 12 h 27"/>
                <a:gd name="T4" fmla="*/ 24 w 25"/>
                <a:gd name="T5" fmla="*/ 17 h 27"/>
                <a:gd name="T6" fmla="*/ 22 w 25"/>
                <a:gd name="T7" fmla="*/ 21 h 27"/>
                <a:gd name="T8" fmla="*/ 18 w 25"/>
                <a:gd name="T9" fmla="*/ 25 h 27"/>
                <a:gd name="T10" fmla="*/ 12 w 25"/>
                <a:gd name="T11" fmla="*/ 27 h 27"/>
                <a:gd name="T12" fmla="*/ 12 w 25"/>
                <a:gd name="T13" fmla="*/ 27 h 27"/>
                <a:gd name="T14" fmla="*/ 7 w 25"/>
                <a:gd name="T15" fmla="*/ 26 h 27"/>
                <a:gd name="T16" fmla="*/ 3 w 25"/>
                <a:gd name="T17" fmla="*/ 24 h 27"/>
                <a:gd name="T18" fmla="*/ 1 w 25"/>
                <a:gd name="T19" fmla="*/ 19 h 27"/>
                <a:gd name="T20" fmla="*/ 0 w 25"/>
                <a:gd name="T21" fmla="*/ 15 h 27"/>
                <a:gd name="T22" fmla="*/ 0 w 25"/>
                <a:gd name="T23" fmla="*/ 15 h 27"/>
                <a:gd name="T24" fmla="*/ 0 w 25"/>
                <a:gd name="T25" fmla="*/ 10 h 27"/>
                <a:gd name="T26" fmla="*/ 3 w 25"/>
                <a:gd name="T27" fmla="*/ 5 h 27"/>
                <a:gd name="T28" fmla="*/ 7 w 25"/>
                <a:gd name="T29" fmla="*/ 2 h 27"/>
                <a:gd name="T30" fmla="*/ 12 w 25"/>
                <a:gd name="T31" fmla="*/ 0 h 27"/>
                <a:gd name="T32" fmla="*/ 12 w 25"/>
                <a:gd name="T33" fmla="*/ 0 h 27"/>
                <a:gd name="T34" fmla="*/ 18 w 25"/>
                <a:gd name="T35" fmla="*/ 1 h 27"/>
                <a:gd name="T36" fmla="*/ 22 w 25"/>
                <a:gd name="T37" fmla="*/ 3 h 27"/>
                <a:gd name="T38" fmla="*/ 24 w 25"/>
                <a:gd name="T39" fmla="*/ 7 h 27"/>
                <a:gd name="T40" fmla="*/ 25 w 25"/>
                <a:gd name="T41" fmla="*/ 12 h 27"/>
                <a:gd name="T42" fmla="*/ 25 w 25"/>
                <a:gd name="T43"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27">
                  <a:moveTo>
                    <a:pt x="25" y="12"/>
                  </a:moveTo>
                  <a:lnTo>
                    <a:pt x="25" y="12"/>
                  </a:lnTo>
                  <a:lnTo>
                    <a:pt x="24" y="17"/>
                  </a:lnTo>
                  <a:lnTo>
                    <a:pt x="22" y="21"/>
                  </a:lnTo>
                  <a:lnTo>
                    <a:pt x="18" y="25"/>
                  </a:lnTo>
                  <a:lnTo>
                    <a:pt x="12" y="27"/>
                  </a:lnTo>
                  <a:lnTo>
                    <a:pt x="12" y="27"/>
                  </a:lnTo>
                  <a:lnTo>
                    <a:pt x="7" y="26"/>
                  </a:lnTo>
                  <a:lnTo>
                    <a:pt x="3" y="24"/>
                  </a:lnTo>
                  <a:lnTo>
                    <a:pt x="1" y="19"/>
                  </a:lnTo>
                  <a:lnTo>
                    <a:pt x="0" y="15"/>
                  </a:lnTo>
                  <a:lnTo>
                    <a:pt x="0" y="15"/>
                  </a:lnTo>
                  <a:lnTo>
                    <a:pt x="0" y="10"/>
                  </a:lnTo>
                  <a:lnTo>
                    <a:pt x="3" y="5"/>
                  </a:lnTo>
                  <a:lnTo>
                    <a:pt x="7" y="2"/>
                  </a:lnTo>
                  <a:lnTo>
                    <a:pt x="12" y="0"/>
                  </a:lnTo>
                  <a:lnTo>
                    <a:pt x="12" y="0"/>
                  </a:lnTo>
                  <a:lnTo>
                    <a:pt x="18" y="1"/>
                  </a:lnTo>
                  <a:lnTo>
                    <a:pt x="22" y="3"/>
                  </a:lnTo>
                  <a:lnTo>
                    <a:pt x="24" y="7"/>
                  </a:lnTo>
                  <a:lnTo>
                    <a:pt x="25" y="12"/>
                  </a:lnTo>
                  <a:lnTo>
                    <a:pt x="2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95"/>
            <p:cNvSpPr>
              <a:spLocks/>
            </p:cNvSpPr>
            <p:nvPr/>
          </p:nvSpPr>
          <p:spPr bwMode="auto">
            <a:xfrm>
              <a:off x="14789150" y="811213"/>
              <a:ext cx="300037" cy="58738"/>
            </a:xfrm>
            <a:custGeom>
              <a:avLst/>
              <a:gdLst>
                <a:gd name="T0" fmla="*/ 189 w 189"/>
                <a:gd name="T1" fmla="*/ 8 h 37"/>
                <a:gd name="T2" fmla="*/ 189 w 189"/>
                <a:gd name="T3" fmla="*/ 8 h 37"/>
                <a:gd name="T4" fmla="*/ 188 w 189"/>
                <a:gd name="T5" fmla="*/ 12 h 37"/>
                <a:gd name="T6" fmla="*/ 186 w 189"/>
                <a:gd name="T7" fmla="*/ 15 h 37"/>
                <a:gd name="T8" fmla="*/ 183 w 189"/>
                <a:gd name="T9" fmla="*/ 17 h 37"/>
                <a:gd name="T10" fmla="*/ 179 w 189"/>
                <a:gd name="T11" fmla="*/ 19 h 37"/>
                <a:gd name="T12" fmla="*/ 10 w 189"/>
                <a:gd name="T13" fmla="*/ 37 h 37"/>
                <a:gd name="T14" fmla="*/ 10 w 189"/>
                <a:gd name="T15" fmla="*/ 37 h 37"/>
                <a:gd name="T16" fmla="*/ 6 w 189"/>
                <a:gd name="T17" fmla="*/ 37 h 37"/>
                <a:gd name="T18" fmla="*/ 3 w 189"/>
                <a:gd name="T19" fmla="*/ 35 h 37"/>
                <a:gd name="T20" fmla="*/ 1 w 189"/>
                <a:gd name="T21" fmla="*/ 33 h 37"/>
                <a:gd name="T22" fmla="*/ 0 w 189"/>
                <a:gd name="T23" fmla="*/ 30 h 37"/>
                <a:gd name="T24" fmla="*/ 0 w 189"/>
                <a:gd name="T25" fmla="*/ 30 h 37"/>
                <a:gd name="T26" fmla="*/ 0 w 189"/>
                <a:gd name="T27" fmla="*/ 30 h 37"/>
                <a:gd name="T28" fmla="*/ 1 w 189"/>
                <a:gd name="T29" fmla="*/ 26 h 37"/>
                <a:gd name="T30" fmla="*/ 3 w 189"/>
                <a:gd name="T31" fmla="*/ 22 h 37"/>
                <a:gd name="T32" fmla="*/ 6 w 189"/>
                <a:gd name="T33" fmla="*/ 20 h 37"/>
                <a:gd name="T34" fmla="*/ 10 w 189"/>
                <a:gd name="T35" fmla="*/ 19 h 37"/>
                <a:gd name="T36" fmla="*/ 179 w 189"/>
                <a:gd name="T37" fmla="*/ 0 h 37"/>
                <a:gd name="T38" fmla="*/ 179 w 189"/>
                <a:gd name="T39" fmla="*/ 0 h 37"/>
                <a:gd name="T40" fmla="*/ 183 w 189"/>
                <a:gd name="T41" fmla="*/ 0 h 37"/>
                <a:gd name="T42" fmla="*/ 186 w 189"/>
                <a:gd name="T43" fmla="*/ 2 h 37"/>
                <a:gd name="T44" fmla="*/ 188 w 189"/>
                <a:gd name="T45" fmla="*/ 5 h 37"/>
                <a:gd name="T46" fmla="*/ 189 w 189"/>
                <a:gd name="T47" fmla="*/ 8 h 37"/>
                <a:gd name="T48" fmla="*/ 189 w 189"/>
                <a:gd name="T49"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9" h="37">
                  <a:moveTo>
                    <a:pt x="189" y="8"/>
                  </a:moveTo>
                  <a:lnTo>
                    <a:pt x="189" y="8"/>
                  </a:lnTo>
                  <a:lnTo>
                    <a:pt x="188" y="12"/>
                  </a:lnTo>
                  <a:lnTo>
                    <a:pt x="186" y="15"/>
                  </a:lnTo>
                  <a:lnTo>
                    <a:pt x="183" y="17"/>
                  </a:lnTo>
                  <a:lnTo>
                    <a:pt x="179" y="19"/>
                  </a:lnTo>
                  <a:lnTo>
                    <a:pt x="10" y="37"/>
                  </a:lnTo>
                  <a:lnTo>
                    <a:pt x="10" y="37"/>
                  </a:lnTo>
                  <a:lnTo>
                    <a:pt x="6" y="37"/>
                  </a:lnTo>
                  <a:lnTo>
                    <a:pt x="3" y="35"/>
                  </a:lnTo>
                  <a:lnTo>
                    <a:pt x="1" y="33"/>
                  </a:lnTo>
                  <a:lnTo>
                    <a:pt x="0" y="30"/>
                  </a:lnTo>
                  <a:lnTo>
                    <a:pt x="0" y="30"/>
                  </a:lnTo>
                  <a:lnTo>
                    <a:pt x="0" y="30"/>
                  </a:lnTo>
                  <a:lnTo>
                    <a:pt x="1" y="26"/>
                  </a:lnTo>
                  <a:lnTo>
                    <a:pt x="3" y="22"/>
                  </a:lnTo>
                  <a:lnTo>
                    <a:pt x="6" y="20"/>
                  </a:lnTo>
                  <a:lnTo>
                    <a:pt x="10" y="19"/>
                  </a:lnTo>
                  <a:lnTo>
                    <a:pt x="179" y="0"/>
                  </a:lnTo>
                  <a:lnTo>
                    <a:pt x="179" y="0"/>
                  </a:lnTo>
                  <a:lnTo>
                    <a:pt x="183" y="0"/>
                  </a:lnTo>
                  <a:lnTo>
                    <a:pt x="186" y="2"/>
                  </a:lnTo>
                  <a:lnTo>
                    <a:pt x="188" y="5"/>
                  </a:lnTo>
                  <a:lnTo>
                    <a:pt x="189" y="8"/>
                  </a:lnTo>
                  <a:lnTo>
                    <a:pt x="18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p:nvPr/>
        </p:nvGrpSpPr>
        <p:grpSpPr>
          <a:xfrm>
            <a:off x="1888946" y="3753761"/>
            <a:ext cx="782791" cy="625475"/>
            <a:chOff x="14533563" y="550863"/>
            <a:chExt cx="655637" cy="523875"/>
          </a:xfrm>
          <a:solidFill>
            <a:srgbClr val="0070C0"/>
          </a:solidFill>
        </p:grpSpPr>
        <p:sp>
          <p:nvSpPr>
            <p:cNvPr id="19" name="Freeform 392"/>
            <p:cNvSpPr>
              <a:spLocks/>
            </p:cNvSpPr>
            <p:nvPr/>
          </p:nvSpPr>
          <p:spPr bwMode="auto">
            <a:xfrm>
              <a:off x="14533563" y="550863"/>
              <a:ext cx="533400" cy="495300"/>
            </a:xfrm>
            <a:custGeom>
              <a:avLst/>
              <a:gdLst>
                <a:gd name="T0" fmla="*/ 335 w 336"/>
                <a:gd name="T1" fmla="*/ 77 h 312"/>
                <a:gd name="T2" fmla="*/ 336 w 336"/>
                <a:gd name="T3" fmla="*/ 62 h 312"/>
                <a:gd name="T4" fmla="*/ 333 w 336"/>
                <a:gd name="T5" fmla="*/ 36 h 312"/>
                <a:gd name="T6" fmla="*/ 326 w 336"/>
                <a:gd name="T7" fmla="*/ 21 h 312"/>
                <a:gd name="T8" fmla="*/ 320 w 336"/>
                <a:gd name="T9" fmla="*/ 15 h 312"/>
                <a:gd name="T10" fmla="*/ 312 w 336"/>
                <a:gd name="T11" fmla="*/ 10 h 312"/>
                <a:gd name="T12" fmla="*/ 302 w 336"/>
                <a:gd name="T13" fmla="*/ 9 h 312"/>
                <a:gd name="T14" fmla="*/ 174 w 336"/>
                <a:gd name="T15" fmla="*/ 33 h 312"/>
                <a:gd name="T16" fmla="*/ 173 w 336"/>
                <a:gd name="T17" fmla="*/ 25 h 312"/>
                <a:gd name="T18" fmla="*/ 164 w 336"/>
                <a:gd name="T19" fmla="*/ 11 h 312"/>
                <a:gd name="T20" fmla="*/ 153 w 336"/>
                <a:gd name="T21" fmla="*/ 3 h 312"/>
                <a:gd name="T22" fmla="*/ 140 w 336"/>
                <a:gd name="T23" fmla="*/ 0 h 312"/>
                <a:gd name="T24" fmla="*/ 65 w 336"/>
                <a:gd name="T25" fmla="*/ 14 h 312"/>
                <a:gd name="T26" fmla="*/ 60 w 336"/>
                <a:gd name="T27" fmla="*/ 15 h 312"/>
                <a:gd name="T28" fmla="*/ 50 w 336"/>
                <a:gd name="T29" fmla="*/ 23 h 312"/>
                <a:gd name="T30" fmla="*/ 42 w 336"/>
                <a:gd name="T31" fmla="*/ 35 h 312"/>
                <a:gd name="T32" fmla="*/ 37 w 336"/>
                <a:gd name="T33" fmla="*/ 50 h 312"/>
                <a:gd name="T34" fmla="*/ 37 w 336"/>
                <a:gd name="T35" fmla="*/ 58 h 312"/>
                <a:gd name="T36" fmla="*/ 29 w 336"/>
                <a:gd name="T37" fmla="*/ 61 h 312"/>
                <a:gd name="T38" fmla="*/ 14 w 336"/>
                <a:gd name="T39" fmla="*/ 74 h 312"/>
                <a:gd name="T40" fmla="*/ 3 w 336"/>
                <a:gd name="T41" fmla="*/ 95 h 312"/>
                <a:gd name="T42" fmla="*/ 0 w 336"/>
                <a:gd name="T43" fmla="*/ 120 h 312"/>
                <a:gd name="T44" fmla="*/ 16 w 336"/>
                <a:gd name="T45" fmla="*/ 275 h 312"/>
                <a:gd name="T46" fmla="*/ 17 w 336"/>
                <a:gd name="T47" fmla="*/ 281 h 312"/>
                <a:gd name="T48" fmla="*/ 23 w 336"/>
                <a:gd name="T49" fmla="*/ 297 h 312"/>
                <a:gd name="T50" fmla="*/ 33 w 336"/>
                <a:gd name="T51" fmla="*/ 310 h 312"/>
                <a:gd name="T52" fmla="*/ 37 w 336"/>
                <a:gd name="T53" fmla="*/ 311 h 312"/>
                <a:gd name="T54" fmla="*/ 36 w 336"/>
                <a:gd name="T55" fmla="*/ 195 h 312"/>
                <a:gd name="T56" fmla="*/ 36 w 336"/>
                <a:gd name="T57" fmla="*/ 187 h 312"/>
                <a:gd name="T58" fmla="*/ 37 w 336"/>
                <a:gd name="T59" fmla="*/ 172 h 312"/>
                <a:gd name="T60" fmla="*/ 46 w 336"/>
                <a:gd name="T61" fmla="*/ 146 h 312"/>
                <a:gd name="T62" fmla="*/ 55 w 336"/>
                <a:gd name="T63" fmla="*/ 134 h 312"/>
                <a:gd name="T64" fmla="*/ 63 w 336"/>
                <a:gd name="T65" fmla="*/ 123 h 312"/>
                <a:gd name="T66" fmla="*/ 75 w 336"/>
                <a:gd name="T67" fmla="*/ 115 h 312"/>
                <a:gd name="T68" fmla="*/ 88 w 336"/>
                <a:gd name="T69" fmla="*/ 110 h 312"/>
                <a:gd name="T70" fmla="*/ 103 w 336"/>
                <a:gd name="T71" fmla="*/ 10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6" h="312">
                  <a:moveTo>
                    <a:pt x="333" y="87"/>
                  </a:moveTo>
                  <a:lnTo>
                    <a:pt x="335" y="77"/>
                  </a:lnTo>
                  <a:lnTo>
                    <a:pt x="335" y="77"/>
                  </a:lnTo>
                  <a:lnTo>
                    <a:pt x="336" y="62"/>
                  </a:lnTo>
                  <a:lnTo>
                    <a:pt x="336" y="48"/>
                  </a:lnTo>
                  <a:lnTo>
                    <a:pt x="333" y="36"/>
                  </a:lnTo>
                  <a:lnTo>
                    <a:pt x="329" y="26"/>
                  </a:lnTo>
                  <a:lnTo>
                    <a:pt x="326" y="21"/>
                  </a:lnTo>
                  <a:lnTo>
                    <a:pt x="323" y="18"/>
                  </a:lnTo>
                  <a:lnTo>
                    <a:pt x="320" y="15"/>
                  </a:lnTo>
                  <a:lnTo>
                    <a:pt x="316" y="13"/>
                  </a:lnTo>
                  <a:lnTo>
                    <a:pt x="312" y="10"/>
                  </a:lnTo>
                  <a:lnTo>
                    <a:pt x="307" y="9"/>
                  </a:lnTo>
                  <a:lnTo>
                    <a:pt x="302" y="9"/>
                  </a:lnTo>
                  <a:lnTo>
                    <a:pt x="298" y="9"/>
                  </a:lnTo>
                  <a:lnTo>
                    <a:pt x="174" y="33"/>
                  </a:lnTo>
                  <a:lnTo>
                    <a:pt x="174" y="33"/>
                  </a:lnTo>
                  <a:lnTo>
                    <a:pt x="173" y="25"/>
                  </a:lnTo>
                  <a:lnTo>
                    <a:pt x="170" y="18"/>
                  </a:lnTo>
                  <a:lnTo>
                    <a:pt x="164" y="11"/>
                  </a:lnTo>
                  <a:lnTo>
                    <a:pt x="159" y="7"/>
                  </a:lnTo>
                  <a:lnTo>
                    <a:pt x="153" y="3"/>
                  </a:lnTo>
                  <a:lnTo>
                    <a:pt x="146" y="1"/>
                  </a:lnTo>
                  <a:lnTo>
                    <a:pt x="140" y="0"/>
                  </a:lnTo>
                  <a:lnTo>
                    <a:pt x="135" y="0"/>
                  </a:lnTo>
                  <a:lnTo>
                    <a:pt x="65" y="14"/>
                  </a:lnTo>
                  <a:lnTo>
                    <a:pt x="65" y="14"/>
                  </a:lnTo>
                  <a:lnTo>
                    <a:pt x="60" y="15"/>
                  </a:lnTo>
                  <a:lnTo>
                    <a:pt x="55" y="19"/>
                  </a:lnTo>
                  <a:lnTo>
                    <a:pt x="50" y="23"/>
                  </a:lnTo>
                  <a:lnTo>
                    <a:pt x="46" y="29"/>
                  </a:lnTo>
                  <a:lnTo>
                    <a:pt x="42" y="35"/>
                  </a:lnTo>
                  <a:lnTo>
                    <a:pt x="40" y="42"/>
                  </a:lnTo>
                  <a:lnTo>
                    <a:pt x="37" y="50"/>
                  </a:lnTo>
                  <a:lnTo>
                    <a:pt x="37" y="58"/>
                  </a:lnTo>
                  <a:lnTo>
                    <a:pt x="37" y="58"/>
                  </a:lnTo>
                  <a:lnTo>
                    <a:pt x="33" y="59"/>
                  </a:lnTo>
                  <a:lnTo>
                    <a:pt x="29" y="61"/>
                  </a:lnTo>
                  <a:lnTo>
                    <a:pt x="20" y="67"/>
                  </a:lnTo>
                  <a:lnTo>
                    <a:pt x="14" y="74"/>
                  </a:lnTo>
                  <a:lnTo>
                    <a:pt x="8" y="84"/>
                  </a:lnTo>
                  <a:lnTo>
                    <a:pt x="3" y="95"/>
                  </a:lnTo>
                  <a:lnTo>
                    <a:pt x="1" y="107"/>
                  </a:lnTo>
                  <a:lnTo>
                    <a:pt x="0" y="120"/>
                  </a:lnTo>
                  <a:lnTo>
                    <a:pt x="0" y="134"/>
                  </a:lnTo>
                  <a:lnTo>
                    <a:pt x="16" y="275"/>
                  </a:lnTo>
                  <a:lnTo>
                    <a:pt x="16" y="275"/>
                  </a:lnTo>
                  <a:lnTo>
                    <a:pt x="17" y="281"/>
                  </a:lnTo>
                  <a:lnTo>
                    <a:pt x="18" y="287"/>
                  </a:lnTo>
                  <a:lnTo>
                    <a:pt x="23" y="297"/>
                  </a:lnTo>
                  <a:lnTo>
                    <a:pt x="30" y="306"/>
                  </a:lnTo>
                  <a:lnTo>
                    <a:pt x="33" y="310"/>
                  </a:lnTo>
                  <a:lnTo>
                    <a:pt x="37" y="312"/>
                  </a:lnTo>
                  <a:lnTo>
                    <a:pt x="37" y="311"/>
                  </a:lnTo>
                  <a:lnTo>
                    <a:pt x="37" y="311"/>
                  </a:lnTo>
                  <a:lnTo>
                    <a:pt x="36" y="195"/>
                  </a:lnTo>
                  <a:lnTo>
                    <a:pt x="36" y="195"/>
                  </a:lnTo>
                  <a:lnTo>
                    <a:pt x="36" y="187"/>
                  </a:lnTo>
                  <a:lnTo>
                    <a:pt x="36" y="187"/>
                  </a:lnTo>
                  <a:lnTo>
                    <a:pt x="37" y="172"/>
                  </a:lnTo>
                  <a:lnTo>
                    <a:pt x="41" y="159"/>
                  </a:lnTo>
                  <a:lnTo>
                    <a:pt x="46" y="146"/>
                  </a:lnTo>
                  <a:lnTo>
                    <a:pt x="55" y="134"/>
                  </a:lnTo>
                  <a:lnTo>
                    <a:pt x="55" y="134"/>
                  </a:lnTo>
                  <a:lnTo>
                    <a:pt x="59" y="129"/>
                  </a:lnTo>
                  <a:lnTo>
                    <a:pt x="63" y="123"/>
                  </a:lnTo>
                  <a:lnTo>
                    <a:pt x="68" y="119"/>
                  </a:lnTo>
                  <a:lnTo>
                    <a:pt x="75" y="115"/>
                  </a:lnTo>
                  <a:lnTo>
                    <a:pt x="81" y="112"/>
                  </a:lnTo>
                  <a:lnTo>
                    <a:pt x="88" y="110"/>
                  </a:lnTo>
                  <a:lnTo>
                    <a:pt x="95" y="107"/>
                  </a:lnTo>
                  <a:lnTo>
                    <a:pt x="103" y="106"/>
                  </a:lnTo>
                  <a:lnTo>
                    <a:pt x="333"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93"/>
            <p:cNvSpPr>
              <a:spLocks/>
            </p:cNvSpPr>
            <p:nvPr/>
          </p:nvSpPr>
          <p:spPr bwMode="auto">
            <a:xfrm>
              <a:off x="14638338" y="728663"/>
              <a:ext cx="550862" cy="346075"/>
            </a:xfrm>
            <a:custGeom>
              <a:avLst/>
              <a:gdLst>
                <a:gd name="T0" fmla="*/ 343 w 347"/>
                <a:gd name="T1" fmla="*/ 4 h 218"/>
                <a:gd name="T2" fmla="*/ 343 w 347"/>
                <a:gd name="T3" fmla="*/ 4 h 218"/>
                <a:gd name="T4" fmla="*/ 339 w 347"/>
                <a:gd name="T5" fmla="*/ 1 h 218"/>
                <a:gd name="T6" fmla="*/ 333 w 347"/>
                <a:gd name="T7" fmla="*/ 0 h 218"/>
                <a:gd name="T8" fmla="*/ 331 w 347"/>
                <a:gd name="T9" fmla="*/ 0 h 218"/>
                <a:gd name="T10" fmla="*/ 263 w 347"/>
                <a:gd name="T11" fmla="*/ 6 h 218"/>
                <a:gd name="T12" fmla="*/ 39 w 347"/>
                <a:gd name="T13" fmla="*/ 25 h 218"/>
                <a:gd name="T14" fmla="*/ 39 w 347"/>
                <a:gd name="T15" fmla="*/ 25 h 218"/>
                <a:gd name="T16" fmla="*/ 31 w 347"/>
                <a:gd name="T17" fmla="*/ 26 h 218"/>
                <a:gd name="T18" fmla="*/ 25 w 347"/>
                <a:gd name="T19" fmla="*/ 30 h 218"/>
                <a:gd name="T20" fmla="*/ 18 w 347"/>
                <a:gd name="T21" fmla="*/ 34 h 218"/>
                <a:gd name="T22" fmla="*/ 12 w 347"/>
                <a:gd name="T23" fmla="*/ 40 h 218"/>
                <a:gd name="T24" fmla="*/ 12 w 347"/>
                <a:gd name="T25" fmla="*/ 40 h 218"/>
                <a:gd name="T26" fmla="*/ 8 w 347"/>
                <a:gd name="T27" fmla="*/ 48 h 218"/>
                <a:gd name="T28" fmla="*/ 3 w 347"/>
                <a:gd name="T29" fmla="*/ 56 h 218"/>
                <a:gd name="T30" fmla="*/ 1 w 347"/>
                <a:gd name="T31" fmla="*/ 66 h 218"/>
                <a:gd name="T32" fmla="*/ 0 w 347"/>
                <a:gd name="T33" fmla="*/ 75 h 218"/>
                <a:gd name="T34" fmla="*/ 0 w 347"/>
                <a:gd name="T35" fmla="*/ 75 h 218"/>
                <a:gd name="T36" fmla="*/ 1 w 347"/>
                <a:gd name="T37" fmla="*/ 81 h 218"/>
                <a:gd name="T38" fmla="*/ 1 w 347"/>
                <a:gd name="T39" fmla="*/ 82 h 218"/>
                <a:gd name="T40" fmla="*/ 1 w 347"/>
                <a:gd name="T41" fmla="*/ 197 h 218"/>
                <a:gd name="T42" fmla="*/ 1 w 347"/>
                <a:gd name="T43" fmla="*/ 197 h 218"/>
                <a:gd name="T44" fmla="*/ 3 w 347"/>
                <a:gd name="T45" fmla="*/ 203 h 218"/>
                <a:gd name="T46" fmla="*/ 3 w 347"/>
                <a:gd name="T47" fmla="*/ 203 h 218"/>
                <a:gd name="T48" fmla="*/ 8 w 347"/>
                <a:gd name="T49" fmla="*/ 210 h 218"/>
                <a:gd name="T50" fmla="*/ 13 w 347"/>
                <a:gd name="T51" fmla="*/ 214 h 218"/>
                <a:gd name="T52" fmla="*/ 19 w 347"/>
                <a:gd name="T53" fmla="*/ 217 h 218"/>
                <a:gd name="T54" fmla="*/ 27 w 347"/>
                <a:gd name="T55" fmla="*/ 218 h 218"/>
                <a:gd name="T56" fmla="*/ 29 w 347"/>
                <a:gd name="T57" fmla="*/ 217 h 218"/>
                <a:gd name="T58" fmla="*/ 233 w 347"/>
                <a:gd name="T59" fmla="*/ 198 h 218"/>
                <a:gd name="T60" fmla="*/ 233 w 347"/>
                <a:gd name="T61" fmla="*/ 198 h 218"/>
                <a:gd name="T62" fmla="*/ 239 w 347"/>
                <a:gd name="T63" fmla="*/ 197 h 218"/>
                <a:gd name="T64" fmla="*/ 244 w 347"/>
                <a:gd name="T65" fmla="*/ 195 h 218"/>
                <a:gd name="T66" fmla="*/ 252 w 347"/>
                <a:gd name="T67" fmla="*/ 192 h 218"/>
                <a:gd name="T68" fmla="*/ 258 w 347"/>
                <a:gd name="T69" fmla="*/ 187 h 218"/>
                <a:gd name="T70" fmla="*/ 258 w 347"/>
                <a:gd name="T71" fmla="*/ 187 h 218"/>
                <a:gd name="T72" fmla="*/ 264 w 347"/>
                <a:gd name="T73" fmla="*/ 182 h 218"/>
                <a:gd name="T74" fmla="*/ 269 w 347"/>
                <a:gd name="T75" fmla="*/ 176 h 218"/>
                <a:gd name="T76" fmla="*/ 273 w 347"/>
                <a:gd name="T77" fmla="*/ 169 h 218"/>
                <a:gd name="T78" fmla="*/ 278 w 347"/>
                <a:gd name="T79" fmla="*/ 163 h 218"/>
                <a:gd name="T80" fmla="*/ 278 w 347"/>
                <a:gd name="T81" fmla="*/ 163 h 218"/>
                <a:gd name="T82" fmla="*/ 340 w 347"/>
                <a:gd name="T83" fmla="*/ 43 h 218"/>
                <a:gd name="T84" fmla="*/ 340 w 347"/>
                <a:gd name="T85" fmla="*/ 43 h 218"/>
                <a:gd name="T86" fmla="*/ 343 w 347"/>
                <a:gd name="T87" fmla="*/ 36 h 218"/>
                <a:gd name="T88" fmla="*/ 345 w 347"/>
                <a:gd name="T89" fmla="*/ 30 h 218"/>
                <a:gd name="T90" fmla="*/ 346 w 347"/>
                <a:gd name="T91" fmla="*/ 23 h 218"/>
                <a:gd name="T92" fmla="*/ 347 w 347"/>
                <a:gd name="T93" fmla="*/ 17 h 218"/>
                <a:gd name="T94" fmla="*/ 347 w 347"/>
                <a:gd name="T95" fmla="*/ 17 h 218"/>
                <a:gd name="T96" fmla="*/ 346 w 347"/>
                <a:gd name="T97" fmla="*/ 13 h 218"/>
                <a:gd name="T98" fmla="*/ 345 w 347"/>
                <a:gd name="T99" fmla="*/ 8 h 218"/>
                <a:gd name="T100" fmla="*/ 343 w 347"/>
                <a:gd name="T101" fmla="*/ 4 h 218"/>
                <a:gd name="T102" fmla="*/ 343 w 347"/>
                <a:gd name="T103" fmla="*/ 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7" h="218">
                  <a:moveTo>
                    <a:pt x="343" y="4"/>
                  </a:moveTo>
                  <a:lnTo>
                    <a:pt x="343" y="4"/>
                  </a:lnTo>
                  <a:lnTo>
                    <a:pt x="339" y="1"/>
                  </a:lnTo>
                  <a:lnTo>
                    <a:pt x="333" y="0"/>
                  </a:lnTo>
                  <a:lnTo>
                    <a:pt x="331" y="0"/>
                  </a:lnTo>
                  <a:lnTo>
                    <a:pt x="263" y="6"/>
                  </a:lnTo>
                  <a:lnTo>
                    <a:pt x="39" y="25"/>
                  </a:lnTo>
                  <a:lnTo>
                    <a:pt x="39" y="25"/>
                  </a:lnTo>
                  <a:lnTo>
                    <a:pt x="31" y="26"/>
                  </a:lnTo>
                  <a:lnTo>
                    <a:pt x="25" y="30"/>
                  </a:lnTo>
                  <a:lnTo>
                    <a:pt x="18" y="34"/>
                  </a:lnTo>
                  <a:lnTo>
                    <a:pt x="12" y="40"/>
                  </a:lnTo>
                  <a:lnTo>
                    <a:pt x="12" y="40"/>
                  </a:lnTo>
                  <a:lnTo>
                    <a:pt x="8" y="48"/>
                  </a:lnTo>
                  <a:lnTo>
                    <a:pt x="3" y="56"/>
                  </a:lnTo>
                  <a:lnTo>
                    <a:pt x="1" y="66"/>
                  </a:lnTo>
                  <a:lnTo>
                    <a:pt x="0" y="75"/>
                  </a:lnTo>
                  <a:lnTo>
                    <a:pt x="0" y="75"/>
                  </a:lnTo>
                  <a:lnTo>
                    <a:pt x="1" y="81"/>
                  </a:lnTo>
                  <a:lnTo>
                    <a:pt x="1" y="82"/>
                  </a:lnTo>
                  <a:lnTo>
                    <a:pt x="1" y="197"/>
                  </a:lnTo>
                  <a:lnTo>
                    <a:pt x="1" y="197"/>
                  </a:lnTo>
                  <a:lnTo>
                    <a:pt x="3" y="203"/>
                  </a:lnTo>
                  <a:lnTo>
                    <a:pt x="3" y="203"/>
                  </a:lnTo>
                  <a:lnTo>
                    <a:pt x="8" y="210"/>
                  </a:lnTo>
                  <a:lnTo>
                    <a:pt x="13" y="214"/>
                  </a:lnTo>
                  <a:lnTo>
                    <a:pt x="19" y="217"/>
                  </a:lnTo>
                  <a:lnTo>
                    <a:pt x="27" y="218"/>
                  </a:lnTo>
                  <a:lnTo>
                    <a:pt x="29" y="217"/>
                  </a:lnTo>
                  <a:lnTo>
                    <a:pt x="233" y="198"/>
                  </a:lnTo>
                  <a:lnTo>
                    <a:pt x="233" y="198"/>
                  </a:lnTo>
                  <a:lnTo>
                    <a:pt x="239" y="197"/>
                  </a:lnTo>
                  <a:lnTo>
                    <a:pt x="244" y="195"/>
                  </a:lnTo>
                  <a:lnTo>
                    <a:pt x="252" y="192"/>
                  </a:lnTo>
                  <a:lnTo>
                    <a:pt x="258" y="187"/>
                  </a:lnTo>
                  <a:lnTo>
                    <a:pt x="258" y="187"/>
                  </a:lnTo>
                  <a:lnTo>
                    <a:pt x="264" y="182"/>
                  </a:lnTo>
                  <a:lnTo>
                    <a:pt x="269" y="176"/>
                  </a:lnTo>
                  <a:lnTo>
                    <a:pt x="273" y="169"/>
                  </a:lnTo>
                  <a:lnTo>
                    <a:pt x="278" y="163"/>
                  </a:lnTo>
                  <a:lnTo>
                    <a:pt x="278" y="163"/>
                  </a:lnTo>
                  <a:lnTo>
                    <a:pt x="340" y="43"/>
                  </a:lnTo>
                  <a:lnTo>
                    <a:pt x="340" y="43"/>
                  </a:lnTo>
                  <a:lnTo>
                    <a:pt x="343" y="36"/>
                  </a:lnTo>
                  <a:lnTo>
                    <a:pt x="345" y="30"/>
                  </a:lnTo>
                  <a:lnTo>
                    <a:pt x="346" y="23"/>
                  </a:lnTo>
                  <a:lnTo>
                    <a:pt x="347" y="17"/>
                  </a:lnTo>
                  <a:lnTo>
                    <a:pt x="347" y="17"/>
                  </a:lnTo>
                  <a:lnTo>
                    <a:pt x="346" y="13"/>
                  </a:lnTo>
                  <a:lnTo>
                    <a:pt x="345" y="8"/>
                  </a:lnTo>
                  <a:lnTo>
                    <a:pt x="343" y="4"/>
                  </a:lnTo>
                  <a:lnTo>
                    <a:pt x="34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94"/>
            <p:cNvSpPr>
              <a:spLocks/>
            </p:cNvSpPr>
            <p:nvPr/>
          </p:nvSpPr>
          <p:spPr bwMode="auto">
            <a:xfrm>
              <a:off x="14725650" y="841375"/>
              <a:ext cx="39687" cy="42863"/>
            </a:xfrm>
            <a:custGeom>
              <a:avLst/>
              <a:gdLst>
                <a:gd name="T0" fmla="*/ 25 w 25"/>
                <a:gd name="T1" fmla="*/ 12 h 27"/>
                <a:gd name="T2" fmla="*/ 25 w 25"/>
                <a:gd name="T3" fmla="*/ 12 h 27"/>
                <a:gd name="T4" fmla="*/ 24 w 25"/>
                <a:gd name="T5" fmla="*/ 17 h 27"/>
                <a:gd name="T6" fmla="*/ 22 w 25"/>
                <a:gd name="T7" fmla="*/ 21 h 27"/>
                <a:gd name="T8" fmla="*/ 18 w 25"/>
                <a:gd name="T9" fmla="*/ 25 h 27"/>
                <a:gd name="T10" fmla="*/ 12 w 25"/>
                <a:gd name="T11" fmla="*/ 27 h 27"/>
                <a:gd name="T12" fmla="*/ 12 w 25"/>
                <a:gd name="T13" fmla="*/ 27 h 27"/>
                <a:gd name="T14" fmla="*/ 7 w 25"/>
                <a:gd name="T15" fmla="*/ 26 h 27"/>
                <a:gd name="T16" fmla="*/ 3 w 25"/>
                <a:gd name="T17" fmla="*/ 24 h 27"/>
                <a:gd name="T18" fmla="*/ 1 w 25"/>
                <a:gd name="T19" fmla="*/ 19 h 27"/>
                <a:gd name="T20" fmla="*/ 0 w 25"/>
                <a:gd name="T21" fmla="*/ 15 h 27"/>
                <a:gd name="T22" fmla="*/ 0 w 25"/>
                <a:gd name="T23" fmla="*/ 15 h 27"/>
                <a:gd name="T24" fmla="*/ 0 w 25"/>
                <a:gd name="T25" fmla="*/ 10 h 27"/>
                <a:gd name="T26" fmla="*/ 3 w 25"/>
                <a:gd name="T27" fmla="*/ 5 h 27"/>
                <a:gd name="T28" fmla="*/ 7 w 25"/>
                <a:gd name="T29" fmla="*/ 2 h 27"/>
                <a:gd name="T30" fmla="*/ 12 w 25"/>
                <a:gd name="T31" fmla="*/ 0 h 27"/>
                <a:gd name="T32" fmla="*/ 12 w 25"/>
                <a:gd name="T33" fmla="*/ 0 h 27"/>
                <a:gd name="T34" fmla="*/ 18 w 25"/>
                <a:gd name="T35" fmla="*/ 1 h 27"/>
                <a:gd name="T36" fmla="*/ 22 w 25"/>
                <a:gd name="T37" fmla="*/ 3 h 27"/>
                <a:gd name="T38" fmla="*/ 24 w 25"/>
                <a:gd name="T39" fmla="*/ 7 h 27"/>
                <a:gd name="T40" fmla="*/ 25 w 25"/>
                <a:gd name="T41" fmla="*/ 12 h 27"/>
                <a:gd name="T42" fmla="*/ 25 w 25"/>
                <a:gd name="T43"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27">
                  <a:moveTo>
                    <a:pt x="25" y="12"/>
                  </a:moveTo>
                  <a:lnTo>
                    <a:pt x="25" y="12"/>
                  </a:lnTo>
                  <a:lnTo>
                    <a:pt x="24" y="17"/>
                  </a:lnTo>
                  <a:lnTo>
                    <a:pt x="22" y="21"/>
                  </a:lnTo>
                  <a:lnTo>
                    <a:pt x="18" y="25"/>
                  </a:lnTo>
                  <a:lnTo>
                    <a:pt x="12" y="27"/>
                  </a:lnTo>
                  <a:lnTo>
                    <a:pt x="12" y="27"/>
                  </a:lnTo>
                  <a:lnTo>
                    <a:pt x="7" y="26"/>
                  </a:lnTo>
                  <a:lnTo>
                    <a:pt x="3" y="24"/>
                  </a:lnTo>
                  <a:lnTo>
                    <a:pt x="1" y="19"/>
                  </a:lnTo>
                  <a:lnTo>
                    <a:pt x="0" y="15"/>
                  </a:lnTo>
                  <a:lnTo>
                    <a:pt x="0" y="15"/>
                  </a:lnTo>
                  <a:lnTo>
                    <a:pt x="0" y="10"/>
                  </a:lnTo>
                  <a:lnTo>
                    <a:pt x="3" y="5"/>
                  </a:lnTo>
                  <a:lnTo>
                    <a:pt x="7" y="2"/>
                  </a:lnTo>
                  <a:lnTo>
                    <a:pt x="12" y="0"/>
                  </a:lnTo>
                  <a:lnTo>
                    <a:pt x="12" y="0"/>
                  </a:lnTo>
                  <a:lnTo>
                    <a:pt x="18" y="1"/>
                  </a:lnTo>
                  <a:lnTo>
                    <a:pt x="22" y="3"/>
                  </a:lnTo>
                  <a:lnTo>
                    <a:pt x="24" y="7"/>
                  </a:lnTo>
                  <a:lnTo>
                    <a:pt x="25" y="12"/>
                  </a:lnTo>
                  <a:lnTo>
                    <a:pt x="2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95"/>
            <p:cNvSpPr>
              <a:spLocks/>
            </p:cNvSpPr>
            <p:nvPr/>
          </p:nvSpPr>
          <p:spPr bwMode="auto">
            <a:xfrm>
              <a:off x="14789150" y="811213"/>
              <a:ext cx="300037" cy="58738"/>
            </a:xfrm>
            <a:custGeom>
              <a:avLst/>
              <a:gdLst>
                <a:gd name="T0" fmla="*/ 189 w 189"/>
                <a:gd name="T1" fmla="*/ 8 h 37"/>
                <a:gd name="T2" fmla="*/ 189 w 189"/>
                <a:gd name="T3" fmla="*/ 8 h 37"/>
                <a:gd name="T4" fmla="*/ 188 w 189"/>
                <a:gd name="T5" fmla="*/ 12 h 37"/>
                <a:gd name="T6" fmla="*/ 186 w 189"/>
                <a:gd name="T7" fmla="*/ 15 h 37"/>
                <a:gd name="T8" fmla="*/ 183 w 189"/>
                <a:gd name="T9" fmla="*/ 17 h 37"/>
                <a:gd name="T10" fmla="*/ 179 w 189"/>
                <a:gd name="T11" fmla="*/ 19 h 37"/>
                <a:gd name="T12" fmla="*/ 10 w 189"/>
                <a:gd name="T13" fmla="*/ 37 h 37"/>
                <a:gd name="T14" fmla="*/ 10 w 189"/>
                <a:gd name="T15" fmla="*/ 37 h 37"/>
                <a:gd name="T16" fmla="*/ 6 w 189"/>
                <a:gd name="T17" fmla="*/ 37 h 37"/>
                <a:gd name="T18" fmla="*/ 3 w 189"/>
                <a:gd name="T19" fmla="*/ 35 h 37"/>
                <a:gd name="T20" fmla="*/ 1 w 189"/>
                <a:gd name="T21" fmla="*/ 33 h 37"/>
                <a:gd name="T22" fmla="*/ 0 w 189"/>
                <a:gd name="T23" fmla="*/ 30 h 37"/>
                <a:gd name="T24" fmla="*/ 0 w 189"/>
                <a:gd name="T25" fmla="*/ 30 h 37"/>
                <a:gd name="T26" fmla="*/ 0 w 189"/>
                <a:gd name="T27" fmla="*/ 30 h 37"/>
                <a:gd name="T28" fmla="*/ 1 w 189"/>
                <a:gd name="T29" fmla="*/ 26 h 37"/>
                <a:gd name="T30" fmla="*/ 3 w 189"/>
                <a:gd name="T31" fmla="*/ 22 h 37"/>
                <a:gd name="T32" fmla="*/ 6 w 189"/>
                <a:gd name="T33" fmla="*/ 20 h 37"/>
                <a:gd name="T34" fmla="*/ 10 w 189"/>
                <a:gd name="T35" fmla="*/ 19 h 37"/>
                <a:gd name="T36" fmla="*/ 179 w 189"/>
                <a:gd name="T37" fmla="*/ 0 h 37"/>
                <a:gd name="T38" fmla="*/ 179 w 189"/>
                <a:gd name="T39" fmla="*/ 0 h 37"/>
                <a:gd name="T40" fmla="*/ 183 w 189"/>
                <a:gd name="T41" fmla="*/ 0 h 37"/>
                <a:gd name="T42" fmla="*/ 186 w 189"/>
                <a:gd name="T43" fmla="*/ 2 h 37"/>
                <a:gd name="T44" fmla="*/ 188 w 189"/>
                <a:gd name="T45" fmla="*/ 5 h 37"/>
                <a:gd name="T46" fmla="*/ 189 w 189"/>
                <a:gd name="T47" fmla="*/ 8 h 37"/>
                <a:gd name="T48" fmla="*/ 189 w 189"/>
                <a:gd name="T49"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9" h="37">
                  <a:moveTo>
                    <a:pt x="189" y="8"/>
                  </a:moveTo>
                  <a:lnTo>
                    <a:pt x="189" y="8"/>
                  </a:lnTo>
                  <a:lnTo>
                    <a:pt x="188" y="12"/>
                  </a:lnTo>
                  <a:lnTo>
                    <a:pt x="186" y="15"/>
                  </a:lnTo>
                  <a:lnTo>
                    <a:pt x="183" y="17"/>
                  </a:lnTo>
                  <a:lnTo>
                    <a:pt x="179" y="19"/>
                  </a:lnTo>
                  <a:lnTo>
                    <a:pt x="10" y="37"/>
                  </a:lnTo>
                  <a:lnTo>
                    <a:pt x="10" y="37"/>
                  </a:lnTo>
                  <a:lnTo>
                    <a:pt x="6" y="37"/>
                  </a:lnTo>
                  <a:lnTo>
                    <a:pt x="3" y="35"/>
                  </a:lnTo>
                  <a:lnTo>
                    <a:pt x="1" y="33"/>
                  </a:lnTo>
                  <a:lnTo>
                    <a:pt x="0" y="30"/>
                  </a:lnTo>
                  <a:lnTo>
                    <a:pt x="0" y="30"/>
                  </a:lnTo>
                  <a:lnTo>
                    <a:pt x="0" y="30"/>
                  </a:lnTo>
                  <a:lnTo>
                    <a:pt x="1" y="26"/>
                  </a:lnTo>
                  <a:lnTo>
                    <a:pt x="3" y="22"/>
                  </a:lnTo>
                  <a:lnTo>
                    <a:pt x="6" y="20"/>
                  </a:lnTo>
                  <a:lnTo>
                    <a:pt x="10" y="19"/>
                  </a:lnTo>
                  <a:lnTo>
                    <a:pt x="179" y="0"/>
                  </a:lnTo>
                  <a:lnTo>
                    <a:pt x="179" y="0"/>
                  </a:lnTo>
                  <a:lnTo>
                    <a:pt x="183" y="0"/>
                  </a:lnTo>
                  <a:lnTo>
                    <a:pt x="186" y="2"/>
                  </a:lnTo>
                  <a:lnTo>
                    <a:pt x="188" y="5"/>
                  </a:lnTo>
                  <a:lnTo>
                    <a:pt x="189" y="8"/>
                  </a:lnTo>
                  <a:lnTo>
                    <a:pt x="18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 name="组合 26"/>
          <p:cNvGrpSpPr/>
          <p:nvPr/>
        </p:nvGrpSpPr>
        <p:grpSpPr>
          <a:xfrm>
            <a:off x="2830487" y="4345119"/>
            <a:ext cx="676275" cy="623888"/>
            <a:chOff x="2339752" y="3369469"/>
            <a:chExt cx="676275" cy="623888"/>
          </a:xfrm>
        </p:grpSpPr>
        <p:sp>
          <p:nvSpPr>
            <p:cNvPr id="28"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 name="组合 30"/>
          <p:cNvGrpSpPr/>
          <p:nvPr/>
        </p:nvGrpSpPr>
        <p:grpSpPr>
          <a:xfrm>
            <a:off x="3665512" y="4345119"/>
            <a:ext cx="676275" cy="623888"/>
            <a:chOff x="2339752" y="3369469"/>
            <a:chExt cx="676275" cy="623888"/>
          </a:xfrm>
        </p:grpSpPr>
        <p:sp>
          <p:nvSpPr>
            <p:cNvPr id="32"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5" name="组合 34"/>
          <p:cNvGrpSpPr/>
          <p:nvPr/>
        </p:nvGrpSpPr>
        <p:grpSpPr>
          <a:xfrm>
            <a:off x="2826518" y="5203294"/>
            <a:ext cx="676275" cy="623888"/>
            <a:chOff x="2339752" y="3369469"/>
            <a:chExt cx="676275" cy="623888"/>
          </a:xfrm>
        </p:grpSpPr>
        <p:sp>
          <p:nvSpPr>
            <p:cNvPr id="36"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8" name="组合 77"/>
          <p:cNvGrpSpPr/>
          <p:nvPr/>
        </p:nvGrpSpPr>
        <p:grpSpPr>
          <a:xfrm>
            <a:off x="1439652" y="2316759"/>
            <a:ext cx="1382898" cy="3164469"/>
            <a:chOff x="1439652" y="2316759"/>
            <a:chExt cx="1382898" cy="3164469"/>
          </a:xfrm>
        </p:grpSpPr>
        <p:cxnSp>
          <p:nvCxnSpPr>
            <p:cNvPr id="56" name="直接连接符 55"/>
            <p:cNvCxnSpPr/>
            <p:nvPr/>
          </p:nvCxnSpPr>
          <p:spPr bwMode="auto">
            <a:xfrm>
              <a:off x="1439652" y="2316759"/>
              <a:ext cx="0" cy="3164469"/>
            </a:xfrm>
            <a:prstGeom prst="line">
              <a:avLst/>
            </a:prstGeom>
            <a:solidFill>
              <a:schemeClr val="accent1"/>
            </a:solidFill>
            <a:ln w="28575" cap="flat" cmpd="sng" algn="ctr">
              <a:solidFill>
                <a:srgbClr val="00B0F0"/>
              </a:solidFill>
              <a:prstDash val="dash"/>
              <a:round/>
              <a:headEnd type="none" w="med" len="med"/>
              <a:tailEnd type="none" w="med" len="med"/>
            </a:ln>
            <a:effectLst/>
          </p:spPr>
        </p:cxnSp>
        <p:cxnSp>
          <p:nvCxnSpPr>
            <p:cNvPr id="61" name="直接连接符 60"/>
            <p:cNvCxnSpPr/>
            <p:nvPr/>
          </p:nvCxnSpPr>
          <p:spPr bwMode="auto">
            <a:xfrm>
              <a:off x="1439652" y="2813829"/>
              <a:ext cx="383102" cy="0"/>
            </a:xfrm>
            <a:prstGeom prst="line">
              <a:avLst/>
            </a:prstGeom>
            <a:solidFill>
              <a:schemeClr val="accent1"/>
            </a:solidFill>
            <a:ln w="28575" cap="flat" cmpd="sng" algn="ctr">
              <a:solidFill>
                <a:srgbClr val="00B0F0"/>
              </a:solidFill>
              <a:prstDash val="dash"/>
              <a:round/>
              <a:headEnd type="none" w="med" len="med"/>
              <a:tailEnd type="none" w="med" len="med"/>
            </a:ln>
            <a:effectLst/>
          </p:spPr>
        </p:cxnSp>
        <p:cxnSp>
          <p:nvCxnSpPr>
            <p:cNvPr id="63" name="直接连接符 62"/>
            <p:cNvCxnSpPr/>
            <p:nvPr/>
          </p:nvCxnSpPr>
          <p:spPr bwMode="auto">
            <a:xfrm>
              <a:off x="1439652" y="4100615"/>
              <a:ext cx="449294" cy="0"/>
            </a:xfrm>
            <a:prstGeom prst="line">
              <a:avLst/>
            </a:prstGeom>
            <a:solidFill>
              <a:schemeClr val="accent1"/>
            </a:solidFill>
            <a:ln w="28575" cap="flat" cmpd="sng" algn="ctr">
              <a:solidFill>
                <a:srgbClr val="00B0F0"/>
              </a:solidFill>
              <a:prstDash val="dash"/>
              <a:round/>
              <a:headEnd type="none" w="med" len="med"/>
              <a:tailEnd type="none" w="med" len="med"/>
            </a:ln>
            <a:effectLst/>
          </p:spPr>
        </p:cxnSp>
        <p:cxnSp>
          <p:nvCxnSpPr>
            <p:cNvPr id="67" name="直接连接符 66"/>
            <p:cNvCxnSpPr/>
            <p:nvPr/>
          </p:nvCxnSpPr>
          <p:spPr bwMode="auto">
            <a:xfrm>
              <a:off x="1439652" y="5481228"/>
              <a:ext cx="1339004" cy="0"/>
            </a:xfrm>
            <a:prstGeom prst="line">
              <a:avLst/>
            </a:prstGeom>
            <a:solidFill>
              <a:schemeClr val="accent1"/>
            </a:solidFill>
            <a:ln w="28575" cap="flat" cmpd="sng" algn="ctr">
              <a:solidFill>
                <a:srgbClr val="00B0F0"/>
              </a:solidFill>
              <a:prstDash val="dash"/>
              <a:round/>
              <a:headEnd type="none" w="med" len="med"/>
              <a:tailEnd type="none" w="med" len="med"/>
            </a:ln>
            <a:effectLst/>
          </p:spPr>
        </p:cxnSp>
        <p:cxnSp>
          <p:nvCxnSpPr>
            <p:cNvPr id="71" name="肘形连接符 70"/>
            <p:cNvCxnSpPr/>
            <p:nvPr/>
          </p:nvCxnSpPr>
          <p:spPr bwMode="auto">
            <a:xfrm>
              <a:off x="2194101" y="3092450"/>
              <a:ext cx="584555" cy="270669"/>
            </a:xfrm>
            <a:prstGeom prst="bentConnector3">
              <a:avLst>
                <a:gd name="adj1" fmla="val 1117"/>
              </a:avLst>
            </a:prstGeom>
            <a:solidFill>
              <a:schemeClr val="accent1"/>
            </a:solidFill>
            <a:ln w="28575" cap="flat" cmpd="sng" algn="ctr">
              <a:solidFill>
                <a:srgbClr val="00B0F0"/>
              </a:solidFill>
              <a:prstDash val="dash"/>
              <a:round/>
              <a:headEnd type="none" w="med" len="med"/>
              <a:tailEnd type="none" w="med" len="med"/>
            </a:ln>
            <a:effectLst/>
          </p:spPr>
        </p:cxnSp>
        <p:cxnSp>
          <p:nvCxnSpPr>
            <p:cNvPr id="74" name="肘形连接符 73"/>
            <p:cNvCxnSpPr/>
            <p:nvPr/>
          </p:nvCxnSpPr>
          <p:spPr bwMode="auto">
            <a:xfrm>
              <a:off x="2280342" y="4379236"/>
              <a:ext cx="542208" cy="236552"/>
            </a:xfrm>
            <a:prstGeom prst="bentConnector3">
              <a:avLst>
                <a:gd name="adj1" fmla="val 812"/>
              </a:avLst>
            </a:prstGeom>
            <a:solidFill>
              <a:schemeClr val="accent1"/>
            </a:solidFill>
            <a:ln w="28575" cap="flat" cmpd="sng" algn="ctr">
              <a:solidFill>
                <a:srgbClr val="00B0F0"/>
              </a:solidFill>
              <a:prstDash val="dash"/>
              <a:round/>
              <a:headEnd type="none" w="med" len="med"/>
              <a:tailEnd type="none" w="med" len="med"/>
            </a:ln>
            <a:effectLst/>
          </p:spPr>
        </p:cxnSp>
      </p:grpSp>
      <p:sp>
        <p:nvSpPr>
          <p:cNvPr id="79" name="文本框 78"/>
          <p:cNvSpPr txBox="1"/>
          <p:nvPr/>
        </p:nvSpPr>
        <p:spPr bwMode="auto">
          <a:xfrm>
            <a:off x="1808816" y="1807131"/>
            <a:ext cx="1099594"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生产虚拟机</a:t>
            </a:r>
          </a:p>
        </p:txBody>
      </p:sp>
      <p:sp>
        <p:nvSpPr>
          <p:cNvPr id="80" name="文本框 79"/>
          <p:cNvSpPr txBox="1"/>
          <p:nvPr/>
        </p:nvSpPr>
        <p:spPr bwMode="auto">
          <a:xfrm>
            <a:off x="2602483" y="2598675"/>
            <a:ext cx="100982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生产站点</a:t>
            </a:r>
            <a:r>
              <a:rPr lang="en-US" altLang="zh-CN" sz="1400" dirty="0">
                <a:solidFill>
                  <a:srgbClr val="000000"/>
                </a:solidFill>
                <a:latin typeface="+mn-lt"/>
                <a:ea typeface="+mn-ea"/>
                <a:cs typeface="Arial" pitchFamily="34" charset="0"/>
              </a:rPr>
              <a:t>A</a:t>
            </a:r>
            <a:endParaRPr lang="zh-CN" altLang="en-US" sz="1400" dirty="0" smtClean="0">
              <a:solidFill>
                <a:srgbClr val="000000"/>
              </a:solidFill>
              <a:latin typeface="+mn-lt"/>
              <a:ea typeface="+mn-ea"/>
              <a:cs typeface="Arial" pitchFamily="34" charset="0"/>
            </a:endParaRPr>
          </a:p>
        </p:txBody>
      </p:sp>
      <p:sp>
        <p:nvSpPr>
          <p:cNvPr id="81" name="文本框 80"/>
          <p:cNvSpPr txBox="1"/>
          <p:nvPr/>
        </p:nvSpPr>
        <p:spPr bwMode="auto">
          <a:xfrm>
            <a:off x="2603904" y="3885461"/>
            <a:ext cx="1017842"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生产站点</a:t>
            </a:r>
            <a:r>
              <a:rPr lang="en-US" altLang="zh-CN" sz="1400" dirty="0" smtClean="0">
                <a:solidFill>
                  <a:srgbClr val="000000"/>
                </a:solidFill>
                <a:latin typeface="+mn-lt"/>
                <a:ea typeface="+mn-ea"/>
                <a:cs typeface="Arial" pitchFamily="34" charset="0"/>
              </a:rPr>
              <a:t>B</a:t>
            </a:r>
            <a:endParaRPr lang="zh-CN" altLang="en-US" sz="1400" dirty="0" smtClean="0">
              <a:solidFill>
                <a:srgbClr val="000000"/>
              </a:solidFill>
              <a:latin typeface="+mn-lt"/>
              <a:ea typeface="+mn-ea"/>
              <a:cs typeface="Arial" pitchFamily="34" charset="0"/>
            </a:endParaRPr>
          </a:p>
        </p:txBody>
      </p:sp>
    </p:spTree>
    <p:extLst>
      <p:ext uri="{BB962C8B-B14F-4D97-AF65-F5344CB8AC3E}">
        <p14:creationId xmlns:p14="http://schemas.microsoft.com/office/powerpoint/2010/main" val="1200756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816834" y="1383020"/>
            <a:ext cx="5510332" cy="2088232"/>
            <a:chOff x="1743259" y="1382844"/>
            <a:chExt cx="5510332" cy="2088232"/>
          </a:xfrm>
        </p:grpSpPr>
        <p:sp>
          <p:nvSpPr>
            <p:cNvPr id="24" name="矩形 23"/>
            <p:cNvSpPr/>
            <p:nvPr/>
          </p:nvSpPr>
          <p:spPr bwMode="auto">
            <a:xfrm>
              <a:off x="3051061" y="2222556"/>
              <a:ext cx="965450" cy="936104"/>
            </a:xfrm>
            <a:prstGeom prst="rect">
              <a:avLst/>
            </a:prstGeom>
            <a:solidFill>
              <a:srgbClr val="00B0F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mn-lt"/>
                  <a:ea typeface="+mn-ea"/>
                </a:rPr>
                <a:t>  </a:t>
              </a: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smtClean="0">
                  <a:latin typeface="+mn-lt"/>
                  <a:ea typeface="+mn-ea"/>
                </a:rPr>
                <a:t> </a:t>
              </a:r>
              <a:r>
                <a:rPr kumimoji="0" lang="en-US" altLang="zh-CN" sz="1800" b="0" i="0" u="none" strike="noStrike" cap="none" normalizeH="0" baseline="0" dirty="0" smtClean="0">
                  <a:ln>
                    <a:noFill/>
                  </a:ln>
                  <a:solidFill>
                    <a:schemeClr val="tx1"/>
                  </a:solidFill>
                  <a:effectLst/>
                  <a:latin typeface="+mn-lt"/>
                  <a:ea typeface="+mn-ea"/>
                </a:rPr>
                <a:t>CPU0</a:t>
              </a:r>
              <a:endParaRPr kumimoji="0" lang="zh-CN" altLang="en-US" sz="1800" b="0" i="0" u="none" strike="noStrike" cap="none" normalizeH="0" baseline="0" dirty="0" smtClean="0">
                <a:ln>
                  <a:noFill/>
                </a:ln>
                <a:solidFill>
                  <a:schemeClr val="tx1"/>
                </a:solidFill>
                <a:effectLst/>
                <a:latin typeface="+mn-lt"/>
                <a:ea typeface="+mn-ea"/>
              </a:endParaRPr>
            </a:p>
          </p:txBody>
        </p:sp>
        <p:sp>
          <p:nvSpPr>
            <p:cNvPr id="26" name="矩形 25"/>
            <p:cNvSpPr/>
            <p:nvPr/>
          </p:nvSpPr>
          <p:spPr bwMode="auto">
            <a:xfrm>
              <a:off x="2562999" y="2384475"/>
              <a:ext cx="102165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mn-lt"/>
                <a:ea typeface="+mn-ea"/>
              </a:endParaRPr>
            </a:p>
          </p:txBody>
        </p:sp>
        <p:sp>
          <p:nvSpPr>
            <p:cNvPr id="27" name="矩形 26"/>
            <p:cNvSpPr/>
            <p:nvPr/>
          </p:nvSpPr>
          <p:spPr bwMode="auto">
            <a:xfrm>
              <a:off x="1844248" y="2222556"/>
              <a:ext cx="965450" cy="914400"/>
            </a:xfrm>
            <a:prstGeom prst="rect">
              <a:avLst/>
            </a:prstGeom>
            <a:solidFill>
              <a:srgbClr val="FF4500"/>
            </a:solidFill>
            <a:ln>
              <a:solidFill>
                <a:schemeClr val="accent1">
                  <a:lumMod val="75000"/>
                </a:schemeClr>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800" b="0" i="0" u="none" strike="noStrike" cap="none" normalizeH="0" baseline="0" dirty="0" smtClean="0">
                  <a:ln>
                    <a:noFill/>
                  </a:ln>
                  <a:solidFill>
                    <a:schemeClr val="tx1"/>
                  </a:solidFill>
                  <a:effectLst/>
                  <a:latin typeface="+mn-lt"/>
                  <a:ea typeface="+mn-ea"/>
                </a:rPr>
                <a:t> </a:t>
              </a:r>
              <a:endParaRPr kumimoji="0" lang="en-US" altLang="zh-CN" sz="1800" b="0" i="0" u="none" strike="noStrike" cap="none" normalizeH="0" baseline="0" dirty="0" smtClean="0">
                <a:ln>
                  <a:noFill/>
                </a:ln>
                <a:solidFill>
                  <a:schemeClr val="tx1"/>
                </a:solidFill>
                <a:effectLst/>
                <a:latin typeface="+mn-lt"/>
                <a:ea typeface="+mn-ea"/>
              </a:endParaRP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sz="1800" dirty="0" smtClean="0">
                  <a:latin typeface="+mn-lt"/>
                  <a:ea typeface="+mn-ea"/>
                </a:rPr>
                <a:t>DRAM</a:t>
              </a:r>
              <a:endParaRPr kumimoji="0" lang="zh-CN" altLang="en-US" sz="1800" b="0" i="0" u="none" strike="noStrike" cap="none" normalizeH="0" baseline="0" dirty="0" smtClean="0">
                <a:ln>
                  <a:noFill/>
                </a:ln>
                <a:solidFill>
                  <a:schemeClr val="tx1"/>
                </a:solidFill>
                <a:effectLst/>
                <a:latin typeface="+mn-lt"/>
                <a:ea typeface="+mn-ea"/>
              </a:endParaRPr>
            </a:p>
          </p:txBody>
        </p:sp>
        <p:cxnSp>
          <p:nvCxnSpPr>
            <p:cNvPr id="31" name="直接连接符 30"/>
            <p:cNvCxnSpPr/>
            <p:nvPr/>
          </p:nvCxnSpPr>
          <p:spPr bwMode="auto">
            <a:xfrm>
              <a:off x="2809698" y="2366572"/>
              <a:ext cx="241363" cy="0"/>
            </a:xfrm>
            <a:prstGeom prst="line">
              <a:avLst/>
            </a:prstGeom>
            <a:noFill/>
            <a:ln w="28575">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p:cNvCxnSpPr/>
            <p:nvPr/>
          </p:nvCxnSpPr>
          <p:spPr bwMode="auto">
            <a:xfrm>
              <a:off x="2809698" y="2654604"/>
              <a:ext cx="241363" cy="0"/>
            </a:xfrm>
            <a:prstGeom prst="line">
              <a:avLst/>
            </a:prstGeom>
            <a:noFill/>
            <a:ln w="28575">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2809698" y="2942636"/>
              <a:ext cx="241363" cy="0"/>
            </a:xfrm>
            <a:prstGeom prst="line">
              <a:avLst/>
            </a:prstGeom>
            <a:noFill/>
            <a:ln w="28575">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矩形 33"/>
            <p:cNvSpPr/>
            <p:nvPr/>
          </p:nvSpPr>
          <p:spPr bwMode="auto">
            <a:xfrm>
              <a:off x="4981961" y="2222556"/>
              <a:ext cx="965450" cy="936104"/>
            </a:xfrm>
            <a:prstGeom prst="rect">
              <a:avLst/>
            </a:prstGeom>
            <a:solidFill>
              <a:srgbClr val="00B0F0"/>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mn-lt"/>
                  <a:ea typeface="+mn-ea"/>
                </a:rPr>
                <a:t>  </a:t>
              </a: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dirty="0" smtClean="0">
                  <a:latin typeface="+mn-lt"/>
                  <a:ea typeface="+mn-ea"/>
                </a:rPr>
                <a:t> </a:t>
              </a:r>
              <a:r>
                <a:rPr kumimoji="0" lang="en-US" altLang="zh-CN" sz="1800" b="0" i="0" u="none" strike="noStrike" cap="none" normalizeH="0" baseline="0" dirty="0" smtClean="0">
                  <a:ln>
                    <a:noFill/>
                  </a:ln>
                  <a:solidFill>
                    <a:schemeClr val="tx1"/>
                  </a:solidFill>
                  <a:effectLst/>
                  <a:latin typeface="+mn-lt"/>
                  <a:ea typeface="+mn-ea"/>
                </a:rPr>
                <a:t>CPU1</a:t>
              </a:r>
              <a:endParaRPr kumimoji="0" lang="zh-CN" altLang="en-US" sz="1800" b="0" i="0" u="none" strike="noStrike" cap="none" normalizeH="0" baseline="0" dirty="0" smtClean="0">
                <a:ln>
                  <a:noFill/>
                </a:ln>
                <a:solidFill>
                  <a:schemeClr val="tx1"/>
                </a:solidFill>
                <a:effectLst/>
                <a:latin typeface="+mn-lt"/>
                <a:ea typeface="+mn-ea"/>
              </a:endParaRPr>
            </a:p>
          </p:txBody>
        </p:sp>
        <p:sp>
          <p:nvSpPr>
            <p:cNvPr id="36" name="矩形 35"/>
            <p:cNvSpPr/>
            <p:nvPr/>
          </p:nvSpPr>
          <p:spPr bwMode="auto">
            <a:xfrm>
              <a:off x="6188774" y="2222556"/>
              <a:ext cx="965450" cy="914400"/>
            </a:xfrm>
            <a:prstGeom prst="rect">
              <a:avLst/>
            </a:prstGeom>
            <a:solidFill>
              <a:srgbClr val="FF4500"/>
            </a:solidFill>
            <a:ln>
              <a:solidFill>
                <a:schemeClr val="accent1">
                  <a:lumMod val="75000"/>
                </a:schemeClr>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zh-CN" altLang="en-US" sz="1800" b="0" i="0" u="none" strike="noStrike" cap="none" normalizeH="0" baseline="0" dirty="0" smtClean="0">
                  <a:ln>
                    <a:noFill/>
                  </a:ln>
                  <a:solidFill>
                    <a:schemeClr val="tx1"/>
                  </a:solidFill>
                  <a:effectLst/>
                  <a:latin typeface="+mn-lt"/>
                  <a:ea typeface="+mn-ea"/>
                </a:rPr>
                <a:t> </a:t>
              </a:r>
              <a:endParaRPr kumimoji="0" lang="en-US" altLang="zh-CN" sz="1800" b="0" i="0" u="none" strike="noStrike" cap="none" normalizeH="0" baseline="0" dirty="0" smtClean="0">
                <a:ln>
                  <a:noFill/>
                </a:ln>
                <a:solidFill>
                  <a:schemeClr val="tx1"/>
                </a:solidFill>
                <a:effectLst/>
                <a:latin typeface="+mn-lt"/>
                <a:ea typeface="+mn-ea"/>
              </a:endParaRP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sz="1800" dirty="0" smtClean="0">
                  <a:latin typeface="+mn-lt"/>
                  <a:ea typeface="+mn-ea"/>
                </a:rPr>
                <a:t>DRAM</a:t>
              </a:r>
              <a:endParaRPr kumimoji="0" lang="zh-CN" altLang="en-US" sz="1800" b="0" i="0" u="none" strike="noStrike" cap="none" normalizeH="0" baseline="0" dirty="0" smtClean="0">
                <a:ln>
                  <a:noFill/>
                </a:ln>
                <a:solidFill>
                  <a:schemeClr val="tx1"/>
                </a:solidFill>
                <a:effectLst/>
                <a:latin typeface="+mn-lt"/>
                <a:ea typeface="+mn-ea"/>
              </a:endParaRPr>
            </a:p>
          </p:txBody>
        </p:sp>
        <p:cxnSp>
          <p:nvCxnSpPr>
            <p:cNvPr id="37" name="直接连接符 36"/>
            <p:cNvCxnSpPr/>
            <p:nvPr/>
          </p:nvCxnSpPr>
          <p:spPr bwMode="auto">
            <a:xfrm>
              <a:off x="5947411" y="2366572"/>
              <a:ext cx="241363" cy="0"/>
            </a:xfrm>
            <a:prstGeom prst="line">
              <a:avLst/>
            </a:prstGeom>
            <a:noFill/>
            <a:ln w="28575">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a:off x="5947411" y="2654604"/>
              <a:ext cx="241363" cy="0"/>
            </a:xfrm>
            <a:prstGeom prst="line">
              <a:avLst/>
            </a:prstGeom>
            <a:noFill/>
            <a:ln w="28575">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p:cNvCxnSpPr/>
            <p:nvPr/>
          </p:nvCxnSpPr>
          <p:spPr bwMode="auto">
            <a:xfrm>
              <a:off x="5947411" y="2942636"/>
              <a:ext cx="241363" cy="0"/>
            </a:xfrm>
            <a:prstGeom prst="line">
              <a:avLst/>
            </a:prstGeom>
            <a:noFill/>
            <a:ln w="28575">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a:stCxn id="24" idx="3"/>
              <a:endCxn id="34" idx="1"/>
            </p:cNvCxnSpPr>
            <p:nvPr/>
          </p:nvCxnSpPr>
          <p:spPr bwMode="auto">
            <a:xfrm>
              <a:off x="4016511" y="2690608"/>
              <a:ext cx="965450" cy="0"/>
            </a:xfrm>
            <a:prstGeom prst="straightConnector1">
              <a:avLst/>
            </a:prstGeom>
            <a:noFill/>
            <a:ln w="28575">
              <a:solidFill>
                <a:srgbClr val="00B050"/>
              </a:solidFill>
              <a:headEnd type="arrow"/>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4190025" y="2195829"/>
              <a:ext cx="670580" cy="523220"/>
            </a:xfrm>
            <a:prstGeom prst="rect">
              <a:avLst/>
            </a:prstGeom>
            <a:noFill/>
          </p:spPr>
          <p:txBody>
            <a:bodyPr wrap="square" rtlCol="0">
              <a:spAutoFit/>
            </a:bodyPr>
            <a:lstStyle/>
            <a:p>
              <a:r>
                <a:rPr lang="en-US" altLang="zh-CN" sz="1400" dirty="0" smtClean="0">
                  <a:latin typeface="+mn-lt"/>
                  <a:ea typeface="+mn-ea"/>
                </a:rPr>
                <a:t>Intel QPI</a:t>
              </a:r>
              <a:endParaRPr lang="zh-CN" altLang="en-US" sz="1400" dirty="0">
                <a:latin typeface="+mn-lt"/>
                <a:ea typeface="+mn-ea"/>
              </a:endParaRPr>
            </a:p>
          </p:txBody>
        </p:sp>
        <p:cxnSp>
          <p:nvCxnSpPr>
            <p:cNvPr id="44" name="曲线连接符 43"/>
            <p:cNvCxnSpPr>
              <a:stCxn id="24" idx="0"/>
              <a:endCxn id="27" idx="0"/>
            </p:cNvCxnSpPr>
            <p:nvPr/>
          </p:nvCxnSpPr>
          <p:spPr bwMode="auto">
            <a:xfrm rot="16200000" flipV="1">
              <a:off x="2930380" y="1619149"/>
              <a:ext cx="12700" cy="1206813"/>
            </a:xfrm>
            <a:prstGeom prst="curvedConnector3">
              <a:avLst>
                <a:gd name="adj1" fmla="val 1800000"/>
              </a:avLst>
            </a:prstGeom>
            <a:noFill/>
            <a:ln>
              <a:solidFill>
                <a:schemeClr val="tx2"/>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曲线连接符 45"/>
            <p:cNvCxnSpPr>
              <a:stCxn id="24" idx="2"/>
              <a:endCxn id="36" idx="2"/>
            </p:cNvCxnSpPr>
            <p:nvPr/>
          </p:nvCxnSpPr>
          <p:spPr bwMode="auto">
            <a:xfrm rot="5400000" flipH="1" flipV="1">
              <a:off x="5091790" y="1578951"/>
              <a:ext cx="21704" cy="3137713"/>
            </a:xfrm>
            <a:prstGeom prst="curvedConnector3">
              <a:avLst>
                <a:gd name="adj1" fmla="val -1053262"/>
              </a:avLst>
            </a:prstGeom>
            <a:noFill/>
            <a:ln>
              <a:solidFill>
                <a:schemeClr val="tx2"/>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2568336" y="1718500"/>
              <a:ext cx="836768" cy="261610"/>
            </a:xfrm>
            <a:prstGeom prst="rect">
              <a:avLst/>
            </a:prstGeom>
            <a:noFill/>
          </p:spPr>
          <p:txBody>
            <a:bodyPr wrap="none" rtlCol="0">
              <a:spAutoFit/>
            </a:bodyPr>
            <a:lstStyle/>
            <a:p>
              <a:r>
                <a:rPr lang="zh-CN" altLang="en-US" sz="1100" dirty="0" smtClean="0">
                  <a:latin typeface="+mn-lt"/>
                  <a:ea typeface="+mn-ea"/>
                </a:rPr>
                <a:t>本地访问</a:t>
              </a:r>
              <a:endParaRPr lang="zh-CN" altLang="en-US" sz="1100" dirty="0">
                <a:latin typeface="+mn-lt"/>
                <a:ea typeface="+mn-ea"/>
              </a:endParaRPr>
            </a:p>
          </p:txBody>
        </p:sp>
        <p:sp>
          <p:nvSpPr>
            <p:cNvPr id="50" name="矩形 49"/>
            <p:cNvSpPr/>
            <p:nvPr/>
          </p:nvSpPr>
          <p:spPr bwMode="auto">
            <a:xfrm>
              <a:off x="1743259" y="1382844"/>
              <a:ext cx="2413625" cy="2088232"/>
            </a:xfrm>
            <a:prstGeom prst="rect">
              <a:avLst/>
            </a:prstGeom>
            <a:noFill/>
            <a:ln>
              <a:solidFill>
                <a:srgbClr val="C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mn-lt"/>
                  <a:ea typeface="+mn-ea"/>
                </a:rPr>
                <a:t>Node0</a:t>
              </a:r>
              <a:endParaRPr kumimoji="0" lang="zh-CN" altLang="en-US" sz="1800" b="0" i="0" u="none" strike="noStrike" cap="none" normalizeH="0" baseline="0" dirty="0" smtClean="0">
                <a:ln>
                  <a:noFill/>
                </a:ln>
                <a:solidFill>
                  <a:schemeClr val="tx1"/>
                </a:solidFill>
                <a:effectLst/>
                <a:latin typeface="+mn-lt"/>
                <a:ea typeface="+mn-ea"/>
              </a:endParaRPr>
            </a:p>
          </p:txBody>
        </p:sp>
        <p:sp>
          <p:nvSpPr>
            <p:cNvPr id="51" name="矩形 50"/>
            <p:cNvSpPr/>
            <p:nvPr/>
          </p:nvSpPr>
          <p:spPr bwMode="auto">
            <a:xfrm>
              <a:off x="4844673" y="1383020"/>
              <a:ext cx="2408918" cy="2088056"/>
            </a:xfrm>
            <a:prstGeom prst="rect">
              <a:avLst/>
            </a:prstGeom>
            <a:noFill/>
            <a:ln>
              <a:solidFill>
                <a:srgbClr val="C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mn-lt"/>
                  <a:ea typeface="+mn-ea"/>
                </a:rPr>
                <a:t>Node1</a:t>
              </a:r>
              <a:endParaRPr kumimoji="0" lang="zh-CN" altLang="en-US" sz="1800" b="0" i="0" u="none" strike="noStrike" cap="none" normalizeH="0" baseline="0" dirty="0" smtClean="0">
                <a:ln>
                  <a:noFill/>
                </a:ln>
                <a:solidFill>
                  <a:schemeClr val="tx1"/>
                </a:solidFill>
                <a:effectLst/>
                <a:latin typeface="+mn-lt"/>
                <a:ea typeface="+mn-ea"/>
              </a:endParaRPr>
            </a:p>
          </p:txBody>
        </p:sp>
      </p:grpSp>
      <p:sp>
        <p:nvSpPr>
          <p:cNvPr id="2" name="标题 1"/>
          <p:cNvSpPr>
            <a:spLocks noGrp="1"/>
          </p:cNvSpPr>
          <p:nvPr>
            <p:ph type="title"/>
          </p:nvPr>
        </p:nvSpPr>
        <p:spPr/>
        <p:txBody>
          <a:bodyPr/>
          <a:lstStyle/>
          <a:p>
            <a:pPr lvl="0"/>
            <a:r>
              <a:rPr lang="en-US" altLang="zh-CN" smtClean="0"/>
              <a:t>NUMA</a:t>
            </a:r>
            <a:r>
              <a:rPr lang="zh-CN" altLang="en-US" smtClean="0"/>
              <a:t>技术介绍</a:t>
            </a:r>
            <a:endParaRPr lang="zh-CN" altLang="en-US" dirty="0"/>
          </a:p>
        </p:txBody>
      </p:sp>
      <p:sp>
        <p:nvSpPr>
          <p:cNvPr id="9" name="文本占位符 8"/>
          <p:cNvSpPr>
            <a:spLocks noGrp="1"/>
          </p:cNvSpPr>
          <p:nvPr>
            <p:ph type="body" sz="quarter" idx="10"/>
          </p:nvPr>
        </p:nvSpPr>
        <p:spPr>
          <a:xfrm>
            <a:off x="755650" y="3471252"/>
            <a:ext cx="7920037" cy="2736713"/>
          </a:xfrm>
        </p:spPr>
        <p:txBody>
          <a:bodyPr/>
          <a:lstStyle/>
          <a:p>
            <a:pPr marL="0" indent="0">
              <a:buNone/>
            </a:pPr>
            <a:r>
              <a:rPr lang="en-US" altLang="zh-CN" sz="1800" b="1" dirty="0" smtClean="0">
                <a:solidFill>
                  <a:srgbClr val="C00000"/>
                </a:solidFill>
              </a:rPr>
              <a:t>NUMA</a:t>
            </a:r>
          </a:p>
          <a:p>
            <a:r>
              <a:rPr lang="zh-CN" altLang="en-US" sz="1600" dirty="0" smtClean="0"/>
              <a:t>非一致性内存架构</a:t>
            </a:r>
            <a:r>
              <a:rPr lang="en-US" altLang="zh-CN" sz="1600" dirty="0" smtClean="0"/>
              <a:t>(Non-uniform Memory Architecture)</a:t>
            </a:r>
            <a:r>
              <a:rPr lang="zh-CN" altLang="en-US" sz="1600" dirty="0" smtClean="0"/>
              <a:t>解决了多处理器系统中的可扩展性问题。</a:t>
            </a:r>
          </a:p>
          <a:p>
            <a:r>
              <a:rPr lang="en-US" altLang="zh-CN" sz="1600" dirty="0" smtClean="0"/>
              <a:t>NUMA</a:t>
            </a:r>
            <a:r>
              <a:rPr lang="zh-CN" altLang="en-US" sz="1600" dirty="0" smtClean="0"/>
              <a:t>技术将</a:t>
            </a:r>
            <a:r>
              <a:rPr lang="en-US" altLang="zh-CN" sz="1600" dirty="0" smtClean="0"/>
              <a:t>CPU</a:t>
            </a:r>
            <a:r>
              <a:rPr lang="zh-CN" altLang="en-US" sz="1600" dirty="0" smtClean="0"/>
              <a:t>划分成不同的组（</a:t>
            </a:r>
            <a:r>
              <a:rPr lang="en-US" altLang="zh-CN" sz="1600" dirty="0" smtClean="0"/>
              <a:t>Node)</a:t>
            </a:r>
            <a:r>
              <a:rPr lang="zh-CN" altLang="en-US" sz="1600" dirty="0" smtClean="0"/>
              <a:t>，每个</a:t>
            </a:r>
            <a:r>
              <a:rPr lang="en-US" altLang="zh-CN" sz="1600" dirty="0" smtClean="0"/>
              <a:t>Node</a:t>
            </a:r>
            <a:r>
              <a:rPr lang="zh-CN" altLang="en-US" sz="1600" dirty="0" smtClean="0"/>
              <a:t>由一个或多个</a:t>
            </a:r>
            <a:r>
              <a:rPr lang="en-US" altLang="zh-CN" sz="1600" dirty="0" smtClean="0"/>
              <a:t>CPU</a:t>
            </a:r>
            <a:r>
              <a:rPr lang="zh-CN" altLang="en-US" sz="1600" dirty="0" smtClean="0"/>
              <a:t>组成，并且有独立的本地内存、</a:t>
            </a:r>
            <a:r>
              <a:rPr lang="en-US" altLang="zh-CN" sz="1600" dirty="0" smtClean="0"/>
              <a:t>I/O</a:t>
            </a:r>
            <a:r>
              <a:rPr lang="zh-CN" altLang="en-US" sz="1600" dirty="0" smtClean="0"/>
              <a:t>等资源。</a:t>
            </a:r>
          </a:p>
          <a:p>
            <a:r>
              <a:rPr lang="en-US" altLang="zh-CN" sz="1600" smtClean="0"/>
              <a:t>CPU</a:t>
            </a:r>
            <a:r>
              <a:rPr lang="zh-CN" altLang="en-US" sz="1600" dirty="0" smtClean="0"/>
              <a:t>访问同</a:t>
            </a:r>
            <a:r>
              <a:rPr lang="en-US" altLang="zh-CN" sz="1600" dirty="0" smtClean="0"/>
              <a:t>Node</a:t>
            </a:r>
            <a:r>
              <a:rPr lang="zh-CN" altLang="en-US" sz="1600" dirty="0" smtClean="0"/>
              <a:t>中内存速度最快，访问其他</a:t>
            </a:r>
            <a:r>
              <a:rPr lang="en-US" altLang="zh-CN" sz="1600" dirty="0" smtClean="0"/>
              <a:t>Node</a:t>
            </a:r>
            <a:r>
              <a:rPr lang="zh-CN" altLang="en-US" sz="1600" dirty="0" smtClean="0"/>
              <a:t>中内存性能较差。</a:t>
            </a:r>
          </a:p>
          <a:p>
            <a:endParaRPr lang="en-US" sz="1600" dirty="0"/>
          </a:p>
        </p:txBody>
      </p:sp>
    </p:spTree>
    <p:extLst>
      <p:ext uri="{BB962C8B-B14F-4D97-AF65-F5344CB8AC3E}">
        <p14:creationId xmlns:p14="http://schemas.microsoft.com/office/powerpoint/2010/main" val="2255560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2015208" y="1378887"/>
            <a:ext cx="5472608" cy="5015862"/>
            <a:chOff x="1547664" y="907219"/>
            <a:chExt cx="6049185" cy="5544318"/>
          </a:xfrm>
        </p:grpSpPr>
        <p:sp>
          <p:nvSpPr>
            <p:cNvPr id="3" name="圆角矩形 2"/>
            <p:cNvSpPr/>
            <p:nvPr/>
          </p:nvSpPr>
          <p:spPr>
            <a:xfrm>
              <a:off x="1907704" y="2780104"/>
              <a:ext cx="5328592" cy="3457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a:p>
          </p:txBody>
        </p:sp>
        <p:sp>
          <p:nvSpPr>
            <p:cNvPr id="4" name="圆角矩形 3"/>
            <p:cNvSpPr/>
            <p:nvPr/>
          </p:nvSpPr>
          <p:spPr>
            <a:xfrm>
              <a:off x="2483962" y="2924154"/>
              <a:ext cx="1224349" cy="1152395"/>
            </a:xfrm>
            <a:prstGeom prst="roundRect">
              <a:avLst/>
            </a:prstGeom>
            <a:solidFill>
              <a:srgbClr val="00EE7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a:p>
          </p:txBody>
        </p:sp>
        <p:sp>
          <p:nvSpPr>
            <p:cNvPr id="5" name="矩形 4"/>
            <p:cNvSpPr/>
            <p:nvPr/>
          </p:nvSpPr>
          <p:spPr>
            <a:xfrm>
              <a:off x="2714879" y="3082658"/>
              <a:ext cx="720205" cy="288099"/>
            </a:xfrm>
            <a:prstGeom prst="rect">
              <a:avLst/>
            </a:prstGeom>
            <a:solidFill>
              <a:srgbClr val="9AFF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r>
                <a:rPr lang="en-US" altLang="zh-CN" sz="1600" b="0" dirty="0" smtClean="0">
                  <a:solidFill>
                    <a:schemeClr val="tx1"/>
                  </a:solidFill>
                </a:rPr>
                <a:t>CPU</a:t>
              </a:r>
              <a:endParaRPr lang="zh-CN" altLang="en-US" sz="1600" b="0" dirty="0">
                <a:solidFill>
                  <a:schemeClr val="tx1"/>
                </a:solidFill>
              </a:endParaRPr>
            </a:p>
          </p:txBody>
        </p:sp>
        <p:sp>
          <p:nvSpPr>
            <p:cNvPr id="6" name="矩形 5"/>
            <p:cNvSpPr/>
            <p:nvPr/>
          </p:nvSpPr>
          <p:spPr>
            <a:xfrm>
              <a:off x="2726256" y="3608390"/>
              <a:ext cx="740552" cy="288099"/>
            </a:xfrm>
            <a:prstGeom prst="rect">
              <a:avLst/>
            </a:prstGeom>
            <a:solidFill>
              <a:srgbClr val="9AFF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r>
                <a:rPr lang="zh-CN" altLang="en-US" sz="1600" dirty="0">
                  <a:solidFill>
                    <a:schemeClr val="tx1"/>
                  </a:solidFill>
                </a:rPr>
                <a:t>内存</a:t>
              </a:r>
            </a:p>
          </p:txBody>
        </p:sp>
        <p:sp>
          <p:nvSpPr>
            <p:cNvPr id="7" name="圆角矩形 6"/>
            <p:cNvSpPr/>
            <p:nvPr/>
          </p:nvSpPr>
          <p:spPr>
            <a:xfrm>
              <a:off x="2483962" y="4580721"/>
              <a:ext cx="1224349" cy="1152395"/>
            </a:xfrm>
            <a:prstGeom prst="roundRect">
              <a:avLst/>
            </a:prstGeom>
            <a:solidFill>
              <a:srgbClr val="00EE7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a:p>
          </p:txBody>
        </p:sp>
        <p:sp>
          <p:nvSpPr>
            <p:cNvPr id="10" name="圆角矩形 9"/>
            <p:cNvSpPr/>
            <p:nvPr/>
          </p:nvSpPr>
          <p:spPr>
            <a:xfrm>
              <a:off x="4788618" y="2924154"/>
              <a:ext cx="1224349" cy="1152395"/>
            </a:xfrm>
            <a:prstGeom prst="roundRect">
              <a:avLst/>
            </a:prstGeom>
            <a:solidFill>
              <a:srgbClr val="00EE7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a:p>
          </p:txBody>
        </p:sp>
        <p:sp>
          <p:nvSpPr>
            <p:cNvPr id="13" name="圆角矩形 12"/>
            <p:cNvSpPr/>
            <p:nvPr/>
          </p:nvSpPr>
          <p:spPr>
            <a:xfrm>
              <a:off x="4788618" y="4580721"/>
              <a:ext cx="1224349" cy="1152395"/>
            </a:xfrm>
            <a:prstGeom prst="roundRect">
              <a:avLst/>
            </a:prstGeom>
            <a:solidFill>
              <a:srgbClr val="00EE7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a:p>
          </p:txBody>
        </p:sp>
        <p:sp>
          <p:nvSpPr>
            <p:cNvPr id="16" name="TextBox 15"/>
            <p:cNvSpPr txBox="1"/>
            <p:nvPr/>
          </p:nvSpPr>
          <p:spPr>
            <a:xfrm>
              <a:off x="2700023" y="4076549"/>
              <a:ext cx="771147" cy="374234"/>
            </a:xfrm>
            <a:prstGeom prst="rect">
              <a:avLst/>
            </a:prstGeom>
            <a:noFill/>
          </p:spPr>
          <p:txBody>
            <a:bodyPr wrap="none" lIns="91449" tIns="45725" rIns="91449" bIns="45725" rtlCol="0">
              <a:spAutoFit/>
            </a:bodyPr>
            <a:lstStyle/>
            <a:p>
              <a:r>
                <a:rPr lang="en-US" altLang="zh-CN" sz="1600" dirty="0" smtClean="0">
                  <a:latin typeface="+mn-lt"/>
                  <a:ea typeface="+mn-ea"/>
                </a:rPr>
                <a:t>Node0</a:t>
              </a:r>
              <a:endParaRPr lang="zh-CN" altLang="en-US" sz="1600" dirty="0">
                <a:latin typeface="+mn-lt"/>
                <a:ea typeface="+mn-ea"/>
              </a:endParaRPr>
            </a:p>
          </p:txBody>
        </p:sp>
        <p:sp>
          <p:nvSpPr>
            <p:cNvPr id="17" name="TextBox 16"/>
            <p:cNvSpPr txBox="1"/>
            <p:nvPr/>
          </p:nvSpPr>
          <p:spPr>
            <a:xfrm>
              <a:off x="2700023" y="5661091"/>
              <a:ext cx="771147" cy="374234"/>
            </a:xfrm>
            <a:prstGeom prst="rect">
              <a:avLst/>
            </a:prstGeom>
            <a:noFill/>
          </p:spPr>
          <p:txBody>
            <a:bodyPr wrap="none" lIns="91449" tIns="45725" rIns="91449" bIns="45725" rtlCol="0">
              <a:spAutoFit/>
            </a:bodyPr>
            <a:lstStyle/>
            <a:p>
              <a:r>
                <a:rPr lang="en-US" altLang="zh-CN" sz="1600" dirty="0" smtClean="0">
                  <a:latin typeface="+mn-lt"/>
                  <a:ea typeface="+mn-ea"/>
                </a:rPr>
                <a:t>Node1</a:t>
              </a:r>
              <a:endParaRPr lang="zh-CN" altLang="en-US" sz="1600" dirty="0">
                <a:latin typeface="+mn-lt"/>
                <a:ea typeface="+mn-ea"/>
              </a:endParaRPr>
            </a:p>
          </p:txBody>
        </p:sp>
        <p:sp>
          <p:nvSpPr>
            <p:cNvPr id="18" name="TextBox 17"/>
            <p:cNvSpPr txBox="1"/>
            <p:nvPr/>
          </p:nvSpPr>
          <p:spPr>
            <a:xfrm>
              <a:off x="5004679" y="4076549"/>
              <a:ext cx="771147" cy="374234"/>
            </a:xfrm>
            <a:prstGeom prst="rect">
              <a:avLst/>
            </a:prstGeom>
            <a:noFill/>
          </p:spPr>
          <p:txBody>
            <a:bodyPr wrap="none" lIns="91449" tIns="45725" rIns="91449" bIns="45725" rtlCol="0">
              <a:spAutoFit/>
            </a:bodyPr>
            <a:lstStyle/>
            <a:p>
              <a:r>
                <a:rPr lang="en-US" altLang="zh-CN" sz="1600" dirty="0" smtClean="0">
                  <a:latin typeface="+mn-lt"/>
                  <a:ea typeface="+mn-ea"/>
                </a:rPr>
                <a:t>Node2</a:t>
              </a:r>
              <a:endParaRPr lang="zh-CN" altLang="en-US" sz="1600" dirty="0">
                <a:latin typeface="+mn-lt"/>
                <a:ea typeface="+mn-ea"/>
              </a:endParaRPr>
            </a:p>
          </p:txBody>
        </p:sp>
        <p:sp>
          <p:nvSpPr>
            <p:cNvPr id="19" name="TextBox 18"/>
            <p:cNvSpPr txBox="1"/>
            <p:nvPr/>
          </p:nvSpPr>
          <p:spPr>
            <a:xfrm>
              <a:off x="5004679" y="5733116"/>
              <a:ext cx="771147" cy="374234"/>
            </a:xfrm>
            <a:prstGeom prst="rect">
              <a:avLst/>
            </a:prstGeom>
            <a:noFill/>
          </p:spPr>
          <p:txBody>
            <a:bodyPr wrap="none" lIns="91449" tIns="45725" rIns="91449" bIns="45725" rtlCol="0">
              <a:spAutoFit/>
            </a:bodyPr>
            <a:lstStyle/>
            <a:p>
              <a:r>
                <a:rPr lang="en-US" altLang="zh-CN" sz="1600" dirty="0" smtClean="0">
                  <a:latin typeface="+mn-lt"/>
                  <a:ea typeface="+mn-ea"/>
                </a:rPr>
                <a:t>Node3</a:t>
              </a:r>
              <a:endParaRPr lang="zh-CN" altLang="en-US" sz="1600" dirty="0">
                <a:latin typeface="+mn-lt"/>
                <a:ea typeface="+mn-ea"/>
              </a:endParaRPr>
            </a:p>
          </p:txBody>
        </p:sp>
        <p:sp>
          <p:nvSpPr>
            <p:cNvPr id="20" name="圆角矩形 19"/>
            <p:cNvSpPr/>
            <p:nvPr/>
          </p:nvSpPr>
          <p:spPr>
            <a:xfrm>
              <a:off x="1547664" y="907219"/>
              <a:ext cx="2952841" cy="18722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a:p>
          </p:txBody>
        </p:sp>
        <p:sp>
          <p:nvSpPr>
            <p:cNvPr id="21" name="TextBox 20"/>
            <p:cNvSpPr txBox="1"/>
            <p:nvPr/>
          </p:nvSpPr>
          <p:spPr>
            <a:xfrm>
              <a:off x="3996392" y="5805140"/>
              <a:ext cx="647616" cy="646397"/>
            </a:xfrm>
            <a:prstGeom prst="rect">
              <a:avLst/>
            </a:prstGeom>
            <a:noFill/>
          </p:spPr>
          <p:txBody>
            <a:bodyPr wrap="square" lIns="91449" tIns="45725" rIns="91449" bIns="45725" rtlCol="0">
              <a:spAutoFit/>
            </a:bodyPr>
            <a:lstStyle/>
            <a:p>
              <a:r>
                <a:rPr lang="en-US" altLang="zh-CN" sz="1600" b="0" dirty="0" smtClean="0">
                  <a:latin typeface="+mn-lt"/>
                  <a:ea typeface="+mn-ea"/>
                </a:rPr>
                <a:t>Host</a:t>
              </a:r>
              <a:endParaRPr lang="zh-CN" altLang="en-US" sz="1600" b="0" dirty="0">
                <a:latin typeface="+mn-lt"/>
                <a:ea typeface="+mn-ea"/>
              </a:endParaRPr>
            </a:p>
          </p:txBody>
        </p:sp>
        <p:sp>
          <p:nvSpPr>
            <p:cNvPr id="22" name="TextBox 21"/>
            <p:cNvSpPr txBox="1"/>
            <p:nvPr/>
          </p:nvSpPr>
          <p:spPr>
            <a:xfrm>
              <a:off x="2844064" y="979487"/>
              <a:ext cx="657746" cy="374234"/>
            </a:xfrm>
            <a:prstGeom prst="rect">
              <a:avLst/>
            </a:prstGeom>
            <a:noFill/>
          </p:spPr>
          <p:txBody>
            <a:bodyPr wrap="none" lIns="91449" tIns="45725" rIns="91449" bIns="45725" rtlCol="0">
              <a:spAutoFit/>
            </a:bodyPr>
            <a:lstStyle/>
            <a:p>
              <a:r>
                <a:rPr lang="en-US" altLang="zh-CN" sz="1600" b="0" dirty="0" smtClean="0">
                  <a:latin typeface="+mn-lt"/>
                  <a:ea typeface="+mn-ea"/>
                </a:rPr>
                <a:t>VM 1</a:t>
              </a:r>
              <a:endParaRPr lang="zh-CN" altLang="en-US" sz="1600" b="0" dirty="0">
                <a:latin typeface="+mn-lt"/>
                <a:ea typeface="+mn-ea"/>
              </a:endParaRPr>
            </a:p>
          </p:txBody>
        </p:sp>
        <p:sp>
          <p:nvSpPr>
            <p:cNvPr id="23" name="圆角矩形 22"/>
            <p:cNvSpPr/>
            <p:nvPr/>
          </p:nvSpPr>
          <p:spPr>
            <a:xfrm>
              <a:off x="1691736" y="1267586"/>
              <a:ext cx="1224349" cy="1008345"/>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a:p>
          </p:txBody>
        </p:sp>
        <p:sp>
          <p:nvSpPr>
            <p:cNvPr id="24" name="矩形 23"/>
            <p:cNvSpPr/>
            <p:nvPr/>
          </p:nvSpPr>
          <p:spPr>
            <a:xfrm>
              <a:off x="1922653" y="1419289"/>
              <a:ext cx="792226" cy="28809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r>
                <a:rPr lang="en-US" altLang="zh-CN" sz="1600" dirty="0">
                  <a:solidFill>
                    <a:schemeClr val="tx1"/>
                  </a:solidFill>
                </a:rPr>
                <a:t>VCPU</a:t>
              </a:r>
              <a:endParaRPr lang="zh-CN" altLang="en-US" sz="1600" dirty="0">
                <a:solidFill>
                  <a:schemeClr val="tx1"/>
                </a:solidFill>
              </a:endParaRPr>
            </a:p>
          </p:txBody>
        </p:sp>
        <p:sp>
          <p:nvSpPr>
            <p:cNvPr id="25" name="矩形 24"/>
            <p:cNvSpPr/>
            <p:nvPr/>
          </p:nvSpPr>
          <p:spPr>
            <a:xfrm>
              <a:off x="1918473" y="1894249"/>
              <a:ext cx="796406" cy="28809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r>
                <a:rPr lang="zh-CN" altLang="en-US" sz="1600" dirty="0" smtClean="0">
                  <a:solidFill>
                    <a:schemeClr val="tx1"/>
                  </a:solidFill>
                </a:rPr>
                <a:t>内存</a:t>
              </a:r>
              <a:endParaRPr lang="zh-CN" altLang="en-US" sz="1600" dirty="0">
                <a:solidFill>
                  <a:schemeClr val="tx1"/>
                </a:solidFill>
              </a:endParaRPr>
            </a:p>
          </p:txBody>
        </p:sp>
        <p:sp>
          <p:nvSpPr>
            <p:cNvPr id="26" name="圆角矩形 25"/>
            <p:cNvSpPr/>
            <p:nvPr/>
          </p:nvSpPr>
          <p:spPr>
            <a:xfrm>
              <a:off x="3204167" y="1267586"/>
              <a:ext cx="1224349" cy="100834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a:p>
          </p:txBody>
        </p:sp>
        <p:sp>
          <p:nvSpPr>
            <p:cNvPr id="29" name="TextBox 28"/>
            <p:cNvSpPr txBox="1"/>
            <p:nvPr/>
          </p:nvSpPr>
          <p:spPr>
            <a:xfrm>
              <a:off x="1907798" y="2275932"/>
              <a:ext cx="884547" cy="374234"/>
            </a:xfrm>
            <a:prstGeom prst="rect">
              <a:avLst/>
            </a:prstGeom>
            <a:noFill/>
          </p:spPr>
          <p:txBody>
            <a:bodyPr wrap="none" lIns="91449" tIns="45725" rIns="91449" bIns="45725" rtlCol="0">
              <a:spAutoFit/>
            </a:bodyPr>
            <a:lstStyle/>
            <a:p>
              <a:r>
                <a:rPr lang="en-US" altLang="zh-CN" sz="1600" dirty="0" smtClean="0">
                  <a:latin typeface="+mn-lt"/>
                  <a:ea typeface="+mn-ea"/>
                </a:rPr>
                <a:t>vNode0</a:t>
              </a:r>
              <a:endParaRPr lang="zh-CN" altLang="en-US" sz="1600" dirty="0">
                <a:latin typeface="+mn-lt"/>
                <a:ea typeface="+mn-ea"/>
              </a:endParaRPr>
            </a:p>
          </p:txBody>
        </p:sp>
        <p:sp>
          <p:nvSpPr>
            <p:cNvPr id="30" name="TextBox 29"/>
            <p:cNvSpPr txBox="1"/>
            <p:nvPr/>
          </p:nvSpPr>
          <p:spPr>
            <a:xfrm>
              <a:off x="3420229" y="2275932"/>
              <a:ext cx="884547" cy="374234"/>
            </a:xfrm>
            <a:prstGeom prst="rect">
              <a:avLst/>
            </a:prstGeom>
            <a:noFill/>
          </p:spPr>
          <p:txBody>
            <a:bodyPr wrap="none" lIns="91449" tIns="45725" rIns="91449" bIns="45725" rtlCol="0">
              <a:spAutoFit/>
            </a:bodyPr>
            <a:lstStyle/>
            <a:p>
              <a:r>
                <a:rPr lang="en-US" altLang="zh-CN" sz="1600" dirty="0" smtClean="0">
                  <a:latin typeface="+mn-lt"/>
                  <a:ea typeface="+mn-ea"/>
                </a:rPr>
                <a:t>vNode1</a:t>
              </a:r>
              <a:endParaRPr lang="zh-CN" altLang="en-US" sz="1600" dirty="0">
                <a:latin typeface="+mn-lt"/>
                <a:ea typeface="+mn-ea"/>
              </a:endParaRPr>
            </a:p>
          </p:txBody>
        </p:sp>
        <p:sp>
          <p:nvSpPr>
            <p:cNvPr id="31" name="圆角矩形 30"/>
            <p:cNvSpPr/>
            <p:nvPr/>
          </p:nvSpPr>
          <p:spPr>
            <a:xfrm>
              <a:off x="4644008" y="907219"/>
              <a:ext cx="2952841" cy="18722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a:p>
          </p:txBody>
        </p:sp>
        <p:sp>
          <p:nvSpPr>
            <p:cNvPr id="32" name="TextBox 31"/>
            <p:cNvSpPr txBox="1"/>
            <p:nvPr/>
          </p:nvSpPr>
          <p:spPr>
            <a:xfrm>
              <a:off x="5868925" y="979487"/>
              <a:ext cx="657746" cy="374234"/>
            </a:xfrm>
            <a:prstGeom prst="rect">
              <a:avLst/>
            </a:prstGeom>
            <a:noFill/>
          </p:spPr>
          <p:txBody>
            <a:bodyPr wrap="none" lIns="91449" tIns="45725" rIns="91449" bIns="45725" rtlCol="0">
              <a:spAutoFit/>
            </a:bodyPr>
            <a:lstStyle/>
            <a:p>
              <a:r>
                <a:rPr lang="en-US" altLang="zh-CN" sz="1600" b="0" dirty="0" smtClean="0">
                  <a:latin typeface="+mn-lt"/>
                  <a:ea typeface="+mn-ea"/>
                </a:rPr>
                <a:t>VM 2</a:t>
              </a:r>
              <a:endParaRPr lang="zh-CN" altLang="en-US" sz="1600" b="0" dirty="0">
                <a:latin typeface="+mn-lt"/>
                <a:ea typeface="+mn-ea"/>
              </a:endParaRPr>
            </a:p>
          </p:txBody>
        </p:sp>
        <p:sp>
          <p:nvSpPr>
            <p:cNvPr id="33" name="圆角矩形 32"/>
            <p:cNvSpPr/>
            <p:nvPr/>
          </p:nvSpPr>
          <p:spPr>
            <a:xfrm>
              <a:off x="4788618" y="1267586"/>
              <a:ext cx="1224349" cy="100834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a:p>
          </p:txBody>
        </p:sp>
        <p:sp>
          <p:nvSpPr>
            <p:cNvPr id="36" name="圆角矩形 35"/>
            <p:cNvSpPr/>
            <p:nvPr/>
          </p:nvSpPr>
          <p:spPr>
            <a:xfrm>
              <a:off x="6301048" y="1267586"/>
              <a:ext cx="1224349" cy="100834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endParaRPr lang="zh-CN" altLang="en-US"/>
            </a:p>
          </p:txBody>
        </p:sp>
        <p:sp>
          <p:nvSpPr>
            <p:cNvPr id="39" name="TextBox 38"/>
            <p:cNvSpPr txBox="1"/>
            <p:nvPr/>
          </p:nvSpPr>
          <p:spPr>
            <a:xfrm>
              <a:off x="5004680" y="2275932"/>
              <a:ext cx="884547" cy="374234"/>
            </a:xfrm>
            <a:prstGeom prst="rect">
              <a:avLst/>
            </a:prstGeom>
            <a:noFill/>
          </p:spPr>
          <p:txBody>
            <a:bodyPr wrap="none" lIns="91449" tIns="45725" rIns="91449" bIns="45725" rtlCol="0">
              <a:spAutoFit/>
            </a:bodyPr>
            <a:lstStyle/>
            <a:p>
              <a:r>
                <a:rPr lang="en-US" altLang="zh-CN" sz="1600" dirty="0" smtClean="0">
                  <a:latin typeface="+mn-lt"/>
                  <a:ea typeface="+mn-ea"/>
                </a:rPr>
                <a:t>vNode0</a:t>
              </a:r>
              <a:endParaRPr lang="zh-CN" altLang="en-US" sz="1600" dirty="0">
                <a:latin typeface="+mn-lt"/>
                <a:ea typeface="+mn-ea"/>
              </a:endParaRPr>
            </a:p>
          </p:txBody>
        </p:sp>
        <p:sp>
          <p:nvSpPr>
            <p:cNvPr id="40" name="TextBox 39"/>
            <p:cNvSpPr txBox="1"/>
            <p:nvPr/>
          </p:nvSpPr>
          <p:spPr>
            <a:xfrm>
              <a:off x="6517110" y="2275932"/>
              <a:ext cx="884547" cy="374234"/>
            </a:xfrm>
            <a:prstGeom prst="rect">
              <a:avLst/>
            </a:prstGeom>
            <a:noFill/>
          </p:spPr>
          <p:txBody>
            <a:bodyPr wrap="none" lIns="91449" tIns="45725" rIns="91449" bIns="45725" rtlCol="0">
              <a:spAutoFit/>
            </a:bodyPr>
            <a:lstStyle/>
            <a:p>
              <a:r>
                <a:rPr lang="en-US" altLang="zh-CN" sz="1600" dirty="0" smtClean="0">
                  <a:latin typeface="+mn-lt"/>
                  <a:ea typeface="+mn-ea"/>
                </a:rPr>
                <a:t>vNode1</a:t>
              </a:r>
              <a:endParaRPr lang="zh-CN" altLang="en-US" sz="1600" dirty="0">
                <a:latin typeface="+mn-lt"/>
                <a:ea typeface="+mn-ea"/>
              </a:endParaRPr>
            </a:p>
          </p:txBody>
        </p:sp>
        <p:cxnSp>
          <p:nvCxnSpPr>
            <p:cNvPr id="41" name="直接连接符 40"/>
            <p:cNvCxnSpPr>
              <a:stCxn id="4" idx="3"/>
              <a:endCxn id="13" idx="1"/>
            </p:cNvCxnSpPr>
            <p:nvPr/>
          </p:nvCxnSpPr>
          <p:spPr>
            <a:xfrm>
              <a:off x="3708310" y="3500351"/>
              <a:ext cx="1080308" cy="165656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4" idx="3"/>
              <a:endCxn id="10" idx="1"/>
            </p:cNvCxnSpPr>
            <p:nvPr/>
          </p:nvCxnSpPr>
          <p:spPr>
            <a:xfrm>
              <a:off x="3708310" y="3500351"/>
              <a:ext cx="1080308"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7" idx="3"/>
              <a:endCxn id="10" idx="1"/>
            </p:cNvCxnSpPr>
            <p:nvPr/>
          </p:nvCxnSpPr>
          <p:spPr>
            <a:xfrm flipV="1">
              <a:off x="3708310" y="3500351"/>
              <a:ext cx="1080308" cy="165656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6" idx="0"/>
              <a:endCxn id="7" idx="0"/>
            </p:cNvCxnSpPr>
            <p:nvPr/>
          </p:nvCxnSpPr>
          <p:spPr>
            <a:xfrm>
              <a:off x="3085597" y="4076549"/>
              <a:ext cx="10540" cy="50417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7" idx="3"/>
              <a:endCxn id="13" idx="1"/>
            </p:cNvCxnSpPr>
            <p:nvPr/>
          </p:nvCxnSpPr>
          <p:spPr>
            <a:xfrm>
              <a:off x="3708310" y="5156919"/>
              <a:ext cx="108030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8" idx="0"/>
              <a:endCxn id="13" idx="0"/>
            </p:cNvCxnSpPr>
            <p:nvPr/>
          </p:nvCxnSpPr>
          <p:spPr>
            <a:xfrm>
              <a:off x="5390253" y="4076549"/>
              <a:ext cx="10540" cy="50417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3" idx="3"/>
              <a:endCxn id="26" idx="1"/>
            </p:cNvCxnSpPr>
            <p:nvPr/>
          </p:nvCxnSpPr>
          <p:spPr>
            <a:xfrm>
              <a:off x="2916085" y="1771759"/>
              <a:ext cx="28808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3" idx="3"/>
              <a:endCxn id="36" idx="1"/>
            </p:cNvCxnSpPr>
            <p:nvPr/>
          </p:nvCxnSpPr>
          <p:spPr>
            <a:xfrm>
              <a:off x="6012967" y="1771759"/>
              <a:ext cx="288082"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9" name="形状 48"/>
            <p:cNvCxnSpPr>
              <a:stCxn id="29" idx="0"/>
              <a:endCxn id="4" idx="1"/>
            </p:cNvCxnSpPr>
            <p:nvPr/>
          </p:nvCxnSpPr>
          <p:spPr>
            <a:xfrm rot="16200000" flipH="1">
              <a:off x="1804806" y="2821197"/>
              <a:ext cx="1224420" cy="133890"/>
            </a:xfrm>
            <a:prstGeom prst="bentConnector4">
              <a:avLst>
                <a:gd name="adj1" fmla="val -20637"/>
                <a:gd name="adj2" fmla="val -519053"/>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30" idx="0"/>
              <a:endCxn id="10" idx="0"/>
            </p:cNvCxnSpPr>
            <p:nvPr/>
          </p:nvCxnSpPr>
          <p:spPr>
            <a:xfrm rot="16200000" flipH="1">
              <a:off x="4307536" y="1830898"/>
              <a:ext cx="648222" cy="1538289"/>
            </a:xfrm>
            <a:prstGeom prst="bentConnector3">
              <a:avLst>
                <a:gd name="adj1" fmla="val -3898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形状 50"/>
            <p:cNvCxnSpPr>
              <a:stCxn id="33" idx="2"/>
              <a:endCxn id="13" idx="3"/>
            </p:cNvCxnSpPr>
            <p:nvPr/>
          </p:nvCxnSpPr>
          <p:spPr>
            <a:xfrm rot="16200000" flipH="1">
              <a:off x="4266386" y="3410338"/>
              <a:ext cx="2880987" cy="612174"/>
            </a:xfrm>
            <a:prstGeom prst="bentConnector4">
              <a:avLst>
                <a:gd name="adj1" fmla="val 8581"/>
                <a:gd name="adj2" fmla="val 137349"/>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36" idx="2"/>
              <a:endCxn id="17" idx="0"/>
            </p:cNvCxnSpPr>
            <p:nvPr/>
          </p:nvCxnSpPr>
          <p:spPr>
            <a:xfrm rot="5400000">
              <a:off x="3306831" y="2054698"/>
              <a:ext cx="3385159" cy="3827625"/>
            </a:xfrm>
            <a:prstGeom prst="bentConnector3">
              <a:avLst>
                <a:gd name="adj1" fmla="val 50000"/>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7" name="标题 56"/>
          <p:cNvSpPr>
            <a:spLocks noGrp="1"/>
          </p:cNvSpPr>
          <p:nvPr>
            <p:ph type="title"/>
          </p:nvPr>
        </p:nvSpPr>
        <p:spPr/>
        <p:txBody>
          <a:bodyPr/>
          <a:lstStyle/>
          <a:p>
            <a:pPr lvl="0"/>
            <a:r>
              <a:rPr lang="zh-CN" altLang="en-US" smtClean="0"/>
              <a:t>虚拟</a:t>
            </a:r>
            <a:r>
              <a:rPr lang="en-US" altLang="zh-CN" smtClean="0"/>
              <a:t>NUMA</a:t>
            </a:r>
            <a:r>
              <a:rPr lang="zh-CN" altLang="en-US" smtClean="0"/>
              <a:t>技术</a:t>
            </a:r>
            <a:endParaRPr lang="zh-CN" altLang="en-US" dirty="0"/>
          </a:p>
        </p:txBody>
      </p:sp>
      <p:sp>
        <p:nvSpPr>
          <p:cNvPr id="84" name="矩形 83"/>
          <p:cNvSpPr/>
          <p:nvPr/>
        </p:nvSpPr>
        <p:spPr>
          <a:xfrm>
            <a:off x="5174576" y="3360047"/>
            <a:ext cx="651559" cy="260639"/>
          </a:xfrm>
          <a:prstGeom prst="rect">
            <a:avLst/>
          </a:prstGeom>
          <a:solidFill>
            <a:srgbClr val="9AFF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r>
              <a:rPr lang="en-US" altLang="zh-CN" sz="1600" b="0" dirty="0" smtClean="0">
                <a:solidFill>
                  <a:schemeClr val="tx1"/>
                </a:solidFill>
              </a:rPr>
              <a:t>CPU</a:t>
            </a:r>
            <a:endParaRPr lang="zh-CN" altLang="en-US" sz="1600" b="0" dirty="0">
              <a:solidFill>
                <a:schemeClr val="tx1"/>
              </a:solidFill>
            </a:endParaRPr>
          </a:p>
        </p:txBody>
      </p:sp>
      <p:sp>
        <p:nvSpPr>
          <p:cNvPr id="85" name="矩形 84"/>
          <p:cNvSpPr/>
          <p:nvPr/>
        </p:nvSpPr>
        <p:spPr>
          <a:xfrm>
            <a:off x="5184869" y="3835669"/>
            <a:ext cx="669966" cy="260639"/>
          </a:xfrm>
          <a:prstGeom prst="rect">
            <a:avLst/>
          </a:prstGeom>
          <a:solidFill>
            <a:srgbClr val="9AFF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r>
              <a:rPr lang="zh-CN" altLang="en-US" sz="1600" dirty="0">
                <a:solidFill>
                  <a:schemeClr val="tx1"/>
                </a:solidFill>
              </a:rPr>
              <a:t>内存</a:t>
            </a:r>
          </a:p>
        </p:txBody>
      </p:sp>
      <p:sp>
        <p:nvSpPr>
          <p:cNvPr id="86" name="矩形 85"/>
          <p:cNvSpPr/>
          <p:nvPr/>
        </p:nvSpPr>
        <p:spPr>
          <a:xfrm>
            <a:off x="3068334" y="4864128"/>
            <a:ext cx="651559" cy="260639"/>
          </a:xfrm>
          <a:prstGeom prst="rect">
            <a:avLst/>
          </a:prstGeom>
          <a:solidFill>
            <a:srgbClr val="9AFF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r>
              <a:rPr lang="en-US" altLang="zh-CN" sz="1600" b="0" dirty="0" smtClean="0">
                <a:solidFill>
                  <a:schemeClr val="tx1"/>
                </a:solidFill>
              </a:rPr>
              <a:t>CPU</a:t>
            </a:r>
            <a:endParaRPr lang="zh-CN" altLang="en-US" sz="1600" b="0" dirty="0">
              <a:solidFill>
                <a:schemeClr val="tx1"/>
              </a:solidFill>
            </a:endParaRPr>
          </a:p>
        </p:txBody>
      </p:sp>
      <p:sp>
        <p:nvSpPr>
          <p:cNvPr id="87" name="矩形 86"/>
          <p:cNvSpPr/>
          <p:nvPr/>
        </p:nvSpPr>
        <p:spPr>
          <a:xfrm>
            <a:off x="3078627" y="5339750"/>
            <a:ext cx="669966" cy="260639"/>
          </a:xfrm>
          <a:prstGeom prst="rect">
            <a:avLst/>
          </a:prstGeom>
          <a:solidFill>
            <a:srgbClr val="9AFF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r>
              <a:rPr lang="zh-CN" altLang="en-US" sz="1600" dirty="0">
                <a:solidFill>
                  <a:schemeClr val="tx1"/>
                </a:solidFill>
              </a:rPr>
              <a:t>内存</a:t>
            </a:r>
          </a:p>
        </p:txBody>
      </p:sp>
      <p:sp>
        <p:nvSpPr>
          <p:cNvPr id="88" name="矩形 87"/>
          <p:cNvSpPr/>
          <p:nvPr/>
        </p:nvSpPr>
        <p:spPr>
          <a:xfrm>
            <a:off x="5184374" y="4854788"/>
            <a:ext cx="651559" cy="260639"/>
          </a:xfrm>
          <a:prstGeom prst="rect">
            <a:avLst/>
          </a:prstGeom>
          <a:solidFill>
            <a:srgbClr val="9AFF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r>
              <a:rPr lang="en-US" altLang="zh-CN" sz="1600" b="0" dirty="0" smtClean="0">
                <a:solidFill>
                  <a:schemeClr val="tx1"/>
                </a:solidFill>
              </a:rPr>
              <a:t>CPU</a:t>
            </a:r>
            <a:endParaRPr lang="zh-CN" altLang="en-US" sz="1600" b="0" dirty="0">
              <a:solidFill>
                <a:schemeClr val="tx1"/>
              </a:solidFill>
            </a:endParaRPr>
          </a:p>
        </p:txBody>
      </p:sp>
      <p:sp>
        <p:nvSpPr>
          <p:cNvPr id="89" name="矩形 88"/>
          <p:cNvSpPr/>
          <p:nvPr/>
        </p:nvSpPr>
        <p:spPr>
          <a:xfrm>
            <a:off x="5194667" y="5330410"/>
            <a:ext cx="669966" cy="260639"/>
          </a:xfrm>
          <a:prstGeom prst="rect">
            <a:avLst/>
          </a:prstGeom>
          <a:solidFill>
            <a:srgbClr val="9AFF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r>
              <a:rPr lang="zh-CN" altLang="en-US" sz="1600" dirty="0">
                <a:solidFill>
                  <a:schemeClr val="tx1"/>
                </a:solidFill>
              </a:rPr>
              <a:t>内存</a:t>
            </a:r>
          </a:p>
        </p:txBody>
      </p:sp>
      <p:sp>
        <p:nvSpPr>
          <p:cNvPr id="93" name="矩形 92"/>
          <p:cNvSpPr/>
          <p:nvPr/>
        </p:nvSpPr>
        <p:spPr>
          <a:xfrm>
            <a:off x="3711180" y="1829678"/>
            <a:ext cx="716715" cy="26063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r>
              <a:rPr lang="en-US" altLang="zh-CN" sz="1600" dirty="0">
                <a:solidFill>
                  <a:schemeClr val="tx1"/>
                </a:solidFill>
              </a:rPr>
              <a:t>VCPU</a:t>
            </a:r>
            <a:endParaRPr lang="zh-CN" altLang="en-US" sz="1600" dirty="0">
              <a:solidFill>
                <a:schemeClr val="tx1"/>
              </a:solidFill>
            </a:endParaRPr>
          </a:p>
        </p:txBody>
      </p:sp>
      <p:sp>
        <p:nvSpPr>
          <p:cNvPr id="94" name="矩形 93"/>
          <p:cNvSpPr/>
          <p:nvPr/>
        </p:nvSpPr>
        <p:spPr>
          <a:xfrm>
            <a:off x="3707398" y="2259367"/>
            <a:ext cx="720497" cy="26063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r>
              <a:rPr lang="zh-CN" altLang="en-US" sz="1600" dirty="0" smtClean="0">
                <a:solidFill>
                  <a:schemeClr val="tx1"/>
                </a:solidFill>
              </a:rPr>
              <a:t>内存</a:t>
            </a:r>
            <a:endParaRPr lang="zh-CN" altLang="en-US" sz="1600" dirty="0">
              <a:solidFill>
                <a:schemeClr val="tx1"/>
              </a:solidFill>
            </a:endParaRPr>
          </a:p>
        </p:txBody>
      </p:sp>
      <p:sp>
        <p:nvSpPr>
          <p:cNvPr id="95" name="矩形 94"/>
          <p:cNvSpPr/>
          <p:nvPr/>
        </p:nvSpPr>
        <p:spPr>
          <a:xfrm>
            <a:off x="5147918" y="1809707"/>
            <a:ext cx="716715" cy="26063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r>
              <a:rPr lang="en-US" altLang="zh-CN" sz="1600" dirty="0">
                <a:solidFill>
                  <a:schemeClr val="tx1"/>
                </a:solidFill>
              </a:rPr>
              <a:t>VCPU</a:t>
            </a:r>
            <a:endParaRPr lang="zh-CN" altLang="en-US" sz="1600" dirty="0">
              <a:solidFill>
                <a:schemeClr val="tx1"/>
              </a:solidFill>
            </a:endParaRPr>
          </a:p>
        </p:txBody>
      </p:sp>
      <p:sp>
        <p:nvSpPr>
          <p:cNvPr id="96" name="矩形 95"/>
          <p:cNvSpPr/>
          <p:nvPr/>
        </p:nvSpPr>
        <p:spPr>
          <a:xfrm>
            <a:off x="5144136" y="2239396"/>
            <a:ext cx="720497" cy="26063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r>
              <a:rPr lang="zh-CN" altLang="en-US" sz="1600" dirty="0" smtClean="0">
                <a:solidFill>
                  <a:schemeClr val="tx1"/>
                </a:solidFill>
              </a:rPr>
              <a:t>内存</a:t>
            </a:r>
            <a:endParaRPr lang="zh-CN" altLang="en-US" sz="1600" dirty="0">
              <a:solidFill>
                <a:schemeClr val="tx1"/>
              </a:solidFill>
            </a:endParaRPr>
          </a:p>
        </p:txBody>
      </p:sp>
      <p:sp>
        <p:nvSpPr>
          <p:cNvPr id="97" name="矩形 96"/>
          <p:cNvSpPr/>
          <p:nvPr/>
        </p:nvSpPr>
        <p:spPr>
          <a:xfrm>
            <a:off x="6526630" y="1812678"/>
            <a:ext cx="716715" cy="26063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r>
              <a:rPr lang="en-US" altLang="zh-CN" sz="1600" dirty="0">
                <a:solidFill>
                  <a:schemeClr val="tx1"/>
                </a:solidFill>
              </a:rPr>
              <a:t>VCPU</a:t>
            </a:r>
            <a:endParaRPr lang="zh-CN" altLang="en-US" sz="1600" dirty="0">
              <a:solidFill>
                <a:schemeClr val="tx1"/>
              </a:solidFill>
            </a:endParaRPr>
          </a:p>
        </p:txBody>
      </p:sp>
      <p:sp>
        <p:nvSpPr>
          <p:cNvPr id="98" name="矩形 97"/>
          <p:cNvSpPr/>
          <p:nvPr/>
        </p:nvSpPr>
        <p:spPr>
          <a:xfrm>
            <a:off x="6522848" y="2242367"/>
            <a:ext cx="720497" cy="26063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9" tIns="45725" rIns="91449" bIns="45725" rtlCol="0" anchor="ctr"/>
          <a:lstStyle/>
          <a:p>
            <a:pPr algn="ctr"/>
            <a:r>
              <a:rPr lang="zh-CN" altLang="en-US" sz="1600" dirty="0" smtClean="0">
                <a:solidFill>
                  <a:schemeClr val="tx1"/>
                </a:solidFill>
              </a:rPr>
              <a:t>内存</a:t>
            </a:r>
            <a:endParaRPr lang="zh-CN" altLang="en-US" sz="1600" dirty="0">
              <a:solidFill>
                <a:schemeClr val="tx1"/>
              </a:solidFill>
            </a:endParaRPr>
          </a:p>
        </p:txBody>
      </p:sp>
    </p:spTree>
    <p:extLst>
      <p:ext uri="{BB962C8B-B14F-4D97-AF65-F5344CB8AC3E}">
        <p14:creationId xmlns:p14="http://schemas.microsoft.com/office/powerpoint/2010/main" val="20205436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DRS</a:t>
            </a:r>
            <a:r>
              <a:rPr lang="zh-CN" altLang="en-US" smtClean="0"/>
              <a:t>动态资源调度</a:t>
            </a:r>
            <a:endParaRPr lang="zh-CN" altLang="en-US" dirty="0"/>
          </a:p>
        </p:txBody>
      </p:sp>
      <p:grpSp>
        <p:nvGrpSpPr>
          <p:cNvPr id="4" name="组合 3"/>
          <p:cNvGrpSpPr/>
          <p:nvPr/>
        </p:nvGrpSpPr>
        <p:grpSpPr>
          <a:xfrm>
            <a:off x="929745" y="3277045"/>
            <a:ext cx="1620404" cy="473460"/>
            <a:chOff x="2449513" y="1096964"/>
            <a:chExt cx="650875" cy="130175"/>
          </a:xfrm>
          <a:solidFill>
            <a:srgbClr val="15B0E8"/>
          </a:solidFill>
        </p:grpSpPr>
        <p:sp>
          <p:nvSpPr>
            <p:cNvPr id="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2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grpSp>
        <p:nvGrpSpPr>
          <p:cNvPr id="34" name="组合 33"/>
          <p:cNvGrpSpPr/>
          <p:nvPr/>
        </p:nvGrpSpPr>
        <p:grpSpPr>
          <a:xfrm>
            <a:off x="6624163" y="3264871"/>
            <a:ext cx="1620404" cy="473460"/>
            <a:chOff x="2449513" y="1096964"/>
            <a:chExt cx="650875" cy="130175"/>
          </a:xfrm>
          <a:solidFill>
            <a:srgbClr val="15B0E8"/>
          </a:solidFill>
        </p:grpSpPr>
        <p:sp>
          <p:nvSpPr>
            <p:cNvPr id="3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3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4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5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6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sp>
        <p:nvSpPr>
          <p:cNvPr id="64" name="矩形 5"/>
          <p:cNvSpPr>
            <a:spLocks noChangeArrowheads="1"/>
          </p:cNvSpPr>
          <p:nvPr/>
        </p:nvSpPr>
        <p:spPr bwMode="auto">
          <a:xfrm>
            <a:off x="948028" y="2915541"/>
            <a:ext cx="1594793" cy="304020"/>
          </a:xfrm>
          <a:prstGeom prst="rect">
            <a:avLst/>
          </a:prstGeom>
          <a:solidFill>
            <a:srgbClr val="61D6FF"/>
          </a:solidFill>
          <a:ln w="9525" algn="ctr">
            <a:solidFill>
              <a:schemeClr val="bg2"/>
            </a:solidFill>
            <a:round/>
            <a:headEnd/>
            <a:tailEnd/>
          </a:ln>
        </p:spPr>
        <p:txBody>
          <a:bodyPr/>
          <a:lstStyle/>
          <a:p>
            <a:pPr algn="ctr"/>
            <a:r>
              <a:rPr lang="en-US" altLang="zh-CN" sz="1200" b="1" dirty="0">
                <a:solidFill>
                  <a:srgbClr val="2D2015"/>
                </a:solidFill>
                <a:latin typeface="+mn-lt"/>
                <a:ea typeface="+mn-ea"/>
              </a:rPr>
              <a:t>FusionCompute</a:t>
            </a:r>
            <a:endParaRPr lang="zh-CN" altLang="en-US" sz="1200" b="1" dirty="0">
              <a:solidFill>
                <a:srgbClr val="2D2015"/>
              </a:solidFill>
              <a:latin typeface="+mn-lt"/>
              <a:ea typeface="+mn-ea"/>
            </a:endParaRPr>
          </a:p>
        </p:txBody>
      </p:sp>
      <p:sp>
        <p:nvSpPr>
          <p:cNvPr id="65" name="矩形 5"/>
          <p:cNvSpPr>
            <a:spLocks noChangeArrowheads="1"/>
          </p:cNvSpPr>
          <p:nvPr/>
        </p:nvSpPr>
        <p:spPr bwMode="auto">
          <a:xfrm>
            <a:off x="6636021" y="2912343"/>
            <a:ext cx="1594793" cy="304020"/>
          </a:xfrm>
          <a:prstGeom prst="rect">
            <a:avLst/>
          </a:prstGeom>
          <a:solidFill>
            <a:srgbClr val="61D6FF"/>
          </a:solidFill>
          <a:ln w="9525" algn="ctr">
            <a:solidFill>
              <a:schemeClr val="bg2"/>
            </a:solidFill>
            <a:round/>
            <a:headEnd/>
            <a:tailEnd/>
          </a:ln>
        </p:spPr>
        <p:txBody>
          <a:bodyPr/>
          <a:lstStyle/>
          <a:p>
            <a:pPr algn="ctr"/>
            <a:r>
              <a:rPr lang="en-US" altLang="zh-CN" sz="1200" b="1" dirty="0">
                <a:solidFill>
                  <a:srgbClr val="2D2015"/>
                </a:solidFill>
                <a:latin typeface="+mn-lt"/>
                <a:ea typeface="+mn-ea"/>
              </a:rPr>
              <a:t>FusionCompute</a:t>
            </a:r>
            <a:endParaRPr lang="zh-CN" altLang="en-US" sz="1200" b="1" dirty="0">
              <a:solidFill>
                <a:srgbClr val="2D2015"/>
              </a:solidFill>
              <a:latin typeface="+mn-lt"/>
              <a:ea typeface="+mn-ea"/>
            </a:endParaRPr>
          </a:p>
        </p:txBody>
      </p:sp>
      <p:grpSp>
        <p:nvGrpSpPr>
          <p:cNvPr id="66" name="组合 65"/>
          <p:cNvGrpSpPr/>
          <p:nvPr/>
        </p:nvGrpSpPr>
        <p:grpSpPr>
          <a:xfrm>
            <a:off x="889037" y="1896437"/>
            <a:ext cx="560743" cy="957238"/>
            <a:chOff x="937601" y="1874849"/>
            <a:chExt cx="560743" cy="957238"/>
          </a:xfrm>
        </p:grpSpPr>
        <p:grpSp>
          <p:nvGrpSpPr>
            <p:cNvPr id="67" name="组合 66"/>
            <p:cNvGrpSpPr/>
            <p:nvPr/>
          </p:nvGrpSpPr>
          <p:grpSpPr>
            <a:xfrm>
              <a:off x="937601" y="1895983"/>
              <a:ext cx="560743" cy="936104"/>
              <a:chOff x="923377" y="2539336"/>
              <a:chExt cx="560743" cy="936104"/>
            </a:xfrm>
          </p:grpSpPr>
          <p:sp>
            <p:nvSpPr>
              <p:cNvPr id="69" name="圆角矩形 68"/>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lt"/>
                  <a:ea typeface="+mn-ea"/>
                </a:endParaRPr>
              </a:p>
            </p:txBody>
          </p:sp>
          <p:sp>
            <p:nvSpPr>
              <p:cNvPr id="70" name="矩形 69"/>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OS</a:t>
                </a:r>
                <a:endParaRPr kumimoji="0" lang="zh-CN" altLang="en-US" sz="1200" b="0" i="0" u="none" strike="noStrike" cap="none" normalizeH="0" baseline="0" dirty="0" smtClean="0">
                  <a:ln>
                    <a:noFill/>
                  </a:ln>
                  <a:solidFill>
                    <a:srgbClr val="61D6FF"/>
                  </a:solidFill>
                  <a:effectLst/>
                  <a:latin typeface="+mn-lt"/>
                  <a:ea typeface="+mn-ea"/>
                </a:endParaRPr>
              </a:p>
            </p:txBody>
          </p:sp>
          <p:sp>
            <p:nvSpPr>
              <p:cNvPr id="71" name="矩形 70"/>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APP</a:t>
                </a:r>
                <a:endParaRPr kumimoji="0" lang="zh-CN" altLang="en-US" sz="1200" b="0" i="0" u="none" strike="noStrike" cap="none" normalizeH="0" baseline="0" dirty="0" smtClean="0">
                  <a:ln>
                    <a:noFill/>
                  </a:ln>
                  <a:solidFill>
                    <a:srgbClr val="61D6FF"/>
                  </a:solidFill>
                  <a:effectLst/>
                  <a:latin typeface="+mn-lt"/>
                  <a:ea typeface="+mn-ea"/>
                </a:endParaRPr>
              </a:p>
            </p:txBody>
          </p:sp>
        </p:grpSp>
        <p:sp>
          <p:nvSpPr>
            <p:cNvPr id="68" name="文本框 67"/>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72" name="组合 71"/>
          <p:cNvGrpSpPr/>
          <p:nvPr/>
        </p:nvGrpSpPr>
        <p:grpSpPr>
          <a:xfrm>
            <a:off x="1488607" y="1907890"/>
            <a:ext cx="560743" cy="957238"/>
            <a:chOff x="937601" y="1874849"/>
            <a:chExt cx="560743" cy="957238"/>
          </a:xfrm>
        </p:grpSpPr>
        <p:grpSp>
          <p:nvGrpSpPr>
            <p:cNvPr id="73" name="组合 72"/>
            <p:cNvGrpSpPr/>
            <p:nvPr/>
          </p:nvGrpSpPr>
          <p:grpSpPr>
            <a:xfrm>
              <a:off x="937601" y="1895983"/>
              <a:ext cx="560743" cy="936104"/>
              <a:chOff x="923377" y="2539336"/>
              <a:chExt cx="560743" cy="936104"/>
            </a:xfrm>
          </p:grpSpPr>
          <p:sp>
            <p:nvSpPr>
              <p:cNvPr id="75" name="圆角矩形 74"/>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lt"/>
                  <a:ea typeface="+mn-ea"/>
                </a:endParaRPr>
              </a:p>
            </p:txBody>
          </p:sp>
          <p:sp>
            <p:nvSpPr>
              <p:cNvPr id="76" name="矩形 75"/>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OS</a:t>
                </a:r>
                <a:endParaRPr kumimoji="0" lang="zh-CN" altLang="en-US" sz="1200" b="0" i="0" u="none" strike="noStrike" cap="none" normalizeH="0" baseline="0" dirty="0" smtClean="0">
                  <a:ln>
                    <a:noFill/>
                  </a:ln>
                  <a:solidFill>
                    <a:srgbClr val="61D6FF"/>
                  </a:solidFill>
                  <a:effectLst/>
                  <a:latin typeface="+mn-lt"/>
                  <a:ea typeface="+mn-ea"/>
                </a:endParaRPr>
              </a:p>
            </p:txBody>
          </p:sp>
          <p:sp>
            <p:nvSpPr>
              <p:cNvPr id="77" name="矩形 76"/>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APP</a:t>
                </a:r>
                <a:endParaRPr kumimoji="0" lang="zh-CN" altLang="en-US" sz="1200" b="0" i="0" u="none" strike="noStrike" cap="none" normalizeH="0" baseline="0" dirty="0" smtClean="0">
                  <a:ln>
                    <a:noFill/>
                  </a:ln>
                  <a:solidFill>
                    <a:srgbClr val="61D6FF"/>
                  </a:solidFill>
                  <a:effectLst/>
                  <a:latin typeface="+mn-lt"/>
                  <a:ea typeface="+mn-ea"/>
                </a:endParaRPr>
              </a:p>
            </p:txBody>
          </p:sp>
        </p:grpSp>
        <p:sp>
          <p:nvSpPr>
            <p:cNvPr id="74" name="文本框 73"/>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84" name="组合 83"/>
          <p:cNvGrpSpPr/>
          <p:nvPr/>
        </p:nvGrpSpPr>
        <p:grpSpPr>
          <a:xfrm>
            <a:off x="2083789" y="1900564"/>
            <a:ext cx="560743" cy="957238"/>
            <a:chOff x="937601" y="1874849"/>
            <a:chExt cx="560743" cy="957238"/>
          </a:xfrm>
        </p:grpSpPr>
        <p:grpSp>
          <p:nvGrpSpPr>
            <p:cNvPr id="85" name="组合 84"/>
            <p:cNvGrpSpPr/>
            <p:nvPr/>
          </p:nvGrpSpPr>
          <p:grpSpPr>
            <a:xfrm>
              <a:off x="937601" y="1895983"/>
              <a:ext cx="560743" cy="936104"/>
              <a:chOff x="923377" y="2539336"/>
              <a:chExt cx="560743" cy="936104"/>
            </a:xfrm>
          </p:grpSpPr>
          <p:sp>
            <p:nvSpPr>
              <p:cNvPr id="87" name="圆角矩形 86"/>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lt"/>
                  <a:ea typeface="+mn-ea"/>
                </a:endParaRPr>
              </a:p>
            </p:txBody>
          </p:sp>
          <p:sp>
            <p:nvSpPr>
              <p:cNvPr id="88" name="矩形 87"/>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OS</a:t>
                </a:r>
                <a:endParaRPr kumimoji="0" lang="zh-CN" altLang="en-US" sz="1200" b="0" i="0" u="none" strike="noStrike" cap="none" normalizeH="0" baseline="0" dirty="0" smtClean="0">
                  <a:ln>
                    <a:noFill/>
                  </a:ln>
                  <a:solidFill>
                    <a:srgbClr val="61D6FF"/>
                  </a:solidFill>
                  <a:effectLst/>
                  <a:latin typeface="+mn-lt"/>
                  <a:ea typeface="+mn-ea"/>
                </a:endParaRPr>
              </a:p>
            </p:txBody>
          </p:sp>
          <p:sp>
            <p:nvSpPr>
              <p:cNvPr id="89" name="矩形 88"/>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APP</a:t>
                </a:r>
                <a:endParaRPr kumimoji="0" lang="zh-CN" altLang="en-US" sz="1200" b="0" i="0" u="none" strike="noStrike" cap="none" normalizeH="0" baseline="0" dirty="0" smtClean="0">
                  <a:ln>
                    <a:noFill/>
                  </a:ln>
                  <a:solidFill>
                    <a:srgbClr val="61D6FF"/>
                  </a:solidFill>
                  <a:effectLst/>
                  <a:latin typeface="+mn-lt"/>
                  <a:ea typeface="+mn-ea"/>
                </a:endParaRPr>
              </a:p>
            </p:txBody>
          </p:sp>
        </p:grpSp>
        <p:sp>
          <p:nvSpPr>
            <p:cNvPr id="86" name="文本框 85"/>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102" name="组合 101"/>
          <p:cNvGrpSpPr/>
          <p:nvPr/>
        </p:nvGrpSpPr>
        <p:grpSpPr>
          <a:xfrm>
            <a:off x="6545600" y="1881681"/>
            <a:ext cx="560743" cy="957238"/>
            <a:chOff x="937601" y="1874849"/>
            <a:chExt cx="560743" cy="957238"/>
          </a:xfrm>
        </p:grpSpPr>
        <p:grpSp>
          <p:nvGrpSpPr>
            <p:cNvPr id="103" name="组合 102"/>
            <p:cNvGrpSpPr/>
            <p:nvPr/>
          </p:nvGrpSpPr>
          <p:grpSpPr>
            <a:xfrm>
              <a:off x="937601" y="1895983"/>
              <a:ext cx="560743" cy="936104"/>
              <a:chOff x="923377" y="2539336"/>
              <a:chExt cx="560743" cy="936104"/>
            </a:xfrm>
          </p:grpSpPr>
          <p:sp>
            <p:nvSpPr>
              <p:cNvPr id="105" name="圆角矩形 104"/>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lt"/>
                  <a:ea typeface="+mn-ea"/>
                </a:endParaRPr>
              </a:p>
            </p:txBody>
          </p:sp>
          <p:sp>
            <p:nvSpPr>
              <p:cNvPr id="106" name="矩形 105"/>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OS</a:t>
                </a:r>
                <a:endParaRPr kumimoji="0" lang="zh-CN" altLang="en-US" sz="1200" b="0" i="0" u="none" strike="noStrike" cap="none" normalizeH="0" baseline="0" dirty="0" smtClean="0">
                  <a:ln>
                    <a:noFill/>
                  </a:ln>
                  <a:solidFill>
                    <a:srgbClr val="61D6FF"/>
                  </a:solidFill>
                  <a:effectLst/>
                  <a:latin typeface="+mn-lt"/>
                  <a:ea typeface="+mn-ea"/>
                </a:endParaRPr>
              </a:p>
            </p:txBody>
          </p:sp>
          <p:sp>
            <p:nvSpPr>
              <p:cNvPr id="107" name="矩形 106"/>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APP</a:t>
                </a:r>
                <a:endParaRPr kumimoji="0" lang="zh-CN" altLang="en-US" sz="1200" b="0" i="0" u="none" strike="noStrike" cap="none" normalizeH="0" baseline="0" dirty="0" smtClean="0">
                  <a:ln>
                    <a:noFill/>
                  </a:ln>
                  <a:solidFill>
                    <a:srgbClr val="61D6FF"/>
                  </a:solidFill>
                  <a:effectLst/>
                  <a:latin typeface="+mn-lt"/>
                  <a:ea typeface="+mn-ea"/>
                </a:endParaRPr>
              </a:p>
            </p:txBody>
          </p:sp>
        </p:grpSp>
        <p:sp>
          <p:nvSpPr>
            <p:cNvPr id="104" name="文本框 103"/>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108" name="组合 107"/>
          <p:cNvGrpSpPr/>
          <p:nvPr/>
        </p:nvGrpSpPr>
        <p:grpSpPr>
          <a:xfrm>
            <a:off x="7145170" y="1893134"/>
            <a:ext cx="560743" cy="957238"/>
            <a:chOff x="937601" y="1874849"/>
            <a:chExt cx="560743" cy="957238"/>
          </a:xfrm>
        </p:grpSpPr>
        <p:grpSp>
          <p:nvGrpSpPr>
            <p:cNvPr id="109" name="组合 108"/>
            <p:cNvGrpSpPr/>
            <p:nvPr/>
          </p:nvGrpSpPr>
          <p:grpSpPr>
            <a:xfrm>
              <a:off x="937601" y="1895983"/>
              <a:ext cx="560743" cy="936104"/>
              <a:chOff x="923377" y="2539336"/>
              <a:chExt cx="560743" cy="936104"/>
            </a:xfrm>
          </p:grpSpPr>
          <p:sp>
            <p:nvSpPr>
              <p:cNvPr id="111" name="圆角矩形 110"/>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lt"/>
                  <a:ea typeface="+mn-ea"/>
                </a:endParaRPr>
              </a:p>
            </p:txBody>
          </p:sp>
          <p:sp>
            <p:nvSpPr>
              <p:cNvPr id="112" name="矩形 111"/>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OS</a:t>
                </a:r>
                <a:endParaRPr kumimoji="0" lang="zh-CN" altLang="en-US" sz="1200" b="0" i="0" u="none" strike="noStrike" cap="none" normalizeH="0" baseline="0" dirty="0" smtClean="0">
                  <a:ln>
                    <a:noFill/>
                  </a:ln>
                  <a:solidFill>
                    <a:srgbClr val="61D6FF"/>
                  </a:solidFill>
                  <a:effectLst/>
                  <a:latin typeface="+mn-lt"/>
                  <a:ea typeface="+mn-ea"/>
                </a:endParaRPr>
              </a:p>
            </p:txBody>
          </p:sp>
          <p:sp>
            <p:nvSpPr>
              <p:cNvPr id="113" name="矩形 112"/>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APP</a:t>
                </a:r>
                <a:endParaRPr kumimoji="0" lang="zh-CN" altLang="en-US" sz="1200" b="0" i="0" u="none" strike="noStrike" cap="none" normalizeH="0" baseline="0" dirty="0" smtClean="0">
                  <a:ln>
                    <a:noFill/>
                  </a:ln>
                  <a:solidFill>
                    <a:srgbClr val="61D6FF"/>
                  </a:solidFill>
                  <a:effectLst/>
                  <a:latin typeface="+mn-lt"/>
                  <a:ea typeface="+mn-ea"/>
                </a:endParaRPr>
              </a:p>
            </p:txBody>
          </p:sp>
        </p:grpSp>
        <p:sp>
          <p:nvSpPr>
            <p:cNvPr id="110" name="文本框 109"/>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114" name="组合 113"/>
          <p:cNvGrpSpPr/>
          <p:nvPr/>
        </p:nvGrpSpPr>
        <p:grpSpPr>
          <a:xfrm>
            <a:off x="7740352" y="1885808"/>
            <a:ext cx="560743" cy="957238"/>
            <a:chOff x="937601" y="1874849"/>
            <a:chExt cx="560743" cy="957238"/>
          </a:xfrm>
        </p:grpSpPr>
        <p:grpSp>
          <p:nvGrpSpPr>
            <p:cNvPr id="115" name="组合 114"/>
            <p:cNvGrpSpPr/>
            <p:nvPr/>
          </p:nvGrpSpPr>
          <p:grpSpPr>
            <a:xfrm>
              <a:off x="937601" y="1895983"/>
              <a:ext cx="560743" cy="936104"/>
              <a:chOff x="923377" y="2539336"/>
              <a:chExt cx="560743" cy="936104"/>
            </a:xfrm>
          </p:grpSpPr>
          <p:sp>
            <p:nvSpPr>
              <p:cNvPr id="117" name="圆角矩形 116"/>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lt"/>
                  <a:ea typeface="+mn-ea"/>
                </a:endParaRPr>
              </a:p>
            </p:txBody>
          </p:sp>
          <p:sp>
            <p:nvSpPr>
              <p:cNvPr id="118" name="矩形 117"/>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OS</a:t>
                </a:r>
                <a:endParaRPr kumimoji="0" lang="zh-CN" altLang="en-US" sz="1200" b="0" i="0" u="none" strike="noStrike" cap="none" normalizeH="0" baseline="0" dirty="0" smtClean="0">
                  <a:ln>
                    <a:noFill/>
                  </a:ln>
                  <a:solidFill>
                    <a:srgbClr val="61D6FF"/>
                  </a:solidFill>
                  <a:effectLst/>
                  <a:latin typeface="+mn-lt"/>
                  <a:ea typeface="+mn-ea"/>
                </a:endParaRPr>
              </a:p>
            </p:txBody>
          </p:sp>
          <p:sp>
            <p:nvSpPr>
              <p:cNvPr id="119" name="矩形 118"/>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APP</a:t>
                </a:r>
                <a:endParaRPr kumimoji="0" lang="zh-CN" altLang="en-US" sz="1200" b="0" i="0" u="none" strike="noStrike" cap="none" normalizeH="0" baseline="0" dirty="0" smtClean="0">
                  <a:ln>
                    <a:noFill/>
                  </a:ln>
                  <a:solidFill>
                    <a:srgbClr val="61D6FF"/>
                  </a:solidFill>
                  <a:effectLst/>
                  <a:latin typeface="+mn-lt"/>
                  <a:ea typeface="+mn-ea"/>
                </a:endParaRPr>
              </a:p>
            </p:txBody>
          </p:sp>
        </p:grpSp>
        <p:sp>
          <p:nvSpPr>
            <p:cNvPr id="116" name="文本框 115"/>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120" name="组合 119"/>
          <p:cNvGrpSpPr/>
          <p:nvPr/>
        </p:nvGrpSpPr>
        <p:grpSpPr>
          <a:xfrm>
            <a:off x="2852675" y="3294365"/>
            <a:ext cx="1620404" cy="473460"/>
            <a:chOff x="2449513" y="1096964"/>
            <a:chExt cx="650875" cy="130175"/>
          </a:xfrm>
          <a:solidFill>
            <a:srgbClr val="15B0E8"/>
          </a:solidFill>
        </p:grpSpPr>
        <p:sp>
          <p:nvSpPr>
            <p:cNvPr id="121"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2"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3"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4"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5"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6"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7"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8"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29"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0"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1"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2"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3"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4"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5"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6"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7"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8"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39"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0"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1"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2"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3"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4"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5"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6"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7"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8"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49"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sp>
        <p:nvSpPr>
          <p:cNvPr id="150" name="矩形 5"/>
          <p:cNvSpPr>
            <a:spLocks noChangeArrowheads="1"/>
          </p:cNvSpPr>
          <p:nvPr/>
        </p:nvSpPr>
        <p:spPr bwMode="auto">
          <a:xfrm>
            <a:off x="2870958" y="2932861"/>
            <a:ext cx="1594793" cy="304020"/>
          </a:xfrm>
          <a:prstGeom prst="rect">
            <a:avLst/>
          </a:prstGeom>
          <a:solidFill>
            <a:srgbClr val="61D6FF"/>
          </a:solidFill>
          <a:ln w="9525" algn="ctr">
            <a:solidFill>
              <a:schemeClr val="bg2"/>
            </a:solidFill>
            <a:round/>
            <a:headEnd/>
            <a:tailEnd/>
          </a:ln>
        </p:spPr>
        <p:txBody>
          <a:bodyPr/>
          <a:lstStyle/>
          <a:p>
            <a:pPr algn="ctr"/>
            <a:r>
              <a:rPr lang="en-US" altLang="zh-CN" sz="1200" b="1" dirty="0">
                <a:solidFill>
                  <a:srgbClr val="2D2015"/>
                </a:solidFill>
                <a:latin typeface="+mn-lt"/>
                <a:ea typeface="+mn-ea"/>
              </a:rPr>
              <a:t>FusionCompute</a:t>
            </a:r>
            <a:endParaRPr lang="zh-CN" altLang="en-US" sz="1200" b="1" dirty="0">
              <a:solidFill>
                <a:srgbClr val="2D2015"/>
              </a:solidFill>
              <a:latin typeface="+mn-lt"/>
              <a:ea typeface="+mn-ea"/>
            </a:endParaRPr>
          </a:p>
        </p:txBody>
      </p:sp>
      <p:grpSp>
        <p:nvGrpSpPr>
          <p:cNvPr id="151" name="组合 150"/>
          <p:cNvGrpSpPr/>
          <p:nvPr/>
        </p:nvGrpSpPr>
        <p:grpSpPr>
          <a:xfrm>
            <a:off x="2811967" y="1913757"/>
            <a:ext cx="560743" cy="957238"/>
            <a:chOff x="937601" y="1874849"/>
            <a:chExt cx="560743" cy="957238"/>
          </a:xfrm>
        </p:grpSpPr>
        <p:grpSp>
          <p:nvGrpSpPr>
            <p:cNvPr id="152" name="组合 151"/>
            <p:cNvGrpSpPr/>
            <p:nvPr/>
          </p:nvGrpSpPr>
          <p:grpSpPr>
            <a:xfrm>
              <a:off x="937601" y="1895983"/>
              <a:ext cx="560743" cy="936104"/>
              <a:chOff x="923377" y="2539336"/>
              <a:chExt cx="560743" cy="936104"/>
            </a:xfrm>
          </p:grpSpPr>
          <p:sp>
            <p:nvSpPr>
              <p:cNvPr id="154" name="圆角矩形 153"/>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lt"/>
                  <a:ea typeface="+mn-ea"/>
                </a:endParaRPr>
              </a:p>
            </p:txBody>
          </p:sp>
          <p:sp>
            <p:nvSpPr>
              <p:cNvPr id="155" name="矩形 154"/>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OS</a:t>
                </a:r>
                <a:endParaRPr kumimoji="0" lang="zh-CN" altLang="en-US" sz="1200" b="0" i="0" u="none" strike="noStrike" cap="none" normalizeH="0" baseline="0" dirty="0" smtClean="0">
                  <a:ln>
                    <a:noFill/>
                  </a:ln>
                  <a:solidFill>
                    <a:srgbClr val="61D6FF"/>
                  </a:solidFill>
                  <a:effectLst/>
                  <a:latin typeface="+mn-lt"/>
                  <a:ea typeface="+mn-ea"/>
                </a:endParaRPr>
              </a:p>
            </p:txBody>
          </p:sp>
          <p:sp>
            <p:nvSpPr>
              <p:cNvPr id="156" name="矩形 155"/>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APP</a:t>
                </a:r>
                <a:endParaRPr kumimoji="0" lang="zh-CN" altLang="en-US" sz="1200" b="0" i="0" u="none" strike="noStrike" cap="none" normalizeH="0" baseline="0" dirty="0" smtClean="0">
                  <a:ln>
                    <a:noFill/>
                  </a:ln>
                  <a:solidFill>
                    <a:srgbClr val="61D6FF"/>
                  </a:solidFill>
                  <a:effectLst/>
                  <a:latin typeface="+mn-lt"/>
                  <a:ea typeface="+mn-ea"/>
                </a:endParaRPr>
              </a:p>
            </p:txBody>
          </p:sp>
        </p:grpSp>
        <p:sp>
          <p:nvSpPr>
            <p:cNvPr id="153" name="文本框 152"/>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169" name="组合 168"/>
          <p:cNvGrpSpPr/>
          <p:nvPr/>
        </p:nvGrpSpPr>
        <p:grpSpPr>
          <a:xfrm>
            <a:off x="4760869" y="3264871"/>
            <a:ext cx="1620404" cy="473460"/>
            <a:chOff x="2449513" y="1096964"/>
            <a:chExt cx="650875" cy="130175"/>
          </a:xfrm>
          <a:solidFill>
            <a:srgbClr val="15B0E8"/>
          </a:solidFill>
        </p:grpSpPr>
        <p:sp>
          <p:nvSpPr>
            <p:cNvPr id="170"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71"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72"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73"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74"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75"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76"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77"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78"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79"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80"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81"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82"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83"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84"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85"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86"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87"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88"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89"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90"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91"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92"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93"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94"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95"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96"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97"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sp>
          <p:nvSpPr>
            <p:cNvPr id="198"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latin typeface="+mn-lt"/>
                <a:ea typeface="+mn-ea"/>
              </a:endParaRPr>
            </a:p>
          </p:txBody>
        </p:sp>
      </p:grpSp>
      <p:sp>
        <p:nvSpPr>
          <p:cNvPr id="199" name="矩形 5"/>
          <p:cNvSpPr>
            <a:spLocks noChangeArrowheads="1"/>
          </p:cNvSpPr>
          <p:nvPr/>
        </p:nvSpPr>
        <p:spPr bwMode="auto">
          <a:xfrm>
            <a:off x="4779152" y="2903367"/>
            <a:ext cx="1594793" cy="304020"/>
          </a:xfrm>
          <a:prstGeom prst="rect">
            <a:avLst/>
          </a:prstGeom>
          <a:solidFill>
            <a:srgbClr val="61D6FF"/>
          </a:solidFill>
          <a:ln w="9525" algn="ctr">
            <a:solidFill>
              <a:schemeClr val="bg2"/>
            </a:solidFill>
            <a:round/>
            <a:headEnd/>
            <a:tailEnd/>
          </a:ln>
        </p:spPr>
        <p:txBody>
          <a:bodyPr/>
          <a:lstStyle/>
          <a:p>
            <a:pPr algn="ctr"/>
            <a:r>
              <a:rPr lang="en-US" altLang="zh-CN" sz="1200" b="1" dirty="0">
                <a:solidFill>
                  <a:srgbClr val="2D2015"/>
                </a:solidFill>
                <a:latin typeface="+mn-lt"/>
                <a:ea typeface="+mn-ea"/>
              </a:rPr>
              <a:t>FusionCompute</a:t>
            </a:r>
            <a:endParaRPr lang="zh-CN" altLang="en-US" sz="1200" b="1" dirty="0">
              <a:solidFill>
                <a:srgbClr val="2D2015"/>
              </a:solidFill>
              <a:latin typeface="+mn-lt"/>
              <a:ea typeface="+mn-ea"/>
            </a:endParaRPr>
          </a:p>
        </p:txBody>
      </p:sp>
      <p:grpSp>
        <p:nvGrpSpPr>
          <p:cNvPr id="200" name="组合 199"/>
          <p:cNvGrpSpPr/>
          <p:nvPr/>
        </p:nvGrpSpPr>
        <p:grpSpPr>
          <a:xfrm>
            <a:off x="4720161" y="1884263"/>
            <a:ext cx="560743" cy="957238"/>
            <a:chOff x="937601" y="1874849"/>
            <a:chExt cx="560743" cy="957238"/>
          </a:xfrm>
        </p:grpSpPr>
        <p:grpSp>
          <p:nvGrpSpPr>
            <p:cNvPr id="201" name="组合 200"/>
            <p:cNvGrpSpPr/>
            <p:nvPr/>
          </p:nvGrpSpPr>
          <p:grpSpPr>
            <a:xfrm>
              <a:off x="937601" y="1895983"/>
              <a:ext cx="560743" cy="936104"/>
              <a:chOff x="923377" y="2539336"/>
              <a:chExt cx="560743" cy="936104"/>
            </a:xfrm>
          </p:grpSpPr>
          <p:sp>
            <p:nvSpPr>
              <p:cNvPr id="203" name="圆角矩形 202"/>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mn-lt"/>
                  <a:ea typeface="+mn-ea"/>
                </a:endParaRPr>
              </a:p>
            </p:txBody>
          </p:sp>
          <p:sp>
            <p:nvSpPr>
              <p:cNvPr id="204" name="矩形 203"/>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OS</a:t>
                </a:r>
                <a:endParaRPr kumimoji="0" lang="zh-CN" altLang="en-US" sz="1200" b="0" i="0" u="none" strike="noStrike" cap="none" normalizeH="0" baseline="0" dirty="0" smtClean="0">
                  <a:ln>
                    <a:noFill/>
                  </a:ln>
                  <a:solidFill>
                    <a:srgbClr val="61D6FF"/>
                  </a:solidFill>
                  <a:effectLst/>
                  <a:latin typeface="+mn-lt"/>
                  <a:ea typeface="+mn-ea"/>
                </a:endParaRPr>
              </a:p>
            </p:txBody>
          </p:sp>
          <p:sp>
            <p:nvSpPr>
              <p:cNvPr id="205" name="矩形 204"/>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mn-lt"/>
                    <a:ea typeface="+mn-ea"/>
                  </a:rPr>
                  <a:t>APP</a:t>
                </a:r>
                <a:endParaRPr kumimoji="0" lang="zh-CN" altLang="en-US" sz="1200" b="0" i="0" u="none" strike="noStrike" cap="none" normalizeH="0" baseline="0" dirty="0" smtClean="0">
                  <a:ln>
                    <a:noFill/>
                  </a:ln>
                  <a:solidFill>
                    <a:srgbClr val="61D6FF"/>
                  </a:solidFill>
                  <a:effectLst/>
                  <a:latin typeface="+mn-lt"/>
                  <a:ea typeface="+mn-ea"/>
                </a:endParaRPr>
              </a:p>
            </p:txBody>
          </p:sp>
        </p:grpSp>
        <p:sp>
          <p:nvSpPr>
            <p:cNvPr id="202" name="文本框 201"/>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sp>
        <p:nvSpPr>
          <p:cNvPr id="218" name="AutoShape 4"/>
          <p:cNvSpPr>
            <a:spLocks noChangeArrowheads="1"/>
          </p:cNvSpPr>
          <p:nvPr/>
        </p:nvSpPr>
        <p:spPr bwMode="auto">
          <a:xfrm>
            <a:off x="880622" y="4009718"/>
            <a:ext cx="3888432" cy="1968500"/>
          </a:xfrm>
          <a:prstGeom prst="roundRect">
            <a:avLst>
              <a:gd name="adj" fmla="val 2583"/>
            </a:avLst>
          </a:prstGeom>
          <a:noFill/>
          <a:ln w="3175" algn="ctr">
            <a:solidFill>
              <a:schemeClr val="bg1"/>
            </a:solidFill>
            <a:round/>
            <a:headEnd/>
            <a:tailEnd/>
          </a:ln>
        </p:spPr>
        <p:txBody>
          <a:bodyPr lIns="91322" tIns="45658" rIns="91322" bIns="45658"/>
          <a:lstStyle/>
          <a:p>
            <a:pPr marL="301625" indent="-301625" defTabSz="801688" eaLnBrk="0" hangingPunct="0">
              <a:lnSpc>
                <a:spcPct val="140000"/>
              </a:lnSpc>
              <a:spcBef>
                <a:spcPct val="30000"/>
              </a:spcBef>
              <a:buClr>
                <a:srgbClr val="808080"/>
              </a:buClr>
              <a:buSzPct val="60000"/>
              <a:defRPr/>
            </a:pPr>
            <a:r>
              <a:rPr lang="zh-CN" altLang="en-US" sz="1800" b="1" dirty="0">
                <a:latin typeface="+mn-lt"/>
                <a:ea typeface="+mn-ea"/>
              </a:rPr>
              <a:t>技术特点</a:t>
            </a:r>
            <a:endParaRPr lang="en-US" altLang="zh-CN" sz="1800" b="1" dirty="0">
              <a:latin typeface="+mn-lt"/>
              <a:ea typeface="+mn-ea"/>
            </a:endParaRPr>
          </a:p>
          <a:p>
            <a:pPr marL="687387" lvl="1" indent="-285750" defTabSz="801688" eaLnBrk="0" hangingPunct="0">
              <a:lnSpc>
                <a:spcPct val="140000"/>
              </a:lnSpc>
              <a:spcBef>
                <a:spcPct val="30000"/>
              </a:spcBef>
              <a:buClr>
                <a:srgbClr val="808080"/>
              </a:buClr>
              <a:buSzPct val="60000"/>
              <a:buFont typeface="Wingdings" panose="05000000000000000000" pitchFamily="2" charset="2"/>
              <a:buChar char="l"/>
              <a:defRPr/>
            </a:pPr>
            <a:r>
              <a:rPr lang="zh-CN" altLang="en-US" sz="1600" dirty="0">
                <a:latin typeface="+mn-lt"/>
                <a:ea typeface="+mn-ea"/>
              </a:rPr>
              <a:t>同一集群内，</a:t>
            </a:r>
            <a:r>
              <a:rPr lang="en-US" altLang="zh-CN" sz="1600" dirty="0">
                <a:latin typeface="+mn-lt"/>
                <a:ea typeface="+mn-ea"/>
              </a:rPr>
              <a:t>VM</a:t>
            </a:r>
            <a:r>
              <a:rPr lang="zh-CN" altLang="en-US" sz="1600" dirty="0">
                <a:latin typeface="+mn-lt"/>
                <a:ea typeface="+mn-ea"/>
              </a:rPr>
              <a:t>由系统根据策略自动负载</a:t>
            </a:r>
            <a:r>
              <a:rPr lang="zh-CN" altLang="en-US" sz="1600" dirty="0" smtClean="0">
                <a:latin typeface="+mn-lt"/>
                <a:ea typeface="+mn-ea"/>
              </a:rPr>
              <a:t>均衡。</a:t>
            </a:r>
            <a:endParaRPr lang="en-US" altLang="zh-CN" sz="1600" dirty="0">
              <a:latin typeface="+mn-lt"/>
              <a:ea typeface="+mn-ea"/>
            </a:endParaRPr>
          </a:p>
          <a:p>
            <a:pPr marL="687387" lvl="1" indent="-285750" defTabSz="801688" eaLnBrk="0" hangingPunct="0">
              <a:lnSpc>
                <a:spcPct val="140000"/>
              </a:lnSpc>
              <a:spcBef>
                <a:spcPct val="30000"/>
              </a:spcBef>
              <a:buClr>
                <a:srgbClr val="808080"/>
              </a:buClr>
              <a:buSzPct val="60000"/>
              <a:buFont typeface="Wingdings" panose="05000000000000000000" pitchFamily="2" charset="2"/>
              <a:buChar char="l"/>
              <a:defRPr/>
            </a:pPr>
            <a:r>
              <a:rPr lang="zh-CN" altLang="en-US" sz="1600" dirty="0">
                <a:latin typeface="+mn-lt"/>
                <a:ea typeface="+mn-ea"/>
              </a:rPr>
              <a:t>负载均衡算法优化，避免</a:t>
            </a:r>
            <a:r>
              <a:rPr lang="en-US" altLang="zh-CN" sz="1600" dirty="0">
                <a:latin typeface="+mn-lt"/>
                <a:ea typeface="+mn-ea"/>
              </a:rPr>
              <a:t>VM</a:t>
            </a:r>
            <a:r>
              <a:rPr lang="zh-CN" altLang="en-US" sz="1600" dirty="0">
                <a:latin typeface="+mn-lt"/>
                <a:ea typeface="+mn-ea"/>
              </a:rPr>
              <a:t>无效</a:t>
            </a:r>
            <a:r>
              <a:rPr lang="zh-CN" altLang="en-US" sz="1600" dirty="0" smtClean="0">
                <a:latin typeface="+mn-lt"/>
                <a:ea typeface="+mn-ea"/>
              </a:rPr>
              <a:t>迁移。</a:t>
            </a:r>
            <a:endParaRPr lang="en-US" altLang="zh-CN" sz="1600" dirty="0">
              <a:latin typeface="+mn-lt"/>
              <a:ea typeface="+mn-ea"/>
            </a:endParaRPr>
          </a:p>
        </p:txBody>
      </p:sp>
      <p:sp>
        <p:nvSpPr>
          <p:cNvPr id="219" name="AutoShape 4"/>
          <p:cNvSpPr>
            <a:spLocks noChangeArrowheads="1"/>
          </p:cNvSpPr>
          <p:nvPr/>
        </p:nvSpPr>
        <p:spPr bwMode="auto">
          <a:xfrm>
            <a:off x="4786853" y="4009718"/>
            <a:ext cx="3911600" cy="1925637"/>
          </a:xfrm>
          <a:prstGeom prst="roundRect">
            <a:avLst>
              <a:gd name="adj" fmla="val 2583"/>
            </a:avLst>
          </a:prstGeom>
          <a:noFill/>
          <a:ln w="3175" algn="ctr">
            <a:solidFill>
              <a:schemeClr val="bg1"/>
            </a:solidFill>
            <a:round/>
            <a:headEnd/>
            <a:tailEnd/>
          </a:ln>
        </p:spPr>
        <p:txBody>
          <a:bodyPr lIns="91322" tIns="45658" rIns="91322" bIns="45658"/>
          <a:lstStyle/>
          <a:p>
            <a:pPr marL="301625" indent="-301625" defTabSz="801688" eaLnBrk="0" hangingPunct="0">
              <a:lnSpc>
                <a:spcPct val="140000"/>
              </a:lnSpc>
              <a:spcBef>
                <a:spcPct val="30000"/>
              </a:spcBef>
              <a:buClr>
                <a:srgbClr val="808080"/>
              </a:buClr>
              <a:buSzPct val="60000"/>
              <a:defRPr/>
            </a:pPr>
            <a:r>
              <a:rPr lang="zh-CN" altLang="en-US" sz="1800" b="1" dirty="0">
                <a:latin typeface="+mn-lt"/>
                <a:ea typeface="+mn-ea"/>
              </a:rPr>
              <a:t>适用场景</a:t>
            </a:r>
            <a:endParaRPr lang="en-US" altLang="zh-CN" sz="1800" b="1" dirty="0">
              <a:latin typeface="+mn-lt"/>
              <a:ea typeface="+mn-ea"/>
            </a:endParaRPr>
          </a:p>
          <a:p>
            <a:pPr marL="687387" lvl="1" indent="-285750" defTabSz="801688" eaLnBrk="0" hangingPunct="0">
              <a:lnSpc>
                <a:spcPct val="140000"/>
              </a:lnSpc>
              <a:spcBef>
                <a:spcPct val="30000"/>
              </a:spcBef>
              <a:buClr>
                <a:srgbClr val="808080"/>
              </a:buClr>
              <a:buSzPct val="60000"/>
              <a:buFont typeface="Wingdings" panose="05000000000000000000" pitchFamily="2" charset="2"/>
              <a:buChar char="l"/>
              <a:tabLst>
                <a:tab pos="1028700" algn="l"/>
                <a:tab pos="1714500" algn="l"/>
              </a:tabLst>
              <a:defRPr/>
            </a:pPr>
            <a:r>
              <a:rPr lang="zh-CN" altLang="en-US" sz="1600" dirty="0">
                <a:latin typeface="+mn-lt"/>
                <a:ea typeface="+mn-ea"/>
              </a:rPr>
              <a:t> 负载均衡确保业务</a:t>
            </a:r>
            <a:r>
              <a:rPr lang="zh-CN" altLang="en-US" sz="1600" dirty="0" smtClean="0">
                <a:latin typeface="+mn-lt"/>
                <a:ea typeface="+mn-ea"/>
              </a:rPr>
              <a:t>性能。</a:t>
            </a:r>
            <a:endParaRPr lang="en-US" altLang="zh-CN" sz="1600" dirty="0">
              <a:latin typeface="+mn-lt"/>
              <a:ea typeface="+mn-ea"/>
            </a:endParaRPr>
          </a:p>
          <a:p>
            <a:pPr marL="687387" lvl="1" indent="-285750" defTabSz="801688" eaLnBrk="0" hangingPunct="0">
              <a:lnSpc>
                <a:spcPct val="140000"/>
              </a:lnSpc>
              <a:spcBef>
                <a:spcPct val="30000"/>
              </a:spcBef>
              <a:buClr>
                <a:srgbClr val="808080"/>
              </a:buClr>
              <a:buSzPct val="60000"/>
              <a:buFont typeface="Wingdings" panose="05000000000000000000" pitchFamily="2" charset="2"/>
              <a:buChar char="l"/>
              <a:tabLst>
                <a:tab pos="1028700" algn="l"/>
                <a:tab pos="1714500" algn="l"/>
              </a:tabLst>
              <a:defRPr/>
            </a:pPr>
            <a:r>
              <a:rPr lang="zh-CN" altLang="en-US" sz="1600" dirty="0">
                <a:latin typeface="+mn-lt"/>
                <a:ea typeface="+mn-ea"/>
              </a:rPr>
              <a:t> </a:t>
            </a:r>
            <a:r>
              <a:rPr lang="zh-CN" altLang="en-US" sz="1600" dirty="0" smtClean="0">
                <a:latin typeface="+mn-lt"/>
                <a:ea typeface="+mn-ea"/>
              </a:rPr>
              <a:t>削峰</a:t>
            </a:r>
            <a:r>
              <a:rPr lang="zh-CN" altLang="en-US" sz="1600" dirty="0">
                <a:latin typeface="+mn-lt"/>
                <a:ea typeface="+mn-ea"/>
              </a:rPr>
              <a:t>填谷，避免高峰期的</a:t>
            </a:r>
            <a:r>
              <a:rPr lang="zh-CN" altLang="en-US" sz="1600" dirty="0" smtClean="0">
                <a:latin typeface="+mn-lt"/>
                <a:ea typeface="+mn-ea"/>
              </a:rPr>
              <a:t>拥塞。</a:t>
            </a:r>
            <a:endParaRPr lang="zh-CN" altLang="en-US" sz="1600" dirty="0">
              <a:latin typeface="+mn-lt"/>
              <a:ea typeface="+mn-ea"/>
            </a:endParaRPr>
          </a:p>
        </p:txBody>
      </p:sp>
    </p:spTree>
    <p:extLst>
      <p:ext uri="{BB962C8B-B14F-4D97-AF65-F5344CB8AC3E}">
        <p14:creationId xmlns:p14="http://schemas.microsoft.com/office/powerpoint/2010/main" val="304455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05556E-6 7.40741E-7 L 0.14722 -0.0007 " pathEditMode="relative" rAng="0" ptsTypes="AA">
                                      <p:cBhvr>
                                        <p:cTn id="6" dur="2000" fill="hold"/>
                                        <p:tgtEl>
                                          <p:spTgt spid="84"/>
                                        </p:tgtEl>
                                        <p:attrNameLst>
                                          <p:attrName>ppt_x</p:attrName>
                                          <p:attrName>ppt_y</p:attrName>
                                        </p:attrNameLst>
                                      </p:cBhvr>
                                      <p:rCtr x="7361" y="-46"/>
                                    </p:animMotion>
                                  </p:childTnLst>
                                </p:cTn>
                              </p:par>
                              <p:par>
                                <p:cTn id="7" presetID="42" presetClass="path" presetSubtype="0" accel="50000" decel="50000" fill="hold" nodeType="withEffect">
                                  <p:stCondLst>
                                    <p:cond delay="0"/>
                                  </p:stCondLst>
                                  <p:childTnLst>
                                    <p:animMotion origin="layout" path="M -4.16667E-6 -1.48148E-6 L -0.13194 -0.00023 " pathEditMode="relative" rAng="0" ptsTypes="AA">
                                      <p:cBhvr>
                                        <p:cTn id="8" dur="2000" fill="hold"/>
                                        <p:tgtEl>
                                          <p:spTgt spid="102"/>
                                        </p:tgtEl>
                                        <p:attrNameLst>
                                          <p:attrName>ppt_x</p:attrName>
                                          <p:attrName>ppt_y</p:attrName>
                                        </p:attrNameLst>
                                      </p:cBhvr>
                                      <p:rCtr x="-6597"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DPM</a:t>
            </a:r>
            <a:r>
              <a:rPr lang="zh-CN" altLang="en-US" smtClean="0"/>
              <a:t>分布式电源管理</a:t>
            </a:r>
            <a:endParaRPr lang="zh-CN" altLang="en-US" dirty="0"/>
          </a:p>
        </p:txBody>
      </p:sp>
      <p:grpSp>
        <p:nvGrpSpPr>
          <p:cNvPr id="4" name="组合 3"/>
          <p:cNvGrpSpPr/>
          <p:nvPr/>
        </p:nvGrpSpPr>
        <p:grpSpPr>
          <a:xfrm>
            <a:off x="929745" y="3277045"/>
            <a:ext cx="1620404" cy="473460"/>
            <a:chOff x="2449513" y="1096964"/>
            <a:chExt cx="650875" cy="130175"/>
          </a:xfrm>
          <a:solidFill>
            <a:srgbClr val="15B0E8"/>
          </a:solidFill>
        </p:grpSpPr>
        <p:sp>
          <p:nvSpPr>
            <p:cNvPr id="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34" name="组合 33"/>
          <p:cNvGrpSpPr/>
          <p:nvPr/>
        </p:nvGrpSpPr>
        <p:grpSpPr>
          <a:xfrm>
            <a:off x="6624163" y="3264871"/>
            <a:ext cx="1620404" cy="473460"/>
            <a:chOff x="2449513" y="1096964"/>
            <a:chExt cx="650875" cy="130175"/>
          </a:xfrm>
          <a:solidFill>
            <a:srgbClr val="15B0E8"/>
          </a:solidFill>
        </p:grpSpPr>
        <p:sp>
          <p:nvSpPr>
            <p:cNvPr id="35"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36"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37"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38"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39"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40"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41"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42"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43"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44"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45"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46"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47"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48"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49"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0"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1"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2"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53"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4"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55"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6"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7"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58"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59"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0"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1"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2"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3"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sp>
        <p:nvSpPr>
          <p:cNvPr id="64" name="矩形 5"/>
          <p:cNvSpPr>
            <a:spLocks noChangeArrowheads="1"/>
          </p:cNvSpPr>
          <p:nvPr/>
        </p:nvSpPr>
        <p:spPr bwMode="auto">
          <a:xfrm>
            <a:off x="948028" y="2915541"/>
            <a:ext cx="1594793" cy="304020"/>
          </a:xfrm>
          <a:prstGeom prst="rect">
            <a:avLst/>
          </a:prstGeom>
          <a:solidFill>
            <a:srgbClr val="61D6FF"/>
          </a:solidFill>
          <a:ln w="9525" algn="ctr">
            <a:solidFill>
              <a:schemeClr val="bg2"/>
            </a:solidFill>
            <a:round/>
            <a:headEnd/>
            <a:tailEnd/>
          </a:ln>
        </p:spPr>
        <p:txBody>
          <a:bodyPr/>
          <a:lstStyle/>
          <a:p>
            <a:pPr algn="ctr"/>
            <a:r>
              <a:rPr lang="en-US" altLang="zh-CN" sz="1200" b="1" dirty="0">
                <a:solidFill>
                  <a:srgbClr val="2D2015"/>
                </a:solidFill>
                <a:latin typeface="+mn-lt"/>
                <a:ea typeface="+mn-ea"/>
              </a:rPr>
              <a:t>FusionCompute</a:t>
            </a:r>
            <a:endParaRPr lang="zh-CN" altLang="en-US" sz="1200" b="1" dirty="0">
              <a:solidFill>
                <a:srgbClr val="2D2015"/>
              </a:solidFill>
              <a:latin typeface="+mn-lt"/>
              <a:ea typeface="+mn-ea"/>
            </a:endParaRPr>
          </a:p>
        </p:txBody>
      </p:sp>
      <p:sp>
        <p:nvSpPr>
          <p:cNvPr id="65" name="矩形 5"/>
          <p:cNvSpPr>
            <a:spLocks noChangeArrowheads="1"/>
          </p:cNvSpPr>
          <p:nvPr/>
        </p:nvSpPr>
        <p:spPr bwMode="auto">
          <a:xfrm>
            <a:off x="6636021" y="2912343"/>
            <a:ext cx="1594793" cy="304020"/>
          </a:xfrm>
          <a:prstGeom prst="rect">
            <a:avLst/>
          </a:prstGeom>
          <a:solidFill>
            <a:srgbClr val="61D6FF"/>
          </a:solidFill>
          <a:ln w="9525" algn="ctr">
            <a:solidFill>
              <a:schemeClr val="bg2"/>
            </a:solidFill>
            <a:round/>
            <a:headEnd/>
            <a:tailEnd/>
          </a:ln>
        </p:spPr>
        <p:txBody>
          <a:bodyPr/>
          <a:lstStyle/>
          <a:p>
            <a:pPr algn="ctr"/>
            <a:r>
              <a:rPr lang="en-US" altLang="zh-CN" sz="1200" b="1" dirty="0">
                <a:solidFill>
                  <a:srgbClr val="2D2015"/>
                </a:solidFill>
                <a:latin typeface="+mn-lt"/>
                <a:ea typeface="+mn-ea"/>
              </a:rPr>
              <a:t>FusionCompute</a:t>
            </a:r>
            <a:endParaRPr lang="zh-CN" altLang="en-US" sz="1200" b="1" dirty="0">
              <a:solidFill>
                <a:srgbClr val="2D2015"/>
              </a:solidFill>
              <a:latin typeface="+mn-lt"/>
              <a:ea typeface="+mn-ea"/>
            </a:endParaRPr>
          </a:p>
        </p:txBody>
      </p:sp>
      <p:grpSp>
        <p:nvGrpSpPr>
          <p:cNvPr id="66" name="组合 65"/>
          <p:cNvGrpSpPr/>
          <p:nvPr/>
        </p:nvGrpSpPr>
        <p:grpSpPr>
          <a:xfrm>
            <a:off x="889037" y="1896437"/>
            <a:ext cx="560743" cy="957238"/>
            <a:chOff x="937601" y="1874849"/>
            <a:chExt cx="560743" cy="957238"/>
          </a:xfrm>
        </p:grpSpPr>
        <p:grpSp>
          <p:nvGrpSpPr>
            <p:cNvPr id="67" name="组合 66"/>
            <p:cNvGrpSpPr/>
            <p:nvPr/>
          </p:nvGrpSpPr>
          <p:grpSpPr>
            <a:xfrm>
              <a:off x="937601" y="1895983"/>
              <a:ext cx="560743" cy="936104"/>
              <a:chOff x="923377" y="2539336"/>
              <a:chExt cx="560743" cy="936104"/>
            </a:xfrm>
          </p:grpSpPr>
          <p:sp>
            <p:nvSpPr>
              <p:cNvPr id="69" name="圆角矩形 68"/>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FrutigerNext LT Regular" pitchFamily="34" charset="0"/>
                  <a:ea typeface="宋体" pitchFamily="2" charset="-122"/>
                </a:endParaRPr>
              </a:p>
            </p:txBody>
          </p:sp>
          <p:sp>
            <p:nvSpPr>
              <p:cNvPr id="70" name="矩形 69"/>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FrutigerNext LT Regular" pitchFamily="34" charset="0"/>
                    <a:ea typeface="宋体" pitchFamily="2" charset="-122"/>
                  </a:rPr>
                  <a:t>OS</a:t>
                </a:r>
                <a:endParaRPr kumimoji="0" lang="zh-CN" altLang="en-US" sz="1200" b="0" i="0" u="none" strike="noStrike" cap="none" normalizeH="0" baseline="0" dirty="0" smtClean="0">
                  <a:ln>
                    <a:noFill/>
                  </a:ln>
                  <a:solidFill>
                    <a:srgbClr val="61D6FF"/>
                  </a:solidFill>
                  <a:effectLst/>
                  <a:latin typeface="FrutigerNext LT Regular" pitchFamily="34" charset="0"/>
                  <a:ea typeface="宋体" pitchFamily="2" charset="-122"/>
                </a:endParaRPr>
              </a:p>
            </p:txBody>
          </p:sp>
          <p:sp>
            <p:nvSpPr>
              <p:cNvPr id="71" name="矩形 70"/>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FrutigerNext LT Regular" pitchFamily="34" charset="0"/>
                    <a:ea typeface="宋体" pitchFamily="2" charset="-122"/>
                  </a:rPr>
                  <a:t>APP</a:t>
                </a:r>
                <a:endParaRPr kumimoji="0" lang="zh-CN" altLang="en-US" sz="1200" b="0" i="0" u="none" strike="noStrike" cap="none" normalizeH="0" baseline="0" dirty="0" smtClean="0">
                  <a:ln>
                    <a:noFill/>
                  </a:ln>
                  <a:solidFill>
                    <a:srgbClr val="61D6FF"/>
                  </a:solidFill>
                  <a:effectLst/>
                  <a:latin typeface="FrutigerNext LT Regular" pitchFamily="34" charset="0"/>
                  <a:ea typeface="宋体" pitchFamily="2" charset="-122"/>
                </a:endParaRPr>
              </a:p>
            </p:txBody>
          </p:sp>
        </p:grpSp>
        <p:sp>
          <p:nvSpPr>
            <p:cNvPr id="68" name="文本框 67"/>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72" name="组合 71"/>
          <p:cNvGrpSpPr/>
          <p:nvPr/>
        </p:nvGrpSpPr>
        <p:grpSpPr>
          <a:xfrm>
            <a:off x="1488607" y="1907890"/>
            <a:ext cx="560743" cy="957238"/>
            <a:chOff x="937601" y="1874849"/>
            <a:chExt cx="560743" cy="957238"/>
          </a:xfrm>
        </p:grpSpPr>
        <p:grpSp>
          <p:nvGrpSpPr>
            <p:cNvPr id="73" name="组合 72"/>
            <p:cNvGrpSpPr/>
            <p:nvPr/>
          </p:nvGrpSpPr>
          <p:grpSpPr>
            <a:xfrm>
              <a:off x="937601" y="1895983"/>
              <a:ext cx="560743" cy="936104"/>
              <a:chOff x="923377" y="2539336"/>
              <a:chExt cx="560743" cy="936104"/>
            </a:xfrm>
          </p:grpSpPr>
          <p:sp>
            <p:nvSpPr>
              <p:cNvPr id="75" name="圆角矩形 74"/>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FrutigerNext LT Regular" pitchFamily="34" charset="0"/>
                  <a:ea typeface="宋体" pitchFamily="2" charset="-122"/>
                </a:endParaRPr>
              </a:p>
            </p:txBody>
          </p:sp>
          <p:sp>
            <p:nvSpPr>
              <p:cNvPr id="76" name="矩形 75"/>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FrutigerNext LT Regular" pitchFamily="34" charset="0"/>
                    <a:ea typeface="宋体" pitchFamily="2" charset="-122"/>
                  </a:rPr>
                  <a:t>OS</a:t>
                </a:r>
                <a:endParaRPr kumimoji="0" lang="zh-CN" altLang="en-US" sz="1200" b="0" i="0" u="none" strike="noStrike" cap="none" normalizeH="0" baseline="0" dirty="0" smtClean="0">
                  <a:ln>
                    <a:noFill/>
                  </a:ln>
                  <a:solidFill>
                    <a:srgbClr val="61D6FF"/>
                  </a:solidFill>
                  <a:effectLst/>
                  <a:latin typeface="FrutigerNext LT Regular" pitchFamily="34" charset="0"/>
                  <a:ea typeface="宋体" pitchFamily="2" charset="-122"/>
                </a:endParaRPr>
              </a:p>
            </p:txBody>
          </p:sp>
          <p:sp>
            <p:nvSpPr>
              <p:cNvPr id="77" name="矩形 76"/>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FrutigerNext LT Regular" pitchFamily="34" charset="0"/>
                    <a:ea typeface="宋体" pitchFamily="2" charset="-122"/>
                  </a:rPr>
                  <a:t>APP</a:t>
                </a:r>
                <a:endParaRPr kumimoji="0" lang="zh-CN" altLang="en-US" sz="1200" b="0" i="0" u="none" strike="noStrike" cap="none" normalizeH="0" baseline="0" dirty="0" smtClean="0">
                  <a:ln>
                    <a:noFill/>
                  </a:ln>
                  <a:solidFill>
                    <a:srgbClr val="61D6FF"/>
                  </a:solidFill>
                  <a:effectLst/>
                  <a:latin typeface="FrutigerNext LT Regular" pitchFamily="34" charset="0"/>
                  <a:ea typeface="宋体" pitchFamily="2" charset="-122"/>
                </a:endParaRPr>
              </a:p>
            </p:txBody>
          </p:sp>
        </p:grpSp>
        <p:sp>
          <p:nvSpPr>
            <p:cNvPr id="74" name="文本框 73"/>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108" name="组合 107"/>
          <p:cNvGrpSpPr/>
          <p:nvPr/>
        </p:nvGrpSpPr>
        <p:grpSpPr>
          <a:xfrm>
            <a:off x="7145170" y="1893134"/>
            <a:ext cx="560743" cy="957238"/>
            <a:chOff x="937601" y="1874849"/>
            <a:chExt cx="560743" cy="957238"/>
          </a:xfrm>
        </p:grpSpPr>
        <p:grpSp>
          <p:nvGrpSpPr>
            <p:cNvPr id="109" name="组合 108"/>
            <p:cNvGrpSpPr/>
            <p:nvPr/>
          </p:nvGrpSpPr>
          <p:grpSpPr>
            <a:xfrm>
              <a:off x="937601" y="1895983"/>
              <a:ext cx="560743" cy="936104"/>
              <a:chOff x="923377" y="2539336"/>
              <a:chExt cx="560743" cy="936104"/>
            </a:xfrm>
          </p:grpSpPr>
          <p:sp>
            <p:nvSpPr>
              <p:cNvPr id="111" name="圆角矩形 110"/>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FrutigerNext LT Regular" pitchFamily="34" charset="0"/>
                  <a:ea typeface="宋体" pitchFamily="2" charset="-122"/>
                </a:endParaRPr>
              </a:p>
            </p:txBody>
          </p:sp>
          <p:sp>
            <p:nvSpPr>
              <p:cNvPr id="112" name="矩形 111"/>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FrutigerNext LT Regular" pitchFamily="34" charset="0"/>
                    <a:ea typeface="宋体" pitchFamily="2" charset="-122"/>
                  </a:rPr>
                  <a:t>OS</a:t>
                </a:r>
                <a:endParaRPr kumimoji="0" lang="zh-CN" altLang="en-US" sz="1200" b="0" i="0" u="none" strike="noStrike" cap="none" normalizeH="0" baseline="0" dirty="0" smtClean="0">
                  <a:ln>
                    <a:noFill/>
                  </a:ln>
                  <a:solidFill>
                    <a:srgbClr val="61D6FF"/>
                  </a:solidFill>
                  <a:effectLst/>
                  <a:latin typeface="FrutigerNext LT Regular" pitchFamily="34" charset="0"/>
                  <a:ea typeface="宋体" pitchFamily="2" charset="-122"/>
                </a:endParaRPr>
              </a:p>
            </p:txBody>
          </p:sp>
          <p:sp>
            <p:nvSpPr>
              <p:cNvPr id="113" name="矩形 112"/>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FrutigerNext LT Regular" pitchFamily="34" charset="0"/>
                    <a:ea typeface="宋体" pitchFamily="2" charset="-122"/>
                  </a:rPr>
                  <a:t>APP</a:t>
                </a:r>
                <a:endParaRPr kumimoji="0" lang="zh-CN" altLang="en-US" sz="1200" b="0" i="0" u="none" strike="noStrike" cap="none" normalizeH="0" baseline="0" dirty="0" smtClean="0">
                  <a:ln>
                    <a:noFill/>
                  </a:ln>
                  <a:solidFill>
                    <a:srgbClr val="61D6FF"/>
                  </a:solidFill>
                  <a:effectLst/>
                  <a:latin typeface="FrutigerNext LT Regular" pitchFamily="34" charset="0"/>
                  <a:ea typeface="宋体" pitchFamily="2" charset="-122"/>
                </a:endParaRPr>
              </a:p>
            </p:txBody>
          </p:sp>
        </p:grpSp>
        <p:sp>
          <p:nvSpPr>
            <p:cNvPr id="110" name="文本框 109"/>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114" name="组合 113"/>
          <p:cNvGrpSpPr/>
          <p:nvPr/>
        </p:nvGrpSpPr>
        <p:grpSpPr>
          <a:xfrm>
            <a:off x="7740352" y="1885808"/>
            <a:ext cx="560743" cy="957238"/>
            <a:chOff x="937601" y="1874849"/>
            <a:chExt cx="560743" cy="957238"/>
          </a:xfrm>
        </p:grpSpPr>
        <p:grpSp>
          <p:nvGrpSpPr>
            <p:cNvPr id="115" name="组合 114"/>
            <p:cNvGrpSpPr/>
            <p:nvPr/>
          </p:nvGrpSpPr>
          <p:grpSpPr>
            <a:xfrm>
              <a:off x="937601" y="1895983"/>
              <a:ext cx="560743" cy="936104"/>
              <a:chOff x="923377" y="2539336"/>
              <a:chExt cx="560743" cy="936104"/>
            </a:xfrm>
          </p:grpSpPr>
          <p:sp>
            <p:nvSpPr>
              <p:cNvPr id="117" name="圆角矩形 116"/>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FrutigerNext LT Regular" pitchFamily="34" charset="0"/>
                  <a:ea typeface="宋体" pitchFamily="2" charset="-122"/>
                </a:endParaRPr>
              </a:p>
            </p:txBody>
          </p:sp>
          <p:sp>
            <p:nvSpPr>
              <p:cNvPr id="118" name="矩形 117"/>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FrutigerNext LT Regular" pitchFamily="34" charset="0"/>
                    <a:ea typeface="宋体" pitchFamily="2" charset="-122"/>
                  </a:rPr>
                  <a:t>OS</a:t>
                </a:r>
                <a:endParaRPr kumimoji="0" lang="zh-CN" altLang="en-US" sz="1200" b="0" i="0" u="none" strike="noStrike" cap="none" normalizeH="0" baseline="0" dirty="0" smtClean="0">
                  <a:ln>
                    <a:noFill/>
                  </a:ln>
                  <a:solidFill>
                    <a:srgbClr val="61D6FF"/>
                  </a:solidFill>
                  <a:effectLst/>
                  <a:latin typeface="FrutigerNext LT Regular" pitchFamily="34" charset="0"/>
                  <a:ea typeface="宋体" pitchFamily="2" charset="-122"/>
                </a:endParaRPr>
              </a:p>
            </p:txBody>
          </p:sp>
          <p:sp>
            <p:nvSpPr>
              <p:cNvPr id="119" name="矩形 118"/>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FrutigerNext LT Regular" pitchFamily="34" charset="0"/>
                    <a:ea typeface="宋体" pitchFamily="2" charset="-122"/>
                  </a:rPr>
                  <a:t>APP</a:t>
                </a:r>
                <a:endParaRPr kumimoji="0" lang="zh-CN" altLang="en-US" sz="1200" b="0" i="0" u="none" strike="noStrike" cap="none" normalizeH="0" baseline="0" dirty="0" smtClean="0">
                  <a:ln>
                    <a:noFill/>
                  </a:ln>
                  <a:solidFill>
                    <a:srgbClr val="61D6FF"/>
                  </a:solidFill>
                  <a:effectLst/>
                  <a:latin typeface="FrutigerNext LT Regular" pitchFamily="34" charset="0"/>
                  <a:ea typeface="宋体" pitchFamily="2" charset="-122"/>
                </a:endParaRPr>
              </a:p>
            </p:txBody>
          </p:sp>
        </p:grpSp>
        <p:sp>
          <p:nvSpPr>
            <p:cNvPr id="116" name="文本框 115"/>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120" name="组合 119"/>
          <p:cNvGrpSpPr/>
          <p:nvPr/>
        </p:nvGrpSpPr>
        <p:grpSpPr>
          <a:xfrm>
            <a:off x="2852675" y="3294365"/>
            <a:ext cx="1620404" cy="473460"/>
            <a:chOff x="2449513" y="1096964"/>
            <a:chExt cx="650875" cy="130175"/>
          </a:xfrm>
          <a:solidFill>
            <a:srgbClr val="15B0E8"/>
          </a:solidFill>
        </p:grpSpPr>
        <p:sp>
          <p:nvSpPr>
            <p:cNvPr id="121"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22"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23"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24"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25"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26"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27"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28"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29"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30"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31"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32"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33"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34"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35"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36"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37"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38"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39"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0"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41"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2"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43"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4"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45"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6"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47"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48"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49"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sp>
        <p:nvSpPr>
          <p:cNvPr id="150" name="矩形 5"/>
          <p:cNvSpPr>
            <a:spLocks noChangeArrowheads="1"/>
          </p:cNvSpPr>
          <p:nvPr/>
        </p:nvSpPr>
        <p:spPr bwMode="auto">
          <a:xfrm>
            <a:off x="2870958" y="2932861"/>
            <a:ext cx="1594793" cy="304020"/>
          </a:xfrm>
          <a:prstGeom prst="rect">
            <a:avLst/>
          </a:prstGeom>
          <a:solidFill>
            <a:srgbClr val="61D6FF"/>
          </a:solidFill>
          <a:ln w="9525" algn="ctr">
            <a:solidFill>
              <a:schemeClr val="bg2"/>
            </a:solidFill>
            <a:round/>
            <a:headEnd/>
            <a:tailEnd/>
          </a:ln>
        </p:spPr>
        <p:txBody>
          <a:bodyPr/>
          <a:lstStyle/>
          <a:p>
            <a:pPr algn="ctr"/>
            <a:r>
              <a:rPr lang="en-US" altLang="zh-CN" sz="1200" b="1" dirty="0">
                <a:solidFill>
                  <a:srgbClr val="2D2015"/>
                </a:solidFill>
                <a:latin typeface="+mn-lt"/>
                <a:ea typeface="+mn-ea"/>
              </a:rPr>
              <a:t>FusionCompute</a:t>
            </a:r>
            <a:endParaRPr lang="zh-CN" altLang="en-US" sz="1200" b="1" dirty="0">
              <a:solidFill>
                <a:srgbClr val="2D2015"/>
              </a:solidFill>
              <a:latin typeface="+mn-lt"/>
              <a:ea typeface="+mn-ea"/>
            </a:endParaRPr>
          </a:p>
        </p:txBody>
      </p:sp>
      <p:grpSp>
        <p:nvGrpSpPr>
          <p:cNvPr id="151" name="组合 150"/>
          <p:cNvGrpSpPr/>
          <p:nvPr/>
        </p:nvGrpSpPr>
        <p:grpSpPr>
          <a:xfrm>
            <a:off x="2811967" y="1913757"/>
            <a:ext cx="560743" cy="957238"/>
            <a:chOff x="937601" y="1874849"/>
            <a:chExt cx="560743" cy="957238"/>
          </a:xfrm>
        </p:grpSpPr>
        <p:grpSp>
          <p:nvGrpSpPr>
            <p:cNvPr id="152" name="组合 151"/>
            <p:cNvGrpSpPr/>
            <p:nvPr/>
          </p:nvGrpSpPr>
          <p:grpSpPr>
            <a:xfrm>
              <a:off x="937601" y="1895983"/>
              <a:ext cx="560743" cy="936104"/>
              <a:chOff x="923377" y="2539336"/>
              <a:chExt cx="560743" cy="936104"/>
            </a:xfrm>
          </p:grpSpPr>
          <p:sp>
            <p:nvSpPr>
              <p:cNvPr id="154" name="圆角矩形 153"/>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FrutigerNext LT Regular" pitchFamily="34" charset="0"/>
                  <a:ea typeface="宋体" pitchFamily="2" charset="-122"/>
                </a:endParaRPr>
              </a:p>
            </p:txBody>
          </p:sp>
          <p:sp>
            <p:nvSpPr>
              <p:cNvPr id="155" name="矩形 154"/>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FrutigerNext LT Regular" pitchFamily="34" charset="0"/>
                    <a:ea typeface="宋体" pitchFamily="2" charset="-122"/>
                  </a:rPr>
                  <a:t>OS</a:t>
                </a:r>
                <a:endParaRPr kumimoji="0" lang="zh-CN" altLang="en-US" sz="1200" b="0" i="0" u="none" strike="noStrike" cap="none" normalizeH="0" baseline="0" dirty="0" smtClean="0">
                  <a:ln>
                    <a:noFill/>
                  </a:ln>
                  <a:solidFill>
                    <a:srgbClr val="61D6FF"/>
                  </a:solidFill>
                  <a:effectLst/>
                  <a:latin typeface="FrutigerNext LT Regular" pitchFamily="34" charset="0"/>
                  <a:ea typeface="宋体" pitchFamily="2" charset="-122"/>
                </a:endParaRPr>
              </a:p>
            </p:txBody>
          </p:sp>
          <p:sp>
            <p:nvSpPr>
              <p:cNvPr id="156" name="矩形 155"/>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FrutigerNext LT Regular" pitchFamily="34" charset="0"/>
                    <a:ea typeface="宋体" pitchFamily="2" charset="-122"/>
                  </a:rPr>
                  <a:t>APP</a:t>
                </a:r>
                <a:endParaRPr kumimoji="0" lang="zh-CN" altLang="en-US" sz="1200" b="0" i="0" u="none" strike="noStrike" cap="none" normalizeH="0" baseline="0" dirty="0" smtClean="0">
                  <a:ln>
                    <a:noFill/>
                  </a:ln>
                  <a:solidFill>
                    <a:srgbClr val="61D6FF"/>
                  </a:solidFill>
                  <a:effectLst/>
                  <a:latin typeface="FrutigerNext LT Regular" pitchFamily="34" charset="0"/>
                  <a:ea typeface="宋体" pitchFamily="2" charset="-122"/>
                </a:endParaRPr>
              </a:p>
            </p:txBody>
          </p:sp>
        </p:grpSp>
        <p:sp>
          <p:nvSpPr>
            <p:cNvPr id="153" name="文本框 152"/>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grpSp>
        <p:nvGrpSpPr>
          <p:cNvPr id="169" name="组合 168"/>
          <p:cNvGrpSpPr/>
          <p:nvPr/>
        </p:nvGrpSpPr>
        <p:grpSpPr>
          <a:xfrm>
            <a:off x="4760869" y="3264871"/>
            <a:ext cx="1620404" cy="473460"/>
            <a:chOff x="2449513" y="1096964"/>
            <a:chExt cx="650875" cy="130175"/>
          </a:xfrm>
          <a:solidFill>
            <a:srgbClr val="15B0E8"/>
          </a:solidFill>
        </p:grpSpPr>
        <p:sp>
          <p:nvSpPr>
            <p:cNvPr id="170"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71"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72"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73"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74"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75"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76"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77"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78"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79"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80"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81"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82"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83"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84"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85"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86"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87"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88"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89"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90"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91"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92"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93"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94"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95"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96"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97"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98"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sp>
        <p:nvSpPr>
          <p:cNvPr id="199" name="矩形 5"/>
          <p:cNvSpPr>
            <a:spLocks noChangeArrowheads="1"/>
          </p:cNvSpPr>
          <p:nvPr/>
        </p:nvSpPr>
        <p:spPr bwMode="auto">
          <a:xfrm>
            <a:off x="4779152" y="2903367"/>
            <a:ext cx="1594793" cy="304020"/>
          </a:xfrm>
          <a:prstGeom prst="rect">
            <a:avLst/>
          </a:prstGeom>
          <a:solidFill>
            <a:srgbClr val="61D6FF"/>
          </a:solidFill>
          <a:ln w="9525" algn="ctr">
            <a:solidFill>
              <a:schemeClr val="bg2"/>
            </a:solidFill>
            <a:round/>
            <a:headEnd/>
            <a:tailEnd/>
          </a:ln>
        </p:spPr>
        <p:txBody>
          <a:bodyPr/>
          <a:lstStyle/>
          <a:p>
            <a:pPr algn="ctr"/>
            <a:r>
              <a:rPr lang="en-US" altLang="zh-CN" sz="1200" b="1" dirty="0">
                <a:solidFill>
                  <a:srgbClr val="2D2015"/>
                </a:solidFill>
                <a:latin typeface="+mn-lt"/>
                <a:ea typeface="+mn-ea"/>
              </a:rPr>
              <a:t>FusionCompute</a:t>
            </a:r>
            <a:endParaRPr lang="zh-CN" altLang="en-US" sz="1200" b="1" dirty="0">
              <a:solidFill>
                <a:srgbClr val="2D2015"/>
              </a:solidFill>
              <a:latin typeface="+mn-lt"/>
              <a:ea typeface="+mn-ea"/>
            </a:endParaRPr>
          </a:p>
        </p:txBody>
      </p:sp>
      <p:grpSp>
        <p:nvGrpSpPr>
          <p:cNvPr id="200" name="组合 199"/>
          <p:cNvGrpSpPr/>
          <p:nvPr/>
        </p:nvGrpSpPr>
        <p:grpSpPr>
          <a:xfrm>
            <a:off x="4720161" y="1884263"/>
            <a:ext cx="560743" cy="957238"/>
            <a:chOff x="937601" y="1874849"/>
            <a:chExt cx="560743" cy="957238"/>
          </a:xfrm>
        </p:grpSpPr>
        <p:grpSp>
          <p:nvGrpSpPr>
            <p:cNvPr id="201" name="组合 200"/>
            <p:cNvGrpSpPr/>
            <p:nvPr/>
          </p:nvGrpSpPr>
          <p:grpSpPr>
            <a:xfrm>
              <a:off x="937601" y="1895983"/>
              <a:ext cx="560743" cy="936104"/>
              <a:chOff x="923377" y="2539336"/>
              <a:chExt cx="560743" cy="936104"/>
            </a:xfrm>
          </p:grpSpPr>
          <p:sp>
            <p:nvSpPr>
              <p:cNvPr id="203" name="圆角矩形 202"/>
              <p:cNvSpPr/>
              <p:nvPr/>
            </p:nvSpPr>
            <p:spPr bwMode="auto">
              <a:xfrm>
                <a:off x="923377" y="2539336"/>
                <a:ext cx="560743" cy="936104"/>
              </a:xfrm>
              <a:prstGeom prst="roundRect">
                <a:avLst/>
              </a:prstGeom>
              <a:solidFill>
                <a:srgbClr val="61D6FF"/>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rgbClr val="00B0F0"/>
                  </a:solidFill>
                  <a:effectLst/>
                  <a:latin typeface="FrutigerNext LT Regular" pitchFamily="34" charset="0"/>
                  <a:ea typeface="宋体" pitchFamily="2" charset="-122"/>
                </a:endParaRPr>
              </a:p>
            </p:txBody>
          </p:sp>
          <p:sp>
            <p:nvSpPr>
              <p:cNvPr id="204" name="矩形 203"/>
              <p:cNvSpPr/>
              <p:nvPr/>
            </p:nvSpPr>
            <p:spPr bwMode="auto">
              <a:xfrm>
                <a:off x="945164" y="3096742"/>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FrutigerNext LT Regular" pitchFamily="34" charset="0"/>
                    <a:ea typeface="宋体" pitchFamily="2" charset="-122"/>
                  </a:rPr>
                  <a:t>OS</a:t>
                </a:r>
                <a:endParaRPr kumimoji="0" lang="zh-CN" altLang="en-US" sz="1200" b="0" i="0" u="none" strike="noStrike" cap="none" normalizeH="0" baseline="0" dirty="0" smtClean="0">
                  <a:ln>
                    <a:noFill/>
                  </a:ln>
                  <a:solidFill>
                    <a:srgbClr val="61D6FF"/>
                  </a:solidFill>
                  <a:effectLst/>
                  <a:latin typeface="FrutigerNext LT Regular" pitchFamily="34" charset="0"/>
                  <a:ea typeface="宋体" pitchFamily="2" charset="-122"/>
                </a:endParaRPr>
              </a:p>
            </p:txBody>
          </p:sp>
          <p:sp>
            <p:nvSpPr>
              <p:cNvPr id="205" name="矩形 204"/>
              <p:cNvSpPr/>
              <p:nvPr/>
            </p:nvSpPr>
            <p:spPr bwMode="auto">
              <a:xfrm>
                <a:off x="945164" y="2752158"/>
                <a:ext cx="517168" cy="24642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1D6FF"/>
                    </a:solidFill>
                    <a:effectLst/>
                    <a:latin typeface="FrutigerNext LT Regular" pitchFamily="34" charset="0"/>
                    <a:ea typeface="宋体" pitchFamily="2" charset="-122"/>
                  </a:rPr>
                  <a:t>APP</a:t>
                </a:r>
                <a:endParaRPr kumimoji="0" lang="zh-CN" altLang="en-US" sz="1200" b="0" i="0" u="none" strike="noStrike" cap="none" normalizeH="0" baseline="0" dirty="0" smtClean="0">
                  <a:ln>
                    <a:noFill/>
                  </a:ln>
                  <a:solidFill>
                    <a:srgbClr val="61D6FF"/>
                  </a:solidFill>
                  <a:effectLst/>
                  <a:latin typeface="FrutigerNext LT Regular" pitchFamily="34" charset="0"/>
                  <a:ea typeface="宋体" pitchFamily="2" charset="-122"/>
                </a:endParaRPr>
              </a:p>
            </p:txBody>
          </p:sp>
        </p:grpSp>
        <p:sp>
          <p:nvSpPr>
            <p:cNvPr id="202" name="文本框 201"/>
            <p:cNvSpPr txBox="1"/>
            <p:nvPr/>
          </p:nvSpPr>
          <p:spPr bwMode="auto">
            <a:xfrm>
              <a:off x="1000886" y="1874849"/>
              <a:ext cx="454244"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lt"/>
                  <a:ea typeface="+mn-ea"/>
                  <a:cs typeface="Arial" pitchFamily="34" charset="0"/>
                </a:rPr>
                <a:t>VM</a:t>
              </a:r>
              <a:endParaRPr lang="zh-CN" altLang="en-US" sz="1200" dirty="0" smtClean="0">
                <a:solidFill>
                  <a:srgbClr val="000000"/>
                </a:solidFill>
                <a:latin typeface="+mn-lt"/>
                <a:ea typeface="+mn-ea"/>
                <a:cs typeface="Arial" pitchFamily="34" charset="0"/>
              </a:endParaRPr>
            </a:p>
          </p:txBody>
        </p:sp>
      </p:grpSp>
      <p:sp>
        <p:nvSpPr>
          <p:cNvPr id="208" name="AutoShape 4"/>
          <p:cNvSpPr>
            <a:spLocks noChangeArrowheads="1"/>
          </p:cNvSpPr>
          <p:nvPr/>
        </p:nvSpPr>
        <p:spPr bwMode="auto">
          <a:xfrm>
            <a:off x="834484" y="4077914"/>
            <a:ext cx="3885677" cy="1766912"/>
          </a:xfrm>
          <a:prstGeom prst="roundRect">
            <a:avLst>
              <a:gd name="adj" fmla="val 2583"/>
            </a:avLst>
          </a:prstGeom>
          <a:noFill/>
          <a:ln w="3175" algn="ctr">
            <a:noFill/>
            <a:round/>
            <a:headEnd/>
            <a:tailEnd/>
          </a:ln>
        </p:spPr>
        <p:txBody>
          <a:bodyPr lIns="91322" tIns="45658" rIns="91322" bIns="45658"/>
          <a:lstStyle/>
          <a:p>
            <a:pPr marL="301625" indent="-301625" defTabSz="801688" eaLnBrk="0" hangingPunct="0">
              <a:lnSpc>
                <a:spcPct val="140000"/>
              </a:lnSpc>
              <a:spcBef>
                <a:spcPct val="30000"/>
              </a:spcBef>
              <a:buClr>
                <a:srgbClr val="808080"/>
              </a:buClr>
              <a:buSzPct val="60000"/>
              <a:defRPr/>
            </a:pPr>
            <a:r>
              <a:rPr lang="zh-CN" altLang="en-US" sz="1800" b="1" dirty="0">
                <a:latin typeface="+mn-ea"/>
                <a:ea typeface="+mn-ea"/>
              </a:rPr>
              <a:t>技术特点</a:t>
            </a:r>
            <a:endParaRPr lang="en-US" altLang="zh-CN" sz="1800" b="1" dirty="0">
              <a:latin typeface="+mn-ea"/>
              <a:ea typeface="+mn-ea"/>
            </a:endParaRPr>
          </a:p>
          <a:p>
            <a:pPr marL="687387" lvl="1" indent="-285750" defTabSz="801688" eaLnBrk="0" hangingPunct="0">
              <a:lnSpc>
                <a:spcPct val="140000"/>
              </a:lnSpc>
              <a:spcBef>
                <a:spcPct val="30000"/>
              </a:spcBef>
              <a:buClr>
                <a:srgbClr val="808080"/>
              </a:buClr>
              <a:buSzPct val="60000"/>
              <a:buFont typeface="Wingdings" panose="05000000000000000000" pitchFamily="2" charset="2"/>
              <a:buChar char="l"/>
              <a:tabLst>
                <a:tab pos="1028700" algn="l"/>
                <a:tab pos="1714500" algn="l"/>
              </a:tabLst>
              <a:defRPr/>
            </a:pPr>
            <a:r>
              <a:rPr lang="zh-CN" altLang="en-US" sz="1400" dirty="0">
                <a:latin typeface="+mn-lt"/>
                <a:ea typeface="+mn-ea"/>
              </a:rPr>
              <a:t>系统自动选择合适的物理机上下电，减小迁移</a:t>
            </a:r>
            <a:r>
              <a:rPr lang="en-US" altLang="zh-CN" sz="1400" dirty="0">
                <a:latin typeface="+mn-lt"/>
                <a:ea typeface="+mn-ea"/>
              </a:rPr>
              <a:t>VM</a:t>
            </a:r>
            <a:r>
              <a:rPr lang="zh-CN" altLang="en-US" sz="1400" dirty="0" smtClean="0">
                <a:latin typeface="+mn-lt"/>
                <a:ea typeface="+mn-ea"/>
              </a:rPr>
              <a:t>数量。</a:t>
            </a:r>
            <a:endParaRPr lang="zh-CN" altLang="en-US" sz="1400" dirty="0">
              <a:latin typeface="+mn-lt"/>
              <a:ea typeface="+mn-ea"/>
            </a:endParaRPr>
          </a:p>
          <a:p>
            <a:pPr marL="687387" lvl="1" indent="-285750" defTabSz="801688" eaLnBrk="0" hangingPunct="0">
              <a:lnSpc>
                <a:spcPct val="140000"/>
              </a:lnSpc>
              <a:spcBef>
                <a:spcPct val="30000"/>
              </a:spcBef>
              <a:buClr>
                <a:srgbClr val="808080"/>
              </a:buClr>
              <a:buSzPct val="60000"/>
              <a:buFont typeface="Wingdings" panose="05000000000000000000" pitchFamily="2" charset="2"/>
              <a:buChar char="l"/>
              <a:tabLst>
                <a:tab pos="1028700" algn="l"/>
                <a:tab pos="1714500" algn="l"/>
              </a:tabLst>
              <a:defRPr/>
            </a:pPr>
            <a:r>
              <a:rPr lang="zh-CN" altLang="en-US" sz="1400" dirty="0">
                <a:latin typeface="+mn-lt"/>
                <a:ea typeface="+mn-ea"/>
              </a:rPr>
              <a:t>保证小部分物理机处理休眠态，以快速满足新增业务所需</a:t>
            </a:r>
            <a:r>
              <a:rPr lang="zh-CN" altLang="en-US" sz="1400" dirty="0" smtClean="0">
                <a:latin typeface="+mn-lt"/>
                <a:ea typeface="+mn-ea"/>
              </a:rPr>
              <a:t>资源。</a:t>
            </a:r>
            <a:endParaRPr lang="zh-CN" altLang="en-US" sz="1400" dirty="0">
              <a:latin typeface="+mn-lt"/>
              <a:ea typeface="+mn-ea"/>
            </a:endParaRPr>
          </a:p>
        </p:txBody>
      </p:sp>
      <p:sp>
        <p:nvSpPr>
          <p:cNvPr id="209" name="AutoShape 4"/>
          <p:cNvSpPr>
            <a:spLocks noChangeArrowheads="1"/>
          </p:cNvSpPr>
          <p:nvPr/>
        </p:nvSpPr>
        <p:spPr bwMode="auto">
          <a:xfrm>
            <a:off x="4647646" y="4057332"/>
            <a:ext cx="3801612" cy="1787494"/>
          </a:xfrm>
          <a:prstGeom prst="roundRect">
            <a:avLst>
              <a:gd name="adj" fmla="val 2583"/>
            </a:avLst>
          </a:prstGeom>
          <a:noFill/>
          <a:ln w="3175" algn="ctr">
            <a:solidFill>
              <a:schemeClr val="bg1"/>
            </a:solidFill>
            <a:round/>
            <a:headEnd/>
            <a:tailEnd/>
          </a:ln>
        </p:spPr>
        <p:txBody>
          <a:bodyPr lIns="91322" tIns="45658" rIns="91322" bIns="45658"/>
          <a:lstStyle/>
          <a:p>
            <a:pPr marL="301625" indent="-301625" defTabSz="801688" eaLnBrk="0" hangingPunct="0">
              <a:lnSpc>
                <a:spcPct val="140000"/>
              </a:lnSpc>
              <a:spcBef>
                <a:spcPct val="30000"/>
              </a:spcBef>
              <a:buClr>
                <a:srgbClr val="808080"/>
              </a:buClr>
              <a:buSzPct val="60000"/>
              <a:defRPr/>
            </a:pPr>
            <a:r>
              <a:rPr lang="zh-CN" altLang="en-US" sz="1800" b="1" dirty="0">
                <a:latin typeface="+mn-ea"/>
                <a:ea typeface="+mn-ea"/>
              </a:rPr>
              <a:t>适用</a:t>
            </a:r>
            <a:r>
              <a:rPr lang="zh-CN" altLang="en-US" sz="1800" b="1" dirty="0" smtClean="0">
                <a:latin typeface="+mn-ea"/>
                <a:ea typeface="+mn-ea"/>
              </a:rPr>
              <a:t>场景</a:t>
            </a:r>
            <a:endParaRPr lang="en-US" altLang="zh-CN" sz="1800" b="1" dirty="0" smtClean="0">
              <a:latin typeface="+mn-ea"/>
              <a:ea typeface="+mn-ea"/>
            </a:endParaRPr>
          </a:p>
          <a:p>
            <a:pPr marL="687387" lvl="1" indent="-285750" defTabSz="801688" eaLnBrk="0" hangingPunct="0">
              <a:lnSpc>
                <a:spcPct val="140000"/>
              </a:lnSpc>
              <a:spcBef>
                <a:spcPct val="30000"/>
              </a:spcBef>
              <a:buClr>
                <a:srgbClr val="808080"/>
              </a:buClr>
              <a:buSzPct val="60000"/>
              <a:buFont typeface="Wingdings" panose="05000000000000000000" pitchFamily="2" charset="2"/>
              <a:buChar char="l"/>
              <a:tabLst>
                <a:tab pos="1028700" algn="l"/>
                <a:tab pos="1714500" algn="l"/>
              </a:tabLst>
              <a:defRPr/>
            </a:pPr>
            <a:r>
              <a:rPr lang="zh-CN" altLang="en-US" sz="1400" dirty="0" smtClean="0">
                <a:latin typeface="+mn-lt"/>
                <a:ea typeface="+mn-ea"/>
              </a:rPr>
              <a:t>夜间低负载，自动迁移虚拟机，下电空闲主机。</a:t>
            </a:r>
          </a:p>
          <a:p>
            <a:pPr marL="687387" lvl="1" indent="-285750" defTabSz="801688" eaLnBrk="0" hangingPunct="0">
              <a:lnSpc>
                <a:spcPct val="140000"/>
              </a:lnSpc>
              <a:spcBef>
                <a:spcPct val="30000"/>
              </a:spcBef>
              <a:buClr>
                <a:srgbClr val="808080"/>
              </a:buClr>
              <a:buSzPct val="60000"/>
              <a:buFont typeface="Wingdings" panose="05000000000000000000" pitchFamily="2" charset="2"/>
              <a:buChar char="l"/>
              <a:tabLst>
                <a:tab pos="1028700" algn="l"/>
                <a:tab pos="1714500" algn="l"/>
              </a:tabLst>
              <a:defRPr/>
            </a:pPr>
            <a:r>
              <a:rPr lang="zh-CN" altLang="en-US" sz="1400" dirty="0" smtClean="0">
                <a:latin typeface="+mn-lt"/>
                <a:ea typeface="+mn-ea"/>
              </a:rPr>
              <a:t>日间业务需求上升，自动上电主机，迁移虚拟机到新上电主机。</a:t>
            </a:r>
            <a:endParaRPr lang="zh-CN" altLang="en-US" sz="1400" dirty="0">
              <a:latin typeface="+mn-lt"/>
              <a:ea typeface="+mn-ea"/>
            </a:endParaRPr>
          </a:p>
        </p:txBody>
      </p:sp>
    </p:spTree>
    <p:extLst>
      <p:ext uri="{BB962C8B-B14F-4D97-AF65-F5344CB8AC3E}">
        <p14:creationId xmlns:p14="http://schemas.microsoft.com/office/powerpoint/2010/main" val="63267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3.33333E-6 L -0.40625 0.00162 " pathEditMode="relative" rAng="0" ptsTypes="AA">
                                      <p:cBhvr>
                                        <p:cTn id="6" dur="2000" fill="hold"/>
                                        <p:tgtEl>
                                          <p:spTgt spid="108"/>
                                        </p:tgtEl>
                                        <p:attrNameLst>
                                          <p:attrName>ppt_x</p:attrName>
                                          <p:attrName>ppt_y</p:attrName>
                                        </p:attrNameLst>
                                      </p:cBhvr>
                                      <p:rCtr x="-20313" y="69"/>
                                    </p:animMotion>
                                  </p:childTnLst>
                                </p:cTn>
                              </p:par>
                              <p:par>
                                <p:cTn id="7" presetID="42" presetClass="path" presetSubtype="0" accel="50000" decel="50000" fill="hold" nodeType="withEffect">
                                  <p:stCondLst>
                                    <p:cond delay="0"/>
                                  </p:stCondLst>
                                  <p:childTnLst>
                                    <p:animMotion origin="layout" path="M -3.33333E-6 4.07407E-6 L -0.40468 0.00277 " pathEditMode="relative" rAng="0" ptsTypes="AA">
                                      <p:cBhvr>
                                        <p:cTn id="8" dur="2000" fill="hold"/>
                                        <p:tgtEl>
                                          <p:spTgt spid="114"/>
                                        </p:tgtEl>
                                        <p:attrNameLst>
                                          <p:attrName>ppt_x</p:attrName>
                                          <p:attrName>ppt_y</p:attrName>
                                        </p:attrNameLst>
                                      </p:cBhvr>
                                      <p:rCtr x="-20243" y="139"/>
                                    </p:animMotion>
                                  </p:childTnLst>
                                </p:cTn>
                              </p:par>
                              <p:par>
                                <p:cTn id="9" presetID="42" presetClass="path" presetSubtype="0" accel="50000" decel="50000" fill="hold" nodeType="withEffect">
                                  <p:stCondLst>
                                    <p:cond delay="0"/>
                                  </p:stCondLst>
                                  <p:childTnLst>
                                    <p:animMotion origin="layout" path="M 5E-6 -4.44444E-6 L -0.2849 0.00394 " pathEditMode="relative" rAng="0" ptsTypes="AA">
                                      <p:cBhvr>
                                        <p:cTn id="10" dur="2000" fill="hold"/>
                                        <p:tgtEl>
                                          <p:spTgt spid="200"/>
                                        </p:tgtEl>
                                        <p:attrNameLst>
                                          <p:attrName>ppt_x</p:attrName>
                                          <p:attrName>ppt_y</p:attrName>
                                        </p:attrNameLst>
                                      </p:cBhvr>
                                      <p:rCtr x="-14253" y="185"/>
                                    </p:animMotion>
                                  </p:childTnLst>
                                </p:cTn>
                              </p:par>
                            </p:childTnLst>
                          </p:cTn>
                        </p:par>
                        <p:par>
                          <p:cTn id="11" fill="hold">
                            <p:stCondLst>
                              <p:cond delay="2000"/>
                            </p:stCondLst>
                            <p:childTnLst>
                              <p:par>
                                <p:cTn id="12" presetID="9" presetClass="emph" presetSubtype="0" nodeType="afterEffect">
                                  <p:stCondLst>
                                    <p:cond delay="0"/>
                                  </p:stCondLst>
                                  <p:childTnLst>
                                    <p:set>
                                      <p:cBhvr rctx="PPT">
                                        <p:cTn id="13" dur="indefinite"/>
                                        <p:tgtEl>
                                          <p:spTgt spid="34"/>
                                        </p:tgtEl>
                                        <p:attrNameLst>
                                          <p:attrName>style.opacity</p:attrName>
                                        </p:attrNameLst>
                                      </p:cBhvr>
                                      <p:to>
                                        <p:strVal val="0.5"/>
                                      </p:to>
                                    </p:set>
                                    <p:animEffect filter="image" prLst="opacity: 0.5">
                                      <p:cBhvr rctx="IE">
                                        <p:cTn id="14" dur="indefinite"/>
                                        <p:tgtEl>
                                          <p:spTgt spid="34"/>
                                        </p:tgtEl>
                                      </p:cBhvr>
                                    </p:animEffect>
                                  </p:childTnLst>
                                </p:cTn>
                              </p:par>
                            </p:childTnLst>
                          </p:cTn>
                        </p:par>
                        <p:par>
                          <p:cTn id="15" fill="hold">
                            <p:stCondLst>
                              <p:cond delay="2000"/>
                            </p:stCondLst>
                            <p:childTnLst>
                              <p:par>
                                <p:cTn id="16" presetID="9" presetClass="emph" presetSubtype="0" grpId="0" nodeType="afterEffect">
                                  <p:stCondLst>
                                    <p:cond delay="0"/>
                                  </p:stCondLst>
                                  <p:childTnLst>
                                    <p:set>
                                      <p:cBhvr rctx="PPT">
                                        <p:cTn id="17" dur="indefinite"/>
                                        <p:tgtEl>
                                          <p:spTgt spid="65"/>
                                        </p:tgtEl>
                                        <p:attrNameLst>
                                          <p:attrName>style.opacity</p:attrName>
                                        </p:attrNameLst>
                                      </p:cBhvr>
                                      <p:to>
                                        <p:strVal val="0.5"/>
                                      </p:to>
                                    </p:set>
                                    <p:animEffect filter="image" prLst="opacity: 0.5">
                                      <p:cBhvr rctx="IE">
                                        <p:cTn id="18" dur="indefinite"/>
                                        <p:tgtEl>
                                          <p:spTgt spid="65"/>
                                        </p:tgtEl>
                                      </p:cBhvr>
                                    </p:animEffect>
                                  </p:childTnLst>
                                </p:cTn>
                              </p:par>
                            </p:childTnLst>
                          </p:cTn>
                        </p:par>
                        <p:par>
                          <p:cTn id="19" fill="hold">
                            <p:stCondLst>
                              <p:cond delay="2000"/>
                            </p:stCondLst>
                            <p:childTnLst>
                              <p:par>
                                <p:cTn id="20" presetID="9" presetClass="emph" presetSubtype="0" nodeType="afterEffect">
                                  <p:stCondLst>
                                    <p:cond delay="0"/>
                                  </p:stCondLst>
                                  <p:childTnLst>
                                    <p:set>
                                      <p:cBhvr rctx="PPT">
                                        <p:cTn id="21" dur="indefinite"/>
                                        <p:tgtEl>
                                          <p:spTgt spid="169"/>
                                        </p:tgtEl>
                                        <p:attrNameLst>
                                          <p:attrName>style.opacity</p:attrName>
                                        </p:attrNameLst>
                                      </p:cBhvr>
                                      <p:to>
                                        <p:strVal val="0.5"/>
                                      </p:to>
                                    </p:set>
                                    <p:animEffect filter="image" prLst="opacity: 0.5">
                                      <p:cBhvr rctx="IE">
                                        <p:cTn id="22" dur="indefinite"/>
                                        <p:tgtEl>
                                          <p:spTgt spid="169"/>
                                        </p:tgtEl>
                                      </p:cBhvr>
                                    </p:animEffect>
                                  </p:childTnLst>
                                </p:cTn>
                              </p:par>
                            </p:childTnLst>
                          </p:cTn>
                        </p:par>
                        <p:par>
                          <p:cTn id="23" fill="hold">
                            <p:stCondLst>
                              <p:cond delay="2000"/>
                            </p:stCondLst>
                            <p:childTnLst>
                              <p:par>
                                <p:cTn id="24" presetID="9" presetClass="emph" presetSubtype="0" grpId="0" nodeType="afterEffect">
                                  <p:stCondLst>
                                    <p:cond delay="0"/>
                                  </p:stCondLst>
                                  <p:childTnLst>
                                    <p:set>
                                      <p:cBhvr rctx="PPT">
                                        <p:cTn id="25" dur="indefinite"/>
                                        <p:tgtEl>
                                          <p:spTgt spid="199"/>
                                        </p:tgtEl>
                                        <p:attrNameLst>
                                          <p:attrName>style.opacity</p:attrName>
                                        </p:attrNameLst>
                                      </p:cBhvr>
                                      <p:to>
                                        <p:strVal val="0.5"/>
                                      </p:to>
                                    </p:set>
                                    <p:animEffect filter="image" prLst="opacity: 0.5">
                                      <p:cBhvr rctx="IE">
                                        <p:cTn id="26" dur="indefinite"/>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9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计算资源调度</a:t>
            </a:r>
            <a:endParaRPr lang="zh-CN" altLang="en-US" dirty="0"/>
          </a:p>
        </p:txBody>
      </p:sp>
      <p:sp>
        <p:nvSpPr>
          <p:cNvPr id="5" name="文本占位符 4"/>
          <p:cNvSpPr>
            <a:spLocks noGrp="1"/>
          </p:cNvSpPr>
          <p:nvPr>
            <p:ph type="body" sz="quarter" idx="10"/>
          </p:nvPr>
        </p:nvSpPr>
        <p:spPr/>
        <p:txBody>
          <a:bodyPr/>
          <a:lstStyle/>
          <a:p>
            <a:r>
              <a:rPr lang="en-US" altLang="zh-CN" dirty="0" smtClean="0"/>
              <a:t>DRS</a:t>
            </a:r>
            <a:r>
              <a:rPr lang="zh-CN" altLang="en-US" dirty="0" smtClean="0"/>
              <a:t>和</a:t>
            </a:r>
            <a:r>
              <a:rPr lang="en-US" altLang="zh-CN" dirty="0" smtClean="0"/>
              <a:t>DPM</a:t>
            </a:r>
            <a:r>
              <a:rPr lang="zh-CN" altLang="en-US" dirty="0" smtClean="0"/>
              <a:t>分别设定自定义调度策略。</a:t>
            </a:r>
            <a:endParaRPr lang="en-US" altLang="zh-CN" dirty="0" smtClean="0"/>
          </a:p>
          <a:p>
            <a:r>
              <a:rPr lang="zh-CN" altLang="en-US" dirty="0" smtClean="0"/>
              <a:t>按照小时为级别设定迁移阈值。</a:t>
            </a:r>
            <a:endParaRPr lang="zh-CN" altLang="en-US" dirty="0"/>
          </a:p>
        </p:txBody>
      </p:sp>
      <p:pic>
        <p:nvPicPr>
          <p:cNvPr id="4" name="图片 3"/>
          <p:cNvPicPr>
            <a:picLocks noChangeAspect="1"/>
          </p:cNvPicPr>
          <p:nvPr/>
        </p:nvPicPr>
        <p:blipFill>
          <a:blip r:embed="rId3"/>
          <a:stretch>
            <a:fillRect/>
          </a:stretch>
        </p:blipFill>
        <p:spPr>
          <a:xfrm>
            <a:off x="1151620" y="2564904"/>
            <a:ext cx="7180971" cy="3348372"/>
          </a:xfrm>
          <a:prstGeom prst="rect">
            <a:avLst/>
          </a:prstGeom>
          <a:ln>
            <a:solidFill>
              <a:schemeClr val="bg1">
                <a:lumMod val="50000"/>
              </a:schemeClr>
            </a:solidFill>
          </a:ln>
        </p:spPr>
      </p:pic>
    </p:spTree>
    <p:extLst>
      <p:ext uri="{BB962C8B-B14F-4D97-AF65-F5344CB8AC3E}">
        <p14:creationId xmlns:p14="http://schemas.microsoft.com/office/powerpoint/2010/main" val="41750374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虚拟机规则组</a:t>
            </a:r>
            <a:endParaRPr lang="zh-CN" altLang="en-US" dirty="0"/>
          </a:p>
        </p:txBody>
      </p:sp>
      <p:sp>
        <p:nvSpPr>
          <p:cNvPr id="36" name="文本占位符 35"/>
          <p:cNvSpPr>
            <a:spLocks noGrp="1"/>
          </p:cNvSpPr>
          <p:nvPr>
            <p:ph type="body" sz="quarter" idx="10"/>
          </p:nvPr>
        </p:nvSpPr>
        <p:spPr>
          <a:xfrm>
            <a:off x="5097791" y="1376363"/>
            <a:ext cx="3506458" cy="4290716"/>
          </a:xfrm>
        </p:spPr>
        <p:txBody>
          <a:bodyPr/>
          <a:lstStyle/>
          <a:p>
            <a:r>
              <a:rPr lang="zh-CN" altLang="en-US" sz="2000" dirty="0" smtClean="0"/>
              <a:t>聚集虚拟机</a:t>
            </a:r>
            <a:r>
              <a:rPr lang="en-US" altLang="zh-CN" sz="2000" dirty="0" smtClean="0"/>
              <a:t/>
            </a:r>
            <a:br>
              <a:rPr lang="en-US" altLang="zh-CN" sz="2000" dirty="0" smtClean="0"/>
            </a:br>
            <a:r>
              <a:rPr lang="zh-CN" altLang="en-US" sz="2000" dirty="0" smtClean="0"/>
              <a:t>列出的虚拟机必须在同一主机上运行。</a:t>
            </a:r>
            <a:endParaRPr lang="en-US" altLang="zh-CN" sz="2000" dirty="0" smtClean="0"/>
          </a:p>
          <a:p>
            <a:r>
              <a:rPr lang="zh-CN" altLang="en-US" sz="2000" dirty="0" smtClean="0"/>
              <a:t>互斥虚拟机</a:t>
            </a:r>
            <a:r>
              <a:rPr lang="en-US" altLang="zh-CN" sz="2000" dirty="0" smtClean="0"/>
              <a:t/>
            </a:r>
            <a:br>
              <a:rPr lang="en-US" altLang="zh-CN" sz="2000" dirty="0" smtClean="0"/>
            </a:br>
            <a:r>
              <a:rPr lang="zh-CN" altLang="en-US" sz="2000" dirty="0" smtClean="0"/>
              <a:t>列出的虚拟机必须在不同主机上运行。</a:t>
            </a:r>
            <a:endParaRPr lang="en-US" altLang="zh-CN" sz="2000" dirty="0" smtClean="0"/>
          </a:p>
          <a:p>
            <a:r>
              <a:rPr lang="zh-CN" altLang="en-US" sz="2000" dirty="0" smtClean="0"/>
              <a:t>虚拟机到主机</a:t>
            </a:r>
            <a:r>
              <a:rPr lang="en-US" altLang="zh-CN" sz="2000" dirty="0" smtClean="0"/>
              <a:t/>
            </a:r>
            <a:br>
              <a:rPr lang="en-US" altLang="zh-CN" sz="2000" dirty="0" smtClean="0"/>
            </a:br>
            <a:r>
              <a:rPr lang="zh-CN" altLang="en-US" sz="2000" dirty="0" smtClean="0"/>
              <a:t>虚拟机组的成员是否能在特定主机组的成员上运行。</a:t>
            </a:r>
            <a:endParaRPr lang="zh-CN" altLang="en-US" sz="2000" dirty="0"/>
          </a:p>
        </p:txBody>
      </p:sp>
      <p:grpSp>
        <p:nvGrpSpPr>
          <p:cNvPr id="5" name="组合 4"/>
          <p:cNvGrpSpPr/>
          <p:nvPr/>
        </p:nvGrpSpPr>
        <p:grpSpPr>
          <a:xfrm>
            <a:off x="1789880" y="2225885"/>
            <a:ext cx="1620404" cy="473460"/>
            <a:chOff x="2449513" y="1096964"/>
            <a:chExt cx="650875" cy="130175"/>
          </a:xfrm>
          <a:solidFill>
            <a:srgbClr val="15B0E8"/>
          </a:solidFill>
        </p:grpSpPr>
        <p:sp>
          <p:nvSpPr>
            <p:cNvPr id="6"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7"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8"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9"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0"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1"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2"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3"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4"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5"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6"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7"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8"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9"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0"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1"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2"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3"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4"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5"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26"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7"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28"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29"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0"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1"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2"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33"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34"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37" name="组合 36"/>
          <p:cNvGrpSpPr/>
          <p:nvPr/>
        </p:nvGrpSpPr>
        <p:grpSpPr>
          <a:xfrm>
            <a:off x="1739981" y="1682321"/>
            <a:ext cx="497493" cy="458955"/>
            <a:chOff x="2339752" y="3369469"/>
            <a:chExt cx="676275" cy="623888"/>
          </a:xfrm>
        </p:grpSpPr>
        <p:sp>
          <p:nvSpPr>
            <p:cNvPr id="38"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p:nvGrpSpPr>
        <p:grpSpPr>
          <a:xfrm>
            <a:off x="2354256" y="1682321"/>
            <a:ext cx="497493" cy="458955"/>
            <a:chOff x="2339752" y="3369469"/>
            <a:chExt cx="676275" cy="623888"/>
          </a:xfrm>
        </p:grpSpPr>
        <p:sp>
          <p:nvSpPr>
            <p:cNvPr id="42"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5" name="组合 44"/>
          <p:cNvGrpSpPr/>
          <p:nvPr/>
        </p:nvGrpSpPr>
        <p:grpSpPr>
          <a:xfrm>
            <a:off x="2935411" y="1673095"/>
            <a:ext cx="497493" cy="458955"/>
            <a:chOff x="2339752" y="3369469"/>
            <a:chExt cx="676275" cy="623888"/>
          </a:xfrm>
        </p:grpSpPr>
        <p:sp>
          <p:nvSpPr>
            <p:cNvPr id="46"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9" name="圆角矩形 48"/>
          <p:cNvSpPr/>
          <p:nvPr/>
        </p:nvSpPr>
        <p:spPr bwMode="auto">
          <a:xfrm>
            <a:off x="1655063" y="1596181"/>
            <a:ext cx="1844241" cy="600832"/>
          </a:xfrm>
          <a:prstGeom prst="roundRect">
            <a:avLst/>
          </a:prstGeom>
          <a:noFill/>
          <a:ln w="285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50" name="组合 49"/>
          <p:cNvGrpSpPr/>
          <p:nvPr/>
        </p:nvGrpSpPr>
        <p:grpSpPr>
          <a:xfrm>
            <a:off x="1038960" y="3738620"/>
            <a:ext cx="1620404" cy="473460"/>
            <a:chOff x="2449513" y="1096964"/>
            <a:chExt cx="650875" cy="130175"/>
          </a:xfrm>
          <a:solidFill>
            <a:srgbClr val="15B0E8"/>
          </a:solidFill>
        </p:grpSpPr>
        <p:sp>
          <p:nvSpPr>
            <p:cNvPr id="51"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52"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53"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54"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55"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56"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57"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58"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59"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60"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61"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62"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63"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64"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5"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6"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67"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68"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69"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70"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71"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72"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73"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74"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75"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76"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77"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78"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79"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80" name="组合 79"/>
          <p:cNvGrpSpPr/>
          <p:nvPr/>
        </p:nvGrpSpPr>
        <p:grpSpPr>
          <a:xfrm>
            <a:off x="1559874" y="3194535"/>
            <a:ext cx="497493" cy="458955"/>
            <a:chOff x="2339752" y="3369469"/>
            <a:chExt cx="676275" cy="623888"/>
          </a:xfrm>
        </p:grpSpPr>
        <p:sp>
          <p:nvSpPr>
            <p:cNvPr id="81"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p:cNvGrpSpPr/>
          <p:nvPr/>
        </p:nvGrpSpPr>
        <p:grpSpPr>
          <a:xfrm>
            <a:off x="2810558" y="3744394"/>
            <a:ext cx="1620404" cy="473460"/>
            <a:chOff x="2449513" y="1096964"/>
            <a:chExt cx="650875" cy="130175"/>
          </a:xfrm>
          <a:solidFill>
            <a:srgbClr val="15B0E8"/>
          </a:solidFill>
        </p:grpSpPr>
        <p:sp>
          <p:nvSpPr>
            <p:cNvPr id="94"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95"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96"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97"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98"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99"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00"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01"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02"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03"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04"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05"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06"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07"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08"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09"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10"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1"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12"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3"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14"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5"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16"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7"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18"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19"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20"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21"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22"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123" name="组合 122"/>
          <p:cNvGrpSpPr/>
          <p:nvPr/>
        </p:nvGrpSpPr>
        <p:grpSpPr>
          <a:xfrm>
            <a:off x="3436542" y="3193056"/>
            <a:ext cx="497493" cy="458955"/>
            <a:chOff x="2339752" y="3369469"/>
            <a:chExt cx="676275" cy="623888"/>
          </a:xfrm>
        </p:grpSpPr>
        <p:sp>
          <p:nvSpPr>
            <p:cNvPr id="124"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6" name="左右箭头 135"/>
          <p:cNvSpPr/>
          <p:nvPr/>
        </p:nvSpPr>
        <p:spPr bwMode="auto">
          <a:xfrm>
            <a:off x="2308347" y="3244252"/>
            <a:ext cx="848758" cy="309473"/>
          </a:xfrm>
          <a:prstGeom prst="leftRight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grpSp>
        <p:nvGrpSpPr>
          <p:cNvPr id="137" name="组合 136"/>
          <p:cNvGrpSpPr/>
          <p:nvPr/>
        </p:nvGrpSpPr>
        <p:grpSpPr>
          <a:xfrm>
            <a:off x="2070875" y="5239810"/>
            <a:ext cx="1620404" cy="473460"/>
            <a:chOff x="2449513" y="1096964"/>
            <a:chExt cx="650875" cy="130175"/>
          </a:xfrm>
          <a:solidFill>
            <a:srgbClr val="15B0E8"/>
          </a:solidFill>
        </p:grpSpPr>
        <p:sp>
          <p:nvSpPr>
            <p:cNvPr id="138" name="Freeform 204"/>
            <p:cNvSpPr>
              <a:spLocks/>
            </p:cNvSpPr>
            <p:nvPr/>
          </p:nvSpPr>
          <p:spPr bwMode="auto">
            <a:xfrm>
              <a:off x="2449513" y="1096964"/>
              <a:ext cx="79375" cy="117475"/>
            </a:xfrm>
            <a:custGeom>
              <a:avLst/>
              <a:gdLst>
                <a:gd name="T0" fmla="*/ 84 w 94"/>
                <a:gd name="T1" fmla="*/ 137 h 137"/>
                <a:gd name="T2" fmla="*/ 84 w 94"/>
                <a:gd name="T3" fmla="*/ 137 h 137"/>
                <a:gd name="T4" fmla="*/ 21 w 94"/>
                <a:gd name="T5" fmla="*/ 137 h 137"/>
                <a:gd name="T6" fmla="*/ 0 w 94"/>
                <a:gd name="T7" fmla="*/ 116 h 137"/>
                <a:gd name="T8" fmla="*/ 0 w 94"/>
                <a:gd name="T9" fmla="*/ 21 h 137"/>
                <a:gd name="T10" fmla="*/ 21 w 94"/>
                <a:gd name="T11" fmla="*/ 0 h 137"/>
                <a:gd name="T12" fmla="*/ 84 w 94"/>
                <a:gd name="T13" fmla="*/ 0 h 137"/>
                <a:gd name="T14" fmla="*/ 94 w 94"/>
                <a:gd name="T15" fmla="*/ 10 h 137"/>
                <a:gd name="T16" fmla="*/ 84 w 94"/>
                <a:gd name="T17" fmla="*/ 20 h 137"/>
                <a:gd name="T18" fmla="*/ 21 w 94"/>
                <a:gd name="T19" fmla="*/ 20 h 137"/>
                <a:gd name="T20" fmla="*/ 20 w 94"/>
                <a:gd name="T21" fmla="*/ 21 h 137"/>
                <a:gd name="T22" fmla="*/ 20 w 94"/>
                <a:gd name="T23" fmla="*/ 116 h 137"/>
                <a:gd name="T24" fmla="*/ 21 w 94"/>
                <a:gd name="T25" fmla="*/ 117 h 137"/>
                <a:gd name="T26" fmla="*/ 84 w 94"/>
                <a:gd name="T27" fmla="*/ 117 h 137"/>
                <a:gd name="T28" fmla="*/ 94 w 94"/>
                <a:gd name="T29" fmla="*/ 127 h 137"/>
                <a:gd name="T30" fmla="*/ 84 w 94"/>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37">
                  <a:moveTo>
                    <a:pt x="84" y="137"/>
                  </a:moveTo>
                  <a:lnTo>
                    <a:pt x="84" y="137"/>
                  </a:lnTo>
                  <a:lnTo>
                    <a:pt x="21" y="137"/>
                  </a:lnTo>
                  <a:cubicBezTo>
                    <a:pt x="10" y="137"/>
                    <a:pt x="0" y="127"/>
                    <a:pt x="0" y="116"/>
                  </a:cubicBezTo>
                  <a:lnTo>
                    <a:pt x="0" y="21"/>
                  </a:lnTo>
                  <a:cubicBezTo>
                    <a:pt x="0" y="10"/>
                    <a:pt x="10" y="0"/>
                    <a:pt x="21" y="0"/>
                  </a:cubicBezTo>
                  <a:lnTo>
                    <a:pt x="84" y="0"/>
                  </a:lnTo>
                  <a:cubicBezTo>
                    <a:pt x="90" y="0"/>
                    <a:pt x="94" y="5"/>
                    <a:pt x="94" y="10"/>
                  </a:cubicBezTo>
                  <a:cubicBezTo>
                    <a:pt x="94" y="15"/>
                    <a:pt x="90" y="20"/>
                    <a:pt x="84" y="20"/>
                  </a:cubicBezTo>
                  <a:lnTo>
                    <a:pt x="21" y="20"/>
                  </a:lnTo>
                  <a:cubicBezTo>
                    <a:pt x="21" y="20"/>
                    <a:pt x="20" y="20"/>
                    <a:pt x="20" y="21"/>
                  </a:cubicBezTo>
                  <a:lnTo>
                    <a:pt x="20" y="116"/>
                  </a:lnTo>
                  <a:cubicBezTo>
                    <a:pt x="20" y="116"/>
                    <a:pt x="21" y="117"/>
                    <a:pt x="21" y="117"/>
                  </a:cubicBezTo>
                  <a:lnTo>
                    <a:pt x="84" y="117"/>
                  </a:lnTo>
                  <a:cubicBezTo>
                    <a:pt x="90" y="117"/>
                    <a:pt x="94" y="121"/>
                    <a:pt x="94" y="127"/>
                  </a:cubicBezTo>
                  <a:cubicBezTo>
                    <a:pt x="94" y="132"/>
                    <a:pt x="90" y="137"/>
                    <a:pt x="84" y="137"/>
                  </a:cubicBezTo>
                  <a:close/>
                </a:path>
              </a:pathLst>
            </a:custGeom>
            <a:grpFill/>
            <a:ln w="0">
              <a:noFill/>
              <a:prstDash val="solid"/>
              <a:round/>
              <a:headEnd/>
              <a:tailEnd/>
            </a:ln>
          </p:spPr>
          <p:txBody>
            <a:bodyPr/>
            <a:lstStyle/>
            <a:p>
              <a:pPr defTabSz="543689">
                <a:defRPr/>
              </a:pPr>
              <a:endParaRPr lang="zh-CN" altLang="en-US" sz="3201"/>
            </a:p>
          </p:txBody>
        </p:sp>
        <p:sp>
          <p:nvSpPr>
            <p:cNvPr id="139" name="Freeform 205"/>
            <p:cNvSpPr>
              <a:spLocks/>
            </p:cNvSpPr>
            <p:nvPr/>
          </p:nvSpPr>
          <p:spPr bwMode="auto">
            <a:xfrm>
              <a:off x="3005138" y="1096964"/>
              <a:ext cx="95250" cy="117475"/>
            </a:xfrm>
            <a:custGeom>
              <a:avLst/>
              <a:gdLst>
                <a:gd name="T0" fmla="*/ 91 w 112"/>
                <a:gd name="T1" fmla="*/ 137 h 137"/>
                <a:gd name="T2" fmla="*/ 91 w 112"/>
                <a:gd name="T3" fmla="*/ 137 h 137"/>
                <a:gd name="T4" fmla="*/ 10 w 112"/>
                <a:gd name="T5" fmla="*/ 137 h 137"/>
                <a:gd name="T6" fmla="*/ 0 w 112"/>
                <a:gd name="T7" fmla="*/ 127 h 137"/>
                <a:gd name="T8" fmla="*/ 10 w 112"/>
                <a:gd name="T9" fmla="*/ 117 h 137"/>
                <a:gd name="T10" fmla="*/ 91 w 112"/>
                <a:gd name="T11" fmla="*/ 117 h 137"/>
                <a:gd name="T12" fmla="*/ 92 w 112"/>
                <a:gd name="T13" fmla="*/ 116 h 137"/>
                <a:gd name="T14" fmla="*/ 92 w 112"/>
                <a:gd name="T15" fmla="*/ 21 h 137"/>
                <a:gd name="T16" fmla="*/ 91 w 112"/>
                <a:gd name="T17" fmla="*/ 20 h 137"/>
                <a:gd name="T18" fmla="*/ 17 w 112"/>
                <a:gd name="T19" fmla="*/ 20 h 137"/>
                <a:gd name="T20" fmla="*/ 7 w 112"/>
                <a:gd name="T21" fmla="*/ 10 h 137"/>
                <a:gd name="T22" fmla="*/ 17 w 112"/>
                <a:gd name="T23" fmla="*/ 0 h 137"/>
                <a:gd name="T24" fmla="*/ 91 w 112"/>
                <a:gd name="T25" fmla="*/ 0 h 137"/>
                <a:gd name="T26" fmla="*/ 112 w 112"/>
                <a:gd name="T27" fmla="*/ 21 h 137"/>
                <a:gd name="T28" fmla="*/ 112 w 112"/>
                <a:gd name="T29" fmla="*/ 116 h 137"/>
                <a:gd name="T30" fmla="*/ 91 w 112"/>
                <a:gd name="T31"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37">
                  <a:moveTo>
                    <a:pt x="91" y="137"/>
                  </a:moveTo>
                  <a:lnTo>
                    <a:pt x="91" y="137"/>
                  </a:lnTo>
                  <a:lnTo>
                    <a:pt x="10" y="137"/>
                  </a:lnTo>
                  <a:cubicBezTo>
                    <a:pt x="4" y="137"/>
                    <a:pt x="0" y="132"/>
                    <a:pt x="0" y="127"/>
                  </a:cubicBezTo>
                  <a:cubicBezTo>
                    <a:pt x="0" y="121"/>
                    <a:pt x="4" y="117"/>
                    <a:pt x="10" y="117"/>
                  </a:cubicBezTo>
                  <a:lnTo>
                    <a:pt x="91" y="117"/>
                  </a:lnTo>
                  <a:cubicBezTo>
                    <a:pt x="92" y="117"/>
                    <a:pt x="92" y="116"/>
                    <a:pt x="92" y="116"/>
                  </a:cubicBezTo>
                  <a:lnTo>
                    <a:pt x="92" y="21"/>
                  </a:lnTo>
                  <a:cubicBezTo>
                    <a:pt x="92" y="20"/>
                    <a:pt x="92" y="20"/>
                    <a:pt x="91" y="20"/>
                  </a:cubicBezTo>
                  <a:lnTo>
                    <a:pt x="17" y="20"/>
                  </a:lnTo>
                  <a:cubicBezTo>
                    <a:pt x="11" y="20"/>
                    <a:pt x="7" y="15"/>
                    <a:pt x="7" y="10"/>
                  </a:cubicBezTo>
                  <a:cubicBezTo>
                    <a:pt x="7" y="5"/>
                    <a:pt x="11" y="0"/>
                    <a:pt x="17" y="0"/>
                  </a:cubicBezTo>
                  <a:lnTo>
                    <a:pt x="91" y="0"/>
                  </a:lnTo>
                  <a:cubicBezTo>
                    <a:pt x="102" y="0"/>
                    <a:pt x="112" y="10"/>
                    <a:pt x="112" y="21"/>
                  </a:cubicBezTo>
                  <a:lnTo>
                    <a:pt x="112" y="116"/>
                  </a:lnTo>
                  <a:cubicBezTo>
                    <a:pt x="112" y="127"/>
                    <a:pt x="102" y="137"/>
                    <a:pt x="91" y="137"/>
                  </a:cubicBezTo>
                  <a:close/>
                </a:path>
              </a:pathLst>
            </a:custGeom>
            <a:grpFill/>
            <a:ln w="0">
              <a:noFill/>
              <a:prstDash val="solid"/>
              <a:round/>
              <a:headEnd/>
              <a:tailEnd/>
            </a:ln>
          </p:spPr>
          <p:txBody>
            <a:bodyPr/>
            <a:lstStyle/>
            <a:p>
              <a:pPr defTabSz="543689">
                <a:defRPr/>
              </a:pPr>
              <a:endParaRPr lang="zh-CN" altLang="en-US" sz="3201"/>
            </a:p>
          </p:txBody>
        </p:sp>
        <p:sp>
          <p:nvSpPr>
            <p:cNvPr id="140" name="Freeform 206"/>
            <p:cNvSpPr>
              <a:spLocks/>
            </p:cNvSpPr>
            <p:nvPr/>
          </p:nvSpPr>
          <p:spPr bwMode="auto">
            <a:xfrm>
              <a:off x="2944813" y="1196976"/>
              <a:ext cx="93663" cy="17463"/>
            </a:xfrm>
            <a:custGeom>
              <a:avLst/>
              <a:gdLst>
                <a:gd name="T0" fmla="*/ 99 w 109"/>
                <a:gd name="T1" fmla="*/ 20 h 20"/>
                <a:gd name="T2" fmla="*/ 99 w 109"/>
                <a:gd name="T3" fmla="*/ 20 h 20"/>
                <a:gd name="T4" fmla="*/ 10 w 109"/>
                <a:gd name="T5" fmla="*/ 20 h 20"/>
                <a:gd name="T6" fmla="*/ 0 w 109"/>
                <a:gd name="T7" fmla="*/ 10 h 20"/>
                <a:gd name="T8" fmla="*/ 10 w 109"/>
                <a:gd name="T9" fmla="*/ 0 h 20"/>
                <a:gd name="T10" fmla="*/ 99 w 109"/>
                <a:gd name="T11" fmla="*/ 0 h 20"/>
                <a:gd name="T12" fmla="*/ 109 w 109"/>
                <a:gd name="T13" fmla="*/ 10 h 20"/>
                <a:gd name="T14" fmla="*/ 99 w 10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0">
                  <a:moveTo>
                    <a:pt x="99" y="20"/>
                  </a:moveTo>
                  <a:lnTo>
                    <a:pt x="99" y="20"/>
                  </a:lnTo>
                  <a:lnTo>
                    <a:pt x="10" y="20"/>
                  </a:lnTo>
                  <a:cubicBezTo>
                    <a:pt x="4" y="20"/>
                    <a:pt x="0" y="15"/>
                    <a:pt x="0" y="10"/>
                  </a:cubicBezTo>
                  <a:cubicBezTo>
                    <a:pt x="0" y="4"/>
                    <a:pt x="4" y="0"/>
                    <a:pt x="10" y="0"/>
                  </a:cubicBezTo>
                  <a:lnTo>
                    <a:pt x="99" y="0"/>
                  </a:lnTo>
                  <a:cubicBezTo>
                    <a:pt x="104" y="0"/>
                    <a:pt x="109" y="4"/>
                    <a:pt x="109" y="10"/>
                  </a:cubicBezTo>
                  <a:cubicBezTo>
                    <a:pt x="109" y="15"/>
                    <a:pt x="104" y="20"/>
                    <a:pt x="99" y="20"/>
                  </a:cubicBezTo>
                  <a:close/>
                </a:path>
              </a:pathLst>
            </a:custGeom>
            <a:grpFill/>
            <a:ln w="0">
              <a:noFill/>
              <a:prstDash val="solid"/>
              <a:round/>
              <a:headEnd/>
              <a:tailEnd/>
            </a:ln>
          </p:spPr>
          <p:txBody>
            <a:bodyPr/>
            <a:lstStyle/>
            <a:p>
              <a:pPr defTabSz="543689">
                <a:defRPr/>
              </a:pPr>
              <a:endParaRPr lang="zh-CN" altLang="en-US" sz="3201"/>
            </a:p>
          </p:txBody>
        </p:sp>
        <p:sp>
          <p:nvSpPr>
            <p:cNvPr id="141" name="Freeform 207"/>
            <p:cNvSpPr>
              <a:spLocks/>
            </p:cNvSpPr>
            <p:nvPr/>
          </p:nvSpPr>
          <p:spPr bwMode="auto">
            <a:xfrm>
              <a:off x="2513013" y="1096964"/>
              <a:ext cx="525463" cy="17463"/>
            </a:xfrm>
            <a:custGeom>
              <a:avLst/>
              <a:gdLst>
                <a:gd name="T0" fmla="*/ 608 w 618"/>
                <a:gd name="T1" fmla="*/ 20 h 20"/>
                <a:gd name="T2" fmla="*/ 608 w 618"/>
                <a:gd name="T3" fmla="*/ 20 h 20"/>
                <a:gd name="T4" fmla="*/ 10 w 618"/>
                <a:gd name="T5" fmla="*/ 20 h 20"/>
                <a:gd name="T6" fmla="*/ 0 w 618"/>
                <a:gd name="T7" fmla="*/ 10 h 20"/>
                <a:gd name="T8" fmla="*/ 10 w 618"/>
                <a:gd name="T9" fmla="*/ 0 h 20"/>
                <a:gd name="T10" fmla="*/ 608 w 618"/>
                <a:gd name="T11" fmla="*/ 0 h 20"/>
                <a:gd name="T12" fmla="*/ 618 w 618"/>
                <a:gd name="T13" fmla="*/ 10 h 20"/>
                <a:gd name="T14" fmla="*/ 608 w 61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8" h="20">
                  <a:moveTo>
                    <a:pt x="608" y="20"/>
                  </a:moveTo>
                  <a:lnTo>
                    <a:pt x="608" y="20"/>
                  </a:lnTo>
                  <a:lnTo>
                    <a:pt x="10" y="20"/>
                  </a:lnTo>
                  <a:cubicBezTo>
                    <a:pt x="5" y="20"/>
                    <a:pt x="0" y="15"/>
                    <a:pt x="0" y="10"/>
                  </a:cubicBezTo>
                  <a:cubicBezTo>
                    <a:pt x="0" y="5"/>
                    <a:pt x="5" y="0"/>
                    <a:pt x="10" y="0"/>
                  </a:cubicBezTo>
                  <a:lnTo>
                    <a:pt x="608" y="0"/>
                  </a:lnTo>
                  <a:cubicBezTo>
                    <a:pt x="613" y="0"/>
                    <a:pt x="618" y="5"/>
                    <a:pt x="618" y="10"/>
                  </a:cubicBezTo>
                  <a:cubicBezTo>
                    <a:pt x="618" y="15"/>
                    <a:pt x="613" y="20"/>
                    <a:pt x="608" y="20"/>
                  </a:cubicBezTo>
                  <a:close/>
                </a:path>
              </a:pathLst>
            </a:custGeom>
            <a:grpFill/>
            <a:ln w="0">
              <a:noFill/>
              <a:prstDash val="solid"/>
              <a:round/>
              <a:headEnd/>
              <a:tailEnd/>
            </a:ln>
          </p:spPr>
          <p:txBody>
            <a:bodyPr/>
            <a:lstStyle/>
            <a:p>
              <a:pPr defTabSz="543689">
                <a:defRPr/>
              </a:pPr>
              <a:endParaRPr lang="zh-CN" altLang="en-US" sz="3201"/>
            </a:p>
          </p:txBody>
        </p:sp>
        <p:sp>
          <p:nvSpPr>
            <p:cNvPr id="142" name="Freeform 208"/>
            <p:cNvSpPr>
              <a:spLocks/>
            </p:cNvSpPr>
            <p:nvPr/>
          </p:nvSpPr>
          <p:spPr bwMode="auto">
            <a:xfrm>
              <a:off x="2513013" y="1196976"/>
              <a:ext cx="381000" cy="17463"/>
            </a:xfrm>
            <a:custGeom>
              <a:avLst/>
              <a:gdLst>
                <a:gd name="T0" fmla="*/ 439 w 449"/>
                <a:gd name="T1" fmla="*/ 20 h 20"/>
                <a:gd name="T2" fmla="*/ 439 w 449"/>
                <a:gd name="T3" fmla="*/ 20 h 20"/>
                <a:gd name="T4" fmla="*/ 10 w 449"/>
                <a:gd name="T5" fmla="*/ 20 h 20"/>
                <a:gd name="T6" fmla="*/ 0 w 449"/>
                <a:gd name="T7" fmla="*/ 10 h 20"/>
                <a:gd name="T8" fmla="*/ 10 w 449"/>
                <a:gd name="T9" fmla="*/ 0 h 20"/>
                <a:gd name="T10" fmla="*/ 439 w 449"/>
                <a:gd name="T11" fmla="*/ 0 h 20"/>
                <a:gd name="T12" fmla="*/ 449 w 449"/>
                <a:gd name="T13" fmla="*/ 10 h 20"/>
                <a:gd name="T14" fmla="*/ 439 w 44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20">
                  <a:moveTo>
                    <a:pt x="439" y="20"/>
                  </a:moveTo>
                  <a:lnTo>
                    <a:pt x="439" y="20"/>
                  </a:lnTo>
                  <a:lnTo>
                    <a:pt x="10" y="20"/>
                  </a:lnTo>
                  <a:cubicBezTo>
                    <a:pt x="5" y="20"/>
                    <a:pt x="0" y="15"/>
                    <a:pt x="0" y="10"/>
                  </a:cubicBezTo>
                  <a:cubicBezTo>
                    <a:pt x="0" y="4"/>
                    <a:pt x="5" y="0"/>
                    <a:pt x="10" y="0"/>
                  </a:cubicBezTo>
                  <a:lnTo>
                    <a:pt x="439" y="0"/>
                  </a:lnTo>
                  <a:cubicBezTo>
                    <a:pt x="444" y="0"/>
                    <a:pt x="449" y="4"/>
                    <a:pt x="449" y="10"/>
                  </a:cubicBezTo>
                  <a:cubicBezTo>
                    <a:pt x="449" y="15"/>
                    <a:pt x="444" y="20"/>
                    <a:pt x="439" y="20"/>
                  </a:cubicBezTo>
                  <a:close/>
                </a:path>
              </a:pathLst>
            </a:custGeom>
            <a:grpFill/>
            <a:ln w="0">
              <a:noFill/>
              <a:prstDash val="solid"/>
              <a:round/>
              <a:headEnd/>
              <a:tailEnd/>
            </a:ln>
          </p:spPr>
          <p:txBody>
            <a:bodyPr/>
            <a:lstStyle/>
            <a:p>
              <a:pPr defTabSz="543689">
                <a:defRPr/>
              </a:pPr>
              <a:endParaRPr lang="zh-CN" altLang="en-US" sz="3201"/>
            </a:p>
          </p:txBody>
        </p:sp>
        <p:sp>
          <p:nvSpPr>
            <p:cNvPr id="143" name="Freeform 209"/>
            <p:cNvSpPr>
              <a:spLocks/>
            </p:cNvSpPr>
            <p:nvPr/>
          </p:nvSpPr>
          <p:spPr bwMode="auto">
            <a:xfrm>
              <a:off x="2852738" y="1182689"/>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44" name="Freeform 210"/>
            <p:cNvSpPr>
              <a:spLocks/>
            </p:cNvSpPr>
            <p:nvPr/>
          </p:nvSpPr>
          <p:spPr bwMode="auto">
            <a:xfrm>
              <a:off x="2919413" y="1182689"/>
              <a:ext cx="42863" cy="44450"/>
            </a:xfrm>
            <a:custGeom>
              <a:avLst/>
              <a:gdLst>
                <a:gd name="T0" fmla="*/ 26 w 52"/>
                <a:gd name="T1" fmla="*/ 52 h 52"/>
                <a:gd name="T2" fmla="*/ 26 w 52"/>
                <a:gd name="T3" fmla="*/ 52 h 52"/>
                <a:gd name="T4" fmla="*/ 0 w 52"/>
                <a:gd name="T5" fmla="*/ 26 h 52"/>
                <a:gd name="T6" fmla="*/ 26 w 52"/>
                <a:gd name="T7" fmla="*/ 0 h 52"/>
                <a:gd name="T8" fmla="*/ 52 w 52"/>
                <a:gd name="T9" fmla="*/ 26 h 52"/>
                <a:gd name="T10" fmla="*/ 26 w 52"/>
                <a:gd name="T11" fmla="*/ 52 h 52"/>
              </a:gdLst>
              <a:ahLst/>
              <a:cxnLst>
                <a:cxn ang="0">
                  <a:pos x="T0" y="T1"/>
                </a:cxn>
                <a:cxn ang="0">
                  <a:pos x="T2" y="T3"/>
                </a:cxn>
                <a:cxn ang="0">
                  <a:pos x="T4" y="T5"/>
                </a:cxn>
                <a:cxn ang="0">
                  <a:pos x="T6" y="T7"/>
                </a:cxn>
                <a:cxn ang="0">
                  <a:pos x="T8" y="T9"/>
                </a:cxn>
                <a:cxn ang="0">
                  <a:pos x="T10" y="T11"/>
                </a:cxn>
              </a:cxnLst>
              <a:rect l="0" t="0" r="r" b="b"/>
              <a:pathLst>
                <a:path w="52" h="52">
                  <a:moveTo>
                    <a:pt x="26" y="52"/>
                  </a:moveTo>
                  <a:lnTo>
                    <a:pt x="26" y="52"/>
                  </a:lnTo>
                  <a:cubicBezTo>
                    <a:pt x="12" y="52"/>
                    <a:pt x="0" y="40"/>
                    <a:pt x="0" y="26"/>
                  </a:cubicBezTo>
                  <a:cubicBezTo>
                    <a:pt x="0" y="12"/>
                    <a:pt x="12" y="0"/>
                    <a:pt x="26" y="0"/>
                  </a:cubicBezTo>
                  <a:cubicBezTo>
                    <a:pt x="40" y="0"/>
                    <a:pt x="52" y="12"/>
                    <a:pt x="52" y="26"/>
                  </a:cubicBezTo>
                  <a:cubicBezTo>
                    <a:pt x="52" y="40"/>
                    <a:pt x="40" y="52"/>
                    <a:pt x="26" y="52"/>
                  </a:cubicBezTo>
                  <a:close/>
                </a:path>
              </a:pathLst>
            </a:custGeom>
            <a:grpFill/>
            <a:ln w="0">
              <a:noFill/>
              <a:prstDash val="solid"/>
              <a:round/>
              <a:headEnd/>
              <a:tailEnd/>
            </a:ln>
          </p:spPr>
          <p:txBody>
            <a:bodyPr/>
            <a:lstStyle/>
            <a:p>
              <a:pPr defTabSz="543689">
                <a:defRPr/>
              </a:pPr>
              <a:endParaRPr lang="zh-CN" altLang="en-US" sz="3201"/>
            </a:p>
          </p:txBody>
        </p:sp>
        <p:sp>
          <p:nvSpPr>
            <p:cNvPr id="145" name="Freeform 211"/>
            <p:cNvSpPr>
              <a:spLocks/>
            </p:cNvSpPr>
            <p:nvPr/>
          </p:nvSpPr>
          <p:spPr bwMode="auto">
            <a:xfrm>
              <a:off x="2493963" y="1101726"/>
              <a:ext cx="7938"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7" y="0"/>
                    <a:pt x="10" y="2"/>
                    <a:pt x="10" y="5"/>
                  </a:cubicBezTo>
                  <a:lnTo>
                    <a:pt x="10" y="122"/>
                  </a:lnTo>
                  <a:cubicBezTo>
                    <a:pt x="10" y="125"/>
                    <a:pt x="7" y="127"/>
                    <a:pt x="5" y="127"/>
                  </a:cubicBezTo>
                  <a:close/>
                </a:path>
              </a:pathLst>
            </a:custGeom>
            <a:grpFill/>
            <a:ln w="0">
              <a:noFill/>
              <a:prstDash val="solid"/>
              <a:round/>
              <a:headEnd/>
              <a:tailEnd/>
            </a:ln>
          </p:spPr>
          <p:txBody>
            <a:bodyPr/>
            <a:lstStyle/>
            <a:p>
              <a:pPr defTabSz="543689">
                <a:defRPr/>
              </a:pPr>
              <a:endParaRPr lang="zh-CN" altLang="en-US" sz="3201"/>
            </a:p>
          </p:txBody>
        </p:sp>
        <p:sp>
          <p:nvSpPr>
            <p:cNvPr id="146" name="Freeform 212"/>
            <p:cNvSpPr>
              <a:spLocks/>
            </p:cNvSpPr>
            <p:nvPr/>
          </p:nvSpPr>
          <p:spPr bwMode="auto">
            <a:xfrm>
              <a:off x="3044826" y="1101726"/>
              <a:ext cx="9525" cy="107950"/>
            </a:xfrm>
            <a:custGeom>
              <a:avLst/>
              <a:gdLst>
                <a:gd name="T0" fmla="*/ 5 w 10"/>
                <a:gd name="T1" fmla="*/ 127 h 127"/>
                <a:gd name="T2" fmla="*/ 5 w 10"/>
                <a:gd name="T3" fmla="*/ 127 h 127"/>
                <a:gd name="T4" fmla="*/ 0 w 10"/>
                <a:gd name="T5" fmla="*/ 122 h 127"/>
                <a:gd name="T6" fmla="*/ 0 w 10"/>
                <a:gd name="T7" fmla="*/ 5 h 127"/>
                <a:gd name="T8" fmla="*/ 5 w 10"/>
                <a:gd name="T9" fmla="*/ 0 h 127"/>
                <a:gd name="T10" fmla="*/ 10 w 10"/>
                <a:gd name="T11" fmla="*/ 5 h 127"/>
                <a:gd name="T12" fmla="*/ 10 w 10"/>
                <a:gd name="T13" fmla="*/ 122 h 127"/>
                <a:gd name="T14" fmla="*/ 5 w 10"/>
                <a:gd name="T15" fmla="*/ 127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7">
                  <a:moveTo>
                    <a:pt x="5" y="127"/>
                  </a:moveTo>
                  <a:lnTo>
                    <a:pt x="5" y="127"/>
                  </a:lnTo>
                  <a:cubicBezTo>
                    <a:pt x="2" y="127"/>
                    <a:pt x="0" y="125"/>
                    <a:pt x="0" y="122"/>
                  </a:cubicBezTo>
                  <a:lnTo>
                    <a:pt x="0" y="5"/>
                  </a:lnTo>
                  <a:cubicBezTo>
                    <a:pt x="0" y="2"/>
                    <a:pt x="2" y="0"/>
                    <a:pt x="5" y="0"/>
                  </a:cubicBezTo>
                  <a:cubicBezTo>
                    <a:pt x="8" y="0"/>
                    <a:pt x="10" y="2"/>
                    <a:pt x="10" y="5"/>
                  </a:cubicBezTo>
                  <a:lnTo>
                    <a:pt x="10" y="122"/>
                  </a:lnTo>
                  <a:cubicBezTo>
                    <a:pt x="10" y="125"/>
                    <a:pt x="8" y="127"/>
                    <a:pt x="5" y="127"/>
                  </a:cubicBezTo>
                  <a:close/>
                </a:path>
              </a:pathLst>
            </a:custGeom>
            <a:grpFill/>
            <a:ln w="0">
              <a:noFill/>
              <a:prstDash val="solid"/>
              <a:round/>
              <a:headEnd/>
              <a:tailEnd/>
            </a:ln>
          </p:spPr>
          <p:txBody>
            <a:bodyPr/>
            <a:lstStyle/>
            <a:p>
              <a:pPr defTabSz="543689">
                <a:defRPr/>
              </a:pPr>
              <a:endParaRPr lang="zh-CN" altLang="en-US" sz="3201"/>
            </a:p>
          </p:txBody>
        </p:sp>
        <p:sp>
          <p:nvSpPr>
            <p:cNvPr id="147" name="Freeform 213"/>
            <p:cNvSpPr>
              <a:spLocks/>
            </p:cNvSpPr>
            <p:nvPr/>
          </p:nvSpPr>
          <p:spPr bwMode="auto">
            <a:xfrm>
              <a:off x="2454276" y="1133476"/>
              <a:ext cx="47625" cy="9525"/>
            </a:xfrm>
            <a:custGeom>
              <a:avLst/>
              <a:gdLst>
                <a:gd name="T0" fmla="*/ 52 w 57"/>
                <a:gd name="T1" fmla="*/ 10 h 10"/>
                <a:gd name="T2" fmla="*/ 52 w 57"/>
                <a:gd name="T3" fmla="*/ 10 h 10"/>
                <a:gd name="T4" fmla="*/ 5 w 57"/>
                <a:gd name="T5" fmla="*/ 10 h 10"/>
                <a:gd name="T6" fmla="*/ 0 w 57"/>
                <a:gd name="T7" fmla="*/ 5 h 10"/>
                <a:gd name="T8" fmla="*/ 5 w 57"/>
                <a:gd name="T9" fmla="*/ 0 h 10"/>
                <a:gd name="T10" fmla="*/ 52 w 57"/>
                <a:gd name="T11" fmla="*/ 0 h 10"/>
                <a:gd name="T12" fmla="*/ 57 w 57"/>
                <a:gd name="T13" fmla="*/ 5 h 10"/>
                <a:gd name="T14" fmla="*/ 52 w 57"/>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0">
                  <a:moveTo>
                    <a:pt x="52" y="10"/>
                  </a:moveTo>
                  <a:lnTo>
                    <a:pt x="52" y="10"/>
                  </a:lnTo>
                  <a:lnTo>
                    <a:pt x="5" y="10"/>
                  </a:lnTo>
                  <a:cubicBezTo>
                    <a:pt x="2" y="10"/>
                    <a:pt x="0" y="7"/>
                    <a:pt x="0" y="5"/>
                  </a:cubicBezTo>
                  <a:cubicBezTo>
                    <a:pt x="0" y="2"/>
                    <a:pt x="2" y="0"/>
                    <a:pt x="5" y="0"/>
                  </a:cubicBezTo>
                  <a:lnTo>
                    <a:pt x="52" y="0"/>
                  </a:lnTo>
                  <a:cubicBezTo>
                    <a:pt x="54" y="0"/>
                    <a:pt x="57" y="2"/>
                    <a:pt x="57" y="5"/>
                  </a:cubicBezTo>
                  <a:cubicBezTo>
                    <a:pt x="57" y="7"/>
                    <a:pt x="54" y="10"/>
                    <a:pt x="52" y="10"/>
                  </a:cubicBezTo>
                  <a:close/>
                </a:path>
              </a:pathLst>
            </a:custGeom>
            <a:grpFill/>
            <a:ln w="0">
              <a:noFill/>
              <a:prstDash val="solid"/>
              <a:round/>
              <a:headEnd/>
              <a:tailEnd/>
            </a:ln>
          </p:spPr>
          <p:txBody>
            <a:bodyPr/>
            <a:lstStyle/>
            <a:p>
              <a:pPr defTabSz="543689">
                <a:defRPr/>
              </a:pPr>
              <a:endParaRPr lang="zh-CN" altLang="en-US" sz="3201"/>
            </a:p>
          </p:txBody>
        </p:sp>
        <p:sp>
          <p:nvSpPr>
            <p:cNvPr id="148" name="Freeform 214"/>
            <p:cNvSpPr>
              <a:spLocks/>
            </p:cNvSpPr>
            <p:nvPr/>
          </p:nvSpPr>
          <p:spPr bwMode="auto">
            <a:xfrm>
              <a:off x="2473326"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49" name="Freeform 215"/>
            <p:cNvSpPr>
              <a:spLocks/>
            </p:cNvSpPr>
            <p:nvPr/>
          </p:nvSpPr>
          <p:spPr bwMode="auto">
            <a:xfrm>
              <a:off x="3046413" y="1133476"/>
              <a:ext cx="46038" cy="9525"/>
            </a:xfrm>
            <a:custGeom>
              <a:avLst/>
              <a:gdLst>
                <a:gd name="T0" fmla="*/ 50 w 55"/>
                <a:gd name="T1" fmla="*/ 10 h 10"/>
                <a:gd name="T2" fmla="*/ 50 w 55"/>
                <a:gd name="T3" fmla="*/ 10 h 10"/>
                <a:gd name="T4" fmla="*/ 5 w 55"/>
                <a:gd name="T5" fmla="*/ 10 h 10"/>
                <a:gd name="T6" fmla="*/ 0 w 55"/>
                <a:gd name="T7" fmla="*/ 5 h 10"/>
                <a:gd name="T8" fmla="*/ 5 w 55"/>
                <a:gd name="T9" fmla="*/ 0 h 10"/>
                <a:gd name="T10" fmla="*/ 50 w 55"/>
                <a:gd name="T11" fmla="*/ 0 h 10"/>
                <a:gd name="T12" fmla="*/ 55 w 55"/>
                <a:gd name="T13" fmla="*/ 5 h 10"/>
                <a:gd name="T14" fmla="*/ 50 w 55"/>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0">
                  <a:moveTo>
                    <a:pt x="50" y="10"/>
                  </a:moveTo>
                  <a:lnTo>
                    <a:pt x="50" y="10"/>
                  </a:lnTo>
                  <a:lnTo>
                    <a:pt x="5" y="10"/>
                  </a:lnTo>
                  <a:cubicBezTo>
                    <a:pt x="2" y="10"/>
                    <a:pt x="0" y="7"/>
                    <a:pt x="0" y="5"/>
                  </a:cubicBezTo>
                  <a:cubicBezTo>
                    <a:pt x="0" y="2"/>
                    <a:pt x="2" y="0"/>
                    <a:pt x="5" y="0"/>
                  </a:cubicBezTo>
                  <a:lnTo>
                    <a:pt x="50" y="0"/>
                  </a:lnTo>
                  <a:cubicBezTo>
                    <a:pt x="53" y="0"/>
                    <a:pt x="55" y="2"/>
                    <a:pt x="55" y="5"/>
                  </a:cubicBezTo>
                  <a:cubicBezTo>
                    <a:pt x="55" y="7"/>
                    <a:pt x="53" y="10"/>
                    <a:pt x="50" y="10"/>
                  </a:cubicBezTo>
                  <a:close/>
                </a:path>
              </a:pathLst>
            </a:custGeom>
            <a:grpFill/>
            <a:ln w="0">
              <a:noFill/>
              <a:prstDash val="solid"/>
              <a:round/>
              <a:headEnd/>
              <a:tailEnd/>
            </a:ln>
          </p:spPr>
          <p:txBody>
            <a:bodyPr/>
            <a:lstStyle/>
            <a:p>
              <a:pPr defTabSz="543689">
                <a:defRPr/>
              </a:pPr>
              <a:endParaRPr lang="zh-CN" altLang="en-US" sz="3201"/>
            </a:p>
          </p:txBody>
        </p:sp>
        <p:sp>
          <p:nvSpPr>
            <p:cNvPr id="150" name="Freeform 216"/>
            <p:cNvSpPr>
              <a:spLocks/>
            </p:cNvSpPr>
            <p:nvPr/>
          </p:nvSpPr>
          <p:spPr bwMode="auto">
            <a:xfrm>
              <a:off x="3062288" y="1163639"/>
              <a:ext cx="14288" cy="14288"/>
            </a:xfrm>
            <a:custGeom>
              <a:avLst/>
              <a:gdLst>
                <a:gd name="T0" fmla="*/ 16 w 16"/>
                <a:gd name="T1" fmla="*/ 16 h 16"/>
                <a:gd name="T2" fmla="*/ 16 w 16"/>
                <a:gd name="T3" fmla="*/ 16 h 16"/>
                <a:gd name="T4" fmla="*/ 0 w 16"/>
                <a:gd name="T5" fmla="*/ 16 h 16"/>
                <a:gd name="T6" fmla="*/ 0 w 16"/>
                <a:gd name="T7" fmla="*/ 0 h 16"/>
                <a:gd name="T8" fmla="*/ 16 w 16"/>
                <a:gd name="T9" fmla="*/ 0 h 16"/>
                <a:gd name="T10" fmla="*/ 16 w 16"/>
                <a:gd name="T11" fmla="*/ 16 h 16"/>
              </a:gdLst>
              <a:ahLst/>
              <a:cxnLst>
                <a:cxn ang="0">
                  <a:pos x="T0" y="T1"/>
                </a:cxn>
                <a:cxn ang="0">
                  <a:pos x="T2" y="T3"/>
                </a:cxn>
                <a:cxn ang="0">
                  <a:pos x="T4" y="T5"/>
                </a:cxn>
                <a:cxn ang="0">
                  <a:pos x="T6" y="T7"/>
                </a:cxn>
                <a:cxn ang="0">
                  <a:pos x="T8" y="T9"/>
                </a:cxn>
                <a:cxn ang="0">
                  <a:pos x="T10" y="T11"/>
                </a:cxn>
              </a:cxnLst>
              <a:rect l="0" t="0" r="r" b="b"/>
              <a:pathLst>
                <a:path w="16" h="16">
                  <a:moveTo>
                    <a:pt x="16" y="16"/>
                  </a:moveTo>
                  <a:lnTo>
                    <a:pt x="16" y="16"/>
                  </a:lnTo>
                  <a:lnTo>
                    <a:pt x="0" y="16"/>
                  </a:lnTo>
                  <a:lnTo>
                    <a:pt x="0" y="0"/>
                  </a:lnTo>
                  <a:lnTo>
                    <a:pt x="16" y="0"/>
                  </a:lnTo>
                  <a:lnTo>
                    <a:pt x="16" y="16"/>
                  </a:lnTo>
                  <a:close/>
                </a:path>
              </a:pathLst>
            </a:custGeom>
            <a:grpFill/>
            <a:ln w="0">
              <a:noFill/>
              <a:prstDash val="solid"/>
              <a:round/>
              <a:headEnd/>
              <a:tailEnd/>
            </a:ln>
          </p:spPr>
          <p:txBody>
            <a:bodyPr/>
            <a:lstStyle/>
            <a:p>
              <a:pPr defTabSz="543689">
                <a:defRPr/>
              </a:pPr>
              <a:endParaRPr lang="zh-CN" altLang="en-US" sz="3201"/>
            </a:p>
          </p:txBody>
        </p:sp>
        <p:sp>
          <p:nvSpPr>
            <p:cNvPr id="151" name="Freeform 217"/>
            <p:cNvSpPr>
              <a:spLocks/>
            </p:cNvSpPr>
            <p:nvPr/>
          </p:nvSpPr>
          <p:spPr bwMode="auto">
            <a:xfrm>
              <a:off x="2559051" y="1125539"/>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52" name="Freeform 218"/>
            <p:cNvSpPr>
              <a:spLocks/>
            </p:cNvSpPr>
            <p:nvPr/>
          </p:nvSpPr>
          <p:spPr bwMode="auto">
            <a:xfrm>
              <a:off x="2619376" y="1130301"/>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53" name="Freeform 219"/>
            <p:cNvSpPr>
              <a:spLocks/>
            </p:cNvSpPr>
            <p:nvPr/>
          </p:nvSpPr>
          <p:spPr bwMode="auto">
            <a:xfrm>
              <a:off x="2559051" y="1155701"/>
              <a:ext cx="65088"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54" name="Freeform 220"/>
            <p:cNvSpPr>
              <a:spLocks/>
            </p:cNvSpPr>
            <p:nvPr/>
          </p:nvSpPr>
          <p:spPr bwMode="auto">
            <a:xfrm>
              <a:off x="2619376" y="1158876"/>
              <a:ext cx="17463"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55" name="Freeform 221"/>
            <p:cNvSpPr>
              <a:spLocks/>
            </p:cNvSpPr>
            <p:nvPr/>
          </p:nvSpPr>
          <p:spPr bwMode="auto">
            <a:xfrm>
              <a:off x="2674938" y="1125539"/>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56" name="Freeform 222"/>
            <p:cNvSpPr>
              <a:spLocks/>
            </p:cNvSpPr>
            <p:nvPr/>
          </p:nvSpPr>
          <p:spPr bwMode="auto">
            <a:xfrm>
              <a:off x="2735263" y="1130301"/>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57" name="Freeform 223"/>
            <p:cNvSpPr>
              <a:spLocks/>
            </p:cNvSpPr>
            <p:nvPr/>
          </p:nvSpPr>
          <p:spPr bwMode="auto">
            <a:xfrm>
              <a:off x="2674938" y="1155701"/>
              <a:ext cx="66675" cy="19050"/>
            </a:xfrm>
            <a:custGeom>
              <a:avLst/>
              <a:gdLst>
                <a:gd name="T0" fmla="*/ 79 w 79"/>
                <a:gd name="T1" fmla="*/ 22 h 22"/>
                <a:gd name="T2" fmla="*/ 79 w 79"/>
                <a:gd name="T3" fmla="*/ 22 h 22"/>
                <a:gd name="T4" fmla="*/ 0 w 79"/>
                <a:gd name="T5" fmla="*/ 22 h 22"/>
                <a:gd name="T6" fmla="*/ 0 w 79"/>
                <a:gd name="T7" fmla="*/ 0 h 22"/>
                <a:gd name="T8" fmla="*/ 63 w 79"/>
                <a:gd name="T9" fmla="*/ 0 h 22"/>
                <a:gd name="T10" fmla="*/ 79 w 79"/>
                <a:gd name="T11" fmla="*/ 22 h 22"/>
              </a:gdLst>
              <a:ahLst/>
              <a:cxnLst>
                <a:cxn ang="0">
                  <a:pos x="T0" y="T1"/>
                </a:cxn>
                <a:cxn ang="0">
                  <a:pos x="T2" y="T3"/>
                </a:cxn>
                <a:cxn ang="0">
                  <a:pos x="T4" y="T5"/>
                </a:cxn>
                <a:cxn ang="0">
                  <a:pos x="T6" y="T7"/>
                </a:cxn>
                <a:cxn ang="0">
                  <a:pos x="T8" y="T9"/>
                </a:cxn>
                <a:cxn ang="0">
                  <a:pos x="T10" y="T11"/>
                </a:cxn>
              </a:cxnLst>
              <a:rect l="0" t="0" r="r" b="b"/>
              <a:pathLst>
                <a:path w="79" h="22">
                  <a:moveTo>
                    <a:pt x="79" y="22"/>
                  </a:moveTo>
                  <a:lnTo>
                    <a:pt x="79" y="22"/>
                  </a:lnTo>
                  <a:lnTo>
                    <a:pt x="0" y="22"/>
                  </a:lnTo>
                  <a:lnTo>
                    <a:pt x="0" y="0"/>
                  </a:lnTo>
                  <a:lnTo>
                    <a:pt x="63" y="0"/>
                  </a:lnTo>
                  <a:lnTo>
                    <a:pt x="79" y="22"/>
                  </a:lnTo>
                  <a:close/>
                </a:path>
              </a:pathLst>
            </a:custGeom>
            <a:grpFill/>
            <a:ln w="0">
              <a:noFill/>
              <a:prstDash val="solid"/>
              <a:round/>
              <a:headEnd/>
              <a:tailEnd/>
            </a:ln>
          </p:spPr>
          <p:txBody>
            <a:bodyPr/>
            <a:lstStyle/>
            <a:p>
              <a:pPr defTabSz="543689">
                <a:defRPr/>
              </a:pPr>
              <a:endParaRPr lang="zh-CN" altLang="en-US" sz="3201"/>
            </a:p>
          </p:txBody>
        </p:sp>
        <p:sp>
          <p:nvSpPr>
            <p:cNvPr id="158" name="Freeform 224"/>
            <p:cNvSpPr>
              <a:spLocks/>
            </p:cNvSpPr>
            <p:nvPr/>
          </p:nvSpPr>
          <p:spPr bwMode="auto">
            <a:xfrm>
              <a:off x="2735263" y="1158876"/>
              <a:ext cx="19050" cy="12700"/>
            </a:xfrm>
            <a:custGeom>
              <a:avLst/>
              <a:gdLst>
                <a:gd name="T0" fmla="*/ 0 w 22"/>
                <a:gd name="T1" fmla="*/ 0 h 15"/>
                <a:gd name="T2" fmla="*/ 0 w 22"/>
                <a:gd name="T3" fmla="*/ 0 h 15"/>
                <a:gd name="T4" fmla="*/ 22 w 22"/>
                <a:gd name="T5" fmla="*/ 0 h 15"/>
                <a:gd name="T6" fmla="*/ 22 w 22"/>
                <a:gd name="T7" fmla="*/ 15 h 15"/>
                <a:gd name="T8" fmla="*/ 12 w 22"/>
                <a:gd name="T9" fmla="*/ 15 h 15"/>
                <a:gd name="T10" fmla="*/ 0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0" y="0"/>
                  </a:moveTo>
                  <a:lnTo>
                    <a:pt x="0" y="0"/>
                  </a:lnTo>
                  <a:lnTo>
                    <a:pt x="22" y="0"/>
                  </a:lnTo>
                  <a:lnTo>
                    <a:pt x="22" y="15"/>
                  </a:lnTo>
                  <a:lnTo>
                    <a:pt x="12"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59" name="Freeform 226"/>
            <p:cNvSpPr>
              <a:spLocks/>
            </p:cNvSpPr>
            <p:nvPr/>
          </p:nvSpPr>
          <p:spPr bwMode="auto">
            <a:xfrm>
              <a:off x="2794001"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60" name="Freeform 227"/>
            <p:cNvSpPr>
              <a:spLocks/>
            </p:cNvSpPr>
            <p:nvPr/>
          </p:nvSpPr>
          <p:spPr bwMode="auto">
            <a:xfrm>
              <a:off x="2854326"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61" name="Freeform 228"/>
            <p:cNvSpPr>
              <a:spLocks/>
            </p:cNvSpPr>
            <p:nvPr/>
          </p:nvSpPr>
          <p:spPr bwMode="auto">
            <a:xfrm>
              <a:off x="2794001"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62" name="Freeform 229"/>
            <p:cNvSpPr>
              <a:spLocks/>
            </p:cNvSpPr>
            <p:nvPr/>
          </p:nvSpPr>
          <p:spPr bwMode="auto">
            <a:xfrm>
              <a:off x="2854326"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63" name="Freeform 230"/>
            <p:cNvSpPr>
              <a:spLocks/>
            </p:cNvSpPr>
            <p:nvPr/>
          </p:nvSpPr>
          <p:spPr bwMode="auto">
            <a:xfrm>
              <a:off x="2913063" y="1125538"/>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64" name="Freeform 231"/>
            <p:cNvSpPr>
              <a:spLocks/>
            </p:cNvSpPr>
            <p:nvPr/>
          </p:nvSpPr>
          <p:spPr bwMode="auto">
            <a:xfrm>
              <a:off x="2973388" y="1130301"/>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sp>
          <p:nvSpPr>
            <p:cNvPr id="165" name="Freeform 232"/>
            <p:cNvSpPr>
              <a:spLocks/>
            </p:cNvSpPr>
            <p:nvPr/>
          </p:nvSpPr>
          <p:spPr bwMode="auto">
            <a:xfrm>
              <a:off x="2913063" y="1155701"/>
              <a:ext cx="66675" cy="19050"/>
            </a:xfrm>
            <a:custGeom>
              <a:avLst/>
              <a:gdLst>
                <a:gd name="T0" fmla="*/ 78 w 78"/>
                <a:gd name="T1" fmla="*/ 22 h 22"/>
                <a:gd name="T2" fmla="*/ 78 w 78"/>
                <a:gd name="T3" fmla="*/ 22 h 22"/>
                <a:gd name="T4" fmla="*/ 0 w 78"/>
                <a:gd name="T5" fmla="*/ 22 h 22"/>
                <a:gd name="T6" fmla="*/ 0 w 78"/>
                <a:gd name="T7" fmla="*/ 0 h 22"/>
                <a:gd name="T8" fmla="*/ 62 w 78"/>
                <a:gd name="T9" fmla="*/ 0 h 22"/>
                <a:gd name="T10" fmla="*/ 78 w 78"/>
                <a:gd name="T11" fmla="*/ 22 h 22"/>
              </a:gdLst>
              <a:ahLst/>
              <a:cxnLst>
                <a:cxn ang="0">
                  <a:pos x="T0" y="T1"/>
                </a:cxn>
                <a:cxn ang="0">
                  <a:pos x="T2" y="T3"/>
                </a:cxn>
                <a:cxn ang="0">
                  <a:pos x="T4" y="T5"/>
                </a:cxn>
                <a:cxn ang="0">
                  <a:pos x="T6" y="T7"/>
                </a:cxn>
                <a:cxn ang="0">
                  <a:pos x="T8" y="T9"/>
                </a:cxn>
                <a:cxn ang="0">
                  <a:pos x="T10" y="T11"/>
                </a:cxn>
              </a:cxnLst>
              <a:rect l="0" t="0" r="r" b="b"/>
              <a:pathLst>
                <a:path w="78" h="22">
                  <a:moveTo>
                    <a:pt x="78" y="22"/>
                  </a:moveTo>
                  <a:lnTo>
                    <a:pt x="78" y="22"/>
                  </a:lnTo>
                  <a:lnTo>
                    <a:pt x="0" y="22"/>
                  </a:lnTo>
                  <a:lnTo>
                    <a:pt x="0" y="0"/>
                  </a:lnTo>
                  <a:lnTo>
                    <a:pt x="62" y="0"/>
                  </a:lnTo>
                  <a:lnTo>
                    <a:pt x="78" y="22"/>
                  </a:lnTo>
                  <a:close/>
                </a:path>
              </a:pathLst>
            </a:custGeom>
            <a:grpFill/>
            <a:ln w="0">
              <a:noFill/>
              <a:prstDash val="solid"/>
              <a:round/>
              <a:headEnd/>
              <a:tailEnd/>
            </a:ln>
          </p:spPr>
          <p:txBody>
            <a:bodyPr/>
            <a:lstStyle/>
            <a:p>
              <a:pPr defTabSz="543689">
                <a:defRPr/>
              </a:pPr>
              <a:endParaRPr lang="zh-CN" altLang="en-US" sz="3201"/>
            </a:p>
          </p:txBody>
        </p:sp>
        <p:sp>
          <p:nvSpPr>
            <p:cNvPr id="166" name="Freeform 233"/>
            <p:cNvSpPr>
              <a:spLocks/>
            </p:cNvSpPr>
            <p:nvPr/>
          </p:nvSpPr>
          <p:spPr bwMode="auto">
            <a:xfrm>
              <a:off x="2973388" y="1158876"/>
              <a:ext cx="19050" cy="12700"/>
            </a:xfrm>
            <a:custGeom>
              <a:avLst/>
              <a:gdLst>
                <a:gd name="T0" fmla="*/ 0 w 21"/>
                <a:gd name="T1" fmla="*/ 0 h 15"/>
                <a:gd name="T2" fmla="*/ 0 w 21"/>
                <a:gd name="T3" fmla="*/ 0 h 15"/>
                <a:gd name="T4" fmla="*/ 21 w 21"/>
                <a:gd name="T5" fmla="*/ 0 h 15"/>
                <a:gd name="T6" fmla="*/ 21 w 21"/>
                <a:gd name="T7" fmla="*/ 15 h 15"/>
                <a:gd name="T8" fmla="*/ 11 w 21"/>
                <a:gd name="T9" fmla="*/ 15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0" y="0"/>
                  </a:lnTo>
                  <a:lnTo>
                    <a:pt x="21" y="0"/>
                  </a:lnTo>
                  <a:lnTo>
                    <a:pt x="21" y="15"/>
                  </a:lnTo>
                  <a:lnTo>
                    <a:pt x="11" y="15"/>
                  </a:lnTo>
                  <a:lnTo>
                    <a:pt x="0" y="0"/>
                  </a:lnTo>
                  <a:close/>
                </a:path>
              </a:pathLst>
            </a:custGeom>
            <a:grpFill/>
            <a:ln w="0">
              <a:noFill/>
              <a:prstDash val="solid"/>
              <a:round/>
              <a:headEnd/>
              <a:tailEnd/>
            </a:ln>
          </p:spPr>
          <p:txBody>
            <a:bodyPr/>
            <a:lstStyle/>
            <a:p>
              <a:pPr defTabSz="543689">
                <a:defRPr/>
              </a:pPr>
              <a:endParaRPr lang="zh-CN" altLang="en-US" sz="3201"/>
            </a:p>
          </p:txBody>
        </p:sp>
      </p:grpSp>
      <p:grpSp>
        <p:nvGrpSpPr>
          <p:cNvPr id="167" name="组合 166"/>
          <p:cNvGrpSpPr/>
          <p:nvPr/>
        </p:nvGrpSpPr>
        <p:grpSpPr>
          <a:xfrm>
            <a:off x="2591789" y="4695725"/>
            <a:ext cx="497493" cy="458955"/>
            <a:chOff x="2339752" y="3369469"/>
            <a:chExt cx="676275" cy="623888"/>
          </a:xfrm>
        </p:grpSpPr>
        <p:sp>
          <p:nvSpPr>
            <p:cNvPr id="168" name="Freeform 404"/>
            <p:cNvSpPr>
              <a:spLocks noEditPoints="1"/>
            </p:cNvSpPr>
            <p:nvPr/>
          </p:nvSpPr>
          <p:spPr bwMode="auto">
            <a:xfrm>
              <a:off x="2339752" y="3369469"/>
              <a:ext cx="676275" cy="541338"/>
            </a:xfrm>
            <a:custGeom>
              <a:avLst/>
              <a:gdLst>
                <a:gd name="T0" fmla="*/ 424 w 426"/>
                <a:gd name="T1" fmla="*/ 23 h 341"/>
                <a:gd name="T2" fmla="*/ 422 w 426"/>
                <a:gd name="T3" fmla="*/ 19 h 341"/>
                <a:gd name="T4" fmla="*/ 419 w 426"/>
                <a:gd name="T5" fmla="*/ 14 h 341"/>
                <a:gd name="T6" fmla="*/ 416 w 426"/>
                <a:gd name="T7" fmla="*/ 11 h 341"/>
                <a:gd name="T8" fmla="*/ 412 w 426"/>
                <a:gd name="T9" fmla="*/ 7 h 341"/>
                <a:gd name="T10" fmla="*/ 409 w 426"/>
                <a:gd name="T11" fmla="*/ 5 h 341"/>
                <a:gd name="T12" fmla="*/ 404 w 426"/>
                <a:gd name="T13" fmla="*/ 3 h 341"/>
                <a:gd name="T14" fmla="*/ 400 w 426"/>
                <a:gd name="T15" fmla="*/ 2 h 341"/>
                <a:gd name="T16" fmla="*/ 394 w 426"/>
                <a:gd name="T17" fmla="*/ 0 h 341"/>
                <a:gd name="T18" fmla="*/ 32 w 426"/>
                <a:gd name="T19" fmla="*/ 0 h 341"/>
                <a:gd name="T20" fmla="*/ 28 w 426"/>
                <a:gd name="T21" fmla="*/ 2 h 341"/>
                <a:gd name="T22" fmla="*/ 23 w 426"/>
                <a:gd name="T23" fmla="*/ 3 h 341"/>
                <a:gd name="T24" fmla="*/ 18 w 426"/>
                <a:gd name="T25" fmla="*/ 5 h 341"/>
                <a:gd name="T26" fmla="*/ 14 w 426"/>
                <a:gd name="T27" fmla="*/ 7 h 341"/>
                <a:gd name="T28" fmla="*/ 11 w 426"/>
                <a:gd name="T29" fmla="*/ 11 h 341"/>
                <a:gd name="T30" fmla="*/ 7 w 426"/>
                <a:gd name="T31" fmla="*/ 14 h 341"/>
                <a:gd name="T32" fmla="*/ 5 w 426"/>
                <a:gd name="T33" fmla="*/ 19 h 341"/>
                <a:gd name="T34" fmla="*/ 3 w 426"/>
                <a:gd name="T35" fmla="*/ 23 h 341"/>
                <a:gd name="T36" fmla="*/ 1 w 426"/>
                <a:gd name="T37" fmla="*/ 28 h 341"/>
                <a:gd name="T38" fmla="*/ 0 w 426"/>
                <a:gd name="T39" fmla="*/ 32 h 341"/>
                <a:gd name="T40" fmla="*/ 0 w 426"/>
                <a:gd name="T41" fmla="*/ 296 h 341"/>
                <a:gd name="T42" fmla="*/ 1 w 426"/>
                <a:gd name="T43" fmla="*/ 300 h 341"/>
                <a:gd name="T44" fmla="*/ 3 w 426"/>
                <a:gd name="T45" fmla="*/ 305 h 341"/>
                <a:gd name="T46" fmla="*/ 5 w 426"/>
                <a:gd name="T47" fmla="*/ 309 h 341"/>
                <a:gd name="T48" fmla="*/ 7 w 426"/>
                <a:gd name="T49" fmla="*/ 314 h 341"/>
                <a:gd name="T50" fmla="*/ 11 w 426"/>
                <a:gd name="T51" fmla="*/ 317 h 341"/>
                <a:gd name="T52" fmla="*/ 14 w 426"/>
                <a:gd name="T53" fmla="*/ 321 h 341"/>
                <a:gd name="T54" fmla="*/ 18 w 426"/>
                <a:gd name="T55" fmla="*/ 323 h 341"/>
                <a:gd name="T56" fmla="*/ 23 w 426"/>
                <a:gd name="T57" fmla="*/ 325 h 341"/>
                <a:gd name="T58" fmla="*/ 28 w 426"/>
                <a:gd name="T59" fmla="*/ 326 h 341"/>
                <a:gd name="T60" fmla="*/ 32 w 426"/>
                <a:gd name="T61" fmla="*/ 327 h 341"/>
                <a:gd name="T62" fmla="*/ 145 w 426"/>
                <a:gd name="T63" fmla="*/ 341 h 341"/>
                <a:gd name="T64" fmla="*/ 393 w 426"/>
                <a:gd name="T65" fmla="*/ 327 h 341"/>
                <a:gd name="T66" fmla="*/ 398 w 426"/>
                <a:gd name="T67" fmla="*/ 327 h 341"/>
                <a:gd name="T68" fmla="*/ 402 w 426"/>
                <a:gd name="T69" fmla="*/ 326 h 341"/>
                <a:gd name="T70" fmla="*/ 407 w 426"/>
                <a:gd name="T71" fmla="*/ 324 h 341"/>
                <a:gd name="T72" fmla="*/ 411 w 426"/>
                <a:gd name="T73" fmla="*/ 322 h 341"/>
                <a:gd name="T74" fmla="*/ 415 w 426"/>
                <a:gd name="T75" fmla="*/ 318 h 341"/>
                <a:gd name="T76" fmla="*/ 418 w 426"/>
                <a:gd name="T77" fmla="*/ 315 h 341"/>
                <a:gd name="T78" fmla="*/ 421 w 426"/>
                <a:gd name="T79" fmla="*/ 312 h 341"/>
                <a:gd name="T80" fmla="*/ 424 w 426"/>
                <a:gd name="T81" fmla="*/ 307 h 341"/>
                <a:gd name="T82" fmla="*/ 425 w 426"/>
                <a:gd name="T83" fmla="*/ 303 h 341"/>
                <a:gd name="T84" fmla="*/ 426 w 426"/>
                <a:gd name="T85" fmla="*/ 297 h 341"/>
                <a:gd name="T86" fmla="*/ 426 w 426"/>
                <a:gd name="T87" fmla="*/ 31 h 341"/>
                <a:gd name="T88" fmla="*/ 425 w 426"/>
                <a:gd name="T89" fmla="*/ 26 h 341"/>
                <a:gd name="T90" fmla="*/ 39 w 426"/>
                <a:gd name="T91" fmla="*/ 3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405"/>
            <p:cNvSpPr>
              <a:spLocks/>
            </p:cNvSpPr>
            <p:nvPr/>
          </p:nvSpPr>
          <p:spPr bwMode="auto">
            <a:xfrm>
              <a:off x="2498502" y="3490119"/>
              <a:ext cx="350838" cy="233363"/>
            </a:xfrm>
            <a:custGeom>
              <a:avLst/>
              <a:gdLst>
                <a:gd name="T0" fmla="*/ 103 w 221"/>
                <a:gd name="T1" fmla="*/ 0 h 147"/>
                <a:gd name="T2" fmla="*/ 103 w 221"/>
                <a:gd name="T3" fmla="*/ 0 h 147"/>
                <a:gd name="T4" fmla="*/ 114 w 221"/>
                <a:gd name="T5" fmla="*/ 0 h 147"/>
                <a:gd name="T6" fmla="*/ 123 w 221"/>
                <a:gd name="T7" fmla="*/ 3 h 147"/>
                <a:gd name="T8" fmla="*/ 133 w 221"/>
                <a:gd name="T9" fmla="*/ 7 h 147"/>
                <a:gd name="T10" fmla="*/ 141 w 221"/>
                <a:gd name="T11" fmla="*/ 12 h 147"/>
                <a:gd name="T12" fmla="*/ 149 w 221"/>
                <a:gd name="T13" fmla="*/ 17 h 147"/>
                <a:gd name="T14" fmla="*/ 156 w 221"/>
                <a:gd name="T15" fmla="*/ 25 h 147"/>
                <a:gd name="T16" fmla="*/ 162 w 221"/>
                <a:gd name="T17" fmla="*/ 33 h 147"/>
                <a:gd name="T18" fmla="*/ 166 w 221"/>
                <a:gd name="T19" fmla="*/ 42 h 147"/>
                <a:gd name="T20" fmla="*/ 166 w 221"/>
                <a:gd name="T21" fmla="*/ 42 h 147"/>
                <a:gd name="T22" fmla="*/ 169 w 221"/>
                <a:gd name="T23" fmla="*/ 42 h 147"/>
                <a:gd name="T24" fmla="*/ 169 w 221"/>
                <a:gd name="T25" fmla="*/ 42 h 147"/>
                <a:gd name="T26" fmla="*/ 179 w 221"/>
                <a:gd name="T27" fmla="*/ 43 h 147"/>
                <a:gd name="T28" fmla="*/ 189 w 221"/>
                <a:gd name="T29" fmla="*/ 46 h 147"/>
                <a:gd name="T30" fmla="*/ 198 w 221"/>
                <a:gd name="T31" fmla="*/ 51 h 147"/>
                <a:gd name="T32" fmla="*/ 206 w 221"/>
                <a:gd name="T33" fmla="*/ 57 h 147"/>
                <a:gd name="T34" fmla="*/ 212 w 221"/>
                <a:gd name="T35" fmla="*/ 65 h 147"/>
                <a:gd name="T36" fmla="*/ 217 w 221"/>
                <a:gd name="T37" fmla="*/ 74 h 147"/>
                <a:gd name="T38" fmla="*/ 219 w 221"/>
                <a:gd name="T39" fmla="*/ 84 h 147"/>
                <a:gd name="T40" fmla="*/ 221 w 221"/>
                <a:gd name="T41" fmla="*/ 94 h 147"/>
                <a:gd name="T42" fmla="*/ 221 w 221"/>
                <a:gd name="T43" fmla="*/ 94 h 147"/>
                <a:gd name="T44" fmla="*/ 219 w 221"/>
                <a:gd name="T45" fmla="*/ 104 h 147"/>
                <a:gd name="T46" fmla="*/ 217 w 221"/>
                <a:gd name="T47" fmla="*/ 115 h 147"/>
                <a:gd name="T48" fmla="*/ 212 w 221"/>
                <a:gd name="T49" fmla="*/ 124 h 147"/>
                <a:gd name="T50" fmla="*/ 206 w 221"/>
                <a:gd name="T51" fmla="*/ 131 h 147"/>
                <a:gd name="T52" fmla="*/ 198 w 221"/>
                <a:gd name="T53" fmla="*/ 138 h 147"/>
                <a:gd name="T54" fmla="*/ 189 w 221"/>
                <a:gd name="T55" fmla="*/ 143 h 147"/>
                <a:gd name="T56" fmla="*/ 179 w 221"/>
                <a:gd name="T57" fmla="*/ 146 h 147"/>
                <a:gd name="T58" fmla="*/ 169 w 221"/>
                <a:gd name="T59" fmla="*/ 147 h 147"/>
                <a:gd name="T60" fmla="*/ 44 w 221"/>
                <a:gd name="T61" fmla="*/ 147 h 147"/>
                <a:gd name="T62" fmla="*/ 44 w 221"/>
                <a:gd name="T63" fmla="*/ 147 h 147"/>
                <a:gd name="T64" fmla="*/ 35 w 221"/>
                <a:gd name="T65" fmla="*/ 146 h 147"/>
                <a:gd name="T66" fmla="*/ 26 w 221"/>
                <a:gd name="T67" fmla="*/ 144 h 147"/>
                <a:gd name="T68" fmla="*/ 19 w 221"/>
                <a:gd name="T69" fmla="*/ 139 h 147"/>
                <a:gd name="T70" fmla="*/ 12 w 221"/>
                <a:gd name="T71" fmla="*/ 134 h 147"/>
                <a:gd name="T72" fmla="*/ 7 w 221"/>
                <a:gd name="T73" fmla="*/ 128 h 147"/>
                <a:gd name="T74" fmla="*/ 3 w 221"/>
                <a:gd name="T75" fmla="*/ 120 h 147"/>
                <a:gd name="T76" fmla="*/ 1 w 221"/>
                <a:gd name="T77" fmla="*/ 112 h 147"/>
                <a:gd name="T78" fmla="*/ 0 w 221"/>
                <a:gd name="T79" fmla="*/ 103 h 147"/>
                <a:gd name="T80" fmla="*/ 0 w 221"/>
                <a:gd name="T81" fmla="*/ 103 h 147"/>
                <a:gd name="T82" fmla="*/ 0 w 221"/>
                <a:gd name="T83" fmla="*/ 95 h 147"/>
                <a:gd name="T84" fmla="*/ 2 w 221"/>
                <a:gd name="T85" fmla="*/ 87 h 147"/>
                <a:gd name="T86" fmla="*/ 6 w 221"/>
                <a:gd name="T87" fmla="*/ 81 h 147"/>
                <a:gd name="T88" fmla="*/ 10 w 221"/>
                <a:gd name="T89" fmla="*/ 75 h 147"/>
                <a:gd name="T90" fmla="*/ 16 w 221"/>
                <a:gd name="T91" fmla="*/ 69 h 147"/>
                <a:gd name="T92" fmla="*/ 21 w 221"/>
                <a:gd name="T93" fmla="*/ 65 h 147"/>
                <a:gd name="T94" fmla="*/ 29 w 221"/>
                <a:gd name="T95" fmla="*/ 61 h 147"/>
                <a:gd name="T96" fmla="*/ 36 w 221"/>
                <a:gd name="T97" fmla="*/ 60 h 147"/>
                <a:gd name="T98" fmla="*/ 36 w 221"/>
                <a:gd name="T99" fmla="*/ 60 h 147"/>
                <a:gd name="T100" fmla="*/ 38 w 221"/>
                <a:gd name="T101" fmla="*/ 48 h 147"/>
                <a:gd name="T102" fmla="*/ 43 w 221"/>
                <a:gd name="T103" fmla="*/ 36 h 147"/>
                <a:gd name="T104" fmla="*/ 50 w 221"/>
                <a:gd name="T105" fmla="*/ 26 h 147"/>
                <a:gd name="T106" fmla="*/ 58 w 221"/>
                <a:gd name="T107" fmla="*/ 17 h 147"/>
                <a:gd name="T108" fmla="*/ 68 w 221"/>
                <a:gd name="T109" fmla="*/ 9 h 147"/>
                <a:gd name="T110" fmla="*/ 79 w 221"/>
                <a:gd name="T111" fmla="*/ 5 h 147"/>
                <a:gd name="T112" fmla="*/ 90 w 221"/>
                <a:gd name="T113" fmla="*/ 1 h 147"/>
                <a:gd name="T114" fmla="*/ 103 w 221"/>
                <a:gd name="T115" fmla="*/ 0 h 147"/>
                <a:gd name="T116" fmla="*/ 103 w 221"/>
                <a:gd name="T1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1" h="147">
                  <a:moveTo>
                    <a:pt x="103" y="0"/>
                  </a:moveTo>
                  <a:lnTo>
                    <a:pt x="103" y="0"/>
                  </a:lnTo>
                  <a:lnTo>
                    <a:pt x="114" y="0"/>
                  </a:lnTo>
                  <a:lnTo>
                    <a:pt x="123" y="3"/>
                  </a:lnTo>
                  <a:lnTo>
                    <a:pt x="133" y="7"/>
                  </a:lnTo>
                  <a:lnTo>
                    <a:pt x="141" y="12"/>
                  </a:lnTo>
                  <a:lnTo>
                    <a:pt x="149" y="17"/>
                  </a:lnTo>
                  <a:lnTo>
                    <a:pt x="156" y="25"/>
                  </a:lnTo>
                  <a:lnTo>
                    <a:pt x="162" y="33"/>
                  </a:lnTo>
                  <a:lnTo>
                    <a:pt x="166" y="42"/>
                  </a:lnTo>
                  <a:lnTo>
                    <a:pt x="166" y="42"/>
                  </a:lnTo>
                  <a:lnTo>
                    <a:pt x="169" y="42"/>
                  </a:lnTo>
                  <a:lnTo>
                    <a:pt x="169" y="42"/>
                  </a:lnTo>
                  <a:lnTo>
                    <a:pt x="179" y="43"/>
                  </a:lnTo>
                  <a:lnTo>
                    <a:pt x="189" y="46"/>
                  </a:lnTo>
                  <a:lnTo>
                    <a:pt x="198" y="51"/>
                  </a:lnTo>
                  <a:lnTo>
                    <a:pt x="206" y="57"/>
                  </a:lnTo>
                  <a:lnTo>
                    <a:pt x="212" y="65"/>
                  </a:lnTo>
                  <a:lnTo>
                    <a:pt x="217" y="74"/>
                  </a:lnTo>
                  <a:lnTo>
                    <a:pt x="219" y="84"/>
                  </a:lnTo>
                  <a:lnTo>
                    <a:pt x="221" y="94"/>
                  </a:lnTo>
                  <a:lnTo>
                    <a:pt x="221" y="94"/>
                  </a:lnTo>
                  <a:lnTo>
                    <a:pt x="219" y="104"/>
                  </a:lnTo>
                  <a:lnTo>
                    <a:pt x="217" y="115"/>
                  </a:lnTo>
                  <a:lnTo>
                    <a:pt x="212" y="124"/>
                  </a:lnTo>
                  <a:lnTo>
                    <a:pt x="206" y="131"/>
                  </a:lnTo>
                  <a:lnTo>
                    <a:pt x="198" y="138"/>
                  </a:lnTo>
                  <a:lnTo>
                    <a:pt x="189" y="143"/>
                  </a:lnTo>
                  <a:lnTo>
                    <a:pt x="179" y="146"/>
                  </a:lnTo>
                  <a:lnTo>
                    <a:pt x="169" y="147"/>
                  </a:lnTo>
                  <a:lnTo>
                    <a:pt x="44" y="147"/>
                  </a:lnTo>
                  <a:lnTo>
                    <a:pt x="44" y="147"/>
                  </a:lnTo>
                  <a:lnTo>
                    <a:pt x="35" y="146"/>
                  </a:lnTo>
                  <a:lnTo>
                    <a:pt x="26" y="144"/>
                  </a:lnTo>
                  <a:lnTo>
                    <a:pt x="19" y="139"/>
                  </a:lnTo>
                  <a:lnTo>
                    <a:pt x="12" y="134"/>
                  </a:lnTo>
                  <a:lnTo>
                    <a:pt x="7" y="128"/>
                  </a:lnTo>
                  <a:lnTo>
                    <a:pt x="3" y="120"/>
                  </a:lnTo>
                  <a:lnTo>
                    <a:pt x="1" y="112"/>
                  </a:lnTo>
                  <a:lnTo>
                    <a:pt x="0" y="103"/>
                  </a:lnTo>
                  <a:lnTo>
                    <a:pt x="0" y="103"/>
                  </a:lnTo>
                  <a:lnTo>
                    <a:pt x="0" y="95"/>
                  </a:lnTo>
                  <a:lnTo>
                    <a:pt x="2" y="87"/>
                  </a:lnTo>
                  <a:lnTo>
                    <a:pt x="6" y="81"/>
                  </a:lnTo>
                  <a:lnTo>
                    <a:pt x="10" y="75"/>
                  </a:lnTo>
                  <a:lnTo>
                    <a:pt x="16" y="69"/>
                  </a:lnTo>
                  <a:lnTo>
                    <a:pt x="21" y="65"/>
                  </a:lnTo>
                  <a:lnTo>
                    <a:pt x="29" y="61"/>
                  </a:lnTo>
                  <a:lnTo>
                    <a:pt x="36" y="60"/>
                  </a:lnTo>
                  <a:lnTo>
                    <a:pt x="36" y="60"/>
                  </a:lnTo>
                  <a:lnTo>
                    <a:pt x="38" y="48"/>
                  </a:lnTo>
                  <a:lnTo>
                    <a:pt x="43" y="36"/>
                  </a:lnTo>
                  <a:lnTo>
                    <a:pt x="50" y="26"/>
                  </a:lnTo>
                  <a:lnTo>
                    <a:pt x="58" y="17"/>
                  </a:lnTo>
                  <a:lnTo>
                    <a:pt x="68" y="9"/>
                  </a:lnTo>
                  <a:lnTo>
                    <a:pt x="79" y="5"/>
                  </a:lnTo>
                  <a:lnTo>
                    <a:pt x="90" y="1"/>
                  </a:lnTo>
                  <a:lnTo>
                    <a:pt x="103" y="0"/>
                  </a:lnTo>
                  <a:lnTo>
                    <a:pt x="103" y="0"/>
                  </a:lnTo>
                  <a:close/>
                </a:path>
              </a:pathLst>
            </a:custGeom>
            <a:solidFill>
              <a:srgbClr val="65A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406"/>
            <p:cNvSpPr>
              <a:spLocks/>
            </p:cNvSpPr>
            <p:nvPr/>
          </p:nvSpPr>
          <p:spPr bwMode="auto">
            <a:xfrm>
              <a:off x="2498502" y="3933032"/>
              <a:ext cx="358775" cy="60325"/>
            </a:xfrm>
            <a:custGeom>
              <a:avLst/>
              <a:gdLst>
                <a:gd name="T0" fmla="*/ 0 w 226"/>
                <a:gd name="T1" fmla="*/ 11 h 38"/>
                <a:gd name="T2" fmla="*/ 0 w 226"/>
                <a:gd name="T3" fmla="*/ 11 h 38"/>
                <a:gd name="T4" fmla="*/ 15 w 226"/>
                <a:gd name="T5" fmla="*/ 0 h 38"/>
                <a:gd name="T6" fmla="*/ 213 w 226"/>
                <a:gd name="T7" fmla="*/ 0 h 38"/>
                <a:gd name="T8" fmla="*/ 226 w 226"/>
                <a:gd name="T9" fmla="*/ 11 h 38"/>
                <a:gd name="T10" fmla="*/ 226 w 226"/>
                <a:gd name="T11" fmla="*/ 38 h 38"/>
                <a:gd name="T12" fmla="*/ 0 w 226"/>
                <a:gd name="T13" fmla="*/ 38 h 38"/>
                <a:gd name="T14" fmla="*/ 0 w 226"/>
                <a:gd name="T15" fmla="*/ 11 h 38"/>
                <a:gd name="T16" fmla="*/ 0 w 226"/>
                <a:gd name="T17" fmla="*/ 11 h 38"/>
                <a:gd name="T18" fmla="*/ 0 w 226"/>
                <a:gd name="T19" fmla="*/ 1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38">
                  <a:moveTo>
                    <a:pt x="0" y="11"/>
                  </a:moveTo>
                  <a:lnTo>
                    <a:pt x="0" y="11"/>
                  </a:lnTo>
                  <a:lnTo>
                    <a:pt x="15" y="0"/>
                  </a:lnTo>
                  <a:lnTo>
                    <a:pt x="213" y="0"/>
                  </a:lnTo>
                  <a:lnTo>
                    <a:pt x="226" y="11"/>
                  </a:lnTo>
                  <a:lnTo>
                    <a:pt x="226" y="38"/>
                  </a:lnTo>
                  <a:lnTo>
                    <a:pt x="0" y="38"/>
                  </a:lnTo>
                  <a:lnTo>
                    <a:pt x="0" y="11"/>
                  </a:lnTo>
                  <a:lnTo>
                    <a:pt x="0" y="11"/>
                  </a:lnTo>
                  <a:lnTo>
                    <a:pt x="0" y="11"/>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1" name="下箭头 170"/>
          <p:cNvSpPr/>
          <p:nvPr/>
        </p:nvSpPr>
        <p:spPr bwMode="auto">
          <a:xfrm>
            <a:off x="2639475" y="5153373"/>
            <a:ext cx="412080" cy="398228"/>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Tree>
    <p:extLst>
      <p:ext uri="{BB962C8B-B14F-4D97-AF65-F5344CB8AC3E}">
        <p14:creationId xmlns:p14="http://schemas.microsoft.com/office/powerpoint/2010/main" val="15419960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虚拟外设</a:t>
            </a:r>
            <a:endParaRPr lang="zh-CN" altLang="en-US" dirty="0"/>
          </a:p>
        </p:txBody>
      </p:sp>
      <p:sp>
        <p:nvSpPr>
          <p:cNvPr id="5" name="文本占位符 4"/>
          <p:cNvSpPr>
            <a:spLocks noGrp="1"/>
          </p:cNvSpPr>
          <p:nvPr>
            <p:ph type="body" sz="quarter" idx="10"/>
          </p:nvPr>
        </p:nvSpPr>
        <p:spPr>
          <a:xfrm>
            <a:off x="4031939" y="1376363"/>
            <a:ext cx="4572310" cy="1980629"/>
          </a:xfrm>
        </p:spPr>
        <p:txBody>
          <a:bodyPr/>
          <a:lstStyle/>
          <a:p>
            <a:r>
              <a:rPr lang="zh-CN" altLang="en-US" sz="2000" dirty="0" smtClean="0"/>
              <a:t>虚拟机必须有的硬件包括</a:t>
            </a:r>
            <a:r>
              <a:rPr lang="en-US" altLang="zh-CN" sz="2000" dirty="0" smtClean="0"/>
              <a:t>CPU</a:t>
            </a:r>
            <a:r>
              <a:rPr lang="zh-CN" altLang="en-US" sz="2000" dirty="0" smtClean="0"/>
              <a:t>，内存，磁盘和网卡。</a:t>
            </a:r>
            <a:endParaRPr lang="en-US" altLang="zh-CN" sz="2000" dirty="0" smtClean="0"/>
          </a:p>
          <a:p>
            <a:r>
              <a:rPr lang="zh-CN" altLang="en-US" sz="2000" dirty="0" smtClean="0"/>
              <a:t>可以关联的硬件包括图形处理器</a:t>
            </a:r>
            <a:r>
              <a:rPr lang="en-US" altLang="zh-CN" sz="2000" dirty="0" smtClean="0"/>
              <a:t>GPU</a:t>
            </a:r>
            <a:r>
              <a:rPr lang="zh-CN" altLang="en-US" sz="2000" dirty="0" smtClean="0"/>
              <a:t>，</a:t>
            </a:r>
            <a:r>
              <a:rPr lang="en-US" altLang="zh-CN" sz="2000" dirty="0" smtClean="0"/>
              <a:t>USB</a:t>
            </a:r>
            <a:r>
              <a:rPr lang="zh-CN" altLang="en-US" sz="2000" dirty="0" smtClean="0"/>
              <a:t>设备以及光驱。</a:t>
            </a:r>
            <a:endParaRPr lang="zh-CN" altLang="en-US" sz="2000" dirty="0"/>
          </a:p>
        </p:txBody>
      </p:sp>
      <p:pic>
        <p:nvPicPr>
          <p:cNvPr id="4" name="图片 3"/>
          <p:cNvPicPr>
            <a:picLocks noChangeAspect="1"/>
          </p:cNvPicPr>
          <p:nvPr/>
        </p:nvPicPr>
        <p:blipFill>
          <a:blip r:embed="rId3"/>
          <a:stretch>
            <a:fillRect/>
          </a:stretch>
        </p:blipFill>
        <p:spPr>
          <a:xfrm>
            <a:off x="1511660" y="1533999"/>
            <a:ext cx="1692188" cy="4364678"/>
          </a:xfrm>
          <a:prstGeom prst="rect">
            <a:avLst/>
          </a:prstGeom>
          <a:ln>
            <a:solidFill>
              <a:schemeClr val="bg1">
                <a:lumMod val="50000"/>
              </a:schemeClr>
            </a:solidFill>
          </a:ln>
        </p:spPr>
      </p:pic>
    </p:spTree>
    <p:extLst>
      <p:ext uri="{BB962C8B-B14F-4D97-AF65-F5344CB8AC3E}">
        <p14:creationId xmlns:p14="http://schemas.microsoft.com/office/powerpoint/2010/main" val="474343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a:t>
            </a:r>
            <a:r>
              <a:rPr lang="en-US" altLang="zh-CN" dirty="0" smtClean="0"/>
              <a:t>TRUE or FALSE</a:t>
            </a:r>
            <a:r>
              <a:rPr lang="zh-CN" altLang="en-US" dirty="0" smtClean="0"/>
              <a:t>）安装</a:t>
            </a:r>
            <a:r>
              <a:rPr lang="en-US" altLang="zh-CN" dirty="0" smtClean="0"/>
              <a:t>Host OS</a:t>
            </a:r>
            <a:r>
              <a:rPr lang="zh-CN" altLang="en-US" dirty="0" smtClean="0"/>
              <a:t>和</a:t>
            </a:r>
            <a:r>
              <a:rPr lang="en-US" altLang="zh-CN" dirty="0" smtClean="0"/>
              <a:t>Guest OS</a:t>
            </a:r>
            <a:r>
              <a:rPr lang="zh-CN" altLang="en-US" dirty="0" smtClean="0"/>
              <a:t>可以使用同样的操作系统镜像。（     ）</a:t>
            </a:r>
            <a:endParaRPr lang="en-US" altLang="zh-CN" dirty="0" smtClean="0"/>
          </a:p>
          <a:p>
            <a:r>
              <a:rPr lang="en-US" altLang="zh-CN" dirty="0" smtClean="0"/>
              <a:t>DPM</a:t>
            </a:r>
            <a:r>
              <a:rPr lang="zh-CN" altLang="en-US" dirty="0" smtClean="0"/>
              <a:t>依赖的功能包括</a:t>
            </a:r>
            <a:r>
              <a:rPr lang="zh-CN" altLang="en-US" dirty="0" smtClean="0">
                <a:sym typeface="Wingdings" panose="05000000000000000000" pitchFamily="2" charset="2"/>
              </a:rPr>
              <a:t>：（     ）</a:t>
            </a:r>
            <a:endParaRPr lang="en-US" altLang="zh-CN" dirty="0" smtClean="0">
              <a:sym typeface="Wingdings" panose="05000000000000000000" pitchFamily="2" charset="2"/>
            </a:endParaRPr>
          </a:p>
          <a:p>
            <a:pPr lvl="1"/>
            <a:r>
              <a:rPr lang="en-US" altLang="zh-CN" dirty="0" smtClean="0"/>
              <a:t>DRS</a:t>
            </a:r>
          </a:p>
          <a:p>
            <a:pPr lvl="1"/>
            <a:r>
              <a:rPr lang="zh-CN" altLang="en-US" dirty="0" smtClean="0"/>
              <a:t>虚拟机自恢复</a:t>
            </a:r>
            <a:endParaRPr lang="en-US" altLang="zh-CN" dirty="0" smtClean="0"/>
          </a:p>
          <a:p>
            <a:pPr lvl="1"/>
            <a:r>
              <a:rPr lang="zh-CN" altLang="en-US" dirty="0" smtClean="0"/>
              <a:t>虚拟机热迁移</a:t>
            </a:r>
            <a:endParaRPr lang="en-US" altLang="zh-CN" dirty="0" smtClean="0"/>
          </a:p>
          <a:p>
            <a:pPr lvl="1"/>
            <a:r>
              <a:rPr lang="zh-CN" altLang="en-US" dirty="0" smtClean="0"/>
              <a:t>虚拟机规则组</a:t>
            </a:r>
            <a:r>
              <a:rPr lang="en-US" altLang="zh-CN" dirty="0" smtClean="0"/>
              <a:t/>
            </a:r>
            <a:br>
              <a:rPr lang="en-US" altLang="zh-CN" dirty="0" smtClean="0"/>
            </a:b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37820338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smtClean="0"/>
              <a:t>计算虚拟化基本概念</a:t>
            </a:r>
            <a:endParaRPr lang="en-US" altLang="zh-CN" smtClean="0"/>
          </a:p>
          <a:p>
            <a:r>
              <a:rPr lang="en-US" altLang="zh-CN" smtClean="0"/>
              <a:t>CPU</a:t>
            </a:r>
            <a:r>
              <a:rPr lang="zh-CN" altLang="en-US" smtClean="0"/>
              <a:t>虚拟化原理</a:t>
            </a:r>
            <a:endParaRPr lang="en-US" altLang="zh-CN" smtClean="0"/>
          </a:p>
          <a:p>
            <a:r>
              <a:rPr lang="zh-CN" altLang="en-US" smtClean="0"/>
              <a:t>内存虚拟化原理</a:t>
            </a:r>
            <a:endParaRPr lang="en-US" altLang="zh-CN" smtClean="0"/>
          </a:p>
          <a:p>
            <a:r>
              <a:rPr lang="zh-CN" altLang="en-US" smtClean="0"/>
              <a:t>虚拟机热迁移，资源调度等高级特性</a:t>
            </a:r>
            <a:endParaRPr lang="zh-CN" altLang="en-US" dirty="0"/>
          </a:p>
        </p:txBody>
      </p:sp>
    </p:spTree>
    <p:extLst>
      <p:ext uri="{BB962C8B-B14F-4D97-AF65-F5344CB8AC3E}">
        <p14:creationId xmlns:p14="http://schemas.microsoft.com/office/powerpoint/2010/main" val="878525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smtClean="0"/>
              <a:t>描述计算虚拟化概念</a:t>
            </a:r>
            <a:endParaRPr lang="en-US" altLang="zh-CN" dirty="0" smtClean="0"/>
          </a:p>
          <a:p>
            <a:pPr lvl="1"/>
            <a:r>
              <a:rPr lang="zh-CN" altLang="en-US" dirty="0" smtClean="0"/>
              <a:t>描述</a:t>
            </a:r>
            <a:r>
              <a:rPr lang="en-US" altLang="zh-CN" dirty="0" smtClean="0"/>
              <a:t>CPU</a:t>
            </a:r>
            <a:r>
              <a:rPr lang="zh-CN" altLang="en-US" dirty="0" smtClean="0"/>
              <a:t>虚拟化</a:t>
            </a:r>
            <a:endParaRPr lang="en-US" altLang="zh-CN" dirty="0" smtClean="0"/>
          </a:p>
          <a:p>
            <a:pPr lvl="1"/>
            <a:r>
              <a:rPr lang="zh-CN" altLang="en-US" dirty="0" smtClean="0"/>
              <a:t>描述内存虚拟化</a:t>
            </a:r>
            <a:endParaRPr lang="en-US" altLang="zh-CN" dirty="0" smtClean="0"/>
          </a:p>
          <a:p>
            <a:pPr lvl="1"/>
            <a:r>
              <a:rPr lang="zh-CN" altLang="en-US" dirty="0" smtClean="0"/>
              <a:t>区分</a:t>
            </a:r>
            <a:r>
              <a:rPr lang="en-US" altLang="zh-CN" dirty="0" smtClean="0"/>
              <a:t>FusionCompute</a:t>
            </a:r>
            <a:r>
              <a:rPr lang="zh-CN" altLang="en-US" dirty="0" smtClean="0"/>
              <a:t>关键特性</a:t>
            </a:r>
            <a:endParaRPr lang="en-US" altLang="zh-CN" dirty="0" smtClean="0"/>
          </a:p>
          <a:p>
            <a:endParaRPr lang="zh-CN" altLang="en-US" dirty="0"/>
          </a:p>
        </p:txBody>
      </p:sp>
    </p:spTree>
    <p:extLst>
      <p:ext uri="{BB962C8B-B14F-4D97-AF65-F5344CB8AC3E}">
        <p14:creationId xmlns:p14="http://schemas.microsoft.com/office/powerpoint/2010/main" val="17799445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0"/>
          </p:nvPr>
        </p:nvSpPr>
        <p:spPr/>
        <p:txBody>
          <a:bodyPr/>
          <a:lstStyle/>
          <a:p>
            <a:r>
              <a:rPr lang="zh-CN" altLang="en-US" smtClean="0"/>
              <a:t>华为</a:t>
            </a:r>
            <a:r>
              <a:rPr lang="en-US" altLang="zh-CN" smtClean="0"/>
              <a:t>Learning</a:t>
            </a:r>
            <a:r>
              <a:rPr lang="zh-CN" altLang="en-US" smtClean="0"/>
              <a:t>网站</a:t>
            </a:r>
            <a:endParaRPr lang="en-US" altLang="zh-CN" smtClean="0"/>
          </a:p>
          <a:p>
            <a:pPr lvl="1"/>
            <a:r>
              <a:rPr lang="en-US" altLang="zh-CN" smtClean="0"/>
              <a:t>http://support.huawei.com/learning/Index!toTrainIndex</a:t>
            </a:r>
          </a:p>
          <a:p>
            <a:r>
              <a:rPr lang="zh-CN" altLang="en-US" smtClean="0"/>
              <a:t>华为</a:t>
            </a:r>
            <a:r>
              <a:rPr lang="en-US" altLang="zh-CN" smtClean="0"/>
              <a:t>Support</a:t>
            </a:r>
            <a:r>
              <a:rPr lang="zh-CN" altLang="en-US" smtClean="0"/>
              <a:t>案例库</a:t>
            </a:r>
            <a:endParaRPr lang="en-US" altLang="zh-CN" smtClean="0"/>
          </a:p>
          <a:p>
            <a:pPr lvl="1"/>
            <a:r>
              <a:rPr lang="en-US" altLang="zh-CN" smtClean="0"/>
              <a:t>http://support.huawei.com/enterprise/servicecenter?lang=zh</a:t>
            </a:r>
            <a:endParaRPr lang="zh-CN" altLang="en-US" smtClean="0"/>
          </a:p>
          <a:p>
            <a:endParaRPr lang="zh-CN" altLang="en-US" dirty="0"/>
          </a:p>
        </p:txBody>
      </p:sp>
    </p:spTree>
    <p:extLst>
      <p:ext uri="{BB962C8B-B14F-4D97-AF65-F5344CB8AC3E}">
        <p14:creationId xmlns:p14="http://schemas.microsoft.com/office/powerpoint/2010/main" val="39940575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5637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计算虚拟化基础概念</a:t>
            </a:r>
            <a:endParaRPr lang="en-US" altLang="zh-CN" b="1" dirty="0" smtClean="0"/>
          </a:p>
          <a:p>
            <a:pPr>
              <a:buClr>
                <a:schemeClr val="bg1">
                  <a:lumMod val="50000"/>
                </a:schemeClr>
              </a:buClr>
            </a:pPr>
            <a:r>
              <a:rPr lang="en-US" altLang="zh-CN" dirty="0" smtClean="0">
                <a:solidFill>
                  <a:schemeClr val="bg1">
                    <a:lumMod val="50000"/>
                  </a:schemeClr>
                </a:solidFill>
              </a:rPr>
              <a:t>CPU</a:t>
            </a:r>
            <a:r>
              <a:rPr lang="zh-CN" altLang="en-US" dirty="0" smtClean="0">
                <a:solidFill>
                  <a:schemeClr val="bg1">
                    <a:lumMod val="50000"/>
                  </a:schemeClr>
                </a:solidFill>
              </a:rPr>
              <a:t>虚拟化</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内存虚拟化</a:t>
            </a:r>
            <a:endParaRPr lang="en-US" altLang="zh-CN" dirty="0" smtClean="0">
              <a:solidFill>
                <a:schemeClr val="bg1">
                  <a:lumMod val="50000"/>
                </a:schemeClr>
              </a:solidFill>
            </a:endParaRPr>
          </a:p>
          <a:p>
            <a:pPr>
              <a:buClr>
                <a:schemeClr val="bg1">
                  <a:lumMod val="50000"/>
                </a:schemeClr>
              </a:buClr>
            </a:pPr>
            <a:r>
              <a:rPr lang="en-US" altLang="zh-CN" dirty="0" err="1" smtClean="0">
                <a:solidFill>
                  <a:schemeClr val="bg1">
                    <a:lumMod val="50000"/>
                  </a:schemeClr>
                </a:solidFill>
              </a:rPr>
              <a:t>FusionCompute</a:t>
            </a:r>
            <a:r>
              <a:rPr lang="zh-CN" altLang="en-US" dirty="0" smtClean="0">
                <a:solidFill>
                  <a:schemeClr val="bg1">
                    <a:lumMod val="50000"/>
                  </a:schemeClr>
                </a:solidFill>
              </a:rPr>
              <a:t>关键特性</a:t>
            </a:r>
            <a:endParaRPr lang="en-US" altLang="zh-CN" dirty="0" smtClean="0">
              <a:solidFill>
                <a:schemeClr val="bg1">
                  <a:lumMod val="50000"/>
                </a:schemeClr>
              </a:solidFill>
            </a:endParaRPr>
          </a:p>
          <a:p>
            <a:endParaRPr lang="zh-CN" altLang="en-US" dirty="0"/>
          </a:p>
        </p:txBody>
      </p:sp>
    </p:spTree>
    <p:extLst>
      <p:ext uri="{BB962C8B-B14F-4D97-AF65-F5344CB8AC3E}">
        <p14:creationId xmlns:p14="http://schemas.microsoft.com/office/powerpoint/2010/main" val="2300366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虚拟化本质</a:t>
            </a:r>
            <a:endParaRPr lang="zh-CN" altLang="en-US" dirty="0"/>
          </a:p>
        </p:txBody>
      </p:sp>
      <p:grpSp>
        <p:nvGrpSpPr>
          <p:cNvPr id="3" name="组合 59"/>
          <p:cNvGrpSpPr>
            <a:grpSpLocks/>
          </p:cNvGrpSpPr>
          <p:nvPr/>
        </p:nvGrpSpPr>
        <p:grpSpPr bwMode="auto">
          <a:xfrm>
            <a:off x="770987" y="1521088"/>
            <a:ext cx="7845425" cy="4390500"/>
            <a:chOff x="685800" y="990600"/>
            <a:chExt cx="7772400" cy="5095875"/>
          </a:xfrm>
        </p:grpSpPr>
        <p:grpSp>
          <p:nvGrpSpPr>
            <p:cNvPr id="4" name="Group 3"/>
            <p:cNvGrpSpPr>
              <a:grpSpLocks/>
            </p:cNvGrpSpPr>
            <p:nvPr/>
          </p:nvGrpSpPr>
          <p:grpSpPr bwMode="auto">
            <a:xfrm>
              <a:off x="4648200" y="3581400"/>
              <a:ext cx="3810000" cy="2505075"/>
              <a:chOff x="432" y="2256"/>
              <a:chExt cx="2400" cy="1578"/>
            </a:xfrm>
          </p:grpSpPr>
          <p:grpSp>
            <p:nvGrpSpPr>
              <p:cNvPr id="26" name="Group 4"/>
              <p:cNvGrpSpPr>
                <a:grpSpLocks/>
              </p:cNvGrpSpPr>
              <p:nvPr/>
            </p:nvGrpSpPr>
            <p:grpSpPr bwMode="auto">
              <a:xfrm>
                <a:off x="432" y="2256"/>
                <a:ext cx="2400" cy="1578"/>
                <a:chOff x="432" y="2256"/>
                <a:chExt cx="2400" cy="1578"/>
              </a:xfrm>
            </p:grpSpPr>
            <p:pic>
              <p:nvPicPr>
                <p:cNvPr id="3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 y="2256"/>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6"/>
                <p:cNvSpPr txBox="1">
                  <a:spLocks noChangeArrowheads="1"/>
                </p:cNvSpPr>
                <p:nvPr/>
              </p:nvSpPr>
              <p:spPr bwMode="auto">
                <a:xfrm>
                  <a:off x="1076" y="2328"/>
                  <a:ext cx="1124" cy="273"/>
                </a:xfrm>
                <a:prstGeom prst="rect">
                  <a:avLst/>
                </a:prstGeom>
                <a:noFill/>
                <a:ln w="9525">
                  <a:noFill/>
                  <a:miter lim="800000"/>
                  <a:headEnd/>
                  <a:tailEnd/>
                </a:ln>
                <a:effectLst/>
              </p:spPr>
              <p:txBody>
                <a:bodyPr wrap="none">
                  <a:spAutoFit/>
                </a:bodyPr>
                <a:lstStyle/>
                <a:p>
                  <a:pPr fontAlgn="auto">
                    <a:lnSpc>
                      <a:spcPct val="87000"/>
                    </a:lnSpc>
                    <a:spcBef>
                      <a:spcPts val="0"/>
                    </a:spcBef>
                    <a:spcAft>
                      <a:spcPts val="0"/>
                    </a:spcAft>
                    <a:buClr>
                      <a:srgbClr val="990000"/>
                    </a:buClr>
                    <a:buSzPct val="80000"/>
                    <a:defRPr/>
                  </a:pPr>
                  <a:r>
                    <a:rPr lang="zh-CN" altLang="en-US" sz="1800" b="1" kern="0" dirty="0">
                      <a:solidFill>
                        <a:srgbClr val="000000"/>
                      </a:solidFill>
                      <a:latin typeface="+mn-ea"/>
                      <a:ea typeface="+mn-ea"/>
                    </a:rPr>
                    <a:t>相对于硬件独立</a:t>
                  </a:r>
                </a:p>
              </p:txBody>
            </p:sp>
          </p:grpSp>
          <p:grpSp>
            <p:nvGrpSpPr>
              <p:cNvPr id="27" name="Group 7"/>
              <p:cNvGrpSpPr>
                <a:grpSpLocks/>
              </p:cNvGrpSpPr>
              <p:nvPr/>
            </p:nvGrpSpPr>
            <p:grpSpPr bwMode="auto">
              <a:xfrm>
                <a:off x="563" y="2675"/>
                <a:ext cx="2202" cy="1014"/>
                <a:chOff x="563" y="2675"/>
                <a:chExt cx="2202" cy="1014"/>
              </a:xfrm>
            </p:grpSpPr>
            <p:pic>
              <p:nvPicPr>
                <p:cNvPr id="28" name="Picture 8" descr="hw independ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6" y="2675"/>
                  <a:ext cx="1132"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9"/>
                <p:cNvSpPr txBox="1">
                  <a:spLocks noChangeArrowheads="1"/>
                </p:cNvSpPr>
                <p:nvPr/>
              </p:nvSpPr>
              <p:spPr bwMode="auto">
                <a:xfrm>
                  <a:off x="545" y="3414"/>
                  <a:ext cx="2202" cy="275"/>
                </a:xfrm>
                <a:prstGeom prst="rect">
                  <a:avLst/>
                </a:prstGeom>
                <a:noFill/>
                <a:ln w="9525">
                  <a:noFill/>
                  <a:miter lim="800000"/>
                  <a:headEnd/>
                  <a:tailEnd/>
                </a:ln>
                <a:effectLst/>
              </p:spPr>
              <p:txBody>
                <a:bodyPr/>
                <a:lstStyle/>
                <a:p>
                  <a:pPr fontAlgn="auto">
                    <a:lnSpc>
                      <a:spcPct val="87000"/>
                    </a:lnSpc>
                    <a:spcBef>
                      <a:spcPts val="0"/>
                    </a:spcBef>
                    <a:spcAft>
                      <a:spcPts val="0"/>
                    </a:spcAft>
                    <a:buClr>
                      <a:srgbClr val="990000"/>
                    </a:buClr>
                    <a:buSzPct val="80000"/>
                    <a:defRPr/>
                  </a:pPr>
                  <a:r>
                    <a:rPr lang="zh-CN" altLang="en-US" sz="1400" kern="0" dirty="0">
                      <a:solidFill>
                        <a:srgbClr val="000000"/>
                      </a:solidFill>
                      <a:latin typeface="+mn-ea"/>
                      <a:ea typeface="+mn-ea"/>
                    </a:rPr>
                    <a:t>无需修改即可在任何服务器上运行虚拟机</a:t>
                  </a:r>
                </a:p>
              </p:txBody>
            </p:sp>
          </p:grpSp>
        </p:grpSp>
        <p:grpSp>
          <p:nvGrpSpPr>
            <p:cNvPr id="5" name="Group 10"/>
            <p:cNvGrpSpPr>
              <a:grpSpLocks/>
            </p:cNvGrpSpPr>
            <p:nvPr/>
          </p:nvGrpSpPr>
          <p:grpSpPr bwMode="auto">
            <a:xfrm>
              <a:off x="685800" y="1000125"/>
              <a:ext cx="4419600" cy="2505075"/>
              <a:chOff x="432" y="630"/>
              <a:chExt cx="2784" cy="1578"/>
            </a:xfrm>
          </p:grpSpPr>
          <p:grpSp>
            <p:nvGrpSpPr>
              <p:cNvPr id="20" name="Group 11"/>
              <p:cNvGrpSpPr>
                <a:grpSpLocks/>
              </p:cNvGrpSpPr>
              <p:nvPr/>
            </p:nvGrpSpPr>
            <p:grpSpPr bwMode="auto">
              <a:xfrm>
                <a:off x="432" y="630"/>
                <a:ext cx="2400" cy="1578"/>
                <a:chOff x="432" y="630"/>
                <a:chExt cx="2400" cy="1578"/>
              </a:xfrm>
            </p:grpSpPr>
            <p:pic>
              <p:nvPicPr>
                <p:cNvPr id="24"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 y="630"/>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 Box 13"/>
                <p:cNvSpPr txBox="1">
                  <a:spLocks noChangeArrowheads="1"/>
                </p:cNvSpPr>
                <p:nvPr/>
              </p:nvSpPr>
              <p:spPr bwMode="auto">
                <a:xfrm>
                  <a:off x="482" y="720"/>
                  <a:ext cx="2320" cy="273"/>
                </a:xfrm>
                <a:prstGeom prst="rect">
                  <a:avLst/>
                </a:prstGeom>
                <a:noFill/>
                <a:ln w="9525">
                  <a:noFill/>
                  <a:miter lim="800000"/>
                  <a:headEnd/>
                  <a:tailEnd/>
                </a:ln>
                <a:effectLst/>
              </p:spPr>
              <p:txBody>
                <a:bodyPr>
                  <a:spAutoFit/>
                </a:bodyPr>
                <a:lstStyle/>
                <a:p>
                  <a:pPr algn="ctr" fontAlgn="auto">
                    <a:lnSpc>
                      <a:spcPct val="87000"/>
                    </a:lnSpc>
                    <a:spcBef>
                      <a:spcPts val="0"/>
                    </a:spcBef>
                    <a:spcAft>
                      <a:spcPts val="0"/>
                    </a:spcAft>
                    <a:buClr>
                      <a:srgbClr val="990000"/>
                    </a:buClr>
                    <a:buSzPct val="80000"/>
                    <a:defRPr/>
                  </a:pPr>
                  <a:r>
                    <a:rPr lang="zh-CN" altLang="en-US" sz="1800" b="1" kern="0" dirty="0">
                      <a:solidFill>
                        <a:srgbClr val="000000"/>
                      </a:solidFill>
                      <a:latin typeface="+mn-ea"/>
                      <a:ea typeface="+mn-ea"/>
                    </a:rPr>
                    <a:t>分区</a:t>
                  </a:r>
                </a:p>
              </p:txBody>
            </p:sp>
          </p:grpSp>
          <p:grpSp>
            <p:nvGrpSpPr>
              <p:cNvPr id="21" name="Group 14"/>
              <p:cNvGrpSpPr>
                <a:grpSpLocks/>
              </p:cNvGrpSpPr>
              <p:nvPr/>
            </p:nvGrpSpPr>
            <p:grpSpPr bwMode="auto">
              <a:xfrm>
                <a:off x="576" y="1008"/>
                <a:ext cx="2640" cy="1104"/>
                <a:chOff x="576" y="1008"/>
                <a:chExt cx="2640" cy="1104"/>
              </a:xfrm>
            </p:grpSpPr>
            <p:sp>
              <p:nvSpPr>
                <p:cNvPr id="22" name="Text Box 15"/>
                <p:cNvSpPr txBox="1">
                  <a:spLocks noChangeArrowheads="1"/>
                </p:cNvSpPr>
                <p:nvPr/>
              </p:nvSpPr>
              <p:spPr bwMode="auto">
                <a:xfrm>
                  <a:off x="576" y="1778"/>
                  <a:ext cx="2640" cy="327"/>
                </a:xfrm>
                <a:prstGeom prst="rect">
                  <a:avLst/>
                </a:prstGeom>
                <a:noFill/>
                <a:ln w="9525">
                  <a:noFill/>
                  <a:miter lim="800000"/>
                  <a:headEnd/>
                  <a:tailEnd/>
                </a:ln>
                <a:effectLst/>
              </p:spPr>
              <p:txBody>
                <a:bodyPr/>
                <a:lstStyle/>
                <a:p>
                  <a:pPr fontAlgn="auto">
                    <a:lnSpc>
                      <a:spcPct val="87000"/>
                    </a:lnSpc>
                    <a:spcBef>
                      <a:spcPts val="0"/>
                    </a:spcBef>
                    <a:spcAft>
                      <a:spcPts val="0"/>
                    </a:spcAft>
                    <a:buClr>
                      <a:srgbClr val="990000"/>
                    </a:buClr>
                    <a:buSzPct val="80000"/>
                    <a:defRPr/>
                  </a:pPr>
                  <a:r>
                    <a:rPr lang="zh-CN" altLang="en-US" sz="1400" kern="0" dirty="0">
                      <a:solidFill>
                        <a:srgbClr val="000000"/>
                      </a:solidFill>
                      <a:latin typeface="+mn-ea"/>
                      <a:ea typeface="+mn-ea"/>
                    </a:rPr>
                    <a:t>在单一物理服务器上同时运行多个</a:t>
                  </a:r>
                  <a:r>
                    <a:rPr lang="zh-CN" altLang="en-US" sz="1400" kern="0" dirty="0" smtClean="0">
                      <a:solidFill>
                        <a:srgbClr val="000000"/>
                      </a:solidFill>
                      <a:latin typeface="+mn-ea"/>
                      <a:ea typeface="+mn-ea"/>
                    </a:rPr>
                    <a:t>虚拟机</a:t>
                  </a:r>
                  <a:endParaRPr lang="zh-CN" altLang="en-US" sz="1400" kern="0" dirty="0">
                    <a:solidFill>
                      <a:srgbClr val="000000"/>
                    </a:solidFill>
                    <a:latin typeface="+mn-ea"/>
                    <a:ea typeface="+mn-ea"/>
                  </a:endParaRPr>
                </a:p>
              </p:txBody>
            </p:sp>
            <p:pic>
              <p:nvPicPr>
                <p:cNvPr id="23" name="Picture 16" descr="vserver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40" y="1008"/>
                  <a:ext cx="54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6" name="Group 17"/>
            <p:cNvGrpSpPr>
              <a:grpSpLocks/>
            </p:cNvGrpSpPr>
            <p:nvPr/>
          </p:nvGrpSpPr>
          <p:grpSpPr bwMode="auto">
            <a:xfrm>
              <a:off x="4648200" y="990600"/>
              <a:ext cx="3810000" cy="2505075"/>
              <a:chOff x="2928" y="624"/>
              <a:chExt cx="2400" cy="1578"/>
            </a:xfrm>
          </p:grpSpPr>
          <p:grpSp>
            <p:nvGrpSpPr>
              <p:cNvPr id="14" name="Group 18"/>
              <p:cNvGrpSpPr>
                <a:grpSpLocks/>
              </p:cNvGrpSpPr>
              <p:nvPr/>
            </p:nvGrpSpPr>
            <p:grpSpPr bwMode="auto">
              <a:xfrm>
                <a:off x="2928" y="624"/>
                <a:ext cx="2400" cy="1578"/>
                <a:chOff x="2928" y="624"/>
                <a:chExt cx="2400" cy="1578"/>
              </a:xfrm>
            </p:grpSpPr>
            <p:pic>
              <p:nvPicPr>
                <p:cNvPr id="18"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624"/>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20"/>
                <p:cNvSpPr txBox="1">
                  <a:spLocks noChangeArrowheads="1"/>
                </p:cNvSpPr>
                <p:nvPr/>
              </p:nvSpPr>
              <p:spPr bwMode="auto">
                <a:xfrm>
                  <a:off x="3962" y="697"/>
                  <a:ext cx="403" cy="273"/>
                </a:xfrm>
                <a:prstGeom prst="rect">
                  <a:avLst/>
                </a:prstGeom>
                <a:noFill/>
                <a:ln w="9525">
                  <a:noFill/>
                  <a:miter lim="800000"/>
                  <a:headEnd/>
                  <a:tailEnd/>
                </a:ln>
                <a:effectLst/>
              </p:spPr>
              <p:txBody>
                <a:bodyPr wrap="none">
                  <a:spAutoFit/>
                </a:bodyPr>
                <a:lstStyle/>
                <a:p>
                  <a:pPr algn="ctr" fontAlgn="auto">
                    <a:lnSpc>
                      <a:spcPct val="87000"/>
                    </a:lnSpc>
                    <a:spcBef>
                      <a:spcPts val="0"/>
                    </a:spcBef>
                    <a:spcAft>
                      <a:spcPts val="0"/>
                    </a:spcAft>
                    <a:buClr>
                      <a:srgbClr val="990000"/>
                    </a:buClr>
                    <a:buSzPct val="80000"/>
                    <a:defRPr/>
                  </a:pPr>
                  <a:r>
                    <a:rPr lang="zh-CN" altLang="en-US" sz="1800" b="1" kern="0" dirty="0">
                      <a:solidFill>
                        <a:srgbClr val="000000"/>
                      </a:solidFill>
                      <a:latin typeface="+mn-ea"/>
                      <a:ea typeface="+mn-ea"/>
                    </a:rPr>
                    <a:t>隔离</a:t>
                  </a:r>
                </a:p>
              </p:txBody>
            </p:sp>
          </p:grpSp>
          <p:grpSp>
            <p:nvGrpSpPr>
              <p:cNvPr id="15" name="Group 21"/>
              <p:cNvGrpSpPr>
                <a:grpSpLocks/>
              </p:cNvGrpSpPr>
              <p:nvPr/>
            </p:nvGrpSpPr>
            <p:grpSpPr bwMode="auto">
              <a:xfrm>
                <a:off x="3054" y="1008"/>
                <a:ext cx="2094" cy="1111"/>
                <a:chOff x="3054" y="1008"/>
                <a:chExt cx="2094" cy="1111"/>
              </a:xfrm>
            </p:grpSpPr>
            <p:sp>
              <p:nvSpPr>
                <p:cNvPr id="16" name="Text Box 22"/>
                <p:cNvSpPr txBox="1">
                  <a:spLocks noChangeArrowheads="1"/>
                </p:cNvSpPr>
                <p:nvPr/>
              </p:nvSpPr>
              <p:spPr bwMode="auto">
                <a:xfrm>
                  <a:off x="3040" y="1778"/>
                  <a:ext cx="2094" cy="341"/>
                </a:xfrm>
                <a:prstGeom prst="rect">
                  <a:avLst/>
                </a:prstGeom>
                <a:noFill/>
                <a:ln w="9525">
                  <a:noFill/>
                  <a:miter lim="800000"/>
                  <a:headEnd/>
                  <a:tailEnd/>
                </a:ln>
                <a:effectLst/>
              </p:spPr>
              <p:txBody>
                <a:bodyPr/>
                <a:lstStyle/>
                <a:p>
                  <a:pPr fontAlgn="auto">
                    <a:lnSpc>
                      <a:spcPct val="87000"/>
                    </a:lnSpc>
                    <a:spcBef>
                      <a:spcPts val="0"/>
                    </a:spcBef>
                    <a:spcAft>
                      <a:spcPts val="0"/>
                    </a:spcAft>
                    <a:buClr>
                      <a:srgbClr val="990000"/>
                    </a:buClr>
                    <a:buSzPct val="80000"/>
                    <a:defRPr/>
                  </a:pPr>
                  <a:r>
                    <a:rPr lang="zh-CN" altLang="en-US" sz="1400" kern="0" dirty="0">
                      <a:solidFill>
                        <a:srgbClr val="000000"/>
                      </a:solidFill>
                      <a:latin typeface="+mn-ea"/>
                      <a:ea typeface="+mn-ea"/>
                    </a:rPr>
                    <a:t>在同一服务器上的虚拟机之间相互隔离</a:t>
                  </a:r>
                </a:p>
              </p:txBody>
            </p:sp>
            <p:pic>
              <p:nvPicPr>
                <p:cNvPr id="17" name="Picture 23" descr="isolation_architectu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2" y="1008"/>
                  <a:ext cx="768"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 name="Group 24"/>
            <p:cNvGrpSpPr>
              <a:grpSpLocks/>
            </p:cNvGrpSpPr>
            <p:nvPr/>
          </p:nvGrpSpPr>
          <p:grpSpPr bwMode="auto">
            <a:xfrm>
              <a:off x="685800" y="3581400"/>
              <a:ext cx="3810000" cy="2505075"/>
              <a:chOff x="432" y="2256"/>
              <a:chExt cx="2400" cy="1578"/>
            </a:xfrm>
          </p:grpSpPr>
          <p:grpSp>
            <p:nvGrpSpPr>
              <p:cNvPr id="8" name="Group 25"/>
              <p:cNvGrpSpPr>
                <a:grpSpLocks/>
              </p:cNvGrpSpPr>
              <p:nvPr/>
            </p:nvGrpSpPr>
            <p:grpSpPr bwMode="auto">
              <a:xfrm>
                <a:off x="432" y="2256"/>
                <a:ext cx="2400" cy="1578"/>
                <a:chOff x="2928" y="2262"/>
                <a:chExt cx="2400" cy="1578"/>
              </a:xfrm>
            </p:grpSpPr>
            <p:pic>
              <p:nvPicPr>
                <p:cNvPr id="12"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2262"/>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27"/>
                <p:cNvSpPr txBox="1">
                  <a:spLocks noChangeArrowheads="1"/>
                </p:cNvSpPr>
                <p:nvPr/>
              </p:nvSpPr>
              <p:spPr bwMode="auto">
                <a:xfrm>
                  <a:off x="3944" y="2334"/>
                  <a:ext cx="403" cy="273"/>
                </a:xfrm>
                <a:prstGeom prst="rect">
                  <a:avLst/>
                </a:prstGeom>
                <a:noFill/>
                <a:ln w="9525">
                  <a:noFill/>
                  <a:miter lim="800000"/>
                  <a:headEnd/>
                  <a:tailEnd/>
                </a:ln>
                <a:effectLst/>
              </p:spPr>
              <p:txBody>
                <a:bodyPr wrap="none">
                  <a:spAutoFit/>
                </a:bodyPr>
                <a:lstStyle/>
                <a:p>
                  <a:pPr algn="ctr" fontAlgn="auto">
                    <a:lnSpc>
                      <a:spcPct val="87000"/>
                    </a:lnSpc>
                    <a:spcBef>
                      <a:spcPts val="0"/>
                    </a:spcBef>
                    <a:spcAft>
                      <a:spcPts val="0"/>
                    </a:spcAft>
                    <a:buClr>
                      <a:srgbClr val="990000"/>
                    </a:buClr>
                    <a:buSzPct val="80000"/>
                    <a:defRPr/>
                  </a:pPr>
                  <a:r>
                    <a:rPr lang="zh-CN" altLang="en-US" sz="1800" b="1" kern="0" dirty="0">
                      <a:solidFill>
                        <a:srgbClr val="000000"/>
                      </a:solidFill>
                      <a:latin typeface="+mn-ea"/>
                      <a:ea typeface="+mn-ea"/>
                    </a:rPr>
                    <a:t>封装</a:t>
                  </a:r>
                </a:p>
              </p:txBody>
            </p:sp>
          </p:grpSp>
          <p:grpSp>
            <p:nvGrpSpPr>
              <p:cNvPr id="9" name="Group 28"/>
              <p:cNvGrpSpPr>
                <a:grpSpLocks/>
              </p:cNvGrpSpPr>
              <p:nvPr/>
            </p:nvGrpSpPr>
            <p:grpSpPr bwMode="auto">
              <a:xfrm>
                <a:off x="528" y="2592"/>
                <a:ext cx="2288" cy="1086"/>
                <a:chOff x="528" y="2592"/>
                <a:chExt cx="2288" cy="1086"/>
              </a:xfrm>
            </p:grpSpPr>
            <p:sp>
              <p:nvSpPr>
                <p:cNvPr id="10" name="Text Box 29"/>
                <p:cNvSpPr txBox="1">
                  <a:spLocks noChangeArrowheads="1"/>
                </p:cNvSpPr>
                <p:nvPr/>
              </p:nvSpPr>
              <p:spPr bwMode="auto">
                <a:xfrm>
                  <a:off x="528" y="3246"/>
                  <a:ext cx="2288" cy="432"/>
                </a:xfrm>
                <a:prstGeom prst="rect">
                  <a:avLst/>
                </a:prstGeom>
                <a:noFill/>
                <a:ln w="9525">
                  <a:noFill/>
                  <a:miter lim="800000"/>
                  <a:headEnd/>
                  <a:tailEnd/>
                </a:ln>
                <a:effectLst/>
              </p:spPr>
              <p:txBody>
                <a:bodyPr/>
                <a:lstStyle/>
                <a:p>
                  <a:pPr fontAlgn="auto">
                    <a:lnSpc>
                      <a:spcPct val="87000"/>
                    </a:lnSpc>
                    <a:spcBef>
                      <a:spcPts val="0"/>
                    </a:spcBef>
                    <a:spcAft>
                      <a:spcPts val="0"/>
                    </a:spcAft>
                    <a:buClr>
                      <a:srgbClr val="990000"/>
                    </a:buClr>
                    <a:buSzPct val="80000"/>
                    <a:defRPr/>
                  </a:pPr>
                  <a:r>
                    <a:rPr lang="zh-CN" altLang="en-US" sz="1400" kern="0" dirty="0">
                      <a:solidFill>
                        <a:srgbClr val="000000"/>
                      </a:solidFill>
                      <a:latin typeface="+mn-ea"/>
                      <a:ea typeface="+mn-ea"/>
                    </a:rPr>
                    <a:t>整个虚拟机都保存在文件中，而且可以通过移动和复制这些文件的方式来移动和复制该虚拟机</a:t>
                  </a:r>
                </a:p>
              </p:txBody>
            </p:sp>
            <p:pic>
              <p:nvPicPr>
                <p:cNvPr id="11" name="Picture 30" descr="encapsulati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1248" y="2592"/>
                  <a:ext cx="816"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Tree>
    <p:extLst>
      <p:ext uri="{BB962C8B-B14F-4D97-AF65-F5344CB8AC3E}">
        <p14:creationId xmlns:p14="http://schemas.microsoft.com/office/powerpoint/2010/main" val="64772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虚拟化中几个重要概念 </a:t>
            </a:r>
            <a:r>
              <a:rPr lang="en-US" altLang="zh-CN" smtClean="0"/>
              <a:t>(1/2)</a:t>
            </a:r>
            <a:endParaRPr lang="zh-CN" altLang="en-US" dirty="0"/>
          </a:p>
        </p:txBody>
      </p:sp>
      <p:sp>
        <p:nvSpPr>
          <p:cNvPr id="3" name="圆角矩形 2"/>
          <p:cNvSpPr/>
          <p:nvPr/>
        </p:nvSpPr>
        <p:spPr bwMode="auto">
          <a:xfrm>
            <a:off x="1187624" y="1700114"/>
            <a:ext cx="3060340" cy="4032448"/>
          </a:xfrm>
          <a:prstGeom prst="roundRect">
            <a:avLst/>
          </a:prstGeom>
          <a:solidFill>
            <a:srgbClr val="61D6FF"/>
          </a:solidFill>
          <a:ln>
            <a:solidFill>
              <a:srgbClr val="00B0F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4" name="圆角矩形 3"/>
          <p:cNvSpPr/>
          <p:nvPr/>
        </p:nvSpPr>
        <p:spPr bwMode="auto">
          <a:xfrm>
            <a:off x="1547664" y="4631471"/>
            <a:ext cx="2340260" cy="828092"/>
          </a:xfrm>
          <a:prstGeom prst="roundRect">
            <a:avLst/>
          </a:prstGeom>
          <a:solidFill>
            <a:schemeClr val="bg1"/>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lt"/>
                <a:ea typeface="+mn-ea"/>
              </a:rPr>
              <a:t>硬件</a:t>
            </a:r>
            <a:endParaRPr kumimoji="0" lang="en-US" altLang="zh-CN" sz="1600" b="0" i="0" u="none" strike="noStrike" cap="none" normalizeH="0" baseline="0" dirty="0" smtClean="0">
              <a:ln>
                <a:noFill/>
              </a:ln>
              <a:solidFill>
                <a:schemeClr val="tx1"/>
              </a:solidFill>
              <a:effectLst/>
              <a:latin typeface="+mn-lt"/>
              <a:ea typeface="+mn-ea"/>
            </a:endParaRPr>
          </a:p>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smtClean="0">
                <a:latin typeface="+mn-lt"/>
                <a:ea typeface="+mn-ea"/>
              </a:rPr>
              <a:t>Host Machine</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6" name="圆角矩形 5"/>
          <p:cNvSpPr/>
          <p:nvPr/>
        </p:nvSpPr>
        <p:spPr bwMode="auto">
          <a:xfrm>
            <a:off x="1547664" y="3612433"/>
            <a:ext cx="2340260" cy="828092"/>
          </a:xfrm>
          <a:prstGeom prst="roundRect">
            <a:avLst/>
          </a:prstGeom>
          <a:solidFill>
            <a:schemeClr val="bg1"/>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600" dirty="0" smtClean="0">
                <a:latin typeface="+mn-lt"/>
                <a:ea typeface="+mn-ea"/>
              </a:rPr>
              <a:t>操作系统</a:t>
            </a:r>
            <a:endParaRPr kumimoji="0" lang="en-US" altLang="zh-CN" sz="1600" b="0" i="0" u="none" strike="noStrike" cap="none" normalizeH="0" baseline="0" dirty="0" smtClean="0">
              <a:ln>
                <a:noFill/>
              </a:ln>
              <a:solidFill>
                <a:schemeClr val="tx1"/>
              </a:solidFill>
              <a:effectLst/>
              <a:latin typeface="+mn-lt"/>
              <a:ea typeface="+mn-ea"/>
            </a:endParaRPr>
          </a:p>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smtClean="0">
                <a:latin typeface="+mn-lt"/>
                <a:ea typeface="+mn-ea"/>
              </a:rPr>
              <a:t>Host OS</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7" name="圆角矩形 6"/>
          <p:cNvSpPr/>
          <p:nvPr/>
        </p:nvSpPr>
        <p:spPr bwMode="auto">
          <a:xfrm>
            <a:off x="4975808" y="1700114"/>
            <a:ext cx="3060340" cy="4032448"/>
          </a:xfrm>
          <a:prstGeom prst="roundRect">
            <a:avLst/>
          </a:prstGeom>
          <a:solidFill>
            <a:srgbClr val="61D6FF"/>
          </a:solidFill>
          <a:ln>
            <a:solidFill>
              <a:srgbClr val="00B0F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ndParaRPr>
          </a:p>
        </p:txBody>
      </p:sp>
      <p:sp>
        <p:nvSpPr>
          <p:cNvPr id="8" name="圆角矩形 7"/>
          <p:cNvSpPr/>
          <p:nvPr/>
        </p:nvSpPr>
        <p:spPr bwMode="auto">
          <a:xfrm>
            <a:off x="5367377" y="4607071"/>
            <a:ext cx="2340260" cy="828092"/>
          </a:xfrm>
          <a:prstGeom prst="roundRect">
            <a:avLst/>
          </a:prstGeom>
          <a:solidFill>
            <a:schemeClr val="bg1"/>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lt"/>
                <a:ea typeface="+mn-ea"/>
              </a:rPr>
              <a:t>硬件</a:t>
            </a:r>
            <a:endParaRPr kumimoji="0" lang="en-US" altLang="zh-CN" sz="1600" b="0" i="0" u="none" strike="noStrike" cap="none" normalizeH="0" baseline="0" dirty="0" smtClean="0">
              <a:ln>
                <a:noFill/>
              </a:ln>
              <a:solidFill>
                <a:schemeClr val="tx1"/>
              </a:solidFill>
              <a:effectLst/>
              <a:latin typeface="+mn-lt"/>
              <a:ea typeface="+mn-ea"/>
            </a:endParaRPr>
          </a:p>
          <a:p>
            <a:pPr marL="0" marR="0" indent="0" algn="ctr" defTabSz="914400" rtl="0" eaLnBrk="1" fontAlgn="t" latinLnBrk="0" hangingPunct="1">
              <a:lnSpc>
                <a:spcPct val="100000"/>
              </a:lnSpc>
              <a:spcBef>
                <a:spcPct val="0"/>
              </a:spcBef>
              <a:spcAft>
                <a:spcPct val="0"/>
              </a:spcAft>
              <a:buClrTx/>
              <a:buSzTx/>
              <a:buFontTx/>
              <a:buNone/>
              <a:tabLst/>
            </a:pPr>
            <a:r>
              <a:rPr lang="en-US" altLang="zh-CN" sz="1600" dirty="0" smtClean="0">
                <a:latin typeface="+mn-lt"/>
                <a:ea typeface="+mn-ea"/>
              </a:rPr>
              <a:t>Host Machine</a:t>
            </a:r>
            <a:endParaRPr kumimoji="0" lang="zh-CN" altLang="en-US" sz="1600" b="0" i="0" u="none" strike="noStrike" cap="none" normalizeH="0" baseline="0" dirty="0" smtClean="0">
              <a:ln>
                <a:noFill/>
              </a:ln>
              <a:solidFill>
                <a:schemeClr val="tx1"/>
              </a:solidFill>
              <a:effectLst/>
              <a:latin typeface="+mn-lt"/>
              <a:ea typeface="+mn-ea"/>
            </a:endParaRPr>
          </a:p>
        </p:txBody>
      </p:sp>
      <p:sp>
        <p:nvSpPr>
          <p:cNvPr id="9" name="圆角矩形 8"/>
          <p:cNvSpPr/>
          <p:nvPr/>
        </p:nvSpPr>
        <p:spPr bwMode="auto">
          <a:xfrm>
            <a:off x="5367377" y="3612433"/>
            <a:ext cx="2340260" cy="828092"/>
          </a:xfrm>
          <a:prstGeom prst="roundRect">
            <a:avLst/>
          </a:prstGeom>
          <a:solidFill>
            <a:schemeClr val="bg1"/>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600" dirty="0" smtClean="0">
                <a:latin typeface="+mn-lt"/>
                <a:ea typeface="+mn-ea"/>
              </a:rPr>
              <a:t>虚拟机监控器</a:t>
            </a:r>
            <a:endParaRPr lang="en-US" altLang="zh-CN" sz="1600" dirty="0" smtClean="0">
              <a:latin typeface="+mn-lt"/>
              <a:ea typeface="+mn-ea"/>
            </a:endParaRPr>
          </a:p>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mn-lt"/>
                <a:ea typeface="+mn-ea"/>
              </a:rPr>
              <a:t>VMM</a:t>
            </a:r>
            <a:endParaRPr kumimoji="0" lang="zh-CN" altLang="en-US" sz="1600" b="0" i="0" u="none" strike="noStrike" cap="none" normalizeH="0" baseline="0" dirty="0" smtClean="0">
              <a:ln>
                <a:noFill/>
              </a:ln>
              <a:solidFill>
                <a:schemeClr val="tx1"/>
              </a:solidFill>
              <a:effectLst/>
              <a:latin typeface="+mn-lt"/>
              <a:ea typeface="+mn-ea"/>
            </a:endParaRPr>
          </a:p>
        </p:txBody>
      </p:sp>
      <p:cxnSp>
        <p:nvCxnSpPr>
          <p:cNvPr id="12" name="直接连接符 11"/>
          <p:cNvCxnSpPr/>
          <p:nvPr/>
        </p:nvCxnSpPr>
        <p:spPr bwMode="auto">
          <a:xfrm>
            <a:off x="5367376" y="2750694"/>
            <a:ext cx="116601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23" name="组合 22"/>
          <p:cNvGrpSpPr/>
          <p:nvPr/>
        </p:nvGrpSpPr>
        <p:grpSpPr>
          <a:xfrm>
            <a:off x="5103055" y="2055500"/>
            <a:ext cx="1584998" cy="1390386"/>
            <a:chOff x="5130470" y="2055500"/>
            <a:chExt cx="1584998" cy="1390386"/>
          </a:xfrm>
        </p:grpSpPr>
        <p:sp>
          <p:nvSpPr>
            <p:cNvPr id="10" name="单圆角矩形 9"/>
            <p:cNvSpPr/>
            <p:nvPr/>
          </p:nvSpPr>
          <p:spPr bwMode="auto">
            <a:xfrm>
              <a:off x="5312546" y="2055500"/>
              <a:ext cx="1220847" cy="695194"/>
            </a:xfrm>
            <a:prstGeom prst="snipRoundRect">
              <a:avLst/>
            </a:prstGeom>
            <a:solidFill>
              <a:schemeClr val="bg1"/>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lt"/>
                  <a:ea typeface="+mn-ea"/>
                </a:rPr>
                <a:t>操作系统</a:t>
              </a:r>
              <a:endParaRPr kumimoji="0" lang="en-US" altLang="zh-CN" sz="1400" b="0" i="0" u="none" strike="noStrike" cap="none" normalizeH="0" baseline="0" dirty="0" smtClean="0">
                <a:ln>
                  <a:noFill/>
                </a:ln>
                <a:solidFill>
                  <a:schemeClr val="tx1"/>
                </a:solidFill>
                <a:effectLst/>
                <a:latin typeface="+mn-lt"/>
                <a:ea typeface="+mn-ea"/>
              </a:endParaRPr>
            </a:p>
            <a:p>
              <a:pPr marL="0" marR="0" indent="0" algn="ctr" defTabSz="914400" rtl="0" eaLnBrk="1" fontAlgn="t" latinLnBrk="0" hangingPunct="1">
                <a:lnSpc>
                  <a:spcPct val="100000"/>
                </a:lnSpc>
                <a:spcBef>
                  <a:spcPct val="0"/>
                </a:spcBef>
                <a:spcAft>
                  <a:spcPct val="0"/>
                </a:spcAft>
                <a:buClrTx/>
                <a:buSzTx/>
                <a:buFontTx/>
                <a:buNone/>
                <a:tabLst/>
              </a:pPr>
              <a:r>
                <a:rPr lang="en-US" altLang="zh-CN" sz="1400" dirty="0" smtClean="0">
                  <a:latin typeface="+mn-lt"/>
                  <a:ea typeface="+mn-ea"/>
                </a:rPr>
                <a:t>Guest OS</a:t>
              </a:r>
              <a:endParaRPr kumimoji="0" lang="zh-CN" altLang="en-US" sz="1400" b="0" i="0" u="none" strike="noStrike" cap="none" normalizeH="0" baseline="0" dirty="0" smtClean="0">
                <a:ln>
                  <a:noFill/>
                </a:ln>
                <a:solidFill>
                  <a:schemeClr val="tx1"/>
                </a:solidFill>
                <a:effectLst/>
                <a:latin typeface="+mn-lt"/>
                <a:ea typeface="+mn-ea"/>
              </a:endParaRPr>
            </a:p>
          </p:txBody>
        </p:sp>
        <p:sp>
          <p:nvSpPr>
            <p:cNvPr id="16" name="同侧圆角矩形 15"/>
            <p:cNvSpPr/>
            <p:nvPr/>
          </p:nvSpPr>
          <p:spPr bwMode="auto">
            <a:xfrm rot="10800000">
              <a:off x="5312546" y="2803587"/>
              <a:ext cx="1220847" cy="642299"/>
            </a:xfrm>
            <a:prstGeom prst="round2SameRect">
              <a:avLst/>
            </a:prstGeom>
            <a:solidFill>
              <a:schemeClr val="accent3">
                <a:lumMod val="95000"/>
              </a:schemeClr>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mn-lt"/>
                <a:ea typeface="+mn-ea"/>
              </a:endParaRPr>
            </a:p>
          </p:txBody>
        </p:sp>
        <p:sp>
          <p:nvSpPr>
            <p:cNvPr id="17" name="文本框 16"/>
            <p:cNvSpPr txBox="1"/>
            <p:nvPr/>
          </p:nvSpPr>
          <p:spPr bwMode="auto">
            <a:xfrm>
              <a:off x="5130470" y="2858395"/>
              <a:ext cx="1584998"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mn-lt"/>
                  <a:ea typeface="+mn-ea"/>
                  <a:cs typeface="Arial" pitchFamily="34" charset="0"/>
                </a:rPr>
                <a:t>虚拟机</a:t>
              </a:r>
              <a:endParaRPr lang="en-US" altLang="zh-CN" sz="1400" dirty="0" smtClean="0">
                <a:solidFill>
                  <a:srgbClr val="000000"/>
                </a:solidFill>
                <a:latin typeface="+mn-lt"/>
                <a:ea typeface="+mn-ea"/>
                <a:cs typeface="Arial" pitchFamily="34" charset="0"/>
              </a:endParaRPr>
            </a:p>
            <a:p>
              <a:pPr algn="ctr" defTabSz="1001649" eaLnBrk="0" hangingPunct="0"/>
              <a:r>
                <a:rPr lang="en-US" altLang="zh-CN" sz="1400" dirty="0" smtClean="0">
                  <a:solidFill>
                    <a:srgbClr val="000000"/>
                  </a:solidFill>
                  <a:latin typeface="+mn-lt"/>
                  <a:ea typeface="+mn-ea"/>
                  <a:cs typeface="Arial" pitchFamily="34" charset="0"/>
                </a:rPr>
                <a:t>Guest Machine</a:t>
              </a:r>
              <a:endParaRPr lang="zh-CN" altLang="en-US" sz="1400" dirty="0" smtClean="0">
                <a:solidFill>
                  <a:srgbClr val="000000"/>
                </a:solidFill>
                <a:latin typeface="+mn-lt"/>
                <a:ea typeface="+mn-ea"/>
                <a:cs typeface="Arial" pitchFamily="34" charset="0"/>
              </a:endParaRPr>
            </a:p>
          </p:txBody>
        </p:sp>
      </p:grpSp>
      <p:grpSp>
        <p:nvGrpSpPr>
          <p:cNvPr id="22" name="组合 21"/>
          <p:cNvGrpSpPr/>
          <p:nvPr/>
        </p:nvGrpSpPr>
        <p:grpSpPr>
          <a:xfrm>
            <a:off x="6496053" y="2055500"/>
            <a:ext cx="1422985" cy="1390386"/>
            <a:chOff x="6496053" y="2055500"/>
            <a:chExt cx="1422985" cy="1390386"/>
          </a:xfrm>
        </p:grpSpPr>
        <p:sp>
          <p:nvSpPr>
            <p:cNvPr id="18" name="单圆角矩形 17"/>
            <p:cNvSpPr/>
            <p:nvPr/>
          </p:nvSpPr>
          <p:spPr bwMode="auto">
            <a:xfrm>
              <a:off x="6588221" y="2055500"/>
              <a:ext cx="1220847" cy="695194"/>
            </a:xfrm>
            <a:prstGeom prst="snipRoundRect">
              <a:avLst/>
            </a:prstGeom>
            <a:solidFill>
              <a:schemeClr val="bg1"/>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lt"/>
                  <a:ea typeface="+mn-ea"/>
                </a:rPr>
                <a:t>操作系统</a:t>
              </a:r>
              <a:endParaRPr kumimoji="0" lang="en-US" altLang="zh-CN" sz="1400" b="0" i="0" u="none" strike="noStrike" cap="none" normalizeH="0" baseline="0" dirty="0" smtClean="0">
                <a:ln>
                  <a:noFill/>
                </a:ln>
                <a:solidFill>
                  <a:schemeClr val="tx1"/>
                </a:solidFill>
                <a:effectLst/>
                <a:latin typeface="+mn-lt"/>
                <a:ea typeface="+mn-ea"/>
              </a:endParaRPr>
            </a:p>
            <a:p>
              <a:pPr marL="0" marR="0" indent="0" algn="ctr" defTabSz="914400" rtl="0" eaLnBrk="1" fontAlgn="t" latinLnBrk="0" hangingPunct="1">
                <a:lnSpc>
                  <a:spcPct val="100000"/>
                </a:lnSpc>
                <a:spcBef>
                  <a:spcPct val="0"/>
                </a:spcBef>
                <a:spcAft>
                  <a:spcPct val="0"/>
                </a:spcAft>
                <a:buClrTx/>
                <a:buSzTx/>
                <a:buFontTx/>
                <a:buNone/>
                <a:tabLst/>
              </a:pPr>
              <a:r>
                <a:rPr lang="en-US" altLang="zh-CN" sz="1400" dirty="0" smtClean="0">
                  <a:latin typeface="+mn-lt"/>
                  <a:ea typeface="+mn-ea"/>
                </a:rPr>
                <a:t>Guest OS</a:t>
              </a:r>
              <a:endParaRPr kumimoji="0" lang="zh-CN" altLang="en-US" sz="1400" b="0" i="0" u="none" strike="noStrike" cap="none" normalizeH="0" baseline="0" dirty="0" smtClean="0">
                <a:ln>
                  <a:noFill/>
                </a:ln>
                <a:solidFill>
                  <a:schemeClr val="tx1"/>
                </a:solidFill>
                <a:effectLst/>
                <a:latin typeface="+mn-lt"/>
                <a:ea typeface="+mn-ea"/>
              </a:endParaRPr>
            </a:p>
          </p:txBody>
        </p:sp>
        <p:sp>
          <p:nvSpPr>
            <p:cNvPr id="19" name="同侧圆角矩形 18"/>
            <p:cNvSpPr/>
            <p:nvPr/>
          </p:nvSpPr>
          <p:spPr bwMode="auto">
            <a:xfrm rot="10800000">
              <a:off x="6588221" y="2803587"/>
              <a:ext cx="1220847" cy="642299"/>
            </a:xfrm>
            <a:prstGeom prst="round2SameRect">
              <a:avLst/>
            </a:prstGeom>
            <a:solidFill>
              <a:schemeClr val="accent3">
                <a:lumMod val="95000"/>
              </a:schemeClr>
            </a:solid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latin typeface="+mn-lt"/>
                <a:ea typeface="+mn-ea"/>
              </a:endParaRPr>
            </a:p>
          </p:txBody>
        </p:sp>
        <p:sp>
          <p:nvSpPr>
            <p:cNvPr id="20" name="文本框 19"/>
            <p:cNvSpPr txBox="1"/>
            <p:nvPr/>
          </p:nvSpPr>
          <p:spPr bwMode="auto">
            <a:xfrm>
              <a:off x="6496053" y="2858395"/>
              <a:ext cx="1422985"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mn-lt"/>
                  <a:ea typeface="+mn-ea"/>
                  <a:cs typeface="Arial" pitchFamily="34" charset="0"/>
                </a:rPr>
                <a:t>虚拟机</a:t>
              </a:r>
              <a:endParaRPr lang="en-US" altLang="zh-CN" sz="1400" dirty="0" smtClean="0">
                <a:solidFill>
                  <a:srgbClr val="000000"/>
                </a:solidFill>
                <a:latin typeface="+mn-lt"/>
                <a:ea typeface="+mn-ea"/>
                <a:cs typeface="Arial" pitchFamily="34" charset="0"/>
              </a:endParaRPr>
            </a:p>
            <a:p>
              <a:pPr algn="ctr" defTabSz="1001649" eaLnBrk="0" hangingPunct="0"/>
              <a:r>
                <a:rPr lang="en-US" altLang="zh-CN" sz="1400" dirty="0" smtClean="0">
                  <a:solidFill>
                    <a:srgbClr val="000000"/>
                  </a:solidFill>
                  <a:latin typeface="+mn-lt"/>
                  <a:ea typeface="+mn-ea"/>
                  <a:cs typeface="Arial" pitchFamily="34" charset="0"/>
                </a:rPr>
                <a:t>Guest Machine</a:t>
              </a:r>
              <a:endParaRPr lang="zh-CN" altLang="en-US" sz="1400" dirty="0" smtClean="0">
                <a:solidFill>
                  <a:srgbClr val="000000"/>
                </a:solidFill>
                <a:latin typeface="+mn-lt"/>
                <a:ea typeface="+mn-ea"/>
                <a:cs typeface="Arial" pitchFamily="34" charset="0"/>
              </a:endParaRPr>
            </a:p>
          </p:txBody>
        </p:sp>
      </p:grpSp>
    </p:spTree>
    <p:extLst>
      <p:ext uri="{BB962C8B-B14F-4D97-AF65-F5344CB8AC3E}">
        <p14:creationId xmlns:p14="http://schemas.microsoft.com/office/powerpoint/2010/main" val="4059289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18"/>
          <p:cNvSpPr>
            <a:spLocks noChangeArrowheads="1"/>
          </p:cNvSpPr>
          <p:nvPr/>
        </p:nvSpPr>
        <p:spPr bwMode="auto">
          <a:xfrm>
            <a:off x="5216102" y="1770992"/>
            <a:ext cx="515249" cy="817663"/>
          </a:xfrm>
          <a:prstGeom prst="rect">
            <a:avLst/>
          </a:prstGeom>
          <a:solidFill>
            <a:srgbClr val="C0C0C0"/>
          </a:solidFill>
          <a:ln w="9525" algn="ctr">
            <a:solidFill>
              <a:schemeClr val="tx1"/>
            </a:solidFill>
            <a:prstDash val="dash"/>
            <a:miter lim="800000"/>
            <a:headEnd/>
            <a:tailEnd/>
          </a:ln>
        </p:spPr>
        <p:txBody>
          <a:bodyPr wrap="none" lIns="87801" tIns="43900" rIns="87801" bIns="43900" anchor="ctr"/>
          <a:lstStyle/>
          <a:p>
            <a:endParaRPr lang="zh-CN" altLang="en-US" sz="1400">
              <a:latin typeface="华文细黑" pitchFamily="2" charset="-122"/>
              <a:ea typeface="华文细黑" pitchFamily="2" charset="-122"/>
            </a:endParaRPr>
          </a:p>
        </p:txBody>
      </p:sp>
      <p:grpSp>
        <p:nvGrpSpPr>
          <p:cNvPr id="4" name="Group 428"/>
          <p:cNvGrpSpPr>
            <a:grpSpLocks/>
          </p:cNvGrpSpPr>
          <p:nvPr/>
        </p:nvGrpSpPr>
        <p:grpSpPr bwMode="auto">
          <a:xfrm>
            <a:off x="1560044" y="1389749"/>
            <a:ext cx="1767722" cy="1820129"/>
            <a:chOff x="577" y="763"/>
            <a:chExt cx="1091" cy="1369"/>
          </a:xfrm>
        </p:grpSpPr>
        <p:sp>
          <p:nvSpPr>
            <p:cNvPr id="53" name="Rectangle 158"/>
            <p:cNvSpPr>
              <a:spLocks noChangeArrowheads="1"/>
            </p:cNvSpPr>
            <p:nvPr/>
          </p:nvSpPr>
          <p:spPr bwMode="gray">
            <a:xfrm>
              <a:off x="579" y="763"/>
              <a:ext cx="1089" cy="226"/>
            </a:xfrm>
            <a:prstGeom prst="rect">
              <a:avLst/>
            </a:prstGeom>
            <a:solidFill>
              <a:srgbClr val="00B0F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1422" tIns="45712" rIns="91422" bIns="45712" anchor="ctr"/>
            <a:lstStyle/>
            <a:p>
              <a:pPr algn="ctr" defTabSz="801688">
                <a:spcBef>
                  <a:spcPct val="50000"/>
                </a:spcBef>
              </a:pPr>
              <a:r>
                <a:rPr lang="zh-CN" altLang="en-US" sz="1500" dirty="0">
                  <a:latin typeface="华文细黑" pitchFamily="2" charset="-122"/>
                  <a:ea typeface="华文细黑" pitchFamily="2" charset="-122"/>
                </a:rPr>
                <a:t>寄居虚拟化</a:t>
              </a:r>
            </a:p>
          </p:txBody>
        </p:sp>
        <p:sp>
          <p:nvSpPr>
            <p:cNvPr id="54" name="AutoShape 25"/>
            <p:cNvSpPr>
              <a:spLocks noChangeArrowheads="1"/>
            </p:cNvSpPr>
            <p:nvPr/>
          </p:nvSpPr>
          <p:spPr bwMode="auto">
            <a:xfrm>
              <a:off x="579" y="1043"/>
              <a:ext cx="1087" cy="1089"/>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headEnd/>
              <a:tailEnd/>
            </a:ln>
          </p:spPr>
          <p:txBody>
            <a:bodyPr wrap="none" lIns="91241" tIns="45624" rIns="91241" bIns="45624" anchor="ctr"/>
            <a:lstStyle/>
            <a:p>
              <a:pPr algn="ctr"/>
              <a:endParaRPr lang="ja-JP" altLang="en-US">
                <a:latin typeface="华文细黑" pitchFamily="2" charset="-122"/>
                <a:ea typeface="华文细黑" pitchFamily="2" charset="-122"/>
                <a:cs typeface="Arial" pitchFamily="34" charset="0"/>
              </a:endParaRPr>
            </a:p>
          </p:txBody>
        </p:sp>
        <p:pic>
          <p:nvPicPr>
            <p:cNvPr id="55" name="Picture 6" descr="30-Pin-RAM-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 y="1815"/>
              <a:ext cx="20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7" descr="Hardware-Chip-32x3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7" y="1815"/>
              <a:ext cx="20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 name="Object 5"/>
            <p:cNvGraphicFramePr>
              <a:graphicFrameLocks noChangeAspect="1"/>
            </p:cNvGraphicFramePr>
            <p:nvPr/>
          </p:nvGraphicFramePr>
          <p:xfrm>
            <a:off x="1075" y="1809"/>
            <a:ext cx="265" cy="316"/>
          </p:xfrm>
          <a:graphic>
            <a:graphicData uri="http://schemas.openxmlformats.org/presentationml/2006/ole">
              <mc:AlternateContent xmlns:mc="http://schemas.openxmlformats.org/markup-compatibility/2006">
                <mc:Choice xmlns:v="urn:schemas-microsoft-com:vml" Requires="v">
                  <p:oleObj spid="_x0000_s1113" name="BMP 图像" r:id="rId6" imgW="495369" imgH="457143" progId="PBrush">
                    <p:embed/>
                  </p:oleObj>
                </mc:Choice>
                <mc:Fallback>
                  <p:oleObj name="BMP 图像" r:id="rId6" imgW="495369" imgH="457143"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 y="1809"/>
                          <a:ext cx="265" cy="316"/>
                        </a:xfrm>
                        <a:prstGeom prst="rect">
                          <a:avLst/>
                        </a:prstGeom>
                        <a:solidFill>
                          <a:srgbClr val="C0C0C0"/>
                        </a:solidFill>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 name="Rectangle 16"/>
            <p:cNvSpPr>
              <a:spLocks noChangeArrowheads="1"/>
            </p:cNvSpPr>
            <p:nvPr/>
          </p:nvSpPr>
          <p:spPr bwMode="gray">
            <a:xfrm>
              <a:off x="602" y="1658"/>
              <a:ext cx="1017" cy="154"/>
            </a:xfrm>
            <a:prstGeom prst="rect">
              <a:avLst/>
            </a:prstGeom>
            <a:solidFill>
              <a:srgbClr val="1C8EE4"/>
            </a:solidFill>
            <a:ln w="15875" algn="ctr">
              <a:solidFill>
                <a:schemeClr val="tx1">
                  <a:alpha val="70195"/>
                </a:schemeClr>
              </a:solidFill>
              <a:prstDash val="dash"/>
              <a:miter lim="800000"/>
              <a:headEnd/>
              <a:tailEnd/>
            </a:ln>
          </p:spPr>
          <p:txBody>
            <a:bodyPr wrap="none" lIns="91422" tIns="45712" rIns="91422" bIns="45712" anchor="ctr"/>
            <a:lstStyle/>
            <a:p>
              <a:pPr algn="ctr" defTabSz="801688">
                <a:spcBef>
                  <a:spcPct val="50000"/>
                </a:spcBef>
              </a:pPr>
              <a:r>
                <a:rPr lang="zh-CN" altLang="en-US" sz="1300" dirty="0">
                  <a:latin typeface="华文细黑" pitchFamily="2" charset="-122"/>
                  <a:ea typeface="华文细黑" pitchFamily="2" charset="-122"/>
                  <a:cs typeface="Arial" pitchFamily="34" charset="0"/>
                </a:rPr>
                <a:t>宿主操作系统</a:t>
              </a:r>
            </a:p>
          </p:txBody>
        </p:sp>
        <p:sp>
          <p:nvSpPr>
            <p:cNvPr id="59" name="Rectangle 18"/>
            <p:cNvSpPr>
              <a:spLocks noChangeArrowheads="1"/>
            </p:cNvSpPr>
            <p:nvPr/>
          </p:nvSpPr>
          <p:spPr bwMode="auto">
            <a:xfrm>
              <a:off x="957" y="1067"/>
              <a:ext cx="662" cy="558"/>
            </a:xfrm>
            <a:prstGeom prst="rect">
              <a:avLst/>
            </a:prstGeom>
            <a:solidFill>
              <a:srgbClr val="C0C0C0"/>
            </a:solidFill>
            <a:ln w="9525" algn="ctr">
              <a:solidFill>
                <a:schemeClr val="tx1"/>
              </a:solidFill>
              <a:prstDash val="dash"/>
              <a:miter lim="800000"/>
              <a:headEnd/>
              <a:tailEnd/>
            </a:ln>
          </p:spPr>
          <p:txBody>
            <a:bodyPr wrap="none" lIns="87801" tIns="43900" rIns="87801" bIns="43900" anchor="ctr"/>
            <a:lstStyle/>
            <a:p>
              <a:endParaRPr lang="zh-CN" altLang="en-US" sz="1400">
                <a:latin typeface="华文细黑" pitchFamily="2" charset="-122"/>
                <a:ea typeface="华文细黑" pitchFamily="2" charset="-122"/>
              </a:endParaRPr>
            </a:p>
          </p:txBody>
        </p:sp>
        <p:sp>
          <p:nvSpPr>
            <p:cNvPr id="60" name="Rectangle 20"/>
            <p:cNvSpPr>
              <a:spLocks noChangeArrowheads="1"/>
            </p:cNvSpPr>
            <p:nvPr/>
          </p:nvSpPr>
          <p:spPr bwMode="gray">
            <a:xfrm>
              <a:off x="1006" y="1288"/>
              <a:ext cx="586" cy="150"/>
            </a:xfrm>
            <a:prstGeom prst="rect">
              <a:avLst/>
            </a:prstGeom>
            <a:gradFill rotWithShape="1">
              <a:gsLst>
                <a:gs pos="0">
                  <a:srgbClr val="6AB7EC"/>
                </a:gs>
                <a:gs pos="100000">
                  <a:srgbClr val="31556D"/>
                </a:gs>
              </a:gsLst>
              <a:lin ang="2700000" scaled="1"/>
            </a:gradFill>
            <a:ln w="9525" algn="ctr">
              <a:solidFill>
                <a:schemeClr val="tx1"/>
              </a:solidFill>
              <a:miter lim="800000"/>
              <a:headEnd/>
              <a:tailEnd/>
            </a:ln>
          </p:spPr>
          <p:txBody>
            <a:bodyPr wrap="none" lIns="91422" tIns="45712" rIns="91422" bIns="45712" anchor="ctr"/>
            <a:lstStyle/>
            <a:p>
              <a:pPr algn="ctr" defTabSz="801688">
                <a:spcBef>
                  <a:spcPct val="50000"/>
                </a:spcBef>
              </a:pPr>
              <a:r>
                <a:rPr lang="zh-CN" altLang="en-US" sz="1200" dirty="0">
                  <a:latin typeface="华文细黑" pitchFamily="2" charset="-122"/>
                  <a:ea typeface="华文细黑" pitchFamily="2" charset="-122"/>
                  <a:cs typeface="Arial" pitchFamily="34" charset="0"/>
                </a:rPr>
                <a:t>操作系统</a:t>
              </a:r>
            </a:p>
          </p:txBody>
        </p:sp>
        <p:sp>
          <p:nvSpPr>
            <p:cNvPr id="61" name="Rectangle 21"/>
            <p:cNvSpPr>
              <a:spLocks noChangeArrowheads="1"/>
            </p:cNvSpPr>
            <p:nvPr/>
          </p:nvSpPr>
          <p:spPr bwMode="gray">
            <a:xfrm>
              <a:off x="1006" y="1101"/>
              <a:ext cx="586" cy="152"/>
            </a:xfrm>
            <a:prstGeom prst="rect">
              <a:avLst/>
            </a:prstGeom>
            <a:solidFill>
              <a:srgbClr val="79A400">
                <a:alpha val="70195"/>
              </a:srgbClr>
            </a:solidFill>
            <a:ln w="12700" algn="ctr">
              <a:solidFill>
                <a:schemeClr val="tx1"/>
              </a:solidFill>
              <a:prstDash val="sysDot"/>
              <a:miter lim="800000"/>
              <a:headEnd/>
              <a:tailEnd/>
            </a:ln>
          </p:spPr>
          <p:txBody>
            <a:bodyPr wrap="none" lIns="91422" tIns="45712" rIns="91422" bIns="45712" anchor="ctr"/>
            <a:lstStyle/>
            <a:p>
              <a:pPr algn="ctr" defTabSz="801688">
                <a:spcBef>
                  <a:spcPct val="50000"/>
                </a:spcBef>
              </a:pPr>
              <a:r>
                <a:rPr lang="zh-CN" altLang="en-US" sz="1200" dirty="0">
                  <a:latin typeface="华文细黑" pitchFamily="2" charset="-122"/>
                  <a:ea typeface="华文细黑" pitchFamily="2" charset="-122"/>
                  <a:cs typeface="Arial" pitchFamily="34" charset="0"/>
                </a:rPr>
                <a:t>应用</a:t>
              </a:r>
            </a:p>
          </p:txBody>
        </p:sp>
        <p:sp>
          <p:nvSpPr>
            <p:cNvPr id="62" name="Rectangle 22"/>
            <p:cNvSpPr>
              <a:spLocks noChangeArrowheads="1"/>
            </p:cNvSpPr>
            <p:nvPr/>
          </p:nvSpPr>
          <p:spPr bwMode="gray">
            <a:xfrm>
              <a:off x="602" y="1067"/>
              <a:ext cx="316" cy="558"/>
            </a:xfrm>
            <a:prstGeom prst="rect">
              <a:avLst/>
            </a:prstGeom>
            <a:solidFill>
              <a:srgbClr val="79A400">
                <a:alpha val="70195"/>
              </a:srgbClr>
            </a:solidFill>
            <a:ln w="12700" algn="ctr">
              <a:solidFill>
                <a:schemeClr val="tx1"/>
              </a:solidFill>
              <a:miter lim="800000"/>
              <a:headEnd/>
              <a:tailEnd/>
            </a:ln>
          </p:spPr>
          <p:txBody>
            <a:bodyPr wrap="none" lIns="91422" tIns="45712" rIns="91422" bIns="45712" anchor="ctr"/>
            <a:lstStyle/>
            <a:p>
              <a:pPr algn="ctr" defTabSz="801688">
                <a:spcBef>
                  <a:spcPct val="50000"/>
                </a:spcBef>
              </a:pPr>
              <a:r>
                <a:rPr lang="zh-CN" altLang="en-US" sz="1300" dirty="0">
                  <a:latin typeface="华文细黑" pitchFamily="2" charset="-122"/>
                  <a:ea typeface="华文细黑" pitchFamily="2" charset="-122"/>
                  <a:cs typeface="Arial" pitchFamily="34" charset="0"/>
                </a:rPr>
                <a:t>应用</a:t>
              </a:r>
            </a:p>
          </p:txBody>
        </p:sp>
        <p:pic>
          <p:nvPicPr>
            <p:cNvPr id="63" name="Picture 78" descr="Storage_icon_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83" y="1815"/>
              <a:ext cx="23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Rectangle 20"/>
            <p:cNvSpPr>
              <a:spLocks noChangeArrowheads="1"/>
            </p:cNvSpPr>
            <p:nvPr/>
          </p:nvSpPr>
          <p:spPr bwMode="gray">
            <a:xfrm>
              <a:off x="1006" y="1476"/>
              <a:ext cx="586" cy="152"/>
            </a:xfrm>
            <a:prstGeom prst="rect">
              <a:avLst/>
            </a:prstGeom>
            <a:solidFill>
              <a:srgbClr val="3E54C2">
                <a:alpha val="76862"/>
              </a:srgbClr>
            </a:solidFill>
            <a:ln w="12700" algn="ctr">
              <a:solidFill>
                <a:schemeClr val="tx1"/>
              </a:solidFill>
              <a:prstDash val="sysDot"/>
              <a:miter lim="800000"/>
              <a:headEnd/>
              <a:tailEnd/>
            </a:ln>
          </p:spPr>
          <p:txBody>
            <a:bodyPr wrap="none" lIns="91422" tIns="45712" rIns="91422" bIns="45712" anchor="ctr"/>
            <a:lstStyle/>
            <a:p>
              <a:pPr algn="ctr" defTabSz="801688">
                <a:spcBef>
                  <a:spcPct val="50000"/>
                </a:spcBef>
              </a:pPr>
              <a:r>
                <a:rPr lang="zh-CN" altLang="en-US" sz="1200" dirty="0">
                  <a:latin typeface="华文细黑" pitchFamily="2" charset="-122"/>
                  <a:ea typeface="华文细黑" pitchFamily="2" charset="-122"/>
                  <a:cs typeface="Arial" pitchFamily="34" charset="0"/>
                </a:rPr>
                <a:t>虚拟化层</a:t>
              </a:r>
            </a:p>
          </p:txBody>
        </p:sp>
      </p:grpSp>
      <p:grpSp>
        <p:nvGrpSpPr>
          <p:cNvPr id="5" name="Group 429"/>
          <p:cNvGrpSpPr>
            <a:grpSpLocks/>
          </p:cNvGrpSpPr>
          <p:nvPr/>
        </p:nvGrpSpPr>
        <p:grpSpPr bwMode="auto">
          <a:xfrm>
            <a:off x="4025198" y="1764344"/>
            <a:ext cx="1762863" cy="1447862"/>
            <a:chOff x="2671" y="1010"/>
            <a:chExt cx="1088" cy="1089"/>
          </a:xfrm>
        </p:grpSpPr>
        <p:sp>
          <p:nvSpPr>
            <p:cNvPr id="39" name="AutoShape 25"/>
            <p:cNvSpPr>
              <a:spLocks noChangeArrowheads="1"/>
            </p:cNvSpPr>
            <p:nvPr/>
          </p:nvSpPr>
          <p:spPr bwMode="auto">
            <a:xfrm>
              <a:off x="2671" y="1010"/>
              <a:ext cx="1088" cy="1089"/>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headEnd/>
              <a:tailEnd/>
            </a:ln>
          </p:spPr>
          <p:txBody>
            <a:bodyPr wrap="none" lIns="91241" tIns="45624" rIns="91241" bIns="45624" anchor="ctr"/>
            <a:lstStyle/>
            <a:p>
              <a:pPr algn="ctr"/>
              <a:endParaRPr lang="ja-JP" altLang="en-US">
                <a:latin typeface="华文细黑" pitchFamily="2" charset="-122"/>
                <a:ea typeface="华文细黑" pitchFamily="2" charset="-122"/>
                <a:cs typeface="Arial" pitchFamily="34" charset="0"/>
              </a:endParaRPr>
            </a:p>
          </p:txBody>
        </p:sp>
        <p:pic>
          <p:nvPicPr>
            <p:cNvPr id="40" name="Picture 6" descr="30-Pin-RAM-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0" y="1782"/>
              <a:ext cx="20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7" descr="Hardware-Chip-32x3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71" y="1782"/>
              <a:ext cx="20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2" name="Object 4"/>
            <p:cNvGraphicFramePr>
              <a:graphicFrameLocks noChangeAspect="1"/>
            </p:cNvGraphicFramePr>
            <p:nvPr>
              <p:extLst/>
            </p:nvPr>
          </p:nvGraphicFramePr>
          <p:xfrm>
            <a:off x="3168" y="1776"/>
            <a:ext cx="265" cy="316"/>
          </p:xfrm>
          <a:graphic>
            <a:graphicData uri="http://schemas.openxmlformats.org/presentationml/2006/ole">
              <mc:AlternateContent xmlns:mc="http://schemas.openxmlformats.org/markup-compatibility/2006">
                <mc:Choice xmlns:v="urn:schemas-microsoft-com:vml" Requires="v">
                  <p:oleObj spid="_x0000_s1114" name="BMP 图像" r:id="rId9" imgW="495369" imgH="457143" progId="PBrush">
                    <p:embed/>
                  </p:oleObj>
                </mc:Choice>
                <mc:Fallback>
                  <p:oleObj name="BMP 图像" r:id="rId9" imgW="495369" imgH="457143"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8" y="1776"/>
                          <a:ext cx="265" cy="316"/>
                        </a:xfrm>
                        <a:prstGeom prst="rect">
                          <a:avLst/>
                        </a:prstGeom>
                        <a:solidFill>
                          <a:srgbClr val="C0C0C0"/>
                        </a:solidFill>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 name="Rectangle 16"/>
            <p:cNvSpPr>
              <a:spLocks noChangeArrowheads="1"/>
            </p:cNvSpPr>
            <p:nvPr/>
          </p:nvSpPr>
          <p:spPr bwMode="gray">
            <a:xfrm>
              <a:off x="2695" y="1630"/>
              <a:ext cx="1017" cy="154"/>
            </a:xfrm>
            <a:prstGeom prst="rect">
              <a:avLst/>
            </a:prstGeom>
            <a:solidFill>
              <a:srgbClr val="1C8EE4"/>
            </a:solidFill>
            <a:ln w="15875" algn="ctr">
              <a:solidFill>
                <a:schemeClr val="tx1">
                  <a:alpha val="70195"/>
                </a:schemeClr>
              </a:solidFill>
              <a:prstDash val="dash"/>
              <a:miter lim="800000"/>
              <a:headEnd/>
              <a:tailEnd/>
            </a:ln>
          </p:spPr>
          <p:txBody>
            <a:bodyPr wrap="none" lIns="91422" tIns="45712" rIns="91422" bIns="45712" anchor="ctr"/>
            <a:lstStyle/>
            <a:p>
              <a:pPr algn="ctr" defTabSz="801688">
                <a:spcBef>
                  <a:spcPct val="50000"/>
                </a:spcBef>
              </a:pPr>
              <a:r>
                <a:rPr lang="zh-CN" altLang="en-US" sz="1300" dirty="0">
                  <a:latin typeface="华文细黑" pitchFamily="2" charset="-122"/>
                  <a:ea typeface="华文细黑" pitchFamily="2" charset="-122"/>
                  <a:cs typeface="Arial" pitchFamily="34" charset="0"/>
                </a:rPr>
                <a:t>虚拟化层</a:t>
              </a:r>
            </a:p>
          </p:txBody>
        </p:sp>
        <p:pic>
          <p:nvPicPr>
            <p:cNvPr id="44" name="Picture 78" descr="Storage_icon_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76" y="1782"/>
              <a:ext cx="23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18"/>
            <p:cNvSpPr>
              <a:spLocks noChangeArrowheads="1"/>
            </p:cNvSpPr>
            <p:nvPr/>
          </p:nvSpPr>
          <p:spPr bwMode="auto">
            <a:xfrm>
              <a:off x="2695" y="1010"/>
              <a:ext cx="318" cy="615"/>
            </a:xfrm>
            <a:prstGeom prst="rect">
              <a:avLst/>
            </a:prstGeom>
            <a:solidFill>
              <a:srgbClr val="C0C0C0"/>
            </a:solidFill>
            <a:ln w="9525" algn="ctr">
              <a:solidFill>
                <a:schemeClr val="tx1"/>
              </a:solidFill>
              <a:prstDash val="dash"/>
              <a:miter lim="800000"/>
              <a:headEnd/>
              <a:tailEnd/>
            </a:ln>
          </p:spPr>
          <p:txBody>
            <a:bodyPr wrap="none" lIns="87801" tIns="43900" rIns="87801" bIns="43900" anchor="ctr"/>
            <a:lstStyle/>
            <a:p>
              <a:endParaRPr lang="zh-CN" altLang="en-US" sz="1400">
                <a:latin typeface="华文细黑" pitchFamily="2" charset="-122"/>
                <a:ea typeface="华文细黑" pitchFamily="2" charset="-122"/>
              </a:endParaRPr>
            </a:p>
          </p:txBody>
        </p:sp>
        <p:sp>
          <p:nvSpPr>
            <p:cNvPr id="46" name="Rectangle 22"/>
            <p:cNvSpPr>
              <a:spLocks noChangeArrowheads="1"/>
            </p:cNvSpPr>
            <p:nvPr/>
          </p:nvSpPr>
          <p:spPr bwMode="gray">
            <a:xfrm>
              <a:off x="2740" y="1055"/>
              <a:ext cx="248" cy="259"/>
            </a:xfrm>
            <a:prstGeom prst="rect">
              <a:avLst/>
            </a:prstGeom>
            <a:solidFill>
              <a:srgbClr val="79A400">
                <a:alpha val="70195"/>
              </a:srgbClr>
            </a:solidFill>
            <a:ln w="12700" algn="ctr">
              <a:solidFill>
                <a:schemeClr val="tx1"/>
              </a:solidFill>
              <a:miter lim="800000"/>
              <a:headEnd/>
              <a:tailEnd/>
            </a:ln>
          </p:spPr>
          <p:txBody>
            <a:bodyPr wrap="none" lIns="91422" tIns="45712" rIns="91422" bIns="45712" anchor="ctr"/>
            <a:lstStyle/>
            <a:p>
              <a:pPr algn="ctr" defTabSz="801688">
                <a:spcBef>
                  <a:spcPct val="50000"/>
                </a:spcBef>
              </a:pPr>
              <a:r>
                <a:rPr lang="zh-CN" altLang="en-US" sz="1200" dirty="0">
                  <a:latin typeface="华文细黑" pitchFamily="2" charset="-122"/>
                  <a:ea typeface="华文细黑" pitchFamily="2" charset="-122"/>
                  <a:cs typeface="Arial" pitchFamily="34" charset="0"/>
                </a:rPr>
                <a:t>应用</a:t>
              </a:r>
            </a:p>
          </p:txBody>
        </p:sp>
        <p:sp>
          <p:nvSpPr>
            <p:cNvPr id="47" name="Rectangle 22"/>
            <p:cNvSpPr>
              <a:spLocks noChangeArrowheads="1"/>
            </p:cNvSpPr>
            <p:nvPr/>
          </p:nvSpPr>
          <p:spPr bwMode="gray">
            <a:xfrm>
              <a:off x="2740" y="1340"/>
              <a:ext cx="248" cy="261"/>
            </a:xfrm>
            <a:prstGeom prst="rect">
              <a:avLst/>
            </a:prstGeom>
            <a:gradFill rotWithShape="1">
              <a:gsLst>
                <a:gs pos="0">
                  <a:srgbClr val="6AB7EC"/>
                </a:gs>
                <a:gs pos="100000">
                  <a:srgbClr val="31556D"/>
                </a:gs>
              </a:gsLst>
              <a:lin ang="2700000" scaled="1"/>
            </a:gradFill>
            <a:ln w="9525" algn="ctr">
              <a:solidFill>
                <a:schemeClr val="tx1"/>
              </a:solidFill>
              <a:miter lim="800000"/>
              <a:headEnd/>
              <a:tailEnd/>
            </a:ln>
          </p:spPr>
          <p:txBody>
            <a:bodyPr wrap="none" lIns="91422" tIns="45712" rIns="91422" bIns="45712" anchor="ctr"/>
            <a:lstStyle/>
            <a:p>
              <a:pPr algn="ctr" defTabSz="801688"/>
              <a:r>
                <a:rPr lang="zh-CN" altLang="en-US" sz="1200" dirty="0">
                  <a:latin typeface="华文细黑" pitchFamily="2" charset="-122"/>
                  <a:ea typeface="华文细黑" pitchFamily="2" charset="-122"/>
                  <a:cs typeface="Arial" pitchFamily="34" charset="0"/>
                </a:rPr>
                <a:t>操作</a:t>
              </a:r>
            </a:p>
            <a:p>
              <a:pPr algn="ctr" defTabSz="801688"/>
              <a:r>
                <a:rPr lang="zh-CN" altLang="en-US" sz="1200" dirty="0">
                  <a:latin typeface="华文细黑" pitchFamily="2" charset="-122"/>
                  <a:ea typeface="华文细黑" pitchFamily="2" charset="-122"/>
                  <a:cs typeface="Arial" pitchFamily="34" charset="0"/>
                </a:rPr>
                <a:t>系统</a:t>
              </a:r>
            </a:p>
          </p:txBody>
        </p:sp>
        <p:sp>
          <p:nvSpPr>
            <p:cNvPr id="48" name="Rectangle 22"/>
            <p:cNvSpPr>
              <a:spLocks noChangeArrowheads="1"/>
            </p:cNvSpPr>
            <p:nvPr/>
          </p:nvSpPr>
          <p:spPr bwMode="gray">
            <a:xfrm>
              <a:off x="3445" y="1048"/>
              <a:ext cx="248" cy="262"/>
            </a:xfrm>
            <a:prstGeom prst="rect">
              <a:avLst/>
            </a:prstGeom>
            <a:solidFill>
              <a:srgbClr val="79A400">
                <a:alpha val="70195"/>
              </a:srgbClr>
            </a:solidFill>
            <a:ln w="12700" algn="ctr">
              <a:solidFill>
                <a:schemeClr val="tx1"/>
              </a:solidFill>
              <a:miter lim="800000"/>
              <a:headEnd/>
              <a:tailEnd/>
            </a:ln>
          </p:spPr>
          <p:txBody>
            <a:bodyPr wrap="none" lIns="91422" tIns="45712" rIns="91422" bIns="45712" anchor="ctr"/>
            <a:lstStyle/>
            <a:p>
              <a:pPr algn="ctr" defTabSz="801688">
                <a:spcBef>
                  <a:spcPct val="50000"/>
                </a:spcBef>
              </a:pPr>
              <a:r>
                <a:rPr lang="zh-CN" altLang="en-US" sz="1200" dirty="0">
                  <a:latin typeface="华文细黑" pitchFamily="2" charset="-122"/>
                  <a:ea typeface="华文细黑" pitchFamily="2" charset="-122"/>
                  <a:cs typeface="Arial" pitchFamily="34" charset="0"/>
                </a:rPr>
                <a:t>应用</a:t>
              </a:r>
            </a:p>
          </p:txBody>
        </p:sp>
        <p:sp>
          <p:nvSpPr>
            <p:cNvPr id="49" name="Rectangle 22"/>
            <p:cNvSpPr>
              <a:spLocks noChangeArrowheads="1"/>
            </p:cNvSpPr>
            <p:nvPr/>
          </p:nvSpPr>
          <p:spPr bwMode="gray">
            <a:xfrm>
              <a:off x="3441" y="1328"/>
              <a:ext cx="248" cy="400"/>
            </a:xfrm>
            <a:prstGeom prst="rect">
              <a:avLst/>
            </a:prstGeom>
            <a:gradFill rotWithShape="1">
              <a:gsLst>
                <a:gs pos="0">
                  <a:srgbClr val="6AB7EC"/>
                </a:gs>
                <a:gs pos="100000">
                  <a:srgbClr val="31556D"/>
                </a:gs>
              </a:gsLst>
              <a:lin ang="2700000" scaled="1"/>
            </a:gradFill>
            <a:ln w="9525" algn="ctr">
              <a:solidFill>
                <a:schemeClr val="tx1"/>
              </a:solidFill>
              <a:miter lim="800000"/>
              <a:headEnd/>
              <a:tailEnd/>
            </a:ln>
          </p:spPr>
          <p:txBody>
            <a:bodyPr wrap="none" lIns="91422" tIns="45712" rIns="91422" bIns="45712" anchor="ctr"/>
            <a:lstStyle/>
            <a:p>
              <a:pPr algn="ctr" defTabSz="801688"/>
              <a:r>
                <a:rPr lang="zh-CN" altLang="en-US" sz="1200" dirty="0">
                  <a:latin typeface="华文细黑" pitchFamily="2" charset="-122"/>
                  <a:ea typeface="华文细黑" pitchFamily="2" charset="-122"/>
                  <a:cs typeface="Arial" pitchFamily="34" charset="0"/>
                </a:rPr>
                <a:t>服务</a:t>
              </a:r>
            </a:p>
            <a:p>
              <a:pPr algn="ctr" defTabSz="801688"/>
              <a:r>
                <a:rPr lang="zh-CN" altLang="en-US" sz="1200" dirty="0">
                  <a:latin typeface="华文细黑" pitchFamily="2" charset="-122"/>
                  <a:ea typeface="华文细黑" pitchFamily="2" charset="-122"/>
                  <a:cs typeface="Arial" pitchFamily="34" charset="0"/>
                </a:rPr>
                <a:t>控制</a:t>
              </a:r>
              <a:endParaRPr lang="zh-CN" altLang="en-US" sz="1100" dirty="0">
                <a:latin typeface="华文细黑" pitchFamily="2" charset="-122"/>
                <a:ea typeface="华文细黑" pitchFamily="2" charset="-122"/>
                <a:cs typeface="Arial" pitchFamily="34" charset="0"/>
              </a:endParaRPr>
            </a:p>
            <a:p>
              <a:pPr algn="ctr" defTabSz="801688"/>
              <a:r>
                <a:rPr lang="zh-CN" altLang="en-US" sz="1200" dirty="0">
                  <a:latin typeface="华文细黑" pitchFamily="2" charset="-122"/>
                  <a:ea typeface="华文细黑" pitchFamily="2" charset="-122"/>
                  <a:cs typeface="Arial" pitchFamily="34" charset="0"/>
                </a:rPr>
                <a:t>台</a:t>
              </a:r>
            </a:p>
          </p:txBody>
        </p:sp>
        <p:sp>
          <p:nvSpPr>
            <p:cNvPr id="50" name="Rectangle 18"/>
            <p:cNvSpPr>
              <a:spLocks noChangeArrowheads="1"/>
            </p:cNvSpPr>
            <p:nvPr/>
          </p:nvSpPr>
          <p:spPr bwMode="auto">
            <a:xfrm>
              <a:off x="3056" y="1010"/>
              <a:ext cx="318" cy="615"/>
            </a:xfrm>
            <a:prstGeom prst="rect">
              <a:avLst/>
            </a:prstGeom>
            <a:solidFill>
              <a:srgbClr val="C0C0C0"/>
            </a:solidFill>
            <a:ln w="9525" algn="ctr">
              <a:solidFill>
                <a:schemeClr val="tx1"/>
              </a:solidFill>
              <a:prstDash val="dash"/>
              <a:miter lim="800000"/>
              <a:headEnd/>
              <a:tailEnd/>
            </a:ln>
          </p:spPr>
          <p:txBody>
            <a:bodyPr wrap="none" lIns="87801" tIns="43900" rIns="87801" bIns="43900" anchor="ctr"/>
            <a:lstStyle/>
            <a:p>
              <a:endParaRPr lang="zh-CN" altLang="en-US" sz="1400">
                <a:latin typeface="华文细黑" pitchFamily="2" charset="-122"/>
                <a:ea typeface="华文细黑" pitchFamily="2" charset="-122"/>
              </a:endParaRPr>
            </a:p>
          </p:txBody>
        </p:sp>
        <p:sp>
          <p:nvSpPr>
            <p:cNvPr id="51" name="Rectangle 22"/>
            <p:cNvSpPr>
              <a:spLocks noChangeArrowheads="1"/>
            </p:cNvSpPr>
            <p:nvPr/>
          </p:nvSpPr>
          <p:spPr bwMode="gray">
            <a:xfrm>
              <a:off x="3101" y="1055"/>
              <a:ext cx="249" cy="259"/>
            </a:xfrm>
            <a:prstGeom prst="rect">
              <a:avLst/>
            </a:prstGeom>
            <a:solidFill>
              <a:srgbClr val="79A400">
                <a:alpha val="70195"/>
              </a:srgbClr>
            </a:solidFill>
            <a:ln w="12700" algn="ctr">
              <a:solidFill>
                <a:schemeClr val="tx1"/>
              </a:solidFill>
              <a:miter lim="800000"/>
              <a:headEnd/>
              <a:tailEnd/>
            </a:ln>
          </p:spPr>
          <p:txBody>
            <a:bodyPr wrap="none" lIns="91422" tIns="45712" rIns="91422" bIns="45712" anchor="ctr"/>
            <a:lstStyle/>
            <a:p>
              <a:pPr algn="ctr" defTabSz="801688">
                <a:spcBef>
                  <a:spcPct val="50000"/>
                </a:spcBef>
              </a:pPr>
              <a:r>
                <a:rPr lang="zh-CN" altLang="en-US" sz="1200" dirty="0">
                  <a:latin typeface="华文细黑" pitchFamily="2" charset="-122"/>
                  <a:ea typeface="华文细黑" pitchFamily="2" charset="-122"/>
                  <a:cs typeface="Arial" pitchFamily="34" charset="0"/>
                </a:rPr>
                <a:t>应用</a:t>
              </a:r>
            </a:p>
          </p:txBody>
        </p:sp>
        <p:sp>
          <p:nvSpPr>
            <p:cNvPr id="52" name="Rectangle 22"/>
            <p:cNvSpPr>
              <a:spLocks noChangeArrowheads="1"/>
            </p:cNvSpPr>
            <p:nvPr/>
          </p:nvSpPr>
          <p:spPr bwMode="gray">
            <a:xfrm>
              <a:off x="3101" y="1340"/>
              <a:ext cx="249" cy="261"/>
            </a:xfrm>
            <a:prstGeom prst="rect">
              <a:avLst/>
            </a:prstGeom>
            <a:gradFill rotWithShape="1">
              <a:gsLst>
                <a:gs pos="0">
                  <a:srgbClr val="6AB7EC"/>
                </a:gs>
                <a:gs pos="100000">
                  <a:srgbClr val="31556D"/>
                </a:gs>
              </a:gsLst>
              <a:lin ang="2700000" scaled="1"/>
            </a:gradFill>
            <a:ln w="9525" algn="ctr">
              <a:solidFill>
                <a:schemeClr val="tx1"/>
              </a:solidFill>
              <a:miter lim="800000"/>
              <a:headEnd/>
              <a:tailEnd/>
            </a:ln>
          </p:spPr>
          <p:txBody>
            <a:bodyPr wrap="none" lIns="91422" tIns="45712" rIns="91422" bIns="45712" anchor="ctr"/>
            <a:lstStyle/>
            <a:p>
              <a:pPr algn="ctr" defTabSz="801688"/>
              <a:r>
                <a:rPr lang="zh-CN" altLang="en-US" sz="1200" dirty="0">
                  <a:latin typeface="华文细黑" pitchFamily="2" charset="-122"/>
                  <a:ea typeface="华文细黑" pitchFamily="2" charset="-122"/>
                  <a:cs typeface="Arial" pitchFamily="34" charset="0"/>
                </a:rPr>
                <a:t>操作</a:t>
              </a:r>
              <a:endParaRPr lang="zh-CN" altLang="en-US" sz="1100" dirty="0">
                <a:latin typeface="华文细黑" pitchFamily="2" charset="-122"/>
                <a:ea typeface="华文细黑" pitchFamily="2" charset="-122"/>
                <a:cs typeface="Arial" pitchFamily="34" charset="0"/>
              </a:endParaRPr>
            </a:p>
            <a:p>
              <a:pPr algn="ctr" defTabSz="801688"/>
              <a:r>
                <a:rPr lang="zh-CN" altLang="en-US" sz="1200" dirty="0">
                  <a:latin typeface="华文细黑" pitchFamily="2" charset="-122"/>
                  <a:ea typeface="华文细黑" pitchFamily="2" charset="-122"/>
                  <a:cs typeface="Arial" pitchFamily="34" charset="0"/>
                </a:rPr>
                <a:t>系统</a:t>
              </a:r>
            </a:p>
          </p:txBody>
        </p:sp>
      </p:grpSp>
      <p:grpSp>
        <p:nvGrpSpPr>
          <p:cNvPr id="7" name="Group 431"/>
          <p:cNvGrpSpPr>
            <a:grpSpLocks/>
          </p:cNvGrpSpPr>
          <p:nvPr/>
        </p:nvGrpSpPr>
        <p:grpSpPr bwMode="auto">
          <a:xfrm>
            <a:off x="6485870" y="1385763"/>
            <a:ext cx="1764483" cy="1833427"/>
            <a:chOff x="5024" y="753"/>
            <a:chExt cx="1089" cy="1379"/>
          </a:xfrm>
        </p:grpSpPr>
        <p:sp>
          <p:nvSpPr>
            <p:cNvPr id="8" name="Rectangle 161"/>
            <p:cNvSpPr>
              <a:spLocks noChangeArrowheads="1"/>
            </p:cNvSpPr>
            <p:nvPr/>
          </p:nvSpPr>
          <p:spPr bwMode="auto">
            <a:xfrm>
              <a:off x="5024" y="753"/>
              <a:ext cx="1089" cy="245"/>
            </a:xfrm>
            <a:prstGeom prst="rect">
              <a:avLst/>
            </a:prstGeom>
            <a:solidFill>
              <a:srgbClr val="6AB7E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nchor="ctr">
              <a:spAutoFit/>
            </a:bodyPr>
            <a:lstStyle/>
            <a:p>
              <a:pPr algn="ctr" defTabSz="801688"/>
              <a:r>
                <a:rPr lang="zh-CN" altLang="en-US" sz="1500" dirty="0">
                  <a:latin typeface="华文细黑" pitchFamily="2" charset="-122"/>
                  <a:ea typeface="华文细黑" pitchFamily="2" charset="-122"/>
                </a:rPr>
                <a:t>混合虚拟化</a:t>
              </a:r>
            </a:p>
          </p:txBody>
        </p:sp>
        <p:sp>
          <p:nvSpPr>
            <p:cNvPr id="9" name="AutoShape 25"/>
            <p:cNvSpPr>
              <a:spLocks noChangeArrowheads="1"/>
            </p:cNvSpPr>
            <p:nvPr/>
          </p:nvSpPr>
          <p:spPr bwMode="auto">
            <a:xfrm>
              <a:off x="5025" y="1043"/>
              <a:ext cx="1087" cy="1089"/>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headEnd/>
              <a:tailEnd/>
            </a:ln>
          </p:spPr>
          <p:txBody>
            <a:bodyPr wrap="none" lIns="91241" tIns="45624" rIns="91241" bIns="45624" anchor="ctr"/>
            <a:lstStyle/>
            <a:p>
              <a:pPr algn="ctr"/>
              <a:endParaRPr lang="ja-JP" altLang="en-US">
                <a:latin typeface="华文细黑" pitchFamily="2" charset="-122"/>
                <a:ea typeface="华文细黑" pitchFamily="2" charset="-122"/>
                <a:cs typeface="Arial" pitchFamily="34" charset="0"/>
              </a:endParaRPr>
            </a:p>
          </p:txBody>
        </p:sp>
        <p:pic>
          <p:nvPicPr>
            <p:cNvPr id="10" name="Picture 6" descr="30-Pin-RAM-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3" y="1815"/>
              <a:ext cx="20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Hardware-Chip-32x3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4" y="1815"/>
              <a:ext cx="20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5"/>
            <p:cNvGraphicFramePr>
              <a:graphicFrameLocks noChangeAspect="1"/>
            </p:cNvGraphicFramePr>
            <p:nvPr/>
          </p:nvGraphicFramePr>
          <p:xfrm>
            <a:off x="5521" y="1809"/>
            <a:ext cx="265" cy="316"/>
          </p:xfrm>
          <a:graphic>
            <a:graphicData uri="http://schemas.openxmlformats.org/presentationml/2006/ole">
              <mc:AlternateContent xmlns:mc="http://schemas.openxmlformats.org/markup-compatibility/2006">
                <mc:Choice xmlns:v="urn:schemas-microsoft-com:vml" Requires="v">
                  <p:oleObj spid="_x0000_s1115" name="BMP 图像" r:id="rId10" imgW="495369" imgH="457143" progId="PBrush">
                    <p:embed/>
                  </p:oleObj>
                </mc:Choice>
                <mc:Fallback>
                  <p:oleObj name="BMP 图像" r:id="rId10" imgW="495369" imgH="457143" progId="PBrush">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21" y="1809"/>
                          <a:ext cx="265" cy="316"/>
                        </a:xfrm>
                        <a:prstGeom prst="rect">
                          <a:avLst/>
                        </a:prstGeom>
                        <a:solidFill>
                          <a:srgbClr val="C0C0C0"/>
                        </a:solidFill>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 name="Picture 78" descr="Storage_icon_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29" y="1815"/>
              <a:ext cx="23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8"/>
            <p:cNvSpPr>
              <a:spLocks noChangeArrowheads="1"/>
            </p:cNvSpPr>
            <p:nvPr/>
          </p:nvSpPr>
          <p:spPr bwMode="auto">
            <a:xfrm>
              <a:off x="5052" y="1069"/>
              <a:ext cx="318" cy="605"/>
            </a:xfrm>
            <a:prstGeom prst="rect">
              <a:avLst/>
            </a:prstGeom>
            <a:solidFill>
              <a:srgbClr val="C0C0C0"/>
            </a:solidFill>
            <a:ln w="9525" algn="ctr">
              <a:solidFill>
                <a:schemeClr val="tx1"/>
              </a:solidFill>
              <a:prstDash val="dash"/>
              <a:miter lim="800000"/>
              <a:headEnd/>
              <a:tailEnd/>
            </a:ln>
          </p:spPr>
          <p:txBody>
            <a:bodyPr wrap="none" lIns="87801" tIns="43900" rIns="87801" bIns="43900" anchor="ctr"/>
            <a:lstStyle/>
            <a:p>
              <a:endParaRPr lang="zh-CN" altLang="en-US" sz="1400">
                <a:latin typeface="华文细黑" pitchFamily="2" charset="-122"/>
                <a:ea typeface="华文细黑" pitchFamily="2" charset="-122"/>
              </a:endParaRPr>
            </a:p>
          </p:txBody>
        </p:sp>
        <p:sp>
          <p:nvSpPr>
            <p:cNvPr id="16" name="Rectangle 22"/>
            <p:cNvSpPr>
              <a:spLocks noChangeArrowheads="1"/>
            </p:cNvSpPr>
            <p:nvPr/>
          </p:nvSpPr>
          <p:spPr bwMode="gray">
            <a:xfrm>
              <a:off x="5096" y="1112"/>
              <a:ext cx="249" cy="257"/>
            </a:xfrm>
            <a:prstGeom prst="rect">
              <a:avLst/>
            </a:prstGeom>
            <a:solidFill>
              <a:srgbClr val="79A400">
                <a:alpha val="70195"/>
              </a:srgbClr>
            </a:solidFill>
            <a:ln w="12700" algn="ctr">
              <a:solidFill>
                <a:schemeClr val="tx1"/>
              </a:solidFill>
              <a:miter lim="800000"/>
              <a:headEnd/>
              <a:tailEnd/>
            </a:ln>
          </p:spPr>
          <p:txBody>
            <a:bodyPr wrap="none" lIns="91422" tIns="45712" rIns="91422" bIns="45712" anchor="ctr"/>
            <a:lstStyle/>
            <a:p>
              <a:pPr algn="ctr" defTabSz="801688">
                <a:spcBef>
                  <a:spcPct val="50000"/>
                </a:spcBef>
              </a:pPr>
              <a:r>
                <a:rPr lang="zh-CN" altLang="en-US" sz="1200" dirty="0">
                  <a:latin typeface="华文细黑" pitchFamily="2" charset="-122"/>
                  <a:ea typeface="华文细黑" pitchFamily="2" charset="-122"/>
                  <a:cs typeface="Arial" pitchFamily="34" charset="0"/>
                </a:rPr>
                <a:t>应用</a:t>
              </a:r>
            </a:p>
          </p:txBody>
        </p:sp>
        <p:sp>
          <p:nvSpPr>
            <p:cNvPr id="17" name="Rectangle 22"/>
            <p:cNvSpPr>
              <a:spLocks noChangeArrowheads="1"/>
            </p:cNvSpPr>
            <p:nvPr/>
          </p:nvSpPr>
          <p:spPr bwMode="gray">
            <a:xfrm>
              <a:off x="5096" y="1393"/>
              <a:ext cx="249" cy="257"/>
            </a:xfrm>
            <a:prstGeom prst="rect">
              <a:avLst/>
            </a:prstGeom>
            <a:gradFill rotWithShape="1">
              <a:gsLst>
                <a:gs pos="0">
                  <a:srgbClr val="6AB7EC"/>
                </a:gs>
                <a:gs pos="100000">
                  <a:srgbClr val="31556D"/>
                </a:gs>
              </a:gsLst>
              <a:lin ang="2700000" scaled="1"/>
            </a:gradFill>
            <a:ln w="9525" algn="ctr">
              <a:solidFill>
                <a:schemeClr val="tx1"/>
              </a:solidFill>
              <a:miter lim="800000"/>
              <a:headEnd/>
              <a:tailEnd/>
            </a:ln>
          </p:spPr>
          <p:txBody>
            <a:bodyPr wrap="none" lIns="91422" tIns="45712" rIns="91422" bIns="45712" anchor="ctr"/>
            <a:lstStyle/>
            <a:p>
              <a:pPr algn="ctr" defTabSz="801688"/>
              <a:r>
                <a:rPr lang="zh-CN" altLang="en-US" sz="1200" dirty="0">
                  <a:latin typeface="华文细黑" pitchFamily="2" charset="-122"/>
                  <a:ea typeface="华文细黑" pitchFamily="2" charset="-122"/>
                  <a:cs typeface="Arial" pitchFamily="34" charset="0"/>
                </a:rPr>
                <a:t>操作</a:t>
              </a:r>
              <a:endParaRPr lang="zh-CN" altLang="en-US" sz="1100" dirty="0">
                <a:latin typeface="华文细黑" pitchFamily="2" charset="-122"/>
                <a:ea typeface="华文细黑" pitchFamily="2" charset="-122"/>
                <a:cs typeface="Arial" pitchFamily="34" charset="0"/>
              </a:endParaRPr>
            </a:p>
            <a:p>
              <a:pPr algn="ctr" defTabSz="801688"/>
              <a:r>
                <a:rPr lang="zh-CN" altLang="en-US" sz="1200" dirty="0">
                  <a:latin typeface="华文细黑" pitchFamily="2" charset="-122"/>
                  <a:ea typeface="华文细黑" pitchFamily="2" charset="-122"/>
                  <a:cs typeface="Arial" pitchFamily="34" charset="0"/>
                </a:rPr>
                <a:t>系统</a:t>
              </a:r>
            </a:p>
          </p:txBody>
        </p:sp>
        <p:sp>
          <p:nvSpPr>
            <p:cNvPr id="18" name="Rectangle 18"/>
            <p:cNvSpPr>
              <a:spLocks noChangeArrowheads="1"/>
            </p:cNvSpPr>
            <p:nvPr/>
          </p:nvSpPr>
          <p:spPr bwMode="auto">
            <a:xfrm>
              <a:off x="5417" y="1069"/>
              <a:ext cx="318" cy="605"/>
            </a:xfrm>
            <a:prstGeom prst="rect">
              <a:avLst/>
            </a:prstGeom>
            <a:solidFill>
              <a:srgbClr val="C0C0C0"/>
            </a:solidFill>
            <a:ln w="9525" algn="ctr">
              <a:solidFill>
                <a:schemeClr val="tx1"/>
              </a:solidFill>
              <a:prstDash val="dash"/>
              <a:miter lim="800000"/>
              <a:headEnd/>
              <a:tailEnd/>
            </a:ln>
          </p:spPr>
          <p:txBody>
            <a:bodyPr wrap="none" lIns="87801" tIns="43900" rIns="87801" bIns="43900" anchor="ctr"/>
            <a:lstStyle/>
            <a:p>
              <a:endParaRPr lang="zh-CN" altLang="en-US" sz="1400">
                <a:latin typeface="华文细黑" pitchFamily="2" charset="-122"/>
                <a:ea typeface="华文细黑" pitchFamily="2" charset="-122"/>
              </a:endParaRPr>
            </a:p>
          </p:txBody>
        </p:sp>
        <p:sp>
          <p:nvSpPr>
            <p:cNvPr id="19" name="Rectangle 22"/>
            <p:cNvSpPr>
              <a:spLocks noChangeArrowheads="1"/>
            </p:cNvSpPr>
            <p:nvPr/>
          </p:nvSpPr>
          <p:spPr bwMode="gray">
            <a:xfrm>
              <a:off x="5461" y="1112"/>
              <a:ext cx="249" cy="257"/>
            </a:xfrm>
            <a:prstGeom prst="rect">
              <a:avLst/>
            </a:prstGeom>
            <a:solidFill>
              <a:srgbClr val="79A400">
                <a:alpha val="70195"/>
              </a:srgbClr>
            </a:solidFill>
            <a:ln w="12700" algn="ctr">
              <a:solidFill>
                <a:schemeClr val="tx1"/>
              </a:solidFill>
              <a:miter lim="800000"/>
              <a:headEnd/>
              <a:tailEnd/>
            </a:ln>
          </p:spPr>
          <p:txBody>
            <a:bodyPr wrap="none" lIns="91422" tIns="45712" rIns="91422" bIns="45712" anchor="ctr"/>
            <a:lstStyle/>
            <a:p>
              <a:pPr algn="ctr" defTabSz="801688">
                <a:spcBef>
                  <a:spcPct val="50000"/>
                </a:spcBef>
              </a:pPr>
              <a:r>
                <a:rPr lang="zh-CN" altLang="en-US" sz="1200" dirty="0">
                  <a:latin typeface="华文细黑" pitchFamily="2" charset="-122"/>
                  <a:ea typeface="华文细黑" pitchFamily="2" charset="-122"/>
                  <a:cs typeface="Arial" pitchFamily="34" charset="0"/>
                </a:rPr>
                <a:t>应用</a:t>
              </a:r>
              <a:endParaRPr lang="zh-CN" altLang="en-US" sz="1100" dirty="0">
                <a:latin typeface="华文细黑" pitchFamily="2" charset="-122"/>
                <a:ea typeface="华文细黑" pitchFamily="2" charset="-122"/>
                <a:cs typeface="Arial" pitchFamily="34" charset="0"/>
              </a:endParaRPr>
            </a:p>
          </p:txBody>
        </p:sp>
        <p:sp>
          <p:nvSpPr>
            <p:cNvPr id="20" name="Rectangle 22"/>
            <p:cNvSpPr>
              <a:spLocks noChangeArrowheads="1"/>
            </p:cNvSpPr>
            <p:nvPr/>
          </p:nvSpPr>
          <p:spPr bwMode="gray">
            <a:xfrm>
              <a:off x="5461" y="1393"/>
              <a:ext cx="249" cy="257"/>
            </a:xfrm>
            <a:prstGeom prst="rect">
              <a:avLst/>
            </a:prstGeom>
            <a:gradFill rotWithShape="1">
              <a:gsLst>
                <a:gs pos="0">
                  <a:srgbClr val="6AB7EC"/>
                </a:gs>
                <a:gs pos="100000">
                  <a:srgbClr val="31556D"/>
                </a:gs>
              </a:gsLst>
              <a:lin ang="2700000" scaled="1"/>
            </a:gradFill>
            <a:ln w="9525" algn="ctr">
              <a:solidFill>
                <a:schemeClr val="tx1"/>
              </a:solidFill>
              <a:miter lim="800000"/>
              <a:headEnd/>
              <a:tailEnd/>
            </a:ln>
          </p:spPr>
          <p:txBody>
            <a:bodyPr wrap="none" lIns="91422" tIns="45712" rIns="91422" bIns="45712" anchor="ctr"/>
            <a:lstStyle/>
            <a:p>
              <a:pPr algn="ctr" defTabSz="801688"/>
              <a:r>
                <a:rPr lang="zh-CN" altLang="en-US" sz="1200" dirty="0">
                  <a:latin typeface="华文细黑" pitchFamily="2" charset="-122"/>
                  <a:ea typeface="华文细黑" pitchFamily="2" charset="-122"/>
                  <a:cs typeface="Arial" pitchFamily="34" charset="0"/>
                </a:rPr>
                <a:t>操作</a:t>
              </a:r>
              <a:endParaRPr lang="zh-CN" altLang="en-US" sz="1100" dirty="0">
                <a:latin typeface="华文细黑" pitchFamily="2" charset="-122"/>
                <a:ea typeface="华文细黑" pitchFamily="2" charset="-122"/>
                <a:cs typeface="Arial" pitchFamily="34" charset="0"/>
              </a:endParaRPr>
            </a:p>
            <a:p>
              <a:pPr algn="ctr" defTabSz="801688"/>
              <a:r>
                <a:rPr lang="zh-CN" altLang="en-US" sz="1200" dirty="0">
                  <a:latin typeface="华文细黑" pitchFamily="2" charset="-122"/>
                  <a:ea typeface="华文细黑" pitchFamily="2" charset="-122"/>
                  <a:cs typeface="Arial" pitchFamily="34" charset="0"/>
                </a:rPr>
                <a:t>系统</a:t>
              </a:r>
              <a:endParaRPr lang="zh-CN" altLang="en-US" sz="1100" dirty="0">
                <a:latin typeface="华文细黑" pitchFamily="2" charset="-122"/>
                <a:ea typeface="华文细黑" pitchFamily="2" charset="-122"/>
                <a:cs typeface="Arial" pitchFamily="34" charset="0"/>
              </a:endParaRPr>
            </a:p>
          </p:txBody>
        </p:sp>
        <p:sp>
          <p:nvSpPr>
            <p:cNvPr id="21" name="Rectangle 18"/>
            <p:cNvSpPr>
              <a:spLocks noChangeArrowheads="1"/>
            </p:cNvSpPr>
            <p:nvPr/>
          </p:nvSpPr>
          <p:spPr bwMode="auto">
            <a:xfrm>
              <a:off x="5784" y="1069"/>
              <a:ext cx="317" cy="612"/>
            </a:xfrm>
            <a:prstGeom prst="rect">
              <a:avLst/>
            </a:prstGeom>
            <a:solidFill>
              <a:srgbClr val="C0C0C0"/>
            </a:solidFill>
            <a:ln w="9525" algn="ctr">
              <a:solidFill>
                <a:schemeClr val="tx1"/>
              </a:solidFill>
              <a:prstDash val="dash"/>
              <a:miter lim="800000"/>
              <a:headEnd/>
              <a:tailEnd/>
            </a:ln>
          </p:spPr>
          <p:txBody>
            <a:bodyPr wrap="none" lIns="87801" tIns="43900" rIns="87801" bIns="43900" anchor="ctr"/>
            <a:lstStyle/>
            <a:p>
              <a:endParaRPr lang="zh-CN" altLang="en-US" sz="1400">
                <a:latin typeface="华文细黑" pitchFamily="2" charset="-122"/>
                <a:ea typeface="华文细黑" pitchFamily="2" charset="-122"/>
              </a:endParaRPr>
            </a:p>
          </p:txBody>
        </p:sp>
        <p:sp>
          <p:nvSpPr>
            <p:cNvPr id="22" name="Rectangle 22"/>
            <p:cNvSpPr>
              <a:spLocks noChangeArrowheads="1"/>
            </p:cNvSpPr>
            <p:nvPr/>
          </p:nvSpPr>
          <p:spPr bwMode="gray">
            <a:xfrm>
              <a:off x="5828" y="1112"/>
              <a:ext cx="248" cy="257"/>
            </a:xfrm>
            <a:prstGeom prst="rect">
              <a:avLst/>
            </a:prstGeom>
            <a:solidFill>
              <a:srgbClr val="79A400">
                <a:alpha val="70195"/>
              </a:srgbClr>
            </a:solidFill>
            <a:ln w="12700" algn="ctr">
              <a:solidFill>
                <a:schemeClr val="tx1"/>
              </a:solidFill>
              <a:miter lim="800000"/>
              <a:headEnd/>
              <a:tailEnd/>
            </a:ln>
          </p:spPr>
          <p:txBody>
            <a:bodyPr wrap="none" lIns="91422" tIns="45712" rIns="91422" bIns="45712" anchor="ctr"/>
            <a:lstStyle/>
            <a:p>
              <a:pPr algn="ctr" defTabSz="801688">
                <a:spcBef>
                  <a:spcPct val="50000"/>
                </a:spcBef>
              </a:pPr>
              <a:r>
                <a:rPr lang="zh-CN" altLang="en-US" sz="1200" dirty="0">
                  <a:latin typeface="华文细黑" pitchFamily="2" charset="-122"/>
                  <a:ea typeface="华文细黑" pitchFamily="2" charset="-122"/>
                  <a:cs typeface="Arial" pitchFamily="34" charset="0"/>
                </a:rPr>
                <a:t>应用</a:t>
              </a:r>
            </a:p>
          </p:txBody>
        </p:sp>
        <p:sp>
          <p:nvSpPr>
            <p:cNvPr id="23" name="Rectangle 22"/>
            <p:cNvSpPr>
              <a:spLocks noChangeArrowheads="1"/>
            </p:cNvSpPr>
            <p:nvPr/>
          </p:nvSpPr>
          <p:spPr bwMode="gray">
            <a:xfrm>
              <a:off x="5828" y="1393"/>
              <a:ext cx="248" cy="257"/>
            </a:xfrm>
            <a:prstGeom prst="rect">
              <a:avLst/>
            </a:prstGeom>
            <a:gradFill rotWithShape="1">
              <a:gsLst>
                <a:gs pos="0">
                  <a:srgbClr val="6AB7EC"/>
                </a:gs>
                <a:gs pos="100000">
                  <a:srgbClr val="31556D"/>
                </a:gs>
              </a:gsLst>
              <a:lin ang="2700000" scaled="1"/>
            </a:gradFill>
            <a:ln w="9525" algn="ctr">
              <a:solidFill>
                <a:schemeClr val="tx1"/>
              </a:solidFill>
              <a:miter lim="800000"/>
              <a:headEnd/>
              <a:tailEnd/>
            </a:ln>
          </p:spPr>
          <p:txBody>
            <a:bodyPr wrap="none" lIns="91422" tIns="45712" rIns="91422" bIns="45712" anchor="ctr"/>
            <a:lstStyle/>
            <a:p>
              <a:pPr algn="ctr" defTabSz="801688"/>
              <a:r>
                <a:rPr lang="zh-CN" altLang="en-US" sz="1200" dirty="0">
                  <a:latin typeface="华文细黑" pitchFamily="2" charset="-122"/>
                  <a:ea typeface="华文细黑" pitchFamily="2" charset="-122"/>
                  <a:cs typeface="Arial" pitchFamily="34" charset="0"/>
                </a:rPr>
                <a:t>操作</a:t>
              </a:r>
            </a:p>
            <a:p>
              <a:pPr algn="ctr" defTabSz="801688"/>
              <a:r>
                <a:rPr lang="zh-CN" altLang="en-US" sz="1200" dirty="0">
                  <a:latin typeface="华文细黑" pitchFamily="2" charset="-122"/>
                  <a:ea typeface="华文细黑" pitchFamily="2" charset="-122"/>
                  <a:cs typeface="Arial" pitchFamily="34" charset="0"/>
                </a:rPr>
                <a:t>系统</a:t>
              </a:r>
              <a:endParaRPr lang="zh-CN" altLang="en-US" sz="1100" dirty="0">
                <a:latin typeface="华文细黑" pitchFamily="2" charset="-122"/>
                <a:ea typeface="华文细黑" pitchFamily="2" charset="-122"/>
                <a:cs typeface="Arial" pitchFamily="34" charset="0"/>
              </a:endParaRPr>
            </a:p>
          </p:txBody>
        </p:sp>
        <p:sp>
          <p:nvSpPr>
            <p:cNvPr id="14" name="Rectangle 16"/>
            <p:cNvSpPr>
              <a:spLocks noChangeArrowheads="1"/>
            </p:cNvSpPr>
            <p:nvPr/>
          </p:nvSpPr>
          <p:spPr bwMode="gray">
            <a:xfrm>
              <a:off x="5060" y="1656"/>
              <a:ext cx="1017" cy="171"/>
            </a:xfrm>
            <a:prstGeom prst="rect">
              <a:avLst/>
            </a:prstGeom>
            <a:solidFill>
              <a:srgbClr val="1C8EE4"/>
            </a:solidFill>
            <a:ln w="15875" algn="ctr">
              <a:solidFill>
                <a:schemeClr val="tx1">
                  <a:alpha val="70195"/>
                </a:schemeClr>
              </a:solidFill>
              <a:prstDash val="dash"/>
              <a:miter lim="800000"/>
              <a:headEnd/>
              <a:tailEnd/>
            </a:ln>
          </p:spPr>
          <p:txBody>
            <a:bodyPr wrap="none" lIns="91422" tIns="45712" rIns="91422" bIns="45712" anchor="ctr"/>
            <a:lstStyle/>
            <a:p>
              <a:pPr defTabSz="801688">
                <a:spcBef>
                  <a:spcPct val="50000"/>
                </a:spcBef>
              </a:pPr>
              <a:r>
                <a:rPr lang="zh-CN" altLang="en-US" sz="1200" dirty="0">
                  <a:latin typeface="华文细黑" pitchFamily="2" charset="-122"/>
                  <a:ea typeface="华文细黑" pitchFamily="2" charset="-122"/>
                  <a:cs typeface="Arial" pitchFamily="34" charset="0"/>
                </a:rPr>
                <a:t>宿主操作系统</a:t>
              </a:r>
            </a:p>
          </p:txBody>
        </p:sp>
        <p:sp>
          <p:nvSpPr>
            <p:cNvPr id="24" name="Rectangle 21"/>
            <p:cNvSpPr>
              <a:spLocks noChangeArrowheads="1"/>
            </p:cNvSpPr>
            <p:nvPr/>
          </p:nvSpPr>
          <p:spPr bwMode="gray">
            <a:xfrm>
              <a:off x="5686" y="1679"/>
              <a:ext cx="408" cy="118"/>
            </a:xfrm>
            <a:prstGeom prst="rect">
              <a:avLst/>
            </a:prstGeom>
            <a:solidFill>
              <a:srgbClr val="79A400">
                <a:alpha val="92940"/>
              </a:srgbClr>
            </a:solidFill>
            <a:ln w="12700" algn="ctr">
              <a:solidFill>
                <a:schemeClr val="tx1"/>
              </a:solidFill>
              <a:prstDash val="sysDot"/>
              <a:miter lim="800000"/>
              <a:headEnd/>
              <a:tailEnd/>
            </a:ln>
          </p:spPr>
          <p:txBody>
            <a:bodyPr wrap="none" lIns="91422" tIns="45712" rIns="91422" bIns="45712" anchor="ctr"/>
            <a:lstStyle/>
            <a:p>
              <a:pPr algn="ctr" defTabSz="801688">
                <a:spcBef>
                  <a:spcPct val="50000"/>
                </a:spcBef>
              </a:pPr>
              <a:r>
                <a:rPr lang="zh-CN" altLang="en-US" sz="900" dirty="0">
                  <a:latin typeface="华文细黑" pitchFamily="2" charset="-122"/>
                  <a:ea typeface="华文细黑" pitchFamily="2" charset="-122"/>
                  <a:cs typeface="Arial" pitchFamily="34" charset="0"/>
                </a:rPr>
                <a:t>虚拟硬件管理</a:t>
              </a:r>
            </a:p>
          </p:txBody>
        </p:sp>
      </p:grpSp>
      <p:graphicFrame>
        <p:nvGraphicFramePr>
          <p:cNvPr id="65" name="Group 436"/>
          <p:cNvGraphicFramePr>
            <a:graphicFrameLocks noGrp="1"/>
          </p:cNvGraphicFramePr>
          <p:nvPr>
            <p:extLst>
              <p:ext uri="{D42A27DB-BD31-4B8C-83A1-F6EECF244321}">
                <p14:modId xmlns:p14="http://schemas.microsoft.com/office/powerpoint/2010/main" val="373704420"/>
              </p:ext>
            </p:extLst>
          </p:nvPr>
        </p:nvGraphicFramePr>
        <p:xfrm>
          <a:off x="792164" y="3320988"/>
          <a:ext cx="7853742" cy="2880000"/>
        </p:xfrm>
        <a:graphic>
          <a:graphicData uri="http://schemas.openxmlformats.org/drawingml/2006/table">
            <a:tbl>
              <a:tblPr/>
              <a:tblGrid>
                <a:gridCol w="617742"/>
                <a:gridCol w="2160000"/>
                <a:gridCol w="2412000"/>
                <a:gridCol w="2664000"/>
              </a:tblGrid>
              <a:tr h="540000">
                <a:tc>
                  <a:txBody>
                    <a:bodyPr/>
                    <a:lstStyle/>
                    <a:p>
                      <a:pPr marL="0" marR="0" lvl="0" indent="0" algn="ctr" defTabSz="877888" rtl="0" eaLnBrk="1" fontAlgn="base" latinLnBrk="0" hangingPunct="1">
                        <a:lnSpc>
                          <a:spcPct val="120000"/>
                        </a:lnSpc>
                        <a:spcBef>
                          <a:spcPct val="0"/>
                        </a:spcBef>
                        <a:spcAft>
                          <a:spcPct val="0"/>
                        </a:spcAft>
                        <a:buClrTx/>
                        <a:buSzTx/>
                        <a:buFontTx/>
                        <a:buNone/>
                        <a:tabLst/>
                      </a:pPr>
                      <a:endParaRPr kumimoji="0" lang="zh-CN" altLang="en-US" sz="12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2000" marR="72000" marT="36000" marB="36000" anchor="ctr" horzOverflow="overflow">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877888" rtl="0" eaLnBrk="1" fontAlgn="base" latinLnBrk="0" hangingPunct="1">
                        <a:lnSpc>
                          <a:spcPct val="120000"/>
                        </a:lnSpc>
                        <a:spcBef>
                          <a:spcPct val="0"/>
                        </a:spcBef>
                        <a:spcAft>
                          <a:spcPct val="0"/>
                        </a:spcAft>
                        <a:buClrTx/>
                        <a:buSzTx/>
                        <a:buFontTx/>
                        <a:buNone/>
                        <a:tabLst/>
                      </a:pPr>
                      <a:r>
                        <a:rPr kumimoji="0" lang="zh-CN" altLang="en-US" sz="1600" b="1" u="none" strike="noStrike" cap="none" normalizeH="0" baseline="0" dirty="0" smtClean="0">
                          <a:ln>
                            <a:noFill/>
                          </a:ln>
                          <a:effectLst/>
                        </a:rPr>
                        <a:t>寄居虚拟化</a:t>
                      </a:r>
                      <a:endParaRPr kumimoji="0" lang="zh-CN" altLang="en-US" sz="1600" b="1"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72000" marR="72000" marT="36000" marB="36000" anchor="ctr" horzOverflow="overflow">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877888" rtl="0" eaLnBrk="1" fontAlgn="base" latinLnBrk="0" hangingPunct="1">
                        <a:lnSpc>
                          <a:spcPct val="120000"/>
                        </a:lnSpc>
                        <a:spcBef>
                          <a:spcPct val="0"/>
                        </a:spcBef>
                        <a:spcAft>
                          <a:spcPct val="0"/>
                        </a:spcAft>
                        <a:buClrTx/>
                        <a:buSzTx/>
                        <a:buFontTx/>
                        <a:buNone/>
                        <a:tabLst/>
                      </a:pPr>
                      <a:r>
                        <a:rPr kumimoji="0" lang="zh-CN" altLang="en-US" sz="1600" b="1" u="none" strike="noStrike" cap="none" normalizeH="0" baseline="0" dirty="0" smtClean="0">
                          <a:ln>
                            <a:noFill/>
                          </a:ln>
                          <a:effectLst/>
                        </a:rPr>
                        <a:t>裸金属虚拟化</a:t>
                      </a:r>
                      <a:endParaRPr kumimoji="0" lang="zh-CN" altLang="en-US" sz="1600" b="1"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72000" marR="72000" marT="36000" marB="36000" anchor="ctr" horzOverflow="overflow">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lvl="0" indent="0" algn="ctr" defTabSz="877888" rtl="0" eaLnBrk="1" fontAlgn="base" latinLnBrk="0" hangingPunct="1">
                        <a:lnSpc>
                          <a:spcPct val="120000"/>
                        </a:lnSpc>
                        <a:spcBef>
                          <a:spcPct val="0"/>
                        </a:spcBef>
                        <a:spcAft>
                          <a:spcPct val="0"/>
                        </a:spcAft>
                        <a:buClrTx/>
                        <a:buSzTx/>
                        <a:buFontTx/>
                        <a:buNone/>
                        <a:tabLst/>
                      </a:pPr>
                      <a:r>
                        <a:rPr kumimoji="0" lang="zh-CN" altLang="en-US" sz="1600" b="1" u="none" strike="noStrike" cap="none" normalizeH="0" baseline="0" dirty="0" smtClean="0">
                          <a:ln>
                            <a:noFill/>
                          </a:ln>
                          <a:effectLst/>
                        </a:rPr>
                        <a:t>混合虚拟化</a:t>
                      </a:r>
                      <a:endParaRPr kumimoji="0" lang="zh-CN" altLang="en-US" sz="1600" b="1"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72000" marR="72000" marT="36000" marB="36000" anchor="ctr" horzOverflow="overflow">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828000">
                <a:tc>
                  <a:txBody>
                    <a:bodyPr/>
                    <a:lstStyle/>
                    <a:p>
                      <a:pPr marL="0" marR="0" lvl="0" indent="0" algn="ctr" defTabSz="877888" rtl="0" eaLnBrk="1" fontAlgn="base" latinLnBrk="0" hangingPunct="1">
                        <a:lnSpc>
                          <a:spcPct val="120000"/>
                        </a:lnSpc>
                        <a:spcBef>
                          <a:spcPct val="0"/>
                        </a:spcBef>
                        <a:spcAft>
                          <a:spcPct val="0"/>
                        </a:spcAft>
                        <a:buClrTx/>
                        <a:buSzTx/>
                        <a:buFontTx/>
                        <a:buNone/>
                        <a:tabLst/>
                      </a:pPr>
                      <a:r>
                        <a:rPr kumimoji="0" lang="zh-CN" altLang="en-US" sz="1200" u="none" strike="noStrike" cap="none" normalizeH="0" baseline="0" dirty="0" smtClean="0">
                          <a:ln>
                            <a:noFill/>
                          </a:ln>
                          <a:effectLst/>
                        </a:rPr>
                        <a:t>优点</a:t>
                      </a:r>
                      <a:endParaRPr kumimoji="0" lang="zh-CN" altLang="en-US" sz="1200" b="1"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72000" marR="72000" marT="36000" marB="36000" anchor="ctr" horzOverflow="overflow">
                    <a:lnL w="28575" cap="flat" cmpd="sng" algn="ctr">
                      <a:solidFill>
                        <a:schemeClr val="tx1"/>
                      </a:solidFill>
                      <a:prstDash val="solid"/>
                      <a:round/>
                      <a:headEnd type="none" w="med" len="med"/>
                      <a:tailEnd type="none" w="med" len="med"/>
                    </a:lnL>
                  </a:tcPr>
                </a:tc>
                <a:tc>
                  <a:txBody>
                    <a:bodyPr/>
                    <a:lstStyle/>
                    <a:p>
                      <a:pPr marL="171450" marR="0" lvl="0" indent="-171450" algn="l" defTabSz="877888" rtl="0" eaLnBrk="1" fontAlgn="base" latinLnBrk="0" hangingPunct="1">
                        <a:lnSpc>
                          <a:spcPct val="120000"/>
                        </a:lnSpc>
                        <a:spcBef>
                          <a:spcPct val="0"/>
                        </a:spcBef>
                        <a:spcAft>
                          <a:spcPct val="0"/>
                        </a:spcAft>
                        <a:buClr>
                          <a:srgbClr val="808080"/>
                        </a:buClr>
                        <a:buSzPct val="60000"/>
                        <a:buFont typeface="Wingdings" panose="05000000000000000000" pitchFamily="2" charset="2"/>
                        <a:buChar char="l"/>
                        <a:tabLst/>
                      </a:pPr>
                      <a:r>
                        <a:rPr kumimoji="0" lang="zh-CN" altLang="en-US" sz="1200" u="none" strike="noStrike" cap="none" normalizeH="0" baseline="0" dirty="0" smtClean="0">
                          <a:ln>
                            <a:noFill/>
                          </a:ln>
                          <a:effectLst/>
                        </a:rPr>
                        <a:t> 简单、易于实现</a:t>
                      </a:r>
                      <a:endParaRPr kumimoji="0" lang="zh-CN" altLang="en-US" sz="1200" b="0" i="0" u="none" strike="noStrike" cap="none" normalizeH="0" baseline="0" dirty="0" smtClean="0">
                        <a:ln>
                          <a:noFill/>
                        </a:ln>
                        <a:solidFill>
                          <a:srgbClr val="000000"/>
                        </a:solidFill>
                        <a:effectLst/>
                        <a:latin typeface="+mn-ea"/>
                        <a:ea typeface="+mn-ea"/>
                      </a:endParaRPr>
                    </a:p>
                  </a:txBody>
                  <a:tcPr marL="72000" marR="72000" marT="36000" marB="36000" anchor="ctr" horzOverflow="overflow"/>
                </a:tc>
                <a:tc>
                  <a:txBody>
                    <a:bodyPr/>
                    <a:lstStyle/>
                    <a:p>
                      <a:pPr marL="171450" marR="0" lvl="0" indent="-171450" algn="l" defTabSz="877888" rtl="0" eaLnBrk="1" fontAlgn="base" latinLnBrk="0" hangingPunct="1">
                        <a:lnSpc>
                          <a:spcPct val="120000"/>
                        </a:lnSpc>
                        <a:spcBef>
                          <a:spcPct val="0"/>
                        </a:spcBef>
                        <a:spcAft>
                          <a:spcPct val="0"/>
                        </a:spcAft>
                        <a:buClr>
                          <a:srgbClr val="808080"/>
                        </a:buClr>
                        <a:buSzPct val="60000"/>
                        <a:buFont typeface="Wingdings" panose="05000000000000000000" pitchFamily="2" charset="2"/>
                        <a:buChar char="l"/>
                        <a:tabLst/>
                      </a:pPr>
                      <a:r>
                        <a:rPr kumimoji="0" lang="zh-CN" altLang="en-US" sz="1200" u="none" strike="noStrike" kern="1200" cap="none" normalizeH="0" baseline="0" dirty="0" smtClean="0">
                          <a:ln>
                            <a:noFill/>
                          </a:ln>
                          <a:solidFill>
                            <a:schemeClr val="tx1"/>
                          </a:solidFill>
                          <a:effectLst/>
                          <a:latin typeface="+mn-lt"/>
                          <a:ea typeface="+mn-ea"/>
                          <a:cs typeface="+mn-cs"/>
                        </a:rPr>
                        <a:t> 虚拟机支持多种操作系统和应用性能高</a:t>
                      </a:r>
                    </a:p>
                  </a:txBody>
                  <a:tcPr marL="72000" marR="72000" marT="36000" marB="36000" anchor="ctr" horzOverflow="overflow"/>
                </a:tc>
                <a:tc>
                  <a:txBody>
                    <a:bodyPr/>
                    <a:lstStyle/>
                    <a:p>
                      <a:pPr marL="171450" marR="0" lvl="0" indent="-171450" algn="l" defTabSz="877888" rtl="0" eaLnBrk="1" fontAlgn="base" latinLnBrk="0" hangingPunct="1">
                        <a:lnSpc>
                          <a:spcPct val="120000"/>
                        </a:lnSpc>
                        <a:spcBef>
                          <a:spcPct val="0"/>
                        </a:spcBef>
                        <a:spcAft>
                          <a:spcPct val="0"/>
                        </a:spcAft>
                        <a:buClr>
                          <a:srgbClr val="808080"/>
                        </a:buClr>
                        <a:buSzPct val="60000"/>
                        <a:buFont typeface="Wingdings" panose="05000000000000000000" pitchFamily="2" charset="2"/>
                        <a:buChar char="l"/>
                        <a:tabLst/>
                      </a:pPr>
                      <a:r>
                        <a:rPr kumimoji="0" lang="zh-CN" altLang="en-US" sz="1200" u="none" strike="noStrike" cap="none" normalizeH="0" baseline="0" dirty="0" smtClean="0">
                          <a:ln>
                            <a:noFill/>
                          </a:ln>
                          <a:effectLst/>
                        </a:rPr>
                        <a:t> 相对于寄居虚拟化架构，没有冗余，性能高</a:t>
                      </a:r>
                    </a:p>
                    <a:p>
                      <a:pPr marL="171450" marR="0" lvl="0" indent="-171450" algn="l" defTabSz="877888" rtl="0" eaLnBrk="1" fontAlgn="base" latinLnBrk="0" hangingPunct="1">
                        <a:lnSpc>
                          <a:spcPct val="120000"/>
                        </a:lnSpc>
                        <a:spcBef>
                          <a:spcPct val="0"/>
                        </a:spcBef>
                        <a:spcAft>
                          <a:spcPct val="0"/>
                        </a:spcAft>
                        <a:buClr>
                          <a:srgbClr val="808080"/>
                        </a:buClr>
                        <a:buSzPct val="60000"/>
                        <a:buFont typeface="Wingdings" panose="05000000000000000000" pitchFamily="2" charset="2"/>
                        <a:buChar char="l"/>
                        <a:tabLst/>
                      </a:pPr>
                      <a:r>
                        <a:rPr kumimoji="0" lang="zh-CN" altLang="en-US" sz="1200" u="none" strike="noStrike" cap="none" normalizeH="0" baseline="0" dirty="0" smtClean="0">
                          <a:ln>
                            <a:noFill/>
                          </a:ln>
                          <a:effectLst/>
                        </a:rPr>
                        <a:t> 可支持多种操作系统</a:t>
                      </a:r>
                      <a:endParaRPr kumimoji="0" lang="zh-CN" altLang="en-US" sz="1200" b="1" i="0" u="none" strike="noStrike" cap="none" normalizeH="0" baseline="0" dirty="0" smtClean="0">
                        <a:ln>
                          <a:noFill/>
                        </a:ln>
                        <a:solidFill>
                          <a:srgbClr val="000000"/>
                        </a:solidFill>
                        <a:effectLst/>
                        <a:latin typeface="+mn-ea"/>
                        <a:ea typeface="+mn-ea"/>
                      </a:endParaRPr>
                    </a:p>
                  </a:txBody>
                  <a:tcPr marL="72000" marR="72000" marT="36000" marB="36000" anchor="ctr" horzOverflow="overflow">
                    <a:lnR w="28575" cap="flat" cmpd="sng" algn="ctr">
                      <a:solidFill>
                        <a:schemeClr val="tx1"/>
                      </a:solidFill>
                      <a:prstDash val="solid"/>
                      <a:round/>
                      <a:headEnd type="none" w="med" len="med"/>
                      <a:tailEnd type="none" w="med" len="med"/>
                    </a:lnR>
                  </a:tcPr>
                </a:tc>
              </a:tr>
              <a:tr h="540000">
                <a:tc>
                  <a:txBody>
                    <a:bodyPr/>
                    <a:lstStyle/>
                    <a:p>
                      <a:pPr marL="0" marR="0" lvl="0" indent="0" algn="ctr" defTabSz="877888" rtl="0" eaLnBrk="1" fontAlgn="base" latinLnBrk="0" hangingPunct="1">
                        <a:lnSpc>
                          <a:spcPct val="120000"/>
                        </a:lnSpc>
                        <a:spcBef>
                          <a:spcPct val="0"/>
                        </a:spcBef>
                        <a:spcAft>
                          <a:spcPct val="0"/>
                        </a:spcAft>
                        <a:buClrTx/>
                        <a:buSzTx/>
                        <a:buFontTx/>
                        <a:buNone/>
                        <a:tabLst/>
                      </a:pPr>
                      <a:r>
                        <a:rPr kumimoji="0" lang="zh-CN" altLang="en-US" sz="1200" u="none" strike="noStrike" cap="none" normalizeH="0" baseline="0" dirty="0" smtClean="0">
                          <a:ln>
                            <a:noFill/>
                          </a:ln>
                          <a:effectLst/>
                        </a:rPr>
                        <a:t>缺点</a:t>
                      </a:r>
                      <a:endParaRPr kumimoji="0" lang="zh-CN" altLang="en-US" sz="1200" b="1"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72000" marR="72000" marT="36000" marB="36000" anchor="ctr" horzOverflow="overflow">
                    <a:lnL w="28575" cap="flat" cmpd="sng" algn="ctr">
                      <a:solidFill>
                        <a:schemeClr val="tx1"/>
                      </a:solidFill>
                      <a:prstDash val="solid"/>
                      <a:round/>
                      <a:headEnd type="none" w="med" len="med"/>
                      <a:tailEnd type="none" w="med" len="med"/>
                    </a:lnL>
                  </a:tcPr>
                </a:tc>
                <a:tc>
                  <a:txBody>
                    <a:bodyPr/>
                    <a:lstStyle/>
                    <a:p>
                      <a:pPr marL="171450" marR="0" lvl="0" indent="-171450" algn="l" defTabSz="877888" rtl="0" eaLnBrk="1" fontAlgn="base" latinLnBrk="0" hangingPunct="1">
                        <a:lnSpc>
                          <a:spcPct val="120000"/>
                        </a:lnSpc>
                        <a:spcBef>
                          <a:spcPct val="0"/>
                        </a:spcBef>
                        <a:spcAft>
                          <a:spcPct val="0"/>
                        </a:spcAft>
                        <a:buClr>
                          <a:srgbClr val="808080"/>
                        </a:buClr>
                        <a:buSzPct val="60000"/>
                        <a:buFont typeface="Wingdings" panose="05000000000000000000" pitchFamily="2" charset="2"/>
                        <a:buChar char="l"/>
                        <a:tabLst/>
                      </a:pPr>
                      <a:r>
                        <a:rPr kumimoji="0" lang="zh-CN" altLang="en-US" sz="1200" u="none" strike="noStrike" cap="none" normalizeH="0" baseline="0" dirty="0" smtClean="0">
                          <a:ln>
                            <a:noFill/>
                          </a:ln>
                          <a:effectLst/>
                        </a:rPr>
                        <a:t> 管理开销较大，性能损耗大</a:t>
                      </a:r>
                      <a:endParaRPr kumimoji="0" lang="en-US" altLang="zh-CN" sz="1200" b="0" i="0" u="none" strike="noStrike" cap="none" normalizeH="0" baseline="0" dirty="0" smtClean="0">
                        <a:ln>
                          <a:noFill/>
                        </a:ln>
                        <a:solidFill>
                          <a:srgbClr val="FF3300"/>
                        </a:solidFill>
                        <a:effectLst/>
                        <a:latin typeface="+mn-ea"/>
                        <a:ea typeface="+mn-ea"/>
                      </a:endParaRPr>
                    </a:p>
                  </a:txBody>
                  <a:tcPr marL="72000" marR="72000" marT="36000" marB="36000" anchor="ctr" horzOverflow="overflow"/>
                </a:tc>
                <a:tc>
                  <a:txBody>
                    <a:bodyPr/>
                    <a:lstStyle/>
                    <a:p>
                      <a:pPr marL="171450" marR="0" lvl="0" indent="-171450" algn="l" defTabSz="877888" rtl="0" eaLnBrk="1" fontAlgn="base" latinLnBrk="0" hangingPunct="1">
                        <a:lnSpc>
                          <a:spcPct val="120000"/>
                        </a:lnSpc>
                        <a:spcBef>
                          <a:spcPct val="0"/>
                        </a:spcBef>
                        <a:spcAft>
                          <a:spcPct val="0"/>
                        </a:spcAft>
                        <a:buClr>
                          <a:srgbClr val="808080"/>
                        </a:buClr>
                        <a:buSzPct val="60000"/>
                        <a:buFont typeface="Wingdings" panose="05000000000000000000" pitchFamily="2" charset="2"/>
                        <a:buChar char="l"/>
                        <a:tabLst/>
                      </a:pPr>
                      <a:r>
                        <a:rPr kumimoji="0" lang="zh-CN" altLang="en-US" sz="1200" u="none" strike="noStrike" cap="none" normalizeH="0" baseline="0" dirty="0" smtClean="0">
                          <a:ln>
                            <a:noFill/>
                          </a:ln>
                          <a:effectLst/>
                        </a:rPr>
                        <a:t> 虚拟层内核开发难度大</a:t>
                      </a:r>
                      <a:endParaRPr kumimoji="0" lang="zh-CN" altLang="en-US" sz="1200" b="0" i="0" u="none" strike="noStrike" cap="none" normalizeH="0" baseline="0" dirty="0" smtClean="0">
                        <a:ln>
                          <a:noFill/>
                        </a:ln>
                        <a:solidFill>
                          <a:srgbClr val="000000"/>
                        </a:solidFill>
                        <a:effectLst/>
                        <a:latin typeface="+mn-ea"/>
                        <a:ea typeface="+mn-ea"/>
                      </a:endParaRPr>
                    </a:p>
                  </a:txBody>
                  <a:tcPr marL="72000" marR="72000" marT="36000" marB="36000" anchor="ctr" horzOverflow="overflow"/>
                </a:tc>
                <a:tc>
                  <a:txBody>
                    <a:bodyPr/>
                    <a:lstStyle/>
                    <a:p>
                      <a:pPr marL="171450" marR="0" lvl="0" indent="-171450" algn="l" defTabSz="877888" rtl="0" eaLnBrk="1" fontAlgn="base" latinLnBrk="0" hangingPunct="1">
                        <a:lnSpc>
                          <a:spcPct val="120000"/>
                        </a:lnSpc>
                        <a:spcBef>
                          <a:spcPct val="0"/>
                        </a:spcBef>
                        <a:spcAft>
                          <a:spcPct val="0"/>
                        </a:spcAft>
                        <a:buClr>
                          <a:srgbClr val="808080"/>
                        </a:buClr>
                        <a:buSzPct val="60000"/>
                        <a:buFont typeface="Wingdings" panose="05000000000000000000" pitchFamily="2" charset="2"/>
                        <a:buChar char="l"/>
                        <a:tabLst/>
                      </a:pPr>
                      <a:r>
                        <a:rPr kumimoji="0" lang="zh-CN" altLang="en-US" sz="1200" u="none" strike="noStrike" cap="none" normalizeH="0" baseline="0" dirty="0" smtClean="0">
                          <a:ln>
                            <a:noFill/>
                          </a:ln>
                          <a:effectLst/>
                        </a:rPr>
                        <a:t> 需底层硬件支持虚拟化扩展功能</a:t>
                      </a:r>
                      <a:endParaRPr kumimoji="0" lang="zh-CN" altLang="en-US" sz="1200" b="0" i="0" u="none" strike="noStrike" cap="none" normalizeH="0" baseline="0" dirty="0" smtClean="0">
                        <a:ln>
                          <a:noFill/>
                        </a:ln>
                        <a:solidFill>
                          <a:srgbClr val="000000"/>
                        </a:solidFill>
                        <a:effectLst/>
                        <a:latin typeface="+mn-ea"/>
                        <a:ea typeface="+mn-ea"/>
                      </a:endParaRPr>
                    </a:p>
                  </a:txBody>
                  <a:tcPr marL="72000" marR="72000" marT="36000" marB="36000" anchor="ctr" horzOverflow="overflow">
                    <a:lnR w="28575" cap="flat" cmpd="sng" algn="ctr">
                      <a:solidFill>
                        <a:schemeClr val="tx1"/>
                      </a:solidFill>
                      <a:prstDash val="solid"/>
                      <a:round/>
                      <a:headEnd type="none" w="med" len="med"/>
                      <a:tailEnd type="none" w="med" len="med"/>
                    </a:lnR>
                  </a:tcPr>
                </a:tc>
              </a:tr>
              <a:tr h="972000">
                <a:tc>
                  <a:txBody>
                    <a:bodyPr/>
                    <a:lstStyle/>
                    <a:p>
                      <a:pPr marL="0" marR="0" lvl="0" indent="0" algn="ctr" defTabSz="877888" rtl="0" eaLnBrk="1" fontAlgn="base" latinLnBrk="0" hangingPunct="1">
                        <a:lnSpc>
                          <a:spcPct val="120000"/>
                        </a:lnSpc>
                        <a:spcBef>
                          <a:spcPct val="0"/>
                        </a:spcBef>
                        <a:spcAft>
                          <a:spcPct val="0"/>
                        </a:spcAft>
                        <a:buClrTx/>
                        <a:buSzTx/>
                        <a:buFontTx/>
                        <a:buNone/>
                        <a:tabLst/>
                      </a:pPr>
                      <a:r>
                        <a:rPr kumimoji="0" lang="zh-CN" altLang="en-US" sz="1200" u="none" strike="noStrike" cap="none" normalizeH="0" baseline="0" dirty="0" smtClean="0">
                          <a:ln>
                            <a:noFill/>
                          </a:ln>
                          <a:effectLst/>
                        </a:rPr>
                        <a:t>厂家</a:t>
                      </a:r>
                      <a:endParaRPr kumimoji="0" lang="zh-CN" altLang="en-US" sz="1200" b="1"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72000" marR="72000" marT="36000" marB="36000" anchor="ctr" horzOverflow="overflow">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171450" marR="0" lvl="0" indent="-171450" algn="l" defTabSz="877888" rtl="0" eaLnBrk="1" fontAlgn="base" latinLnBrk="0" hangingPunct="1">
                        <a:lnSpc>
                          <a:spcPct val="120000"/>
                        </a:lnSpc>
                        <a:spcBef>
                          <a:spcPct val="0"/>
                        </a:spcBef>
                        <a:spcAft>
                          <a:spcPct val="0"/>
                        </a:spcAft>
                        <a:buClr>
                          <a:srgbClr val="808080"/>
                        </a:buClr>
                        <a:buSzPct val="60000"/>
                        <a:buFont typeface="Wingdings" panose="05000000000000000000" pitchFamily="2" charset="2"/>
                        <a:buChar char="l"/>
                        <a:tabLst/>
                      </a:pPr>
                      <a:r>
                        <a:rPr kumimoji="0" lang="en-US" altLang="zh-CN" sz="1200" u="none" strike="noStrike" cap="none" normalizeH="0" baseline="0" dirty="0" smtClean="0">
                          <a:ln>
                            <a:noFill/>
                          </a:ln>
                          <a:effectLst/>
                        </a:rPr>
                        <a:t>VMware Workstation</a:t>
                      </a:r>
                      <a:endParaRPr kumimoji="0" lang="en-US" altLang="zh-CN" sz="1200" b="0" i="0" u="none" strike="noStrike" cap="none" normalizeH="0" baseline="0" dirty="0" smtClean="0">
                        <a:ln>
                          <a:noFill/>
                        </a:ln>
                        <a:solidFill>
                          <a:srgbClr val="000000"/>
                        </a:solidFill>
                        <a:effectLst/>
                        <a:latin typeface="+mn-lt"/>
                        <a:ea typeface="+mn-ea"/>
                      </a:endParaRPr>
                    </a:p>
                  </a:txBody>
                  <a:tcPr marL="72000" marR="72000" marT="36000" marB="36000" anchor="ctr" horzOverflow="overflow">
                    <a:lnB w="28575" cap="flat" cmpd="sng" algn="ctr">
                      <a:solidFill>
                        <a:schemeClr val="tx1"/>
                      </a:solidFill>
                      <a:prstDash val="solid"/>
                      <a:round/>
                      <a:headEnd type="none" w="med" len="med"/>
                      <a:tailEnd type="none" w="med" len="med"/>
                    </a:lnB>
                  </a:tcPr>
                </a:tc>
                <a:tc>
                  <a:txBody>
                    <a:bodyPr/>
                    <a:lstStyle/>
                    <a:p>
                      <a:pPr marL="171450" marR="0" lvl="0" indent="-171450" algn="l" defTabSz="877888" rtl="0" eaLnBrk="1" fontAlgn="base" latinLnBrk="0" hangingPunct="1">
                        <a:lnSpc>
                          <a:spcPct val="120000"/>
                        </a:lnSpc>
                        <a:spcBef>
                          <a:spcPct val="0"/>
                        </a:spcBef>
                        <a:spcAft>
                          <a:spcPct val="0"/>
                        </a:spcAft>
                        <a:buClr>
                          <a:srgbClr val="808080"/>
                        </a:buClr>
                        <a:buSzPct val="60000"/>
                        <a:buFont typeface="Wingdings" panose="05000000000000000000" pitchFamily="2" charset="2"/>
                        <a:buChar char="l"/>
                        <a:tabLst/>
                      </a:pPr>
                      <a:r>
                        <a:rPr kumimoji="0" lang="en-US" altLang="zh-CN" sz="1200" u="none" strike="noStrike" cap="none" normalizeH="0" baseline="0" dirty="0" smtClean="0">
                          <a:ln>
                            <a:noFill/>
                          </a:ln>
                          <a:effectLst/>
                        </a:rPr>
                        <a:t>VMware vSphere</a:t>
                      </a:r>
                    </a:p>
                    <a:p>
                      <a:pPr marL="171450" marR="0" lvl="0" indent="-171450" algn="l" defTabSz="877888" rtl="0" eaLnBrk="1" fontAlgn="base" latinLnBrk="0" hangingPunct="1">
                        <a:lnSpc>
                          <a:spcPct val="120000"/>
                        </a:lnSpc>
                        <a:spcBef>
                          <a:spcPct val="0"/>
                        </a:spcBef>
                        <a:spcAft>
                          <a:spcPct val="0"/>
                        </a:spcAft>
                        <a:buClr>
                          <a:srgbClr val="808080"/>
                        </a:buClr>
                        <a:buSzPct val="60000"/>
                        <a:buFont typeface="Wingdings" panose="05000000000000000000" pitchFamily="2" charset="2"/>
                        <a:buChar char="l"/>
                        <a:tabLst/>
                      </a:pPr>
                      <a:r>
                        <a:rPr kumimoji="0" lang="zh-CN" altLang="en-US" sz="1200" u="none" strike="noStrike" cap="none" normalizeH="0" baseline="0" dirty="0" smtClean="0">
                          <a:ln>
                            <a:noFill/>
                          </a:ln>
                          <a:effectLst/>
                        </a:rPr>
                        <a:t>微软 </a:t>
                      </a:r>
                      <a:r>
                        <a:rPr kumimoji="0" lang="en-US" altLang="zh-CN" sz="1200" u="none" strike="noStrike" cap="none" normalizeH="0" baseline="0" dirty="0" smtClean="0">
                          <a:ln>
                            <a:noFill/>
                          </a:ln>
                          <a:effectLst/>
                        </a:rPr>
                        <a:t>Hyper-V</a:t>
                      </a:r>
                    </a:p>
                    <a:p>
                      <a:pPr marL="171450" marR="0" lvl="0" indent="-171450" algn="l" defTabSz="877888" rtl="0" eaLnBrk="1" fontAlgn="base" latinLnBrk="0" hangingPunct="1">
                        <a:lnSpc>
                          <a:spcPct val="120000"/>
                        </a:lnSpc>
                        <a:spcBef>
                          <a:spcPct val="0"/>
                        </a:spcBef>
                        <a:spcAft>
                          <a:spcPct val="0"/>
                        </a:spcAft>
                        <a:buClr>
                          <a:srgbClr val="808080"/>
                        </a:buClr>
                        <a:buSzPct val="60000"/>
                        <a:buFont typeface="Wingdings" panose="05000000000000000000" pitchFamily="2" charset="2"/>
                        <a:buChar char="l"/>
                        <a:tabLst/>
                      </a:pPr>
                      <a:r>
                        <a:rPr kumimoji="0" lang="en-US" altLang="zh-CN" sz="1200" u="none" strike="noStrike" cap="none" normalizeH="0" baseline="0" dirty="0" smtClean="0">
                          <a:ln>
                            <a:noFill/>
                          </a:ln>
                          <a:effectLst/>
                        </a:rPr>
                        <a:t>Citrix </a:t>
                      </a:r>
                      <a:r>
                        <a:rPr kumimoji="0" lang="en-US" altLang="zh-CN" sz="1200" u="none" strike="noStrike" cap="none" normalizeH="0" baseline="0" dirty="0" err="1" smtClean="0">
                          <a:ln>
                            <a:noFill/>
                          </a:ln>
                          <a:effectLst/>
                        </a:rPr>
                        <a:t>XenServer</a:t>
                      </a:r>
                      <a:endParaRPr kumimoji="0" lang="en-US" altLang="zh-CN" sz="1200" u="none" strike="noStrike" cap="none" normalizeH="0" baseline="0" dirty="0" smtClean="0">
                        <a:ln>
                          <a:noFill/>
                        </a:ln>
                        <a:effectLst/>
                      </a:endParaRPr>
                    </a:p>
                    <a:p>
                      <a:pPr marL="171450" marR="0" lvl="0" indent="-171450" algn="l" defTabSz="877888" rtl="0" eaLnBrk="1" fontAlgn="base" latinLnBrk="0" hangingPunct="1">
                        <a:lnSpc>
                          <a:spcPct val="120000"/>
                        </a:lnSpc>
                        <a:spcBef>
                          <a:spcPct val="0"/>
                        </a:spcBef>
                        <a:spcAft>
                          <a:spcPct val="0"/>
                        </a:spcAft>
                        <a:buClr>
                          <a:srgbClr val="808080"/>
                        </a:buClr>
                        <a:buSzPct val="60000"/>
                        <a:buFont typeface="Wingdings" panose="05000000000000000000" pitchFamily="2" charset="2"/>
                        <a:buChar char="l"/>
                        <a:tabLst/>
                      </a:pPr>
                      <a:r>
                        <a:rPr kumimoji="0" lang="zh-CN" altLang="en-US" sz="1200" u="none" strike="noStrike" cap="none" normalizeH="0" baseline="0" dirty="0" smtClean="0">
                          <a:ln>
                            <a:noFill/>
                          </a:ln>
                          <a:effectLst/>
                        </a:rPr>
                        <a:t>华为 </a:t>
                      </a:r>
                      <a:r>
                        <a:rPr kumimoji="0" lang="en-US" altLang="zh-CN" sz="1200" u="none" strike="noStrike" cap="none" normalizeH="0" baseline="0" dirty="0" err="1" smtClean="0">
                          <a:ln>
                            <a:noFill/>
                          </a:ln>
                          <a:effectLst/>
                        </a:rPr>
                        <a:t>FusionSphere</a:t>
                      </a:r>
                      <a:endParaRPr kumimoji="0" lang="en-US" altLang="zh-CN" sz="1200" b="0" i="0" u="none" strike="noStrike" cap="none" normalizeH="0" baseline="0" dirty="0" smtClean="0">
                        <a:ln>
                          <a:noFill/>
                        </a:ln>
                        <a:solidFill>
                          <a:srgbClr val="000000"/>
                        </a:solidFill>
                        <a:effectLst/>
                        <a:latin typeface="+mn-lt"/>
                        <a:ea typeface="+mn-ea"/>
                      </a:endParaRPr>
                    </a:p>
                  </a:txBody>
                  <a:tcPr marL="72000" marR="72000" marT="36000" marB="36000" anchor="ctr" horzOverflow="overflow">
                    <a:lnB w="28575" cap="flat" cmpd="sng" algn="ctr">
                      <a:solidFill>
                        <a:schemeClr val="tx1"/>
                      </a:solidFill>
                      <a:prstDash val="solid"/>
                      <a:round/>
                      <a:headEnd type="none" w="med" len="med"/>
                      <a:tailEnd type="none" w="med" len="med"/>
                    </a:lnB>
                  </a:tcPr>
                </a:tc>
                <a:tc>
                  <a:txBody>
                    <a:bodyPr/>
                    <a:lstStyle/>
                    <a:p>
                      <a:pPr marL="171450" marR="0" lvl="0" indent="-171450" algn="l" defTabSz="877888" rtl="0" eaLnBrk="1" fontAlgn="base" latinLnBrk="0" hangingPunct="1">
                        <a:lnSpc>
                          <a:spcPct val="120000"/>
                        </a:lnSpc>
                        <a:spcBef>
                          <a:spcPct val="0"/>
                        </a:spcBef>
                        <a:spcAft>
                          <a:spcPct val="0"/>
                        </a:spcAft>
                        <a:buClr>
                          <a:srgbClr val="808080"/>
                        </a:buClr>
                        <a:buSzPct val="60000"/>
                        <a:buFont typeface="Wingdings" panose="05000000000000000000" pitchFamily="2" charset="2"/>
                        <a:buChar char="l"/>
                        <a:tabLst/>
                      </a:pPr>
                      <a:r>
                        <a:rPr kumimoji="0" lang="en-US" altLang="zh-CN" sz="1200" u="none" strike="noStrike" cap="none" normalizeH="0" baseline="0" dirty="0" err="1" smtClean="0">
                          <a:ln>
                            <a:noFill/>
                          </a:ln>
                          <a:effectLst/>
                        </a:rPr>
                        <a:t>Redhat</a:t>
                      </a:r>
                      <a:r>
                        <a:rPr kumimoji="0" lang="en-US" altLang="zh-CN" sz="1200" u="none" strike="noStrike" cap="none" normalizeH="0" baseline="0" dirty="0" smtClean="0">
                          <a:ln>
                            <a:noFill/>
                          </a:ln>
                          <a:effectLst/>
                        </a:rPr>
                        <a:t> KVM</a:t>
                      </a:r>
                      <a:endParaRPr kumimoji="0" lang="en-US" altLang="zh-CN" sz="1200" b="0" i="0" u="none" strike="noStrike" cap="none" normalizeH="0" baseline="0" dirty="0" smtClean="0">
                        <a:ln>
                          <a:noFill/>
                        </a:ln>
                        <a:solidFill>
                          <a:schemeClr val="tx1"/>
                        </a:solidFill>
                        <a:effectLst/>
                        <a:latin typeface="+mn-lt"/>
                        <a:ea typeface="+mn-ea"/>
                      </a:endParaRPr>
                    </a:p>
                  </a:txBody>
                  <a:tcPr marL="72000" marR="72000" marT="36000" marB="36000" anchor="ctr" horzOverflow="overflow">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
        <p:nvSpPr>
          <p:cNvPr id="66" name="标题 1"/>
          <p:cNvSpPr>
            <a:spLocks noGrp="1"/>
          </p:cNvSpPr>
          <p:nvPr>
            <p:ph type="title"/>
          </p:nvPr>
        </p:nvSpPr>
        <p:spPr/>
        <p:txBody>
          <a:bodyPr/>
          <a:lstStyle/>
          <a:p>
            <a:r>
              <a:rPr lang="zh-CN" altLang="en-US" smtClean="0"/>
              <a:t>虚拟化中几个重要概念 </a:t>
            </a:r>
            <a:r>
              <a:rPr lang="en-US" altLang="zh-CN" smtClean="0"/>
              <a:t>(2/2)</a:t>
            </a:r>
            <a:endParaRPr lang="zh-CN" altLang="en-US" dirty="0"/>
          </a:p>
        </p:txBody>
      </p:sp>
      <p:sp>
        <p:nvSpPr>
          <p:cNvPr id="67" name="Rectangle 161"/>
          <p:cNvSpPr>
            <a:spLocks noChangeArrowheads="1"/>
          </p:cNvSpPr>
          <p:nvPr/>
        </p:nvSpPr>
        <p:spPr bwMode="auto">
          <a:xfrm>
            <a:off x="4025198" y="1378425"/>
            <a:ext cx="1762863" cy="325346"/>
          </a:xfrm>
          <a:prstGeom prst="rect">
            <a:avLst/>
          </a:prstGeom>
          <a:solidFill>
            <a:srgbClr val="6AB7EC"/>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nchor="ctr">
            <a:spAutoFit/>
          </a:bodyPr>
          <a:lstStyle/>
          <a:p>
            <a:pPr algn="ctr" defTabSz="801688"/>
            <a:r>
              <a:rPr lang="zh-CN" altLang="en-US" sz="1500" dirty="0">
                <a:latin typeface="华文细黑" pitchFamily="2" charset="-122"/>
                <a:ea typeface="华文细黑" pitchFamily="2" charset="-122"/>
              </a:rPr>
              <a:t>裸金属虚拟化</a:t>
            </a:r>
          </a:p>
        </p:txBody>
      </p:sp>
    </p:spTree>
    <p:extLst>
      <p:ext uri="{BB962C8B-B14F-4D97-AF65-F5344CB8AC3E}">
        <p14:creationId xmlns:p14="http://schemas.microsoft.com/office/powerpoint/2010/main" val="4115457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I/O</a:t>
            </a:r>
            <a:r>
              <a:rPr lang="zh-CN" altLang="en-US" smtClean="0"/>
              <a:t>虚拟化</a:t>
            </a:r>
            <a:endParaRPr lang="zh-CN" altLang="en-US" dirty="0"/>
          </a:p>
        </p:txBody>
      </p:sp>
      <p:sp>
        <p:nvSpPr>
          <p:cNvPr id="24" name="文本占位符 23"/>
          <p:cNvSpPr>
            <a:spLocks noGrp="1"/>
          </p:cNvSpPr>
          <p:nvPr>
            <p:ph type="body" sz="quarter" idx="10"/>
          </p:nvPr>
        </p:nvSpPr>
        <p:spPr>
          <a:xfrm>
            <a:off x="4989418" y="3006491"/>
            <a:ext cx="3614832" cy="3119744"/>
          </a:xfrm>
        </p:spPr>
        <p:txBody>
          <a:bodyPr/>
          <a:lstStyle/>
          <a:p>
            <a:r>
              <a:rPr lang="zh-CN" altLang="en-US" sz="1800" dirty="0" smtClean="0"/>
              <a:t>虚拟机复用有限的外设资源</a:t>
            </a:r>
          </a:p>
          <a:p>
            <a:pPr lvl="1"/>
            <a:r>
              <a:rPr lang="en-US" altLang="zh-CN" sz="1600" dirty="0" smtClean="0"/>
              <a:t>VMM</a:t>
            </a:r>
            <a:r>
              <a:rPr lang="zh-CN" altLang="en-US" sz="1600" dirty="0" smtClean="0"/>
              <a:t>截获客户</a:t>
            </a:r>
            <a:r>
              <a:rPr lang="en-US" altLang="zh-CN" sz="1600" dirty="0" smtClean="0"/>
              <a:t>OS</a:t>
            </a:r>
            <a:r>
              <a:rPr lang="zh-CN" altLang="en-US" sz="1600" dirty="0" smtClean="0"/>
              <a:t>对设备的访问请求，然后通过软件的方式来模拟真实设备的效果。</a:t>
            </a:r>
          </a:p>
          <a:p>
            <a:pPr lvl="1"/>
            <a:r>
              <a:rPr lang="zh-CN" altLang="en-US" sz="1600" dirty="0" smtClean="0"/>
              <a:t>前端设备驱动将数据通过</a:t>
            </a:r>
            <a:r>
              <a:rPr lang="en-US" altLang="zh-CN" sz="1600" dirty="0" smtClean="0"/>
              <a:t>VMM</a:t>
            </a:r>
            <a:r>
              <a:rPr lang="zh-CN" altLang="en-US" sz="1600" dirty="0" smtClean="0"/>
              <a:t>提供的接口转发到后端驱动。</a:t>
            </a:r>
          </a:p>
          <a:p>
            <a:pPr lvl="1"/>
            <a:r>
              <a:rPr lang="zh-CN" altLang="en-US" sz="1600" dirty="0" smtClean="0"/>
              <a:t>后端驱动</a:t>
            </a:r>
            <a:r>
              <a:rPr lang="en-US" altLang="zh-CN" sz="1600" dirty="0" smtClean="0"/>
              <a:t>VM</a:t>
            </a:r>
            <a:r>
              <a:rPr lang="zh-CN" altLang="en-US" sz="1600" dirty="0" smtClean="0"/>
              <a:t>的数据进行分时分通道进行处理。</a:t>
            </a:r>
            <a:endParaRPr lang="en-US" sz="1600" dirty="0"/>
          </a:p>
        </p:txBody>
      </p:sp>
      <p:grpSp>
        <p:nvGrpSpPr>
          <p:cNvPr id="6" name="组合 19"/>
          <p:cNvGrpSpPr>
            <a:grpSpLocks/>
          </p:cNvGrpSpPr>
          <p:nvPr/>
        </p:nvGrpSpPr>
        <p:grpSpPr bwMode="auto">
          <a:xfrm>
            <a:off x="770057" y="2594116"/>
            <a:ext cx="4201946" cy="3635247"/>
            <a:chOff x="636918" y="1557338"/>
            <a:chExt cx="4140199" cy="3236663"/>
          </a:xfrm>
        </p:grpSpPr>
        <p:sp>
          <p:nvSpPr>
            <p:cNvPr id="7" name="矩形 8"/>
            <p:cNvSpPr>
              <a:spLocks noChangeArrowheads="1"/>
            </p:cNvSpPr>
            <p:nvPr/>
          </p:nvSpPr>
          <p:spPr bwMode="auto">
            <a:xfrm>
              <a:off x="647700" y="1593850"/>
              <a:ext cx="1944688" cy="1800225"/>
            </a:xfrm>
            <a:prstGeom prst="rect">
              <a:avLst/>
            </a:prstGeom>
            <a:solidFill>
              <a:schemeClr val="bg1"/>
            </a:solidFill>
            <a:ln w="9525" algn="ctr">
              <a:solidFill>
                <a:schemeClr val="tx1"/>
              </a:solidFill>
              <a:round/>
              <a:headEnd/>
              <a:tailEnd/>
            </a:ln>
          </p:spPr>
          <p:txBody>
            <a:bodyPr/>
            <a:lstStyle/>
            <a:p>
              <a:r>
                <a:rPr lang="en-US" altLang="zh-CN" sz="1600">
                  <a:solidFill>
                    <a:srgbClr val="000000"/>
                  </a:solidFill>
                  <a:latin typeface="+mn-lt"/>
                  <a:ea typeface="+mn-ea"/>
                </a:rPr>
                <a:t>Domain 0</a:t>
              </a:r>
              <a:endParaRPr lang="zh-CN" altLang="en-US" sz="1600">
                <a:solidFill>
                  <a:srgbClr val="000000"/>
                </a:solidFill>
                <a:latin typeface="+mn-lt"/>
                <a:ea typeface="+mn-ea"/>
              </a:endParaRPr>
            </a:p>
          </p:txBody>
        </p:sp>
        <p:sp>
          <p:nvSpPr>
            <p:cNvPr id="8" name="矩形 7"/>
            <p:cNvSpPr/>
            <p:nvPr/>
          </p:nvSpPr>
          <p:spPr bwMode="auto">
            <a:xfrm>
              <a:off x="636918" y="4253870"/>
              <a:ext cx="4140199" cy="540131"/>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lnSpc>
                  <a:spcPct val="200000"/>
                </a:lnSpc>
                <a:defRPr/>
              </a:pPr>
              <a:r>
                <a:rPr lang="zh-CN" altLang="en-US" sz="1600" dirty="0">
                  <a:solidFill>
                    <a:srgbClr val="000000"/>
                  </a:solidFill>
                  <a:latin typeface="+mn-lt"/>
                  <a:ea typeface="+mn-ea"/>
                </a:rPr>
                <a:t>物理硬件（处理器，内存，</a:t>
              </a:r>
              <a:r>
                <a:rPr lang="en-US" altLang="zh-CN" sz="1600" dirty="0">
                  <a:solidFill>
                    <a:srgbClr val="000000"/>
                  </a:solidFill>
                  <a:latin typeface="+mn-lt"/>
                  <a:ea typeface="+mn-ea"/>
                </a:rPr>
                <a:t>1/O</a:t>
              </a:r>
              <a:r>
                <a:rPr lang="zh-CN" altLang="en-US" sz="1600" dirty="0">
                  <a:solidFill>
                    <a:srgbClr val="000000"/>
                  </a:solidFill>
                  <a:latin typeface="+mn-lt"/>
                  <a:ea typeface="+mn-ea"/>
                </a:rPr>
                <a:t>设备）</a:t>
              </a:r>
            </a:p>
          </p:txBody>
        </p:sp>
        <p:sp>
          <p:nvSpPr>
            <p:cNvPr id="9" name="矩形 8"/>
            <p:cNvSpPr/>
            <p:nvPr/>
          </p:nvSpPr>
          <p:spPr bwMode="auto">
            <a:xfrm>
              <a:off x="648031" y="3604563"/>
              <a:ext cx="4104724" cy="54128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lnSpc>
                  <a:spcPct val="200000"/>
                </a:lnSpc>
                <a:defRPr/>
              </a:pPr>
              <a:r>
                <a:rPr lang="zh-CN" altLang="en-US" sz="1600" dirty="0">
                  <a:solidFill>
                    <a:srgbClr val="000000"/>
                  </a:solidFill>
                  <a:latin typeface="+mn-lt"/>
                  <a:ea typeface="+mn-ea"/>
                </a:rPr>
                <a:t>虚拟机监控</a:t>
              </a:r>
              <a:r>
                <a:rPr lang="zh-CN" altLang="en-US" sz="1600" dirty="0" smtClean="0">
                  <a:solidFill>
                    <a:srgbClr val="000000"/>
                  </a:solidFill>
                  <a:latin typeface="+mn-lt"/>
                  <a:ea typeface="+mn-ea"/>
                </a:rPr>
                <a:t>器</a:t>
              </a:r>
              <a:r>
                <a:rPr lang="en-US" altLang="zh-CN" sz="1600" dirty="0" smtClean="0">
                  <a:solidFill>
                    <a:srgbClr val="000000"/>
                  </a:solidFill>
                  <a:latin typeface="+mn-lt"/>
                  <a:ea typeface="+mn-ea"/>
                </a:rPr>
                <a:t>[VMM]</a:t>
              </a:r>
              <a:endParaRPr lang="zh-CN" altLang="en-US" sz="1600" dirty="0">
                <a:solidFill>
                  <a:srgbClr val="000000"/>
                </a:solidFill>
                <a:latin typeface="+mn-lt"/>
                <a:ea typeface="+mn-ea"/>
              </a:endParaRPr>
            </a:p>
          </p:txBody>
        </p:sp>
        <p:sp>
          <p:nvSpPr>
            <p:cNvPr id="10" name="矩形 9"/>
            <p:cNvSpPr/>
            <p:nvPr/>
          </p:nvSpPr>
          <p:spPr bwMode="auto">
            <a:xfrm>
              <a:off x="755651" y="2638750"/>
              <a:ext cx="1720850" cy="67459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defRPr/>
              </a:pPr>
              <a:r>
                <a:rPr lang="zh-CN" altLang="en-US" sz="1600" dirty="0">
                  <a:solidFill>
                    <a:srgbClr val="000000"/>
                  </a:solidFill>
                  <a:latin typeface="+mn-lt"/>
                  <a:ea typeface="+mn-ea"/>
                </a:rPr>
                <a:t>内核</a:t>
              </a:r>
            </a:p>
          </p:txBody>
        </p:sp>
        <p:sp>
          <p:nvSpPr>
            <p:cNvPr id="11" name="矩形 10"/>
            <p:cNvSpPr/>
            <p:nvPr/>
          </p:nvSpPr>
          <p:spPr bwMode="auto">
            <a:xfrm>
              <a:off x="755651" y="2023920"/>
              <a:ext cx="1720850" cy="422911"/>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defRPr/>
              </a:pPr>
              <a:r>
                <a:rPr lang="zh-CN" altLang="en-US" sz="1600" dirty="0">
                  <a:solidFill>
                    <a:srgbClr val="000000"/>
                  </a:solidFill>
                  <a:latin typeface="+mn-lt"/>
                  <a:ea typeface="+mn-ea"/>
                </a:rPr>
                <a:t>用户态</a:t>
              </a:r>
            </a:p>
          </p:txBody>
        </p:sp>
        <p:sp>
          <p:nvSpPr>
            <p:cNvPr id="12" name="矩形 11"/>
            <p:cNvSpPr/>
            <p:nvPr/>
          </p:nvSpPr>
          <p:spPr bwMode="auto">
            <a:xfrm>
              <a:off x="1620838" y="2095171"/>
              <a:ext cx="792163" cy="252827"/>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defRPr/>
              </a:pPr>
              <a:r>
                <a:rPr lang="zh-CN" altLang="en-US" sz="1100" dirty="0">
                  <a:solidFill>
                    <a:srgbClr val="000000"/>
                  </a:solidFill>
                  <a:latin typeface="+mn-lt"/>
                  <a:ea typeface="+mn-ea"/>
                </a:rPr>
                <a:t>控制面板</a:t>
              </a:r>
            </a:p>
          </p:txBody>
        </p:sp>
        <p:sp>
          <p:nvSpPr>
            <p:cNvPr id="13" name="矩形 12"/>
            <p:cNvSpPr/>
            <p:nvPr/>
          </p:nvSpPr>
          <p:spPr bwMode="auto">
            <a:xfrm>
              <a:off x="1630363" y="2923755"/>
              <a:ext cx="720725" cy="252827"/>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defRPr/>
              </a:pPr>
              <a:r>
                <a:rPr lang="zh-CN" altLang="en-US" sz="1050" dirty="0">
                  <a:solidFill>
                    <a:srgbClr val="000000"/>
                  </a:solidFill>
                  <a:latin typeface="+mn-lt"/>
                  <a:ea typeface="+mn-ea"/>
                </a:rPr>
                <a:t>后端驱动</a:t>
              </a:r>
            </a:p>
          </p:txBody>
        </p:sp>
        <p:sp>
          <p:nvSpPr>
            <p:cNvPr id="14" name="矩形 13"/>
            <p:cNvSpPr/>
            <p:nvPr/>
          </p:nvSpPr>
          <p:spPr bwMode="auto">
            <a:xfrm>
              <a:off x="860426" y="2923755"/>
              <a:ext cx="719137" cy="252827"/>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defRPr/>
              </a:pPr>
              <a:r>
                <a:rPr lang="zh-CN" altLang="en-US" sz="1050" dirty="0">
                  <a:solidFill>
                    <a:srgbClr val="000000"/>
                  </a:solidFill>
                  <a:latin typeface="+mn-lt"/>
                  <a:ea typeface="+mn-ea"/>
                </a:rPr>
                <a:t>设备驱动</a:t>
              </a:r>
            </a:p>
          </p:txBody>
        </p:sp>
        <p:sp>
          <p:nvSpPr>
            <p:cNvPr id="15" name="矩形 14"/>
            <p:cNvSpPr>
              <a:spLocks noChangeArrowheads="1"/>
            </p:cNvSpPr>
            <p:nvPr/>
          </p:nvSpPr>
          <p:spPr bwMode="auto">
            <a:xfrm>
              <a:off x="2736850" y="1593850"/>
              <a:ext cx="1943100" cy="1800225"/>
            </a:xfrm>
            <a:prstGeom prst="rect">
              <a:avLst/>
            </a:prstGeom>
            <a:solidFill>
              <a:schemeClr val="bg1"/>
            </a:solidFill>
            <a:ln w="9525" algn="ctr">
              <a:solidFill>
                <a:schemeClr val="tx1"/>
              </a:solidFill>
              <a:round/>
              <a:headEnd/>
              <a:tailEnd/>
            </a:ln>
          </p:spPr>
          <p:txBody>
            <a:bodyPr/>
            <a:lstStyle/>
            <a:p>
              <a:r>
                <a:rPr lang="en-US" altLang="zh-CN" sz="1600">
                  <a:solidFill>
                    <a:srgbClr val="000000"/>
                  </a:solidFill>
                  <a:latin typeface="+mn-lt"/>
                  <a:ea typeface="+mn-ea"/>
                </a:rPr>
                <a:t>Domain U</a:t>
              </a:r>
              <a:endParaRPr lang="zh-CN" altLang="en-US" sz="1600">
                <a:solidFill>
                  <a:srgbClr val="000000"/>
                </a:solidFill>
                <a:latin typeface="+mn-lt"/>
                <a:ea typeface="+mn-ea"/>
              </a:endParaRPr>
            </a:p>
          </p:txBody>
        </p:sp>
        <p:sp>
          <p:nvSpPr>
            <p:cNvPr id="16" name="矩形 15"/>
            <p:cNvSpPr/>
            <p:nvPr/>
          </p:nvSpPr>
          <p:spPr bwMode="auto">
            <a:xfrm>
              <a:off x="2844800" y="2638750"/>
              <a:ext cx="1719262" cy="67459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defRPr/>
              </a:pPr>
              <a:r>
                <a:rPr lang="zh-CN" altLang="en-US" sz="1600" dirty="0">
                  <a:solidFill>
                    <a:srgbClr val="000000"/>
                  </a:solidFill>
                  <a:latin typeface="+mn-lt"/>
                  <a:ea typeface="+mn-ea"/>
                </a:rPr>
                <a:t>内核</a:t>
              </a:r>
            </a:p>
          </p:txBody>
        </p:sp>
        <p:sp>
          <p:nvSpPr>
            <p:cNvPr id="17" name="矩形 16"/>
            <p:cNvSpPr/>
            <p:nvPr/>
          </p:nvSpPr>
          <p:spPr bwMode="auto">
            <a:xfrm>
              <a:off x="2844800" y="2023920"/>
              <a:ext cx="1719262" cy="422911"/>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a:lnSpc>
                  <a:spcPct val="150000"/>
                </a:lnSpc>
                <a:defRPr/>
              </a:pPr>
              <a:r>
                <a:rPr lang="zh-CN" altLang="en-US" sz="1600" dirty="0">
                  <a:solidFill>
                    <a:srgbClr val="000000"/>
                  </a:solidFill>
                  <a:latin typeface="+mn-lt"/>
                  <a:ea typeface="+mn-ea"/>
                </a:rPr>
                <a:t>用户态</a:t>
              </a:r>
            </a:p>
          </p:txBody>
        </p:sp>
        <p:sp>
          <p:nvSpPr>
            <p:cNvPr id="18" name="矩形 17"/>
            <p:cNvSpPr/>
            <p:nvPr/>
          </p:nvSpPr>
          <p:spPr bwMode="auto">
            <a:xfrm>
              <a:off x="3336925" y="2923755"/>
              <a:ext cx="719137" cy="252827"/>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defRPr/>
              </a:pPr>
              <a:r>
                <a:rPr lang="zh-CN" altLang="en-US" sz="1050" dirty="0">
                  <a:solidFill>
                    <a:srgbClr val="000000"/>
                  </a:solidFill>
                  <a:latin typeface="+mn-lt"/>
                  <a:ea typeface="+mn-ea"/>
                </a:rPr>
                <a:t>前端驱动</a:t>
              </a:r>
            </a:p>
          </p:txBody>
        </p:sp>
        <p:cxnSp>
          <p:nvCxnSpPr>
            <p:cNvPr id="19" name="直接连接符 21"/>
            <p:cNvCxnSpPr>
              <a:cxnSpLocks noChangeShapeType="1"/>
            </p:cNvCxnSpPr>
            <p:nvPr/>
          </p:nvCxnSpPr>
          <p:spPr bwMode="auto">
            <a:xfrm>
              <a:off x="2663825" y="1557338"/>
              <a:ext cx="0" cy="1944687"/>
            </a:xfrm>
            <a:prstGeom prst="line">
              <a:avLst/>
            </a:prstGeom>
            <a:noFill/>
            <a:ln w="12700" algn="ctr">
              <a:solidFill>
                <a:schemeClr val="tx1"/>
              </a:solidFill>
              <a:prstDash val="sysDash"/>
              <a:round/>
              <a:headEnd/>
              <a:tailEnd/>
            </a:ln>
          </p:spPr>
        </p:cxnSp>
        <p:cxnSp>
          <p:nvCxnSpPr>
            <p:cNvPr id="20" name="直接箭头连接符 28"/>
            <p:cNvCxnSpPr>
              <a:cxnSpLocks noChangeShapeType="1"/>
              <a:stCxn id="14" idx="2"/>
            </p:cNvCxnSpPr>
            <p:nvPr/>
          </p:nvCxnSpPr>
          <p:spPr bwMode="auto">
            <a:xfrm>
              <a:off x="1220788" y="3176588"/>
              <a:ext cx="3175" cy="1333500"/>
            </a:xfrm>
            <a:prstGeom prst="straightConnector1">
              <a:avLst/>
            </a:prstGeom>
            <a:noFill/>
            <a:ln w="9525" algn="ctr">
              <a:solidFill>
                <a:schemeClr val="tx1"/>
              </a:solidFill>
              <a:round/>
              <a:headEnd/>
              <a:tailEnd type="arrow" w="med" len="med"/>
            </a:ln>
          </p:spPr>
        </p:cxnSp>
        <p:cxnSp>
          <p:nvCxnSpPr>
            <p:cNvPr id="21" name="肘形连接符 32"/>
            <p:cNvCxnSpPr>
              <a:cxnSpLocks noChangeShapeType="1"/>
              <a:stCxn id="13" idx="2"/>
              <a:endCxn id="18" idx="2"/>
            </p:cNvCxnSpPr>
            <p:nvPr/>
          </p:nvCxnSpPr>
          <p:spPr bwMode="auto">
            <a:xfrm rot="16200000" flipH="1">
              <a:off x="2844007" y="2323306"/>
              <a:ext cx="12700" cy="1706563"/>
            </a:xfrm>
            <a:prstGeom prst="bentConnector3">
              <a:avLst>
                <a:gd name="adj1" fmla="val 2529111"/>
              </a:avLst>
            </a:prstGeom>
            <a:noFill/>
            <a:ln w="9525" algn="ctr">
              <a:solidFill>
                <a:schemeClr val="tx1"/>
              </a:solidFill>
              <a:round/>
              <a:headEnd type="arrow" w="med" len="med"/>
              <a:tailEnd type="arrow" w="med" len="med"/>
            </a:ln>
          </p:spPr>
        </p:cxnSp>
      </p:grpSp>
      <p:sp>
        <p:nvSpPr>
          <p:cNvPr id="22" name="TextBox 18"/>
          <p:cNvSpPr txBox="1">
            <a:spLocks noChangeArrowheads="1"/>
          </p:cNvSpPr>
          <p:nvPr/>
        </p:nvSpPr>
        <p:spPr bwMode="auto">
          <a:xfrm>
            <a:off x="668173" y="1412777"/>
            <a:ext cx="8080291" cy="118134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defTabSz="801688" eaLnBrk="1" fontAlgn="base" hangingPunct="1">
              <a:lnSpc>
                <a:spcPct val="140000"/>
              </a:lnSpc>
              <a:spcBef>
                <a:spcPct val="30000"/>
              </a:spcBef>
              <a:buClr>
                <a:schemeClr val="bg1">
                  <a:lumMod val="50000"/>
                </a:schemeClr>
              </a:buClr>
              <a:buSzPct val="60000"/>
              <a:buFont typeface="Wingdings" pitchFamily="2" charset="2"/>
              <a:buChar char="l"/>
              <a:defRPr sz="1800">
                <a:latin typeface="+mn-lt"/>
                <a:ea typeface="+mn-ea"/>
              </a:defRPr>
            </a:lvl1pPr>
            <a:lvl2pPr marL="654050" lvl="1" indent="-252413" defTabSz="801688" eaLnBrk="1" fontAlgn="base" hangingPunct="1">
              <a:lnSpc>
                <a:spcPct val="140000"/>
              </a:lnSpc>
              <a:spcBef>
                <a:spcPct val="30000"/>
              </a:spcBef>
              <a:buClr>
                <a:schemeClr val="tx1"/>
              </a:buClr>
              <a:buSzPct val="50000"/>
              <a:buFont typeface="Wingdings" pitchFamily="2" charset="2"/>
              <a:buChar char="p"/>
              <a:defRPr sz="1600">
                <a:latin typeface="+mn-lt"/>
                <a:ea typeface="+mn-ea"/>
              </a:defRPr>
            </a:lvl2pPr>
            <a:lvl3pPr marL="1003300" indent="-201613" defTabSz="801688" eaLnBrk="1"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1" fontAlgn="base" hangingPunct="1">
              <a:lnSpc>
                <a:spcPct val="140000"/>
              </a:lnSpc>
              <a:spcBef>
                <a:spcPct val="30000"/>
              </a:spcBef>
              <a:buChar char="–"/>
              <a:defRPr sz="1600">
                <a:latin typeface="+mj-lt"/>
                <a:ea typeface="+mn-ea"/>
              </a:defRPr>
            </a:lvl4pPr>
            <a:lvl5pPr marL="1801813" indent="-201613" defTabSz="801688" eaLnBrk="1"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sz="1600" b="1" dirty="0"/>
              <a:t>DomU: </a:t>
            </a:r>
            <a:r>
              <a:rPr lang="zh-CN" altLang="en-US" sz="1600" dirty="0"/>
              <a:t>运行在</a:t>
            </a:r>
            <a:r>
              <a:rPr lang="en-US" altLang="zh-CN" sz="1600" dirty="0" err="1"/>
              <a:t>Xen</a:t>
            </a:r>
            <a:r>
              <a:rPr lang="en-US" altLang="zh-CN" sz="1600" dirty="0"/>
              <a:t> Hypervisor</a:t>
            </a:r>
            <a:r>
              <a:rPr lang="zh-CN" altLang="en-US" sz="1600" dirty="0"/>
              <a:t>上的普通虚拟机。</a:t>
            </a:r>
            <a:endParaRPr lang="en-US" altLang="zh-CN" sz="1600" dirty="0"/>
          </a:p>
          <a:p>
            <a:r>
              <a:rPr lang="en-US" altLang="zh-CN" sz="1600" b="1" dirty="0"/>
              <a:t>Dom0: </a:t>
            </a:r>
            <a:r>
              <a:rPr lang="zh-CN" altLang="en-US" sz="1600" dirty="0"/>
              <a:t>运行在</a:t>
            </a:r>
            <a:r>
              <a:rPr lang="en-US" altLang="zh-CN" sz="1600" dirty="0" err="1"/>
              <a:t>Xen</a:t>
            </a:r>
            <a:r>
              <a:rPr lang="en-US" altLang="zh-CN" sz="1600" dirty="0"/>
              <a:t> Hypervisor</a:t>
            </a:r>
            <a:r>
              <a:rPr lang="zh-CN" altLang="en-US" sz="1600" dirty="0"/>
              <a:t>之上的特权虚拟机。它拥有访问物理</a:t>
            </a:r>
            <a:r>
              <a:rPr lang="en-US" altLang="zh-CN" sz="1600" dirty="0"/>
              <a:t>I/O</a:t>
            </a:r>
            <a:r>
              <a:rPr lang="zh-CN" altLang="en-US" sz="1600" dirty="0"/>
              <a:t>资源的权限，同时和系统上运行的其他虚拟机进行交互。</a:t>
            </a:r>
            <a:r>
              <a:rPr lang="en-US" altLang="zh-CN" sz="1600" dirty="0"/>
              <a:t>Dom0</a:t>
            </a:r>
            <a:r>
              <a:rPr lang="zh-CN" altLang="en-US" sz="1600" dirty="0"/>
              <a:t>需要在其他</a:t>
            </a:r>
            <a:r>
              <a:rPr lang="en-US" altLang="zh-CN" sz="1600" dirty="0"/>
              <a:t>Domain</a:t>
            </a:r>
            <a:r>
              <a:rPr lang="zh-CN" altLang="en-US" sz="1600" dirty="0"/>
              <a:t>启动之前启动。</a:t>
            </a:r>
            <a:endParaRPr lang="en-US" altLang="zh-CN" sz="1600" dirty="0"/>
          </a:p>
        </p:txBody>
      </p:sp>
    </p:spTree>
    <p:extLst>
      <p:ext uri="{BB962C8B-B14F-4D97-AF65-F5344CB8AC3E}">
        <p14:creationId xmlns:p14="http://schemas.microsoft.com/office/powerpoint/2010/main" val="1755933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333E8A2F07A74D848136A2C03778F8" ma:contentTypeVersion="0" ma:contentTypeDescription="Create a new document." ma:contentTypeScope="" ma:versionID="23803ba2584bac4d8dcab8923b6ec3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98E4A7-B359-4D9A-8369-ADBB6128C5E9}"/>
</file>

<file path=customXml/itemProps2.xml><?xml version="1.0" encoding="utf-8"?>
<ds:datastoreItem xmlns:ds="http://schemas.openxmlformats.org/officeDocument/2006/customXml" ds:itemID="{EAE3093B-232B-4C15-AB25-7F1FBE134870}"/>
</file>

<file path=customXml/itemProps3.xml><?xml version="1.0" encoding="utf-8"?>
<ds:datastoreItem xmlns:ds="http://schemas.openxmlformats.org/officeDocument/2006/customXml" ds:itemID="{723E6701-3943-4A44-84F3-F772B5088830}"/>
</file>

<file path=docProps/app.xml><?xml version="1.0" encoding="utf-8"?>
<Properties xmlns="http://schemas.openxmlformats.org/officeDocument/2006/extended-properties" xmlns:vt="http://schemas.openxmlformats.org/officeDocument/2006/docPropsVTypes">
  <Template/>
  <TotalTime>62605</TotalTime>
  <Words>3561</Words>
  <Application>Microsoft Office PowerPoint</Application>
  <PresentationFormat>全屏显示(4:3)</PresentationFormat>
  <Paragraphs>472</Paragraphs>
  <Slides>41</Slides>
  <Notes>41</Notes>
  <HiddenSlides>1</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54" baseType="lpstr">
      <vt:lpstr>MS PGothic</vt:lpstr>
      <vt:lpstr>黑体</vt:lpstr>
      <vt:lpstr>华文细黑</vt:lpstr>
      <vt:lpstr>宋体</vt:lpstr>
      <vt:lpstr>Arial</vt:lpstr>
      <vt:lpstr>FrutigerNext LT Light</vt:lpstr>
      <vt:lpstr>FrutigerNext LT Medium</vt:lpstr>
      <vt:lpstr>FrutigerNext LT Regular</vt:lpstr>
      <vt:lpstr>Tahoma</vt:lpstr>
      <vt:lpstr>Wingdings</vt:lpstr>
      <vt:lpstr>1#UC&amp;C母版初稿</vt:lpstr>
      <vt:lpstr>End</vt:lpstr>
      <vt:lpstr>BMP 图像</vt:lpstr>
      <vt:lpstr>PowerPoint 演示文稿</vt:lpstr>
      <vt:lpstr>华为计算虚拟化</vt:lpstr>
      <vt:lpstr>PowerPoint 演示文稿</vt:lpstr>
      <vt:lpstr>PowerPoint 演示文稿</vt:lpstr>
      <vt:lpstr>PowerPoint 演示文稿</vt:lpstr>
      <vt:lpstr>虚拟化本质</vt:lpstr>
      <vt:lpstr>虚拟化中几个重要概念 (1/2)</vt:lpstr>
      <vt:lpstr>虚拟化中几个重要概念 (2/2)</vt:lpstr>
      <vt:lpstr>I/O虚拟化</vt:lpstr>
      <vt:lpstr>硬件辅助虚拟化</vt:lpstr>
      <vt:lpstr>PowerPoint 演示文稿</vt:lpstr>
      <vt:lpstr>CPU资源虚拟化</vt:lpstr>
      <vt:lpstr>CPU资源虚拟化</vt:lpstr>
      <vt:lpstr>CPU QoS (1/2)</vt:lpstr>
      <vt:lpstr>CPU QoS (2/2)</vt:lpstr>
      <vt:lpstr>PowerPoint 演示文稿</vt:lpstr>
      <vt:lpstr>虚拟机内存分配</vt:lpstr>
      <vt:lpstr>主机内存超分配</vt:lpstr>
      <vt:lpstr>内存复用技术</vt:lpstr>
      <vt:lpstr>虚拟机内存 QoS</vt:lpstr>
      <vt:lpstr>PowerPoint 演示文稿</vt:lpstr>
      <vt:lpstr>虚拟机生命周期管理 </vt:lpstr>
      <vt:lpstr>虚拟机热迁移</vt:lpstr>
      <vt:lpstr>存储热迁移</vt:lpstr>
      <vt:lpstr>无共享热迁移</vt:lpstr>
      <vt:lpstr>热迁移应用场景</vt:lpstr>
      <vt:lpstr>异构热迁移</vt:lpstr>
      <vt:lpstr>异构迁移功能特性配置</vt:lpstr>
      <vt:lpstr>克隆虚拟机</vt:lpstr>
      <vt:lpstr>虚拟机分组管理</vt:lpstr>
      <vt:lpstr>NUMA技术介绍</vt:lpstr>
      <vt:lpstr>虚拟NUMA技术</vt:lpstr>
      <vt:lpstr>DRS动态资源调度</vt:lpstr>
      <vt:lpstr>DPM分布式电源管理</vt:lpstr>
      <vt:lpstr>计算资源调度</vt:lpstr>
      <vt:lpstr>虚拟机规则组</vt:lpstr>
      <vt:lpstr>虚拟外设</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hongfeilongzjhw</cp:lastModifiedBy>
  <cp:revision>2330</cp:revision>
  <dcterms:created xsi:type="dcterms:W3CDTF">2003-08-21T06:48:56Z</dcterms:created>
  <dcterms:modified xsi:type="dcterms:W3CDTF">2017-12-19T01:54:19Z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(3)YrB4jWFVr+xoH9ylRQSEUlzugto8oD9fSzCVM+3qcKRl9U+ph/rPBi56b0/dSZiP5z3sWVJe
YjLYVPeCHvcUN6ybUa9J6slM9Oagtd7YHd8A6KOu45bmHdYp8MF+hnxPFU+KYx7wCbuTfafL
XR4Y3iTcbiQk7O1NnnDn3f7aKaT5U+74NavfK/01UTzNRqgNHDYAyDsaOq2wi63cG29sgWcT
IkOdAe11E8fl7uFRZz</vt:lpwstr>
  </property>
  <property fmtid="{D5CDD505-2E9C-101B-9397-08002B2CF9AE}" pid="18" name="_2015_ms_pID_7253431">
    <vt:lpwstr>VZKYDdhDZf0UrEOHZE8NoRX/YhwSDMlOfcWh7iZvFiWYCC5fWfvsQ9
WQq4ZXEXEVqoElyWqHYzWUfkBTk1qGrcMFgyjM9RtaiYNkmvU9Z1/CC2ELVnymlbH5ofAb8+
T+JeFFIg4tdYNw75wJ8vHhRFq6AHQ9RFUTvRyJZvX/vrqjyv2duiFhC4cB73hpgmQE3XDVPc
EqZn1Pn7xnTnIwkEdOuv/tkrW36caauOol2B</vt:lpwstr>
  </property>
  <property fmtid="{D5CDD505-2E9C-101B-9397-08002B2CF9AE}" pid="19" name="_2015_ms_pID_7253432">
    <vt:lpwstr>4VhRuGlPJ/MbDuzCkf3IfCMyYt4rXdenPqX4
xxobjcku5qUC1mW4YkpjRW9V0q9tOg==</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1513647854</vt:lpwstr>
  </property>
</Properties>
</file>