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46"/>
  </p:notesMasterIdLst>
  <p:handoutMasterIdLst>
    <p:handoutMasterId r:id="rId47"/>
  </p:handoutMasterIdLst>
  <p:sldIdLst>
    <p:sldId id="300" r:id="rId6"/>
    <p:sldId id="257" r:id="rId7"/>
    <p:sldId id="258" r:id="rId8"/>
    <p:sldId id="259" r:id="rId9"/>
    <p:sldId id="260" r:id="rId10"/>
    <p:sldId id="261" r:id="rId11"/>
    <p:sldId id="262" r:id="rId12"/>
    <p:sldId id="263" r:id="rId13"/>
    <p:sldId id="264" r:id="rId14"/>
    <p:sldId id="265" r:id="rId15"/>
    <p:sldId id="296" r:id="rId16"/>
    <p:sldId id="267" r:id="rId17"/>
    <p:sldId id="268" r:id="rId18"/>
    <p:sldId id="269" r:id="rId19"/>
    <p:sldId id="270" r:id="rId20"/>
    <p:sldId id="297" r:id="rId21"/>
    <p:sldId id="272" r:id="rId22"/>
    <p:sldId id="273" r:id="rId23"/>
    <p:sldId id="274" r:id="rId24"/>
    <p:sldId id="275" r:id="rId25"/>
    <p:sldId id="276" r:id="rId26"/>
    <p:sldId id="277" r:id="rId27"/>
    <p:sldId id="298" r:id="rId28"/>
    <p:sldId id="279" r:id="rId29"/>
    <p:sldId id="280" r:id="rId30"/>
    <p:sldId id="281" r:id="rId31"/>
    <p:sldId id="282" r:id="rId32"/>
    <p:sldId id="283" r:id="rId33"/>
    <p:sldId id="284" r:id="rId34"/>
    <p:sldId id="285" r:id="rId35"/>
    <p:sldId id="286" r:id="rId36"/>
    <p:sldId id="299" r:id="rId37"/>
    <p:sldId id="288" r:id="rId38"/>
    <p:sldId id="289" r:id="rId39"/>
    <p:sldId id="290" r:id="rId40"/>
    <p:sldId id="291" r:id="rId41"/>
    <p:sldId id="292" r:id="rId42"/>
    <p:sldId id="293" r:id="rId43"/>
    <p:sldId id="294" r:id="rId44"/>
    <p:sldId id="295" r:id="rId45"/>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64" userDrawn="1">
          <p15:clr>
            <a:srgbClr val="A4A3A4"/>
          </p15:clr>
        </p15:guide>
        <p15:guide id="2" orient="horz" pos="867" userDrawn="1">
          <p15:clr>
            <a:srgbClr val="A4A3A4"/>
          </p15:clr>
        </p15:guide>
        <p15:guide id="3" orient="horz" pos="3929" userDrawn="1">
          <p15:clr>
            <a:srgbClr val="A4A3A4"/>
          </p15:clr>
        </p15:guide>
        <p15:guide id="4" pos="2880" userDrawn="1">
          <p15:clr>
            <a:srgbClr val="A4A3A4"/>
          </p15:clr>
        </p15:guide>
        <p15:guide id="5" pos="476" userDrawn="1">
          <p15:clr>
            <a:srgbClr val="A4A3A4"/>
          </p15:clr>
        </p15:guide>
        <p15:guide id="6" pos="5420" userDrawn="1">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93" autoAdjust="0"/>
    <p:restoredTop sz="95845" autoAdjust="0"/>
  </p:normalViewPr>
  <p:slideViewPr>
    <p:cSldViewPr showGuides="1">
      <p:cViewPr varScale="1">
        <p:scale>
          <a:sx n="97" d="100"/>
          <a:sy n="97" d="100"/>
        </p:scale>
        <p:origin x="1200" y="90"/>
      </p:cViewPr>
      <p:guideLst>
        <p:guide orient="horz" pos="2364"/>
        <p:guide orient="horz" pos="867"/>
        <p:guide orient="horz" pos="3929"/>
        <p:guide pos="2880"/>
        <p:guide pos="476"/>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p:scale>
          <a:sx n="48" d="100"/>
          <a:sy n="48" d="100"/>
        </p:scale>
        <p:origin x="2028" y="60"/>
      </p:cViewPr>
      <p:guideLst>
        <p:guide orient="horz" pos="3087"/>
        <p:guide orient="horz" pos="479"/>
        <p:guide orient="horz" pos="2928"/>
        <p:guide orient="horz" pos="5967"/>
        <p:guide orient="horz" pos="3246"/>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4"/>
            <a:ext cx="5676900" cy="4864894"/>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2015.7.4</a:t>
            </a:r>
          </a:p>
          <a:p>
            <a:pPr lvl="1"/>
            <a:r>
              <a:rPr lang="zh-CN" altLang="en-US" smtClean="0"/>
              <a:t>调整版权和页码对齐，位于参考线</a:t>
            </a:r>
            <a:r>
              <a:rPr lang="en-US" altLang="zh-CN" smtClean="0"/>
              <a:t>8.5</a:t>
            </a:r>
            <a:r>
              <a:rPr lang="zh-CN" altLang="en-US" smtClean="0"/>
              <a:t>到</a:t>
            </a:r>
            <a:r>
              <a:rPr lang="en-US" altLang="zh-CN" smtClean="0"/>
              <a:t>8.9</a:t>
            </a:r>
            <a:r>
              <a:rPr lang="zh-CN" altLang="en-US" smtClean="0"/>
              <a:t>之间。</a:t>
            </a:r>
          </a:p>
          <a:p>
            <a:pPr lvl="1"/>
            <a:r>
              <a:rPr lang="zh-CN" altLang="en-US" smtClean="0"/>
              <a:t>调整编辑框行距为单倍行距。</a:t>
            </a:r>
            <a:endParaRPr lang="en-US" altLang="zh-CN" smtClean="0"/>
          </a:p>
          <a:p>
            <a:pPr lvl="0"/>
            <a:r>
              <a:rPr lang="en-US" altLang="zh-CN" smtClean="0"/>
              <a:t>2015.7.9</a:t>
            </a:r>
          </a:p>
          <a:p>
            <a:pPr lvl="1"/>
            <a:r>
              <a:rPr lang="zh-CN" altLang="en-US" smtClean="0"/>
              <a:t>删除此页课程版本后的“</a:t>
            </a:r>
            <a:r>
              <a:rPr lang="en-US" altLang="zh-CN" smtClean="0"/>
              <a:t>ISSUE</a:t>
            </a:r>
            <a:r>
              <a:rPr lang="zh-CN" altLang="en-US" smtClean="0"/>
              <a:t>”。</a:t>
            </a:r>
            <a:endParaRPr lang="en-US" altLang="zh-CN" smtClean="0"/>
          </a:p>
          <a:p>
            <a:pPr lvl="1"/>
            <a:r>
              <a:rPr lang="zh-CN" altLang="en-US" smtClean="0"/>
              <a:t>新增“产品版本”和“课程版本”的示例。</a:t>
            </a:r>
            <a:endParaRPr lang="en-US" altLang="zh-CN" smtClean="0"/>
          </a:p>
          <a:p>
            <a:pPr lvl="0"/>
            <a:r>
              <a:rPr lang="en-US" altLang="zh-CN" smtClean="0"/>
              <a:t>2015.8.3</a:t>
            </a:r>
          </a:p>
          <a:p>
            <a:pPr lvl="1"/>
            <a:r>
              <a:rPr lang="zh-CN" altLang="en-US" smtClean="0"/>
              <a:t>调整母板主体和备注，段落格式为“允许标点溢出边界”。</a:t>
            </a:r>
            <a:endParaRPr lang="en-US" altLang="zh-CN" smtClean="0"/>
          </a:p>
          <a:p>
            <a:pPr lvl="0"/>
            <a:r>
              <a:rPr lang="en-US" altLang="zh-CN" smtClean="0"/>
              <a:t>2015.8.4</a:t>
            </a:r>
          </a:p>
          <a:p>
            <a:pPr lvl="1"/>
            <a:r>
              <a:rPr lang="zh-CN" altLang="en-US" smtClean="0"/>
              <a:t>删除缩略语页；</a:t>
            </a:r>
            <a:endParaRPr lang="en-US" altLang="zh-CN" smtClean="0"/>
          </a:p>
          <a:p>
            <a:pPr lvl="1"/>
            <a:r>
              <a:rPr lang="zh-CN" altLang="en-US" smtClean="0"/>
              <a:t>重命名版式“</a:t>
            </a:r>
            <a:r>
              <a:rPr lang="en-US" altLang="zh-CN" smtClean="0"/>
              <a:t>8#</a:t>
            </a:r>
            <a:r>
              <a:rPr lang="zh-CN" altLang="en-US" smtClean="0"/>
              <a:t>空白”为“</a:t>
            </a:r>
            <a:r>
              <a:rPr lang="en-US" altLang="zh-CN" smtClean="0"/>
              <a:t>8#</a:t>
            </a:r>
            <a:r>
              <a:rPr lang="zh-CN" altLang="en-US" smtClean="0"/>
              <a:t>仅标题”。</a:t>
            </a:r>
            <a:endParaRPr lang="en-US" altLang="zh-CN" smtClean="0"/>
          </a:p>
          <a:p>
            <a:r>
              <a:rPr lang="en-US" altLang="zh-CN" smtClean="0"/>
              <a:t>2015.9.2</a:t>
            </a:r>
          </a:p>
          <a:p>
            <a:pPr lvl="1"/>
            <a:r>
              <a:rPr lang="zh-CN" altLang="en-US" smtClean="0"/>
              <a:t>新增备注模板，备注页正上方添加页眉，显示本章标题。</a:t>
            </a:r>
            <a:endParaRPr lang="en-US" altLang="zh-CN" smtClean="0"/>
          </a:p>
          <a:p>
            <a:pPr lvl="0"/>
            <a:r>
              <a:rPr lang="en-US" altLang="zh-CN" smtClean="0"/>
              <a:t>2015.9.14</a:t>
            </a:r>
          </a:p>
          <a:p>
            <a:pPr lvl="1"/>
            <a:r>
              <a:rPr lang="zh-CN" altLang="en-US" smtClean="0"/>
              <a:t>删除“谢谢”那页的白色“谢谢”。</a:t>
            </a:r>
            <a:endParaRPr lang="en-US" altLang="zh-CN" smtClean="0"/>
          </a:p>
          <a:p>
            <a:pPr lvl="0"/>
            <a:r>
              <a:rPr lang="en-US" altLang="zh-CN" smtClean="0"/>
              <a:t>2017.11.8</a:t>
            </a:r>
          </a:p>
          <a:p>
            <a:pPr lvl="1"/>
            <a:r>
              <a:rPr lang="zh-CN" altLang="en-US" smtClean="0"/>
              <a:t>调整母版中标题宽度。</a:t>
            </a:r>
            <a:endParaRPr lang="en-US" altLang="zh-CN" smtClean="0"/>
          </a:p>
          <a:p>
            <a:r>
              <a:rPr lang="en-US" altLang="zh-CN" smtClean="0"/>
              <a:t>2017.12.8</a:t>
            </a:r>
          </a:p>
          <a:p>
            <a:pPr lvl="1"/>
            <a:r>
              <a:rPr lang="zh-CN" altLang="en-US" smtClean="0"/>
              <a:t>适当拉长了备注页文本框长度，防止</a:t>
            </a:r>
            <a:r>
              <a:rPr lang="en-US" altLang="zh-CN" smtClean="0"/>
              <a:t>2013</a:t>
            </a:r>
            <a:r>
              <a:rPr lang="zh-CN" altLang="en-US" smtClean="0"/>
              <a:t>版后的</a:t>
            </a:r>
            <a:r>
              <a:rPr lang="en-US" altLang="zh-CN" smtClean="0"/>
              <a:t>PPT</a:t>
            </a:r>
            <a:r>
              <a:rPr lang="zh-CN" altLang="en-US" smtClean="0"/>
              <a:t>会自动换页。</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170975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计算集群有共享存储设备时，基于该存储设备建立的数据存储被关联给计算集群中的每个主机。</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767089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638011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894058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216838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605899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94707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779783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计算集群共享存储设备上的文件系统即为：</a:t>
            </a:r>
            <a:r>
              <a:rPr lang="en-US" altLang="zh-CN" smtClean="0"/>
              <a:t>VIMS</a:t>
            </a:r>
            <a:r>
              <a:rPr lang="zh-CN" altLang="en-US" smtClean="0"/>
              <a:t>文件系统或</a:t>
            </a:r>
            <a:r>
              <a:rPr lang="en-US" altLang="zh-CN" smtClean="0"/>
              <a:t>NFS</a:t>
            </a:r>
            <a:r>
              <a:rPr lang="zh-CN" altLang="en-US" smtClean="0"/>
              <a:t>文件系统。</a:t>
            </a:r>
            <a:endParaRPr lang="en-US" altLang="zh-CN" smtClean="0"/>
          </a:p>
          <a:p>
            <a:r>
              <a:rPr lang="zh-CN" altLang="en-US" smtClean="0"/>
              <a:t>未加入计算集群的主机，且仅有本地磁盘；该主机的文件系统使用</a:t>
            </a:r>
            <a:r>
              <a:rPr lang="en-US" altLang="zh-CN" smtClean="0"/>
              <a:t>Ext4</a:t>
            </a:r>
            <a:r>
              <a:rPr lang="zh-CN" altLang="en-US" smtClean="0"/>
              <a:t>文件系统。</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83232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VIMS</a:t>
            </a:r>
            <a:r>
              <a:rPr lang="zh-CN" altLang="en-US" smtClean="0"/>
              <a:t>是一种高性能的集群文件系统，使虚拟化技术的应用超出了单个存储系统的限制，其设计、构建和优化针对虚拟服务器环境，可让多个虚拟机共同访问一个整合的集群式存储池，从而显著提高了资源利用率。</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756183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一个虚拟机在虚拟化计算节点文件系统上表现为一个或多个虚拟磁盘文件，也就是说，一个虚拟机磁盘体现为一个或多个虚拟磁盘文件。</a:t>
            </a:r>
            <a:endParaRPr lang="en-US" altLang="zh-CN" smtClean="0"/>
          </a:p>
          <a:p>
            <a:r>
              <a:rPr lang="zh-CN" altLang="en-US" smtClean="0"/>
              <a:t>页面中虚拟磁盘文件格式有</a:t>
            </a:r>
            <a:r>
              <a:rPr lang="en-US" altLang="zh-CN" smtClean="0"/>
              <a:t>3</a:t>
            </a:r>
            <a:r>
              <a:rPr lang="zh-CN" altLang="en-US" smtClean="0"/>
              <a:t>种，学员需要了解和掌握各种磁盘格式的特点；正是虚拟机配备的虚拟磁盘格式，决定了虚拟机是否支持如精简磁盘配置，快照和链接克隆等高级功能。这点需要特别注意，并在后续讲到这些特性时，注意回顾此处内容。</a:t>
            </a:r>
            <a:endParaRPr lang="en-US" altLang="zh-CN" smtClean="0"/>
          </a:p>
          <a:p>
            <a:r>
              <a:rPr lang="zh-CN" altLang="en-US" smtClean="0"/>
              <a:t>如上条备注谈及的，页面表格信息很重要；学员要学会参考使用。</a:t>
            </a:r>
            <a:endParaRPr lang="en-US" altLang="zh-CN" smtClean="0"/>
          </a:p>
          <a:p>
            <a:r>
              <a:rPr lang="zh-CN" altLang="en-US" smtClean="0"/>
              <a:t>本页是虚拟磁盘文件的总述，下面分别就</a:t>
            </a:r>
            <a:r>
              <a:rPr lang="en-US" altLang="zh-CN" smtClean="0"/>
              <a:t>3</a:t>
            </a:r>
            <a:r>
              <a:rPr lang="zh-CN" altLang="en-US" smtClean="0"/>
              <a:t>种类型的每一种进行展开分述。</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307627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435270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本页介绍固态磁盘文件类型；了解页面中讲解内容即可。</a:t>
            </a:r>
            <a:r>
              <a:rPr lang="en-US" altLang="zh-CN" smtClean="0"/>
              <a:t>IO</a:t>
            </a:r>
            <a:r>
              <a:rPr lang="zh-CN" altLang="en-US" smtClean="0"/>
              <a:t>性能要求高，且不用高级特性</a:t>
            </a:r>
            <a:r>
              <a:rPr lang="en-US" altLang="zh-CN" smtClean="0"/>
              <a:t>【</a:t>
            </a:r>
            <a:r>
              <a:rPr lang="zh-CN" altLang="en-US" smtClean="0"/>
              <a:t>如，快照等</a:t>
            </a:r>
            <a:r>
              <a:rPr lang="en-US" altLang="zh-CN" smtClean="0"/>
              <a:t>】</a:t>
            </a:r>
            <a:r>
              <a:rPr lang="zh-CN" altLang="en-US" smtClean="0"/>
              <a:t>的虚拟机使用该类型。</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743604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动态磁盘中保持的数据是按需分配的，但是用户删除数据后，不能缩减，因此可能存在一部分垃圾数据，可以通过磁盘空间回收来处理。</a:t>
            </a:r>
            <a:endParaRPr lang="en-US" altLang="zh-CN" smtClean="0"/>
          </a:p>
          <a:p>
            <a:r>
              <a:rPr lang="zh-CN" altLang="en-US" smtClean="0"/>
              <a:t>可以利用精简磁盘类型的虚拟机模板部署一个固态磁盘类型的虚拟机。</a:t>
            </a:r>
            <a:endParaRPr lang="en-US" altLang="zh-CN" smtClean="0"/>
          </a:p>
          <a:p>
            <a:r>
              <a:rPr lang="zh-CN" altLang="en-US" smtClean="0"/>
              <a:t>掌握以上页面内容及上述两条备注强调的即可。</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144050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链接克隆虚拟机使用到的磁盘文件类型。</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378463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2403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创建虚拟机可以选择精简磁盘模式，提高磁盘使用率，增加虚拟机部署密度。</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117600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快照方式包括：</a:t>
            </a:r>
            <a:endParaRPr lang="en-US" altLang="zh-CN" smtClean="0"/>
          </a:p>
          <a:p>
            <a:pPr lvl="1"/>
            <a:r>
              <a:rPr lang="en-US" altLang="zh-CN" smtClean="0"/>
              <a:t>COW </a:t>
            </a:r>
            <a:r>
              <a:rPr lang="zh-CN" altLang="en-US" smtClean="0"/>
              <a:t>写时拷贝</a:t>
            </a:r>
            <a:endParaRPr lang="en-US" altLang="zh-CN" smtClean="0"/>
          </a:p>
          <a:p>
            <a:pPr lvl="1"/>
            <a:r>
              <a:rPr lang="en-US" altLang="zh-CN" smtClean="0"/>
              <a:t>ROW </a:t>
            </a:r>
            <a:r>
              <a:rPr lang="zh-CN" altLang="en-US" smtClean="0"/>
              <a:t>写时重定向</a:t>
            </a:r>
            <a:endParaRPr lang="en-US" altLang="zh-CN" smtClean="0"/>
          </a:p>
          <a:p>
            <a:pPr lvl="1"/>
            <a:r>
              <a:rPr lang="en-US" altLang="zh-CN" smtClean="0"/>
              <a:t>WA </a:t>
            </a:r>
            <a:r>
              <a:rPr lang="zh-CN" altLang="en-US" smtClean="0"/>
              <a:t>随机写</a:t>
            </a:r>
            <a:endParaRPr lang="en-US" altLang="zh-CN" smtClean="0"/>
          </a:p>
          <a:p>
            <a:pPr lvl="1"/>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976844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61237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用户对一个虚拟机进行多次快照操作，可以形成快照链；一个虚拟机生成快照的数量不能超过</a:t>
            </a:r>
            <a:r>
              <a:rPr lang="en-US" altLang="zh-CN" smtClean="0"/>
              <a:t>32</a:t>
            </a:r>
            <a:r>
              <a:rPr lang="zh-CN" altLang="en-US" smtClean="0"/>
              <a:t>个，也是快照链的最大长度。</a:t>
            </a:r>
            <a:endParaRPr lang="en-US" altLang="zh-CN" smtClean="0"/>
          </a:p>
          <a:p>
            <a:r>
              <a:rPr lang="zh-CN" altLang="en-US" smtClean="0"/>
              <a:t>用户可以将虚拟机从当前状态恢复到快照链中的某个状态。</a:t>
            </a:r>
            <a:endParaRPr lang="en-US" altLang="zh-CN" smtClean="0"/>
          </a:p>
          <a:p>
            <a:r>
              <a:rPr lang="zh-CN" altLang="en-US" smtClean="0"/>
              <a:t>快照链中任意一个快照都可以删除而不影响其余快照。</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322770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链接克隆在</a:t>
            </a:r>
            <a:r>
              <a:rPr lang="en-US" altLang="zh-CN" smtClean="0"/>
              <a:t>FusionSphere</a:t>
            </a:r>
            <a:r>
              <a:rPr lang="zh-CN" altLang="en-US" smtClean="0"/>
              <a:t>课程之后的桌面云解决方案里面有重要的地位。学员需在这里了解链接克隆特性，后续使用华为桌面云时将容易理解链接克隆模板及发放链接克隆桌面。</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79565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515504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3339370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991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180975" lvl="1">
              <a:buSzPct val="60000"/>
              <a:buFont typeface="Wingdings" pitchFamily="2" charset="2"/>
              <a:buChar char="l"/>
            </a:pPr>
            <a:r>
              <a:rPr lang="zh-CN" altLang="en-US" dirty="0"/>
              <a:t>虚拟磁盘热迁移不支持非持久化磁盘、带快照虚拟机磁盘和开启</a:t>
            </a:r>
            <a:r>
              <a:rPr lang="en-US" altLang="zh-CN" dirty="0" err="1"/>
              <a:t>iCache</a:t>
            </a:r>
            <a:r>
              <a:rPr lang="zh-CN" altLang="en-US" dirty="0"/>
              <a:t>功能虚拟机磁盘的迁移，可将虚拟机关闭后迁移</a:t>
            </a:r>
          </a:p>
          <a:p>
            <a:r>
              <a:rPr lang="zh-CN" altLang="en-US" dirty="0" smtClean="0"/>
              <a:t>通过界面设置，可设置</a:t>
            </a:r>
            <a:r>
              <a:rPr lang="en-US" altLang="zh-CN" dirty="0" smtClean="0"/>
              <a:t>3</a:t>
            </a:r>
            <a:r>
              <a:rPr lang="zh-CN" altLang="en-US" dirty="0" smtClean="0"/>
              <a:t>种迁移速率</a:t>
            </a:r>
            <a:r>
              <a:rPr lang="en-US" altLang="zh-CN" dirty="0" smtClean="0"/>
              <a:t>【</a:t>
            </a:r>
            <a:r>
              <a:rPr lang="zh-CN" altLang="en-US" dirty="0" smtClean="0"/>
              <a:t>另可以规划业务管理网络平面完成本迁移</a:t>
            </a:r>
            <a:r>
              <a:rPr lang="en-US" altLang="zh-CN" dirty="0" smtClean="0"/>
              <a:t>】</a:t>
            </a:r>
          </a:p>
          <a:p>
            <a:pPr lvl="1"/>
            <a:r>
              <a:rPr lang="zh-CN" altLang="en-US" dirty="0" smtClean="0"/>
              <a:t>适中  （迁移速率不高于</a:t>
            </a:r>
            <a:r>
              <a:rPr lang="en-US" altLang="zh-CN" dirty="0" smtClean="0"/>
              <a:t>20M/s</a:t>
            </a:r>
            <a:r>
              <a:rPr lang="zh-CN" altLang="en-US" dirty="0" smtClean="0"/>
              <a:t>，用于存储</a:t>
            </a:r>
            <a:r>
              <a:rPr lang="en-US" altLang="zh-CN" dirty="0" smtClean="0"/>
              <a:t>IO</a:t>
            </a:r>
            <a:r>
              <a:rPr lang="zh-CN" altLang="en-US" dirty="0" smtClean="0"/>
              <a:t>压力较大场景，缓解迁移操作对用户虚拟机的影响）</a:t>
            </a:r>
            <a:endParaRPr lang="en-US" altLang="zh-CN" dirty="0" smtClean="0"/>
          </a:p>
          <a:p>
            <a:pPr lvl="1"/>
            <a:r>
              <a:rPr lang="zh-CN" altLang="en-US" dirty="0" smtClean="0"/>
              <a:t>快速   （迁移速率不高于</a:t>
            </a:r>
            <a:r>
              <a:rPr lang="en-US" altLang="zh-CN" dirty="0" smtClean="0"/>
              <a:t>30M/s</a:t>
            </a:r>
            <a:r>
              <a:rPr lang="zh-CN" altLang="en-US" dirty="0" smtClean="0"/>
              <a:t>，用于存储</a:t>
            </a:r>
            <a:r>
              <a:rPr lang="en-US" altLang="zh-CN" dirty="0" smtClean="0"/>
              <a:t>IO</a:t>
            </a:r>
            <a:r>
              <a:rPr lang="zh-CN" altLang="en-US" dirty="0" smtClean="0"/>
              <a:t>压力正常场景，在保证迁移速度的同时可以适当减少对用户虚拟机的影响）</a:t>
            </a:r>
            <a:endParaRPr lang="en-US" altLang="zh-CN" dirty="0" smtClean="0"/>
          </a:p>
          <a:p>
            <a:pPr lvl="1"/>
            <a:r>
              <a:rPr lang="zh-CN" altLang="en-US" dirty="0" smtClean="0"/>
              <a:t>不限   （迁移速率不高于</a:t>
            </a:r>
            <a:r>
              <a:rPr lang="en-US" altLang="zh-CN" dirty="0" smtClean="0"/>
              <a:t>1024M/s</a:t>
            </a:r>
            <a:r>
              <a:rPr lang="zh-CN" altLang="en-US" dirty="0" smtClean="0"/>
              <a:t>，用于用户虚拟机业务优先级很低的场景）</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182298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935600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noProof="0" smtClean="0"/>
              <a:t>在存储端对现有的</a:t>
            </a:r>
            <a:r>
              <a:rPr lang="en-US" altLang="zh-CN" noProof="0" smtClean="0"/>
              <a:t>LUN</a:t>
            </a:r>
            <a:r>
              <a:rPr lang="zh-CN" altLang="en-US" noProof="0" smtClean="0"/>
              <a:t>扩容</a:t>
            </a:r>
            <a:r>
              <a:rPr lang="zh-CN" altLang="en-US" smtClean="0"/>
              <a:t>或添加新</a:t>
            </a:r>
            <a:r>
              <a:rPr lang="en-US" altLang="zh-CN" smtClean="0"/>
              <a:t>LUN</a:t>
            </a:r>
            <a:r>
              <a:rPr lang="zh-CN" altLang="en-US" smtClean="0"/>
              <a:t>之后，在</a:t>
            </a:r>
            <a:r>
              <a:rPr lang="en-US" altLang="zh-CN" smtClean="0"/>
              <a:t>FusionCompute</a:t>
            </a:r>
            <a:r>
              <a:rPr lang="zh-CN" altLang="en-US" smtClean="0"/>
              <a:t>端可以将现有的数据存储进行扩容。数据存储扩容的空间来自于：</a:t>
            </a:r>
            <a:endParaRPr lang="en-US" altLang="zh-CN" smtClean="0"/>
          </a:p>
          <a:p>
            <a:pPr lvl="1"/>
            <a:r>
              <a:rPr lang="zh-CN" altLang="en-US" smtClean="0"/>
              <a:t>原有</a:t>
            </a:r>
            <a:r>
              <a:rPr lang="en-US" altLang="zh-CN" smtClean="0"/>
              <a:t>LUN</a:t>
            </a:r>
            <a:r>
              <a:rPr lang="zh-CN" altLang="en-US" smtClean="0"/>
              <a:t>扩容的新空间</a:t>
            </a:r>
            <a:endParaRPr lang="en-US" altLang="zh-CN" smtClean="0"/>
          </a:p>
          <a:p>
            <a:pPr lvl="1"/>
            <a:r>
              <a:rPr lang="zh-CN" altLang="en-US" smtClean="0"/>
              <a:t>新</a:t>
            </a:r>
            <a:r>
              <a:rPr lang="en-US" altLang="zh-CN" smtClean="0"/>
              <a:t>LUN</a:t>
            </a:r>
            <a:r>
              <a:rPr lang="zh-CN" altLang="en-US" smtClean="0"/>
              <a:t>（图中所示方式）</a:t>
            </a:r>
            <a:endParaRPr lang="en-US" altLang="zh-CN" smtClean="0"/>
          </a:p>
          <a:p>
            <a:pPr lvl="0"/>
            <a:r>
              <a:rPr lang="zh-CN" altLang="zh-CN" smtClean="0"/>
              <a:t>新增的存储空间以线性映射的方式追加至虚拟块设备末尾</a:t>
            </a:r>
            <a:r>
              <a:rPr lang="zh-CN" altLang="en-US" smtClean="0"/>
              <a:t>。</a:t>
            </a:r>
            <a:endParaRPr lang="en-US" altLang="zh-CN" smtClean="0"/>
          </a:p>
          <a:p>
            <a:pPr lvl="0"/>
            <a:r>
              <a:rPr lang="zh-CN" altLang="zh-CN" smtClean="0"/>
              <a:t>由于虚拟块设备的信息都是保存在节点内存中，则当其它节点发现数据存储空间有变化时，</a:t>
            </a:r>
            <a:r>
              <a:rPr lang="zh-CN" altLang="en-US" smtClean="0"/>
              <a:t>会自动</a:t>
            </a:r>
            <a:r>
              <a:rPr lang="zh-CN" altLang="zh-CN" smtClean="0"/>
              <a:t>更新虚拟块设备信息，完成扩容虚拟块设备</a:t>
            </a:r>
            <a:endParaRPr lang="zh-CN" altLang="en-US" smtClean="0"/>
          </a:p>
          <a:p>
            <a:pPr lvl="0"/>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0473597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学员学习和了解页面讲解内容外，需注意如下备注条目：</a:t>
            </a:r>
            <a:endParaRPr lang="en-US" altLang="zh-CN" smtClean="0"/>
          </a:p>
          <a:p>
            <a:r>
              <a:rPr lang="zh-CN" altLang="en-US" smtClean="0"/>
              <a:t>当磁盘所属的数据存储类型为虚拟化本地硬盘、虚拟化</a:t>
            </a:r>
            <a:r>
              <a:rPr lang="en-US" altLang="zh-CN" smtClean="0"/>
              <a:t>SAN</a:t>
            </a:r>
            <a:r>
              <a:rPr lang="zh-CN" altLang="en-US" smtClean="0"/>
              <a:t>存储、</a:t>
            </a:r>
            <a:r>
              <a:rPr lang="en-US" altLang="zh-CN" smtClean="0"/>
              <a:t>NAS</a:t>
            </a:r>
            <a:r>
              <a:rPr lang="zh-CN" altLang="en-US" smtClean="0"/>
              <a:t>存储或</a:t>
            </a:r>
            <a:r>
              <a:rPr lang="en-US" altLang="zh-CN" smtClean="0"/>
              <a:t>FusionStorage</a:t>
            </a:r>
            <a:r>
              <a:rPr lang="zh-CN" altLang="en-US" smtClean="0"/>
              <a:t>时，才能增加磁盘容量。 </a:t>
            </a:r>
          </a:p>
          <a:p>
            <a:r>
              <a:rPr lang="zh-CN" altLang="en-US" smtClean="0"/>
              <a:t>当磁盘所属的数据存储类型为</a:t>
            </a:r>
            <a:r>
              <a:rPr lang="en-US" altLang="zh-CN" smtClean="0"/>
              <a:t>NAS</a:t>
            </a:r>
            <a:r>
              <a:rPr lang="zh-CN" altLang="en-US" smtClean="0"/>
              <a:t>存储，且磁盘的配置模式为普通时，不支持在线增加磁盘容量。 </a:t>
            </a:r>
          </a:p>
          <a:p>
            <a:r>
              <a:rPr lang="zh-CN" altLang="en-US" smtClean="0"/>
              <a:t>当磁盘所属的数据存储类型为</a:t>
            </a:r>
            <a:r>
              <a:rPr lang="en-US" altLang="zh-CN" smtClean="0"/>
              <a:t>FusionStorage</a:t>
            </a:r>
            <a:r>
              <a:rPr lang="zh-CN" altLang="en-US" smtClean="0"/>
              <a:t>时，在线增加磁盘容量需关闭虚拟机后再启动虚拟机生效。 </a:t>
            </a:r>
          </a:p>
          <a:p>
            <a:r>
              <a:rPr lang="zh-CN" altLang="en-US" smtClean="0"/>
              <a:t>当磁盘所属的数据存储类型为虚拟化本地硬盘、虚拟化</a:t>
            </a:r>
            <a:r>
              <a:rPr lang="en-US" altLang="zh-CN" smtClean="0"/>
              <a:t>SAN</a:t>
            </a:r>
            <a:r>
              <a:rPr lang="zh-CN" altLang="en-US" smtClean="0"/>
              <a:t>存储、</a:t>
            </a:r>
            <a:r>
              <a:rPr lang="en-US" altLang="zh-CN" smtClean="0"/>
              <a:t>NAS</a:t>
            </a:r>
            <a:r>
              <a:rPr lang="zh-CN" altLang="en-US" smtClean="0"/>
              <a:t>存储时，在线增加磁盘容量如下操作系统可直接生效，其余操作系统需重启虚拟机生效。 </a:t>
            </a:r>
          </a:p>
          <a:p>
            <a:pPr lvl="1"/>
            <a:r>
              <a:rPr lang="en-US" altLang="zh-CN" smtClean="0"/>
              <a:t>Windows Server 2003 </a:t>
            </a:r>
          </a:p>
          <a:p>
            <a:pPr lvl="1"/>
            <a:r>
              <a:rPr lang="en-US" altLang="zh-CN" smtClean="0"/>
              <a:t>Windows Server 2008 </a:t>
            </a:r>
          </a:p>
          <a:p>
            <a:pPr lvl="1"/>
            <a:r>
              <a:rPr lang="en-US" altLang="zh-CN" smtClean="0"/>
              <a:t>Windows XP </a:t>
            </a:r>
          </a:p>
          <a:p>
            <a:pPr lvl="1"/>
            <a:r>
              <a:rPr lang="en-US" altLang="zh-CN" smtClean="0"/>
              <a:t>Windows 7</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363983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9990026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单个</a:t>
            </a:r>
            <a:r>
              <a:rPr lang="en-US" altLang="zh-CN" smtClean="0"/>
              <a:t>LUN</a:t>
            </a:r>
            <a:r>
              <a:rPr lang="zh-CN" altLang="en-US" smtClean="0"/>
              <a:t>提供最大的</a:t>
            </a:r>
            <a:r>
              <a:rPr lang="en-US" altLang="zh-CN" smtClean="0"/>
              <a:t>BPS</a:t>
            </a:r>
            <a:r>
              <a:rPr lang="zh-CN" altLang="en-US" smtClean="0"/>
              <a:t>和</a:t>
            </a:r>
            <a:r>
              <a:rPr lang="en-US" altLang="zh-CN" smtClean="0"/>
              <a:t>IOPS</a:t>
            </a:r>
            <a:r>
              <a:rPr lang="zh-CN" altLang="en-US" smtClean="0"/>
              <a:t>是由物理设备所决定的，主要包括硬盘类型，</a:t>
            </a:r>
            <a:r>
              <a:rPr lang="en-US" altLang="zh-CN" smtClean="0"/>
              <a:t>raid</a:t>
            </a:r>
            <a:r>
              <a:rPr lang="zh-CN" altLang="en-US" smtClean="0"/>
              <a:t>组包含盘数等。</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191170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参考答案：</a:t>
            </a:r>
            <a:endParaRPr lang="en-US" altLang="zh-CN" smtClean="0"/>
          </a:p>
          <a:p>
            <a:pPr lvl="1"/>
            <a:r>
              <a:rPr lang="en-US" altLang="zh-CN" smtClean="0"/>
              <a:t>D</a:t>
            </a:r>
            <a:r>
              <a:rPr lang="zh-CN" altLang="en-US" smtClean="0"/>
              <a:t>。</a:t>
            </a:r>
            <a:endParaRPr lang="en-US" altLang="zh-CN" smtClean="0"/>
          </a:p>
          <a:p>
            <a:pPr lvl="1"/>
            <a:r>
              <a:rPr lang="en-US" altLang="zh-CN" smtClean="0"/>
              <a:t>A</a:t>
            </a:r>
            <a:r>
              <a:rPr lang="zh-CN" altLang="en-US" smtClean="0"/>
              <a:t>。</a:t>
            </a:r>
            <a:endParaRPr lang="en-US" altLang="zh-CN" smtClean="0"/>
          </a:p>
          <a:p>
            <a:pPr lvl="1"/>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6097715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0506845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441135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4970692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89162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522443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541338" lvl="1" indent="-180975">
              <a:buClr>
                <a:srgbClr val="808080"/>
              </a:buClr>
              <a:buSzPct val="60000"/>
              <a:buFont typeface="Wingdings" panose="05000000000000000000" pitchFamily="2" charset="2"/>
              <a:buChar char="l"/>
            </a:pPr>
            <a:r>
              <a:rPr lang="zh-CN" altLang="en-US" dirty="0" smtClean="0"/>
              <a:t>一个存储资源可以有多个存储设备</a:t>
            </a:r>
            <a:endParaRPr lang="en-US" altLang="zh-CN" dirty="0" smtClean="0"/>
          </a:p>
          <a:p>
            <a:pPr marL="541338" lvl="1" indent="-180975">
              <a:buClr>
                <a:srgbClr val="808080"/>
              </a:buClr>
              <a:buSzPct val="60000"/>
              <a:buFont typeface="Wingdings" panose="05000000000000000000" pitchFamily="2" charset="2"/>
              <a:buChar char="l"/>
            </a:pPr>
            <a:r>
              <a:rPr lang="zh-CN" altLang="en-US" dirty="0" smtClean="0"/>
              <a:t>一个数据存储和一个存储设备对应</a:t>
            </a:r>
          </a:p>
          <a:p>
            <a:pPr marL="541338" lvl="1" indent="-180975">
              <a:buClr>
                <a:srgbClr val="808080"/>
              </a:buClr>
              <a:buSzPct val="60000"/>
              <a:buFont typeface="Wingdings" panose="05000000000000000000" pitchFamily="2" charset="2"/>
              <a:buChar char="l"/>
            </a:pPr>
            <a:r>
              <a:rPr lang="zh-CN" altLang="en-US" dirty="0" smtClean="0"/>
              <a:t>数据存储承载了具体的虚拟机业务，例如创建磁盘等</a:t>
            </a:r>
          </a:p>
          <a:p>
            <a:pPr marL="541338" lvl="1" indent="-180975">
              <a:buClr>
                <a:srgbClr val="808080"/>
              </a:buClr>
              <a:buSzPct val="60000"/>
              <a:buFont typeface="Wingdings" panose="05000000000000000000" pitchFamily="2" charset="2"/>
              <a:buChar char="l"/>
            </a:pPr>
            <a:endParaRPr lang="en-US" altLang="zh-CN" dirty="0"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028641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页面左右两侧，分别以逻辑对象和物理实体的形式；进一步帮助解释和理解上个页面中的</a:t>
            </a:r>
            <a:r>
              <a:rPr lang="en-US" altLang="zh-CN" smtClean="0"/>
              <a:t>3</a:t>
            </a:r>
            <a:r>
              <a:rPr lang="zh-CN" altLang="en-US" smtClean="0"/>
              <a:t>个概念，既：存储资源，存储设备和数据存储。</a:t>
            </a:r>
            <a:endParaRPr lang="en-US" altLang="zh-CN" smtClean="0"/>
          </a:p>
          <a:p>
            <a:r>
              <a:rPr lang="en-US" altLang="zh-CN" smtClean="0"/>
              <a:t>FusionCompute</a:t>
            </a:r>
            <a:r>
              <a:rPr lang="zh-CN" altLang="en-US" smtClean="0"/>
              <a:t>有如下大致流程，接入和使用存储资源：</a:t>
            </a:r>
            <a:endParaRPr lang="en-US" altLang="zh-CN" smtClean="0"/>
          </a:p>
          <a:p>
            <a:pPr lvl="1"/>
            <a:r>
              <a:rPr lang="zh-CN" altLang="en-US" smtClean="0"/>
              <a:t>在</a:t>
            </a:r>
            <a:r>
              <a:rPr lang="en-US" altLang="zh-CN" smtClean="0"/>
              <a:t>FusionCompute</a:t>
            </a:r>
            <a:r>
              <a:rPr lang="zh-CN" altLang="en-US" smtClean="0"/>
              <a:t>界面上首先添加存储资源（如：</a:t>
            </a:r>
            <a:r>
              <a:rPr lang="en-US" altLang="zh-CN" smtClean="0"/>
              <a:t>IPSAN</a:t>
            </a:r>
            <a:r>
              <a:rPr lang="zh-CN" altLang="en-US" smtClean="0"/>
              <a:t>等等）</a:t>
            </a:r>
            <a:r>
              <a:rPr lang="en-US" altLang="zh-CN" smtClean="0"/>
              <a:t>,</a:t>
            </a:r>
            <a:r>
              <a:rPr lang="zh-CN" altLang="en-US" smtClean="0"/>
              <a:t>并在存储设备上进行主机启动器的配置。</a:t>
            </a:r>
            <a:endParaRPr lang="en-US" altLang="zh-CN" smtClean="0"/>
          </a:p>
          <a:p>
            <a:pPr lvl="1"/>
            <a:r>
              <a:rPr lang="zh-CN" altLang="en-US" smtClean="0"/>
              <a:t>主机关联存储资源后，执行“扫描存储设备”动作，将</a:t>
            </a:r>
            <a:r>
              <a:rPr lang="en-US" altLang="zh-CN" smtClean="0"/>
              <a:t>IPSAN</a:t>
            </a:r>
            <a:r>
              <a:rPr lang="zh-CN" altLang="en-US" smtClean="0"/>
              <a:t>上的</a:t>
            </a:r>
            <a:r>
              <a:rPr lang="en-US" altLang="zh-CN" smtClean="0"/>
              <a:t>LUN</a:t>
            </a:r>
            <a:r>
              <a:rPr lang="zh-CN" altLang="en-US" smtClean="0"/>
              <a:t>扫描到主机。</a:t>
            </a:r>
            <a:endParaRPr lang="en-US" altLang="zh-CN" smtClean="0"/>
          </a:p>
          <a:p>
            <a:pPr lvl="1"/>
            <a:r>
              <a:rPr lang="zh-CN" altLang="en-US" smtClean="0"/>
              <a:t>主机选择存储设备，执行“添加数据存储”动作，并选择“虚拟化”，存储配置完成。</a:t>
            </a:r>
            <a:endParaRPr lang="en-US" altLang="zh-CN" smtClean="0"/>
          </a:p>
          <a:p>
            <a:pPr lvl="1"/>
            <a:r>
              <a:rPr lang="zh-CN" altLang="en-US" smtClean="0"/>
              <a:t>数据存储上可以进行创建卷、创建快照等行为。</a:t>
            </a:r>
            <a:endParaRPr lang="en-US" altLang="zh-CN" smtClean="0"/>
          </a:p>
          <a:p>
            <a:r>
              <a:rPr lang="zh-CN" altLang="en-US" smtClean="0"/>
              <a:t>下面对存储资源，存储设备和数据存储进行展开介绍。</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831540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7529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74166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340187"/>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40186"/>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755650" y="1988840"/>
            <a:ext cx="234018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3095836" y="1988840"/>
            <a:ext cx="1476164"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4572000" y="1988840"/>
            <a:ext cx="2268252"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755576" y="353701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3095836" y="353701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4572000" y="353701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6840252" y="3501008"/>
            <a:ext cx="1764196"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714375" y="609315"/>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9" name="文本占位符 7"/>
          <p:cNvSpPr>
            <a:spLocks noGrp="1"/>
          </p:cNvSpPr>
          <p:nvPr>
            <p:ph type="body" sz="quarter" idx="21" hasCustomPrompt="1"/>
          </p:nvPr>
        </p:nvSpPr>
        <p:spPr>
          <a:xfrm>
            <a:off x="755576" y="4041068"/>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3095836" y="4041068"/>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4572000" y="4041068"/>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6840252" y="4005064"/>
            <a:ext cx="1764196"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755576" y="450912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3095836" y="450912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4572000" y="450912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6840252" y="450912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755576" y="504918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3095836" y="504918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4572000" y="504918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6840252" y="504918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755576" y="551723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3095836" y="551723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4572000" y="551723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6840252" y="5517232"/>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49411"/>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42012"/>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eaLnBrk="1" hangingPunct="1">
              <a:defRPr/>
            </a:lvl2pPr>
            <a:lvl3pPr eaLnBrk="1" hangingPunct="1">
              <a:defRPr/>
            </a:lvl3pPr>
            <a:lvl4pPr eaLnBrk="1" hangingPunct="1">
              <a:defRPr/>
            </a:lvl4pPr>
            <a:lvl5pPr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41644" y="541075"/>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6"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7"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marL="0" marR="0" indent="0" algn="l" defTabSz="801688" rtl="0" eaLnBrk="1" fontAlgn="base" latinLnBrk="0" hangingPunct="1">
              <a:lnSpc>
                <a:spcPct val="100000"/>
              </a:lnSpc>
              <a:spcBef>
                <a:spcPct val="0"/>
              </a:spcBef>
              <a:spcAft>
                <a:spcPct val="0"/>
              </a:spcAft>
              <a:buClrTx/>
              <a:buSzTx/>
              <a:buFontTx/>
              <a:buNone/>
              <a:tabLst/>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2017 </a:t>
            </a:r>
            <a:r>
              <a:rPr lang="zh-CN" altLang="en-US" sz="1200" b="0" dirty="0" smtClean="0">
                <a:latin typeface="+mn-lt"/>
                <a:ea typeface="+mn-ea"/>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76" userDrawn="1">
          <p15:clr>
            <a:srgbClr val="F26B43"/>
          </p15:clr>
        </p15:guide>
        <p15:guide id="2" pos="5420" userDrawn="1">
          <p15:clr>
            <a:srgbClr val="F26B43"/>
          </p15:clr>
        </p15:guide>
        <p15:guide id="3" orient="horz" pos="867" userDrawn="1">
          <p15:clr>
            <a:srgbClr val="F26B43"/>
          </p15:clr>
        </p15:guide>
        <p15:guide id="4" orient="horz" pos="3929" userDrawn="1">
          <p15:clr>
            <a:srgbClr val="F26B43"/>
          </p15:clr>
        </p15:guide>
        <p15:guide id="6" orient="horz" pos="2341" userDrawn="1">
          <p15:clr>
            <a:srgbClr val="F26B43"/>
          </p15:clr>
        </p15:guide>
        <p15:guide id="7"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8.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4.jpe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dirty="0" smtClean="0"/>
              <a:t>HC12081</a:t>
            </a:r>
            <a:endParaRPr lang="en-US" dirty="0"/>
          </a:p>
        </p:txBody>
      </p:sp>
      <p:sp>
        <p:nvSpPr>
          <p:cNvPr id="10" name="文本占位符 9"/>
          <p:cNvSpPr>
            <a:spLocks noGrp="1"/>
          </p:cNvSpPr>
          <p:nvPr>
            <p:ph type="body" sz="quarter" idx="18"/>
          </p:nvPr>
        </p:nvSpPr>
        <p:spPr/>
        <p:txBody>
          <a:bodyPr/>
          <a:lstStyle/>
          <a:p>
            <a:r>
              <a:rPr lang="en-US" altLang="zh-CN" dirty="0" smtClean="0"/>
              <a:t>FusionSphere</a:t>
            </a:r>
            <a:endParaRPr lang="en-US" altLang="zh-CN" dirty="0" smtClean="0"/>
          </a:p>
        </p:txBody>
      </p:sp>
      <p:sp>
        <p:nvSpPr>
          <p:cNvPr id="14" name="文本占位符 13"/>
          <p:cNvSpPr>
            <a:spLocks noGrp="1"/>
          </p:cNvSpPr>
          <p:nvPr>
            <p:ph type="body" sz="quarter" idx="19"/>
          </p:nvPr>
        </p:nvSpPr>
        <p:spPr/>
        <p:txBody>
          <a:bodyPr/>
          <a:lstStyle/>
          <a:p>
            <a:r>
              <a:rPr lang="en-US" dirty="0" smtClean="0"/>
              <a:t>R6</a:t>
            </a:r>
            <a:endParaRPr lang="en-US" dirty="0"/>
          </a:p>
        </p:txBody>
      </p:sp>
      <p:sp>
        <p:nvSpPr>
          <p:cNvPr id="15" name="文本占位符 14"/>
          <p:cNvSpPr>
            <a:spLocks noGrp="1"/>
          </p:cNvSpPr>
          <p:nvPr>
            <p:ph type="body" sz="quarter" idx="20"/>
          </p:nvPr>
        </p:nvSpPr>
        <p:spPr/>
        <p:txBody>
          <a:bodyPr/>
          <a:lstStyle/>
          <a:p>
            <a:r>
              <a:rPr lang="en-US" dirty="0" smtClean="0"/>
              <a:t>V3.0</a:t>
            </a:r>
            <a:endParaRPr lang="en-US" dirty="0"/>
          </a:p>
        </p:txBody>
      </p:sp>
      <p:sp>
        <p:nvSpPr>
          <p:cNvPr id="3" name="文本占位符 2"/>
          <p:cNvSpPr>
            <a:spLocks noGrp="1"/>
          </p:cNvSpPr>
          <p:nvPr>
            <p:ph type="body" sz="quarter" idx="13"/>
          </p:nvPr>
        </p:nvSpPr>
        <p:spPr/>
        <p:txBody>
          <a:bodyPr/>
          <a:lstStyle/>
          <a:p>
            <a:r>
              <a:rPr lang="zh-CN" altLang="en-US" dirty="0"/>
              <a:t>洪飞泷</a:t>
            </a:r>
            <a:r>
              <a:rPr lang="en-US" altLang="zh-CN" dirty="0" smtClean="0"/>
              <a:t>/wx350110</a:t>
            </a:r>
            <a:endParaRPr lang="zh-CN" altLang="en-US" dirty="0"/>
          </a:p>
        </p:txBody>
      </p:sp>
      <p:sp>
        <p:nvSpPr>
          <p:cNvPr id="4" name="文本占位符 3"/>
          <p:cNvSpPr>
            <a:spLocks noGrp="1"/>
          </p:cNvSpPr>
          <p:nvPr>
            <p:ph type="body" sz="quarter" idx="14"/>
          </p:nvPr>
        </p:nvSpPr>
        <p:spPr/>
        <p:txBody>
          <a:bodyPr/>
          <a:lstStyle/>
          <a:p>
            <a:r>
              <a:rPr lang="en-US" altLang="zh-CN" dirty="0" smtClean="0"/>
              <a:t>2017.11.11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smtClean="0"/>
              <a:t>新开发</a:t>
            </a:r>
            <a:endParaRPr lang="zh-CN" altLang="en-US" dirty="0"/>
          </a:p>
        </p:txBody>
      </p:sp>
    </p:spTree>
    <p:extLst>
      <p:ext uri="{BB962C8B-B14F-4D97-AF65-F5344CB8AC3E}">
        <p14:creationId xmlns:p14="http://schemas.microsoft.com/office/powerpoint/2010/main" val="426524382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数据存储</a:t>
            </a:r>
            <a:endParaRPr lang="zh-CN" altLang="en-US" dirty="0"/>
          </a:p>
        </p:txBody>
      </p:sp>
      <p:sp>
        <p:nvSpPr>
          <p:cNvPr id="7" name="文本占位符 6"/>
          <p:cNvSpPr>
            <a:spLocks noGrp="1"/>
          </p:cNvSpPr>
          <p:nvPr>
            <p:ph type="body" sz="quarter" idx="10"/>
          </p:nvPr>
        </p:nvSpPr>
        <p:spPr/>
        <p:txBody>
          <a:bodyPr/>
          <a:lstStyle/>
          <a:p>
            <a:r>
              <a:rPr lang="zh-CN" altLang="en-US" smtClean="0"/>
              <a:t>数据存储是在存储设备上创建的逻辑管理单元：</a:t>
            </a:r>
          </a:p>
          <a:p>
            <a:pPr lvl="1"/>
            <a:r>
              <a:rPr lang="zh-CN" altLang="en-US" smtClean="0"/>
              <a:t>数据存储需要创建在指定的存储设备上，且一个存储设备只能创建一个数据存储。</a:t>
            </a:r>
          </a:p>
          <a:p>
            <a:pPr lvl="1"/>
            <a:r>
              <a:rPr lang="zh-CN" altLang="en-US" smtClean="0"/>
              <a:t>数据存储和主机关联，为主机提供资源，数据存储可以关联到多个主机，一个主机也可以使用多个数据存储。</a:t>
            </a:r>
          </a:p>
          <a:p>
            <a:r>
              <a:rPr lang="zh-CN" altLang="en-US" smtClean="0"/>
              <a:t>数据存储的使用：</a:t>
            </a:r>
          </a:p>
          <a:p>
            <a:pPr lvl="1"/>
            <a:r>
              <a:rPr lang="zh-CN" altLang="en-US" smtClean="0"/>
              <a:t>存储设备必须被添加为数据存储才能被使用。</a:t>
            </a:r>
          </a:p>
          <a:p>
            <a:pPr lvl="1"/>
            <a:r>
              <a:rPr lang="zh-CN" altLang="en-US" smtClean="0"/>
              <a:t>数据存储可用于存放虚拟机磁盘、快照文件。</a:t>
            </a:r>
          </a:p>
          <a:p>
            <a:pPr lvl="1"/>
            <a:r>
              <a:rPr lang="zh-CN" altLang="en-US" smtClean="0"/>
              <a:t>数据存储的大小依赖于存储设备的大小。</a:t>
            </a:r>
          </a:p>
          <a:p>
            <a:endParaRPr lang="en-US" dirty="0"/>
          </a:p>
        </p:txBody>
      </p:sp>
    </p:spTree>
    <p:extLst>
      <p:ext uri="{BB962C8B-B14F-4D97-AF65-F5344CB8AC3E}">
        <p14:creationId xmlns:p14="http://schemas.microsoft.com/office/powerpoint/2010/main" val="3120159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存储模型</a:t>
            </a:r>
            <a:endParaRPr lang="en-US" altLang="zh-CN" dirty="0">
              <a:solidFill>
                <a:schemeClr val="bg1">
                  <a:lumMod val="50000"/>
                </a:schemeClr>
              </a:solidFill>
            </a:endParaRPr>
          </a:p>
          <a:p>
            <a:r>
              <a:rPr lang="zh-CN" altLang="en-US" b="1" dirty="0"/>
              <a:t>虚拟化存储连接</a:t>
            </a:r>
            <a:endParaRPr lang="en-US" altLang="zh-CN" b="1" dirty="0"/>
          </a:p>
          <a:p>
            <a:pPr>
              <a:buClr>
                <a:schemeClr val="bg1">
                  <a:lumMod val="50000"/>
                </a:schemeClr>
              </a:buClr>
            </a:pPr>
            <a:r>
              <a:rPr lang="zh-CN" altLang="en-US" dirty="0" smtClean="0">
                <a:solidFill>
                  <a:schemeClr val="bg1">
                    <a:lumMod val="50000"/>
                  </a:schemeClr>
                </a:solidFill>
              </a:rPr>
              <a:t>存储虚拟化原理</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存储虚拟化特性</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存储虚拟化常用功能</a:t>
            </a:r>
            <a:endParaRPr lang="zh-CN" altLang="en-US" dirty="0">
              <a:solidFill>
                <a:schemeClr val="bg1">
                  <a:lumMod val="50000"/>
                </a:schemeClr>
              </a:solidFill>
            </a:endParaRPr>
          </a:p>
        </p:txBody>
      </p:sp>
    </p:spTree>
    <p:extLst>
      <p:ext uri="{BB962C8B-B14F-4D97-AF65-F5344CB8AC3E}">
        <p14:creationId xmlns:p14="http://schemas.microsoft.com/office/powerpoint/2010/main" val="3097180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圆角右箭头 137"/>
          <p:cNvSpPr/>
          <p:nvPr/>
        </p:nvSpPr>
        <p:spPr bwMode="auto">
          <a:xfrm>
            <a:off x="4770492" y="3811107"/>
            <a:ext cx="554137" cy="1285627"/>
          </a:xfrm>
          <a:prstGeom prst="ben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44" name="圆角右箭头 143"/>
          <p:cNvSpPr/>
          <p:nvPr/>
        </p:nvSpPr>
        <p:spPr bwMode="auto">
          <a:xfrm flipH="1">
            <a:off x="3777150" y="3779030"/>
            <a:ext cx="569635" cy="1321584"/>
          </a:xfrm>
          <a:prstGeom prst="ben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2" name="标题 1"/>
          <p:cNvSpPr>
            <a:spLocks noGrp="1"/>
          </p:cNvSpPr>
          <p:nvPr>
            <p:ph type="title"/>
          </p:nvPr>
        </p:nvSpPr>
        <p:spPr/>
        <p:txBody>
          <a:bodyPr/>
          <a:lstStyle/>
          <a:p>
            <a:r>
              <a:rPr lang="en-US" altLang="zh-CN" smtClean="0"/>
              <a:t>FCSAN</a:t>
            </a:r>
            <a:r>
              <a:rPr lang="zh-CN" altLang="en-US" smtClean="0"/>
              <a:t>存储场景</a:t>
            </a:r>
            <a:endParaRPr lang="zh-CN" altLang="en-US" dirty="0"/>
          </a:p>
        </p:txBody>
      </p:sp>
      <p:grpSp>
        <p:nvGrpSpPr>
          <p:cNvPr id="4" name="组合 3"/>
          <p:cNvGrpSpPr/>
          <p:nvPr/>
        </p:nvGrpSpPr>
        <p:grpSpPr>
          <a:xfrm>
            <a:off x="3290077" y="5392897"/>
            <a:ext cx="2563846" cy="891730"/>
            <a:chOff x="4618038" y="1035050"/>
            <a:chExt cx="763588" cy="265113"/>
          </a:xfrm>
          <a:solidFill>
            <a:srgbClr val="15B0E8"/>
          </a:solidFill>
        </p:grpSpPr>
        <p:sp>
          <p:nvSpPr>
            <p:cNvPr id="5" name="Freeform 69"/>
            <p:cNvSpPr>
              <a:spLocks noEditPoints="1"/>
            </p:cNvSpPr>
            <p:nvPr/>
          </p:nvSpPr>
          <p:spPr bwMode="auto">
            <a:xfrm>
              <a:off x="4618038" y="1035050"/>
              <a:ext cx="763588" cy="265113"/>
            </a:xfrm>
            <a:custGeom>
              <a:avLst/>
              <a:gdLst>
                <a:gd name="T0" fmla="*/ 753 w 800"/>
                <a:gd name="T1" fmla="*/ 181 h 276"/>
                <a:gd name="T2" fmla="*/ 785 w 800"/>
                <a:gd name="T3" fmla="*/ 243 h 276"/>
                <a:gd name="T4" fmla="*/ 753 w 800"/>
                <a:gd name="T5" fmla="*/ 181 h 276"/>
                <a:gd name="T6" fmla="*/ 449 w 800"/>
                <a:gd name="T7" fmla="*/ 148 h 276"/>
                <a:gd name="T8" fmla="*/ 57 w 800"/>
                <a:gd name="T9" fmla="*/ 74 h 276"/>
                <a:gd name="T10" fmla="*/ 743 w 800"/>
                <a:gd name="T11" fmla="*/ 159 h 276"/>
                <a:gd name="T12" fmla="*/ 15 w 800"/>
                <a:gd name="T13" fmla="*/ 195 h 276"/>
                <a:gd name="T14" fmla="*/ 47 w 800"/>
                <a:gd name="T15" fmla="*/ 195 h 276"/>
                <a:gd name="T16" fmla="*/ 15 w 800"/>
                <a:gd name="T17" fmla="*/ 243 h 276"/>
                <a:gd name="T18" fmla="*/ 47 w 800"/>
                <a:gd name="T19" fmla="*/ 117 h 276"/>
                <a:gd name="T20" fmla="*/ 15 w 800"/>
                <a:gd name="T21" fmla="*/ 117 h 276"/>
                <a:gd name="T22" fmla="*/ 47 w 800"/>
                <a:gd name="T23" fmla="*/ 74 h 276"/>
                <a:gd name="T24" fmla="*/ 15 w 800"/>
                <a:gd name="T25" fmla="*/ 163 h 276"/>
                <a:gd name="T26" fmla="*/ 47 w 800"/>
                <a:gd name="T27" fmla="*/ 163 h 276"/>
                <a:gd name="T28" fmla="*/ 15 w 800"/>
                <a:gd name="T29" fmla="*/ 192 h 276"/>
                <a:gd name="T30" fmla="*/ 47 w 800"/>
                <a:gd name="T31" fmla="*/ 159 h 276"/>
                <a:gd name="T32" fmla="*/ 15 w 800"/>
                <a:gd name="T33" fmla="*/ 159 h 276"/>
                <a:gd name="T34" fmla="*/ 47 w 800"/>
                <a:gd name="T35" fmla="*/ 121 h 276"/>
                <a:gd name="T36" fmla="*/ 28 w 800"/>
                <a:gd name="T37" fmla="*/ 51 h 276"/>
                <a:gd name="T38" fmla="*/ 726 w 800"/>
                <a:gd name="T39" fmla="*/ 51 h 276"/>
                <a:gd name="T40" fmla="*/ 726 w 800"/>
                <a:gd name="T41" fmla="*/ 51 h 276"/>
                <a:gd name="T42" fmla="*/ 783 w 800"/>
                <a:gd name="T43" fmla="*/ 59 h 276"/>
                <a:gd name="T44" fmla="*/ 28 w 800"/>
                <a:gd name="T45" fmla="*/ 51 h 276"/>
                <a:gd name="T46" fmla="*/ 133 w 800"/>
                <a:gd name="T47" fmla="*/ 10 h 276"/>
                <a:gd name="T48" fmla="*/ 710 w 800"/>
                <a:gd name="T49" fmla="*/ 41 h 276"/>
                <a:gd name="T50" fmla="*/ 133 w 800"/>
                <a:gd name="T51" fmla="*/ 10 h 276"/>
                <a:gd name="T52" fmla="*/ 753 w 800"/>
                <a:gd name="T53" fmla="*/ 143 h 276"/>
                <a:gd name="T54" fmla="*/ 785 w 800"/>
                <a:gd name="T55" fmla="*/ 178 h 276"/>
                <a:gd name="T56" fmla="*/ 753 w 800"/>
                <a:gd name="T57" fmla="*/ 143 h 276"/>
                <a:gd name="T58" fmla="*/ 785 w 800"/>
                <a:gd name="T59" fmla="*/ 139 h 276"/>
                <a:gd name="T60" fmla="*/ 753 w 800"/>
                <a:gd name="T61" fmla="*/ 74 h 276"/>
                <a:gd name="T62" fmla="*/ 785 w 800"/>
                <a:gd name="T63" fmla="*/ 139 h 276"/>
                <a:gd name="T64" fmla="*/ 800 w 800"/>
                <a:gd name="T65" fmla="*/ 59 h 276"/>
                <a:gd name="T66" fmla="*/ 775 w 800"/>
                <a:gd name="T67" fmla="*/ 41 h 276"/>
                <a:gd name="T68" fmla="*/ 666 w 800"/>
                <a:gd name="T69" fmla="*/ 0 h 276"/>
                <a:gd name="T70" fmla="*/ 84 w 800"/>
                <a:gd name="T71" fmla="*/ 41 h 276"/>
                <a:gd name="T72" fmla="*/ 0 w 800"/>
                <a:gd name="T73" fmla="*/ 59 h 276"/>
                <a:gd name="T74" fmla="*/ 0 w 800"/>
                <a:gd name="T75" fmla="*/ 59 h 276"/>
                <a:gd name="T76" fmla="*/ 492 w 800"/>
                <a:gd name="T77" fmla="*/ 258 h 276"/>
                <a:gd name="T78" fmla="*/ 542 w 800"/>
                <a:gd name="T79" fmla="*/ 250 h 276"/>
                <a:gd name="T80" fmla="*/ 492 w 800"/>
                <a:gd name="T81" fmla="*/ 243 h 276"/>
                <a:gd name="T82" fmla="*/ 57 w 800"/>
                <a:gd name="T83" fmla="*/ 173 h 276"/>
                <a:gd name="T84" fmla="*/ 743 w 800"/>
                <a:gd name="T85" fmla="*/ 173 h 276"/>
                <a:gd name="T86" fmla="*/ 620 w 800"/>
                <a:gd name="T87" fmla="*/ 243 h 276"/>
                <a:gd name="T88" fmla="*/ 569 w 800"/>
                <a:gd name="T89" fmla="*/ 250 h 276"/>
                <a:gd name="T90" fmla="*/ 620 w 800"/>
                <a:gd name="T91" fmla="*/ 258 h 276"/>
                <a:gd name="T92" fmla="*/ 800 w 800"/>
                <a:gd name="T93" fmla="*/ 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0" h="276">
                  <a:moveTo>
                    <a:pt x="753" y="181"/>
                  </a:moveTo>
                  <a:lnTo>
                    <a:pt x="753" y="181"/>
                  </a:lnTo>
                  <a:lnTo>
                    <a:pt x="785" y="181"/>
                  </a:lnTo>
                  <a:lnTo>
                    <a:pt x="785" y="243"/>
                  </a:lnTo>
                  <a:lnTo>
                    <a:pt x="753" y="243"/>
                  </a:lnTo>
                  <a:lnTo>
                    <a:pt x="753" y="181"/>
                  </a:lnTo>
                  <a:close/>
                  <a:moveTo>
                    <a:pt x="449" y="148"/>
                  </a:moveTo>
                  <a:lnTo>
                    <a:pt x="449" y="148"/>
                  </a:lnTo>
                  <a:cubicBezTo>
                    <a:pt x="289" y="148"/>
                    <a:pt x="94" y="157"/>
                    <a:pt x="57" y="159"/>
                  </a:cubicBezTo>
                  <a:lnTo>
                    <a:pt x="57" y="74"/>
                  </a:lnTo>
                  <a:lnTo>
                    <a:pt x="743" y="74"/>
                  </a:lnTo>
                  <a:lnTo>
                    <a:pt x="743" y="159"/>
                  </a:lnTo>
                  <a:cubicBezTo>
                    <a:pt x="719" y="157"/>
                    <a:pt x="606" y="148"/>
                    <a:pt x="449" y="148"/>
                  </a:cubicBezTo>
                  <a:close/>
                  <a:moveTo>
                    <a:pt x="15" y="195"/>
                  </a:moveTo>
                  <a:lnTo>
                    <a:pt x="15" y="195"/>
                  </a:lnTo>
                  <a:lnTo>
                    <a:pt x="47" y="195"/>
                  </a:lnTo>
                  <a:lnTo>
                    <a:pt x="47" y="243"/>
                  </a:lnTo>
                  <a:lnTo>
                    <a:pt x="15" y="243"/>
                  </a:lnTo>
                  <a:lnTo>
                    <a:pt x="15" y="195"/>
                  </a:lnTo>
                  <a:close/>
                  <a:moveTo>
                    <a:pt x="47" y="117"/>
                  </a:moveTo>
                  <a:lnTo>
                    <a:pt x="47" y="117"/>
                  </a:lnTo>
                  <a:lnTo>
                    <a:pt x="15" y="117"/>
                  </a:lnTo>
                  <a:lnTo>
                    <a:pt x="15" y="74"/>
                  </a:lnTo>
                  <a:lnTo>
                    <a:pt x="47" y="74"/>
                  </a:lnTo>
                  <a:lnTo>
                    <a:pt x="47" y="117"/>
                  </a:lnTo>
                  <a:close/>
                  <a:moveTo>
                    <a:pt x="15" y="163"/>
                  </a:moveTo>
                  <a:lnTo>
                    <a:pt x="15" y="163"/>
                  </a:lnTo>
                  <a:lnTo>
                    <a:pt x="47" y="163"/>
                  </a:lnTo>
                  <a:lnTo>
                    <a:pt x="47" y="192"/>
                  </a:lnTo>
                  <a:lnTo>
                    <a:pt x="15" y="192"/>
                  </a:lnTo>
                  <a:lnTo>
                    <a:pt x="15" y="163"/>
                  </a:lnTo>
                  <a:close/>
                  <a:moveTo>
                    <a:pt x="47" y="159"/>
                  </a:moveTo>
                  <a:lnTo>
                    <a:pt x="47" y="159"/>
                  </a:lnTo>
                  <a:lnTo>
                    <a:pt x="15" y="159"/>
                  </a:lnTo>
                  <a:lnTo>
                    <a:pt x="15" y="121"/>
                  </a:lnTo>
                  <a:lnTo>
                    <a:pt x="47" y="121"/>
                  </a:lnTo>
                  <a:lnTo>
                    <a:pt x="47" y="159"/>
                  </a:lnTo>
                  <a:close/>
                  <a:moveTo>
                    <a:pt x="28" y="51"/>
                  </a:moveTo>
                  <a:lnTo>
                    <a:pt x="28" y="51"/>
                  </a:lnTo>
                  <a:lnTo>
                    <a:pt x="726" y="51"/>
                  </a:lnTo>
                  <a:lnTo>
                    <a:pt x="726" y="51"/>
                  </a:lnTo>
                  <a:lnTo>
                    <a:pt x="726" y="51"/>
                  </a:lnTo>
                  <a:lnTo>
                    <a:pt x="772" y="51"/>
                  </a:lnTo>
                  <a:lnTo>
                    <a:pt x="783" y="59"/>
                  </a:lnTo>
                  <a:lnTo>
                    <a:pt x="17" y="59"/>
                  </a:lnTo>
                  <a:lnTo>
                    <a:pt x="28" y="51"/>
                  </a:lnTo>
                  <a:close/>
                  <a:moveTo>
                    <a:pt x="133" y="10"/>
                  </a:moveTo>
                  <a:lnTo>
                    <a:pt x="133" y="10"/>
                  </a:lnTo>
                  <a:lnTo>
                    <a:pt x="663" y="10"/>
                  </a:lnTo>
                  <a:lnTo>
                    <a:pt x="710" y="41"/>
                  </a:lnTo>
                  <a:lnTo>
                    <a:pt x="99" y="41"/>
                  </a:lnTo>
                  <a:lnTo>
                    <a:pt x="133" y="10"/>
                  </a:lnTo>
                  <a:close/>
                  <a:moveTo>
                    <a:pt x="753" y="143"/>
                  </a:moveTo>
                  <a:lnTo>
                    <a:pt x="753" y="143"/>
                  </a:lnTo>
                  <a:lnTo>
                    <a:pt x="785" y="143"/>
                  </a:lnTo>
                  <a:lnTo>
                    <a:pt x="785" y="178"/>
                  </a:lnTo>
                  <a:lnTo>
                    <a:pt x="753" y="178"/>
                  </a:lnTo>
                  <a:lnTo>
                    <a:pt x="753" y="143"/>
                  </a:lnTo>
                  <a:close/>
                  <a:moveTo>
                    <a:pt x="785" y="139"/>
                  </a:moveTo>
                  <a:lnTo>
                    <a:pt x="785" y="139"/>
                  </a:lnTo>
                  <a:lnTo>
                    <a:pt x="753" y="139"/>
                  </a:lnTo>
                  <a:lnTo>
                    <a:pt x="753" y="74"/>
                  </a:lnTo>
                  <a:lnTo>
                    <a:pt x="785" y="74"/>
                  </a:lnTo>
                  <a:lnTo>
                    <a:pt x="785" y="139"/>
                  </a:lnTo>
                  <a:close/>
                  <a:moveTo>
                    <a:pt x="800" y="59"/>
                  </a:moveTo>
                  <a:lnTo>
                    <a:pt x="800" y="59"/>
                  </a:lnTo>
                  <a:lnTo>
                    <a:pt x="799" y="59"/>
                  </a:lnTo>
                  <a:lnTo>
                    <a:pt x="775" y="41"/>
                  </a:lnTo>
                  <a:lnTo>
                    <a:pt x="729" y="41"/>
                  </a:lnTo>
                  <a:lnTo>
                    <a:pt x="666" y="0"/>
                  </a:lnTo>
                  <a:lnTo>
                    <a:pt x="129" y="0"/>
                  </a:lnTo>
                  <a:lnTo>
                    <a:pt x="84" y="41"/>
                  </a:lnTo>
                  <a:lnTo>
                    <a:pt x="24" y="41"/>
                  </a:lnTo>
                  <a:lnTo>
                    <a:pt x="0" y="59"/>
                  </a:lnTo>
                  <a:lnTo>
                    <a:pt x="0" y="59"/>
                  </a:lnTo>
                  <a:lnTo>
                    <a:pt x="0" y="59"/>
                  </a:lnTo>
                  <a:lnTo>
                    <a:pt x="0" y="258"/>
                  </a:lnTo>
                  <a:lnTo>
                    <a:pt x="492" y="258"/>
                  </a:lnTo>
                  <a:cubicBezTo>
                    <a:pt x="495" y="268"/>
                    <a:pt x="505" y="276"/>
                    <a:pt x="516" y="276"/>
                  </a:cubicBezTo>
                  <a:cubicBezTo>
                    <a:pt x="531" y="276"/>
                    <a:pt x="542" y="264"/>
                    <a:pt x="542" y="250"/>
                  </a:cubicBezTo>
                  <a:cubicBezTo>
                    <a:pt x="542" y="236"/>
                    <a:pt x="531" y="224"/>
                    <a:pt x="516" y="224"/>
                  </a:cubicBezTo>
                  <a:cubicBezTo>
                    <a:pt x="505" y="224"/>
                    <a:pt x="495" y="232"/>
                    <a:pt x="492" y="243"/>
                  </a:cubicBezTo>
                  <a:lnTo>
                    <a:pt x="57" y="243"/>
                  </a:lnTo>
                  <a:lnTo>
                    <a:pt x="57" y="173"/>
                  </a:lnTo>
                  <a:cubicBezTo>
                    <a:pt x="92" y="172"/>
                    <a:pt x="288" y="162"/>
                    <a:pt x="449" y="162"/>
                  </a:cubicBezTo>
                  <a:cubicBezTo>
                    <a:pt x="609" y="162"/>
                    <a:pt x="723" y="172"/>
                    <a:pt x="743" y="173"/>
                  </a:cubicBezTo>
                  <a:lnTo>
                    <a:pt x="743" y="243"/>
                  </a:lnTo>
                  <a:lnTo>
                    <a:pt x="620" y="243"/>
                  </a:lnTo>
                  <a:cubicBezTo>
                    <a:pt x="617" y="232"/>
                    <a:pt x="607" y="224"/>
                    <a:pt x="595" y="224"/>
                  </a:cubicBezTo>
                  <a:cubicBezTo>
                    <a:pt x="581" y="224"/>
                    <a:pt x="569" y="236"/>
                    <a:pt x="569" y="250"/>
                  </a:cubicBezTo>
                  <a:cubicBezTo>
                    <a:pt x="569" y="264"/>
                    <a:pt x="581" y="276"/>
                    <a:pt x="595" y="276"/>
                  </a:cubicBezTo>
                  <a:cubicBezTo>
                    <a:pt x="607" y="276"/>
                    <a:pt x="616" y="268"/>
                    <a:pt x="620" y="258"/>
                  </a:cubicBezTo>
                  <a:lnTo>
                    <a:pt x="800" y="258"/>
                  </a:lnTo>
                  <a:lnTo>
                    <a:pt x="800" y="59"/>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 name="Freeform 70"/>
            <p:cNvSpPr>
              <a:spLocks/>
            </p:cNvSpPr>
            <p:nvPr/>
          </p:nvSpPr>
          <p:spPr bwMode="auto">
            <a:xfrm>
              <a:off x="5346700" y="1150938"/>
              <a:ext cx="12700" cy="12700"/>
            </a:xfrm>
            <a:custGeom>
              <a:avLst/>
              <a:gdLst>
                <a:gd name="T0" fmla="*/ 13 w 13"/>
                <a:gd name="T1" fmla="*/ 0 h 13"/>
                <a:gd name="T2" fmla="*/ 13 w 13"/>
                <a:gd name="T3" fmla="*/ 0 h 13"/>
                <a:gd name="T4" fmla="*/ 0 w 13"/>
                <a:gd name="T5" fmla="*/ 0 h 13"/>
                <a:gd name="T6" fmla="*/ 0 w 13"/>
                <a:gd name="T7" fmla="*/ 13 h 13"/>
                <a:gd name="T8" fmla="*/ 13 w 13"/>
                <a:gd name="T9" fmla="*/ 13 h 13"/>
                <a:gd name="T10" fmla="*/ 1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13" y="0"/>
                  </a:moveTo>
                  <a:lnTo>
                    <a:pt x="13" y="0"/>
                  </a:lnTo>
                  <a:lnTo>
                    <a:pt x="0" y="0"/>
                  </a:lnTo>
                  <a:lnTo>
                    <a:pt x="0" y="13"/>
                  </a:lnTo>
                  <a:lnTo>
                    <a:pt x="13" y="13"/>
                  </a:lnTo>
                  <a:lnTo>
                    <a:pt x="13"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 name="Freeform 71"/>
            <p:cNvSpPr>
              <a:spLocks/>
            </p:cNvSpPr>
            <p:nvPr/>
          </p:nvSpPr>
          <p:spPr bwMode="auto">
            <a:xfrm>
              <a:off x="5346700" y="1130300"/>
              <a:ext cx="12700" cy="12700"/>
            </a:xfrm>
            <a:custGeom>
              <a:avLst/>
              <a:gdLst>
                <a:gd name="T0" fmla="*/ 13 w 13"/>
                <a:gd name="T1" fmla="*/ 0 h 14"/>
                <a:gd name="T2" fmla="*/ 13 w 13"/>
                <a:gd name="T3" fmla="*/ 0 h 14"/>
                <a:gd name="T4" fmla="*/ 0 w 13"/>
                <a:gd name="T5" fmla="*/ 0 h 14"/>
                <a:gd name="T6" fmla="*/ 0 w 13"/>
                <a:gd name="T7" fmla="*/ 14 h 14"/>
                <a:gd name="T8" fmla="*/ 13 w 13"/>
                <a:gd name="T9" fmla="*/ 14 h 14"/>
                <a:gd name="T10" fmla="*/ 13 w 13"/>
                <a:gd name="T11" fmla="*/ 0 h 14"/>
              </a:gdLst>
              <a:ahLst/>
              <a:cxnLst>
                <a:cxn ang="0">
                  <a:pos x="T0" y="T1"/>
                </a:cxn>
                <a:cxn ang="0">
                  <a:pos x="T2" y="T3"/>
                </a:cxn>
                <a:cxn ang="0">
                  <a:pos x="T4" y="T5"/>
                </a:cxn>
                <a:cxn ang="0">
                  <a:pos x="T6" y="T7"/>
                </a:cxn>
                <a:cxn ang="0">
                  <a:pos x="T8" y="T9"/>
                </a:cxn>
                <a:cxn ang="0">
                  <a:pos x="T10" y="T11"/>
                </a:cxn>
              </a:cxnLst>
              <a:rect l="0" t="0" r="r" b="b"/>
              <a:pathLst>
                <a:path w="13" h="14">
                  <a:moveTo>
                    <a:pt x="13" y="0"/>
                  </a:moveTo>
                  <a:lnTo>
                    <a:pt x="13" y="0"/>
                  </a:lnTo>
                  <a:lnTo>
                    <a:pt x="0" y="0"/>
                  </a:lnTo>
                  <a:lnTo>
                    <a:pt x="0" y="14"/>
                  </a:lnTo>
                  <a:lnTo>
                    <a:pt x="13" y="14"/>
                  </a:lnTo>
                  <a:lnTo>
                    <a:pt x="13"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 name="Freeform 72"/>
            <p:cNvSpPr>
              <a:spLocks/>
            </p:cNvSpPr>
            <p:nvPr/>
          </p:nvSpPr>
          <p:spPr bwMode="auto">
            <a:xfrm>
              <a:off x="5345113" y="1179513"/>
              <a:ext cx="15875" cy="17463"/>
            </a:xfrm>
            <a:custGeom>
              <a:avLst/>
              <a:gdLst>
                <a:gd name="T0" fmla="*/ 0 w 17"/>
                <a:gd name="T1" fmla="*/ 17 h 17"/>
                <a:gd name="T2" fmla="*/ 0 w 17"/>
                <a:gd name="T3" fmla="*/ 17 h 17"/>
                <a:gd name="T4" fmla="*/ 17 w 17"/>
                <a:gd name="T5" fmla="*/ 17 h 17"/>
                <a:gd name="T6" fmla="*/ 17 w 17"/>
                <a:gd name="T7" fmla="*/ 0 h 17"/>
                <a:gd name="T8" fmla="*/ 0 w 17"/>
                <a:gd name="T9" fmla="*/ 0 h 17"/>
                <a:gd name="T10" fmla="*/ 0 w 17"/>
                <a:gd name="T11" fmla="*/ 17 h 17"/>
              </a:gdLst>
              <a:ahLst/>
              <a:cxnLst>
                <a:cxn ang="0">
                  <a:pos x="T0" y="T1"/>
                </a:cxn>
                <a:cxn ang="0">
                  <a:pos x="T2" y="T3"/>
                </a:cxn>
                <a:cxn ang="0">
                  <a:pos x="T4" y="T5"/>
                </a:cxn>
                <a:cxn ang="0">
                  <a:pos x="T6" y="T7"/>
                </a:cxn>
                <a:cxn ang="0">
                  <a:pos x="T8" y="T9"/>
                </a:cxn>
                <a:cxn ang="0">
                  <a:pos x="T10" y="T11"/>
                </a:cxn>
              </a:cxnLst>
              <a:rect l="0" t="0" r="r" b="b"/>
              <a:pathLst>
                <a:path w="17" h="17">
                  <a:moveTo>
                    <a:pt x="0" y="17"/>
                  </a:moveTo>
                  <a:lnTo>
                    <a:pt x="0" y="17"/>
                  </a:lnTo>
                  <a:lnTo>
                    <a:pt x="17" y="17"/>
                  </a:lnTo>
                  <a:lnTo>
                    <a:pt x="17" y="0"/>
                  </a:lnTo>
                  <a:lnTo>
                    <a:pt x="0" y="0"/>
                  </a:lnTo>
                  <a:lnTo>
                    <a:pt x="0" y="17"/>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 name="Freeform 73"/>
            <p:cNvSpPr>
              <a:spLocks/>
            </p:cNvSpPr>
            <p:nvPr/>
          </p:nvSpPr>
          <p:spPr bwMode="auto">
            <a:xfrm>
              <a:off x="4640263" y="1196975"/>
              <a:ext cx="15875" cy="15875"/>
            </a:xfrm>
            <a:custGeom>
              <a:avLst/>
              <a:gdLst>
                <a:gd name="T0" fmla="*/ 0 w 17"/>
                <a:gd name="T1" fmla="*/ 16 h 16"/>
                <a:gd name="T2" fmla="*/ 0 w 17"/>
                <a:gd name="T3" fmla="*/ 16 h 16"/>
                <a:gd name="T4" fmla="*/ 17 w 17"/>
                <a:gd name="T5" fmla="*/ 16 h 16"/>
                <a:gd name="T6" fmla="*/ 17 w 17"/>
                <a:gd name="T7" fmla="*/ 0 h 16"/>
                <a:gd name="T8" fmla="*/ 0 w 17"/>
                <a:gd name="T9" fmla="*/ 0 h 16"/>
                <a:gd name="T10" fmla="*/ 0 w 17"/>
                <a:gd name="T11" fmla="*/ 16 h 16"/>
              </a:gdLst>
              <a:ahLst/>
              <a:cxnLst>
                <a:cxn ang="0">
                  <a:pos x="T0" y="T1"/>
                </a:cxn>
                <a:cxn ang="0">
                  <a:pos x="T2" y="T3"/>
                </a:cxn>
                <a:cxn ang="0">
                  <a:pos x="T4" y="T5"/>
                </a:cxn>
                <a:cxn ang="0">
                  <a:pos x="T6" y="T7"/>
                </a:cxn>
                <a:cxn ang="0">
                  <a:pos x="T8" y="T9"/>
                </a:cxn>
                <a:cxn ang="0">
                  <a:pos x="T10" y="T11"/>
                </a:cxn>
              </a:cxnLst>
              <a:rect l="0" t="0" r="r" b="b"/>
              <a:pathLst>
                <a:path w="17" h="16">
                  <a:moveTo>
                    <a:pt x="0" y="16"/>
                  </a:moveTo>
                  <a:lnTo>
                    <a:pt x="0" y="16"/>
                  </a:lnTo>
                  <a:lnTo>
                    <a:pt x="17" y="16"/>
                  </a:lnTo>
                  <a:lnTo>
                    <a:pt x="17" y="0"/>
                  </a:lnTo>
                  <a:lnTo>
                    <a:pt x="0" y="0"/>
                  </a:lnTo>
                  <a:lnTo>
                    <a:pt x="0"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 name="Freeform 74"/>
            <p:cNvSpPr>
              <a:spLocks/>
            </p:cNvSpPr>
            <p:nvPr/>
          </p:nvSpPr>
          <p:spPr bwMode="auto">
            <a:xfrm>
              <a:off x="4640263" y="1254125"/>
              <a:ext cx="1588" cy="3175"/>
            </a:xfrm>
            <a:custGeom>
              <a:avLst/>
              <a:gdLst>
                <a:gd name="T0" fmla="*/ 2 w 3"/>
                <a:gd name="T1" fmla="*/ 1 h 3"/>
                <a:gd name="T2" fmla="*/ 2 w 3"/>
                <a:gd name="T3" fmla="*/ 1 h 3"/>
                <a:gd name="T4" fmla="*/ 1 w 3"/>
                <a:gd name="T5" fmla="*/ 1 h 3"/>
                <a:gd name="T6" fmla="*/ 1 w 3"/>
                <a:gd name="T7" fmla="*/ 0 h 3"/>
                <a:gd name="T8" fmla="*/ 0 w 3"/>
                <a:gd name="T9" fmla="*/ 0 h 3"/>
                <a:gd name="T10" fmla="*/ 0 w 3"/>
                <a:gd name="T11" fmla="*/ 3 h 3"/>
                <a:gd name="T12" fmla="*/ 1 w 3"/>
                <a:gd name="T13" fmla="*/ 3 h 3"/>
                <a:gd name="T14" fmla="*/ 1 w 3"/>
                <a:gd name="T15" fmla="*/ 1 h 3"/>
                <a:gd name="T16" fmla="*/ 2 w 3"/>
                <a:gd name="T17" fmla="*/ 1 h 3"/>
                <a:gd name="T18" fmla="*/ 2 w 3"/>
                <a:gd name="T19" fmla="*/ 3 h 3"/>
                <a:gd name="T20" fmla="*/ 3 w 3"/>
                <a:gd name="T21" fmla="*/ 3 h 3"/>
                <a:gd name="T22" fmla="*/ 3 w 3"/>
                <a:gd name="T23" fmla="*/ 0 h 3"/>
                <a:gd name="T24" fmla="*/ 2 w 3"/>
                <a:gd name="T25" fmla="*/ 0 h 3"/>
                <a:gd name="T26" fmla="*/ 2 w 3"/>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1"/>
                  </a:moveTo>
                  <a:lnTo>
                    <a:pt x="2" y="1"/>
                  </a:lnTo>
                  <a:lnTo>
                    <a:pt x="1" y="1"/>
                  </a:lnTo>
                  <a:lnTo>
                    <a:pt x="1" y="0"/>
                  </a:lnTo>
                  <a:lnTo>
                    <a:pt x="0" y="0"/>
                  </a:lnTo>
                  <a:lnTo>
                    <a:pt x="0" y="3"/>
                  </a:lnTo>
                  <a:lnTo>
                    <a:pt x="1" y="3"/>
                  </a:lnTo>
                  <a:lnTo>
                    <a:pt x="1" y="1"/>
                  </a:lnTo>
                  <a:lnTo>
                    <a:pt x="2" y="1"/>
                  </a:lnTo>
                  <a:lnTo>
                    <a:pt x="2" y="3"/>
                  </a:lnTo>
                  <a:lnTo>
                    <a:pt x="3" y="3"/>
                  </a:lnTo>
                  <a:lnTo>
                    <a:pt x="3" y="0"/>
                  </a:lnTo>
                  <a:lnTo>
                    <a:pt x="2" y="0"/>
                  </a:lnTo>
                  <a:lnTo>
                    <a:pt x="2" y="1"/>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 name="Freeform 75"/>
            <p:cNvSpPr>
              <a:spLocks/>
            </p:cNvSpPr>
            <p:nvPr/>
          </p:nvSpPr>
          <p:spPr bwMode="auto">
            <a:xfrm>
              <a:off x="4641850" y="1254125"/>
              <a:ext cx="3175" cy="3175"/>
            </a:xfrm>
            <a:custGeom>
              <a:avLst/>
              <a:gdLst>
                <a:gd name="T0" fmla="*/ 3 w 3"/>
                <a:gd name="T1" fmla="*/ 2 h 3"/>
                <a:gd name="T2" fmla="*/ 3 w 3"/>
                <a:gd name="T3" fmla="*/ 2 h 3"/>
                <a:gd name="T4" fmla="*/ 2 w 3"/>
                <a:gd name="T5" fmla="*/ 2 h 3"/>
                <a:gd name="T6" fmla="*/ 1 w 3"/>
                <a:gd name="T7" fmla="*/ 2 h 3"/>
                <a:gd name="T8" fmla="*/ 1 w 3"/>
                <a:gd name="T9" fmla="*/ 0 h 3"/>
                <a:gd name="T10" fmla="*/ 0 w 3"/>
                <a:gd name="T11" fmla="*/ 0 h 3"/>
                <a:gd name="T12" fmla="*/ 0 w 3"/>
                <a:gd name="T13" fmla="*/ 2 h 3"/>
                <a:gd name="T14" fmla="*/ 1 w 3"/>
                <a:gd name="T15" fmla="*/ 2 h 3"/>
                <a:gd name="T16" fmla="*/ 2 w 3"/>
                <a:gd name="T17" fmla="*/ 3 h 3"/>
                <a:gd name="T18" fmla="*/ 3 w 3"/>
                <a:gd name="T19" fmla="*/ 2 h 3"/>
                <a:gd name="T20" fmla="*/ 3 w 3"/>
                <a:gd name="T21" fmla="*/ 2 h 3"/>
                <a:gd name="T22" fmla="*/ 3 w 3"/>
                <a:gd name="T23" fmla="*/ 0 h 3"/>
                <a:gd name="T24" fmla="*/ 3 w 3"/>
                <a:gd name="T25" fmla="*/ 0 h 3"/>
                <a:gd name="T26" fmla="*/ 3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3" y="2"/>
                  </a:moveTo>
                  <a:lnTo>
                    <a:pt x="3" y="2"/>
                  </a:lnTo>
                  <a:cubicBezTo>
                    <a:pt x="3" y="2"/>
                    <a:pt x="3" y="2"/>
                    <a:pt x="2" y="2"/>
                  </a:cubicBezTo>
                  <a:cubicBezTo>
                    <a:pt x="1" y="2"/>
                    <a:pt x="1" y="2"/>
                    <a:pt x="1" y="2"/>
                  </a:cubicBezTo>
                  <a:lnTo>
                    <a:pt x="1" y="0"/>
                  </a:lnTo>
                  <a:lnTo>
                    <a:pt x="0" y="0"/>
                  </a:lnTo>
                  <a:lnTo>
                    <a:pt x="0" y="2"/>
                  </a:lnTo>
                  <a:cubicBezTo>
                    <a:pt x="0" y="2"/>
                    <a:pt x="1" y="2"/>
                    <a:pt x="1" y="2"/>
                  </a:cubicBezTo>
                  <a:cubicBezTo>
                    <a:pt x="1" y="3"/>
                    <a:pt x="1" y="3"/>
                    <a:pt x="2" y="3"/>
                  </a:cubicBezTo>
                  <a:cubicBezTo>
                    <a:pt x="3" y="3"/>
                    <a:pt x="3" y="3"/>
                    <a:pt x="3" y="2"/>
                  </a:cubicBezTo>
                  <a:cubicBezTo>
                    <a:pt x="3" y="2"/>
                    <a:pt x="3" y="2"/>
                    <a:pt x="3" y="2"/>
                  </a:cubicBezTo>
                  <a:lnTo>
                    <a:pt x="3" y="0"/>
                  </a:lnTo>
                  <a:lnTo>
                    <a:pt x="3" y="0"/>
                  </a:lnTo>
                  <a:lnTo>
                    <a:pt x="3" y="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 name="Freeform 76"/>
            <p:cNvSpPr>
              <a:spLocks noEditPoints="1"/>
            </p:cNvSpPr>
            <p:nvPr/>
          </p:nvSpPr>
          <p:spPr bwMode="auto">
            <a:xfrm>
              <a:off x="4646613" y="1254125"/>
              <a:ext cx="3175" cy="3175"/>
            </a:xfrm>
            <a:custGeom>
              <a:avLst/>
              <a:gdLst>
                <a:gd name="T0" fmla="*/ 1 w 3"/>
                <a:gd name="T1" fmla="*/ 1 h 3"/>
                <a:gd name="T2" fmla="*/ 1 w 3"/>
                <a:gd name="T3" fmla="*/ 1 h 3"/>
                <a:gd name="T4" fmla="*/ 1 w 3"/>
                <a:gd name="T5" fmla="*/ 0 h 3"/>
                <a:gd name="T6" fmla="*/ 2 w 3"/>
                <a:gd name="T7" fmla="*/ 1 h 3"/>
                <a:gd name="T8" fmla="*/ 1 w 3"/>
                <a:gd name="T9" fmla="*/ 1 h 3"/>
                <a:gd name="T10" fmla="*/ 1 w 3"/>
                <a:gd name="T11" fmla="*/ 0 h 3"/>
                <a:gd name="T12" fmla="*/ 1 w 3"/>
                <a:gd name="T13" fmla="*/ 0 h 3"/>
                <a:gd name="T14" fmla="*/ 0 w 3"/>
                <a:gd name="T15" fmla="*/ 3 h 3"/>
                <a:gd name="T16" fmla="*/ 0 w 3"/>
                <a:gd name="T17" fmla="*/ 3 h 3"/>
                <a:gd name="T18" fmla="*/ 1 w 3"/>
                <a:gd name="T19" fmla="*/ 2 h 3"/>
                <a:gd name="T20" fmla="*/ 2 w 3"/>
                <a:gd name="T21" fmla="*/ 2 h 3"/>
                <a:gd name="T22" fmla="*/ 2 w 3"/>
                <a:gd name="T23" fmla="*/ 3 h 3"/>
                <a:gd name="T24" fmla="*/ 3 w 3"/>
                <a:gd name="T25" fmla="*/ 3 h 3"/>
                <a:gd name="T26" fmla="*/ 2 w 3"/>
                <a:gd name="T27" fmla="*/ 0 h 3"/>
                <a:gd name="T28" fmla="*/ 1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1" y="1"/>
                  </a:moveTo>
                  <a:lnTo>
                    <a:pt x="1" y="1"/>
                  </a:lnTo>
                  <a:lnTo>
                    <a:pt x="1" y="0"/>
                  </a:lnTo>
                  <a:lnTo>
                    <a:pt x="2" y="1"/>
                  </a:lnTo>
                  <a:lnTo>
                    <a:pt x="1" y="1"/>
                  </a:lnTo>
                  <a:close/>
                  <a:moveTo>
                    <a:pt x="1" y="0"/>
                  </a:moveTo>
                  <a:lnTo>
                    <a:pt x="1" y="0"/>
                  </a:lnTo>
                  <a:lnTo>
                    <a:pt x="0" y="3"/>
                  </a:lnTo>
                  <a:lnTo>
                    <a:pt x="0" y="3"/>
                  </a:lnTo>
                  <a:lnTo>
                    <a:pt x="1" y="2"/>
                  </a:lnTo>
                  <a:lnTo>
                    <a:pt x="2" y="2"/>
                  </a:lnTo>
                  <a:lnTo>
                    <a:pt x="2" y="3"/>
                  </a:lnTo>
                  <a:lnTo>
                    <a:pt x="3" y="3"/>
                  </a:lnTo>
                  <a:lnTo>
                    <a:pt x="2" y="0"/>
                  </a:lnTo>
                  <a:lnTo>
                    <a:pt x="1"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 name="Freeform 77"/>
            <p:cNvSpPr>
              <a:spLocks/>
            </p:cNvSpPr>
            <p:nvPr/>
          </p:nvSpPr>
          <p:spPr bwMode="auto">
            <a:xfrm>
              <a:off x="4649788" y="1254125"/>
              <a:ext cx="4763" cy="3175"/>
            </a:xfrm>
            <a:custGeom>
              <a:avLst/>
              <a:gdLst>
                <a:gd name="T0" fmla="*/ 3 w 5"/>
                <a:gd name="T1" fmla="*/ 2 h 3"/>
                <a:gd name="T2" fmla="*/ 3 w 5"/>
                <a:gd name="T3" fmla="*/ 2 h 3"/>
                <a:gd name="T4" fmla="*/ 3 w 5"/>
                <a:gd name="T5" fmla="*/ 0 h 3"/>
                <a:gd name="T6" fmla="*/ 2 w 5"/>
                <a:gd name="T7" fmla="*/ 0 h 3"/>
                <a:gd name="T8" fmla="*/ 1 w 5"/>
                <a:gd name="T9" fmla="*/ 2 h 3"/>
                <a:gd name="T10" fmla="*/ 0 w 5"/>
                <a:gd name="T11" fmla="*/ 0 h 3"/>
                <a:gd name="T12" fmla="*/ 0 w 5"/>
                <a:gd name="T13" fmla="*/ 0 h 3"/>
                <a:gd name="T14" fmla="*/ 1 w 5"/>
                <a:gd name="T15" fmla="*/ 3 h 3"/>
                <a:gd name="T16" fmla="*/ 2 w 5"/>
                <a:gd name="T17" fmla="*/ 3 h 3"/>
                <a:gd name="T18" fmla="*/ 2 w 5"/>
                <a:gd name="T19" fmla="*/ 0 h 3"/>
                <a:gd name="T20" fmla="*/ 3 w 5"/>
                <a:gd name="T21" fmla="*/ 3 h 3"/>
                <a:gd name="T22" fmla="*/ 4 w 5"/>
                <a:gd name="T23" fmla="*/ 3 h 3"/>
                <a:gd name="T24" fmla="*/ 5 w 5"/>
                <a:gd name="T25" fmla="*/ 0 h 3"/>
                <a:gd name="T26" fmla="*/ 4 w 5"/>
                <a:gd name="T27" fmla="*/ 0 h 3"/>
                <a:gd name="T28" fmla="*/ 3 w 5"/>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3" y="2"/>
                  </a:moveTo>
                  <a:lnTo>
                    <a:pt x="3" y="2"/>
                  </a:lnTo>
                  <a:lnTo>
                    <a:pt x="3" y="0"/>
                  </a:lnTo>
                  <a:lnTo>
                    <a:pt x="2" y="0"/>
                  </a:lnTo>
                  <a:lnTo>
                    <a:pt x="1" y="2"/>
                  </a:lnTo>
                  <a:lnTo>
                    <a:pt x="0" y="0"/>
                  </a:lnTo>
                  <a:lnTo>
                    <a:pt x="0" y="0"/>
                  </a:lnTo>
                  <a:lnTo>
                    <a:pt x="1" y="3"/>
                  </a:lnTo>
                  <a:lnTo>
                    <a:pt x="2" y="3"/>
                  </a:lnTo>
                  <a:lnTo>
                    <a:pt x="2" y="0"/>
                  </a:lnTo>
                  <a:lnTo>
                    <a:pt x="3" y="3"/>
                  </a:lnTo>
                  <a:lnTo>
                    <a:pt x="4" y="3"/>
                  </a:lnTo>
                  <a:lnTo>
                    <a:pt x="5" y="0"/>
                  </a:lnTo>
                  <a:lnTo>
                    <a:pt x="4" y="0"/>
                  </a:lnTo>
                  <a:lnTo>
                    <a:pt x="3" y="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 name="Freeform 78"/>
            <p:cNvSpPr>
              <a:spLocks/>
            </p:cNvSpPr>
            <p:nvPr/>
          </p:nvSpPr>
          <p:spPr bwMode="auto">
            <a:xfrm>
              <a:off x="4654550" y="1254125"/>
              <a:ext cx="1588" cy="3175"/>
            </a:xfrm>
            <a:custGeom>
              <a:avLst/>
              <a:gdLst>
                <a:gd name="T0" fmla="*/ 0 w 3"/>
                <a:gd name="T1" fmla="*/ 1 h 3"/>
                <a:gd name="T2" fmla="*/ 0 w 3"/>
                <a:gd name="T3" fmla="*/ 1 h 3"/>
                <a:gd name="T4" fmla="*/ 0 w 3"/>
                <a:gd name="T5" fmla="*/ 3 h 3"/>
                <a:gd name="T6" fmla="*/ 1 w 3"/>
                <a:gd name="T7" fmla="*/ 3 h 3"/>
                <a:gd name="T8" fmla="*/ 3 w 3"/>
                <a:gd name="T9" fmla="*/ 3 h 3"/>
                <a:gd name="T10" fmla="*/ 3 w 3"/>
                <a:gd name="T11" fmla="*/ 2 h 3"/>
                <a:gd name="T12" fmla="*/ 2 w 3"/>
                <a:gd name="T13" fmla="*/ 2 h 3"/>
                <a:gd name="T14" fmla="*/ 1 w 3"/>
                <a:gd name="T15" fmla="*/ 1 h 3"/>
                <a:gd name="T16" fmla="*/ 3 w 3"/>
                <a:gd name="T17" fmla="*/ 1 h 3"/>
                <a:gd name="T18" fmla="*/ 3 w 3"/>
                <a:gd name="T19" fmla="*/ 1 h 3"/>
                <a:gd name="T20" fmla="*/ 1 w 3"/>
                <a:gd name="T21" fmla="*/ 1 h 3"/>
                <a:gd name="T22" fmla="*/ 2 w 3"/>
                <a:gd name="T23" fmla="*/ 0 h 3"/>
                <a:gd name="T24" fmla="*/ 3 w 3"/>
                <a:gd name="T25" fmla="*/ 0 h 3"/>
                <a:gd name="T26" fmla="*/ 3 w 3"/>
                <a:gd name="T27" fmla="*/ 0 h 3"/>
                <a:gd name="T28" fmla="*/ 2 w 3"/>
                <a:gd name="T29" fmla="*/ 0 h 3"/>
                <a:gd name="T30" fmla="*/ 0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0" y="1"/>
                  </a:moveTo>
                  <a:lnTo>
                    <a:pt x="0" y="1"/>
                  </a:lnTo>
                  <a:cubicBezTo>
                    <a:pt x="0" y="2"/>
                    <a:pt x="0" y="2"/>
                    <a:pt x="0" y="3"/>
                  </a:cubicBezTo>
                  <a:cubicBezTo>
                    <a:pt x="1" y="3"/>
                    <a:pt x="1" y="3"/>
                    <a:pt x="1" y="3"/>
                  </a:cubicBezTo>
                  <a:lnTo>
                    <a:pt x="3" y="3"/>
                  </a:lnTo>
                  <a:lnTo>
                    <a:pt x="3" y="2"/>
                  </a:lnTo>
                  <a:lnTo>
                    <a:pt x="2" y="2"/>
                  </a:lnTo>
                  <a:cubicBezTo>
                    <a:pt x="1" y="2"/>
                    <a:pt x="1" y="2"/>
                    <a:pt x="1" y="1"/>
                  </a:cubicBezTo>
                  <a:lnTo>
                    <a:pt x="3" y="1"/>
                  </a:lnTo>
                  <a:lnTo>
                    <a:pt x="3" y="1"/>
                  </a:lnTo>
                  <a:lnTo>
                    <a:pt x="1" y="1"/>
                  </a:lnTo>
                  <a:cubicBezTo>
                    <a:pt x="1" y="0"/>
                    <a:pt x="1" y="0"/>
                    <a:pt x="2" y="0"/>
                  </a:cubicBezTo>
                  <a:lnTo>
                    <a:pt x="3" y="0"/>
                  </a:lnTo>
                  <a:lnTo>
                    <a:pt x="3" y="0"/>
                  </a:lnTo>
                  <a:lnTo>
                    <a:pt x="2" y="0"/>
                  </a:lnTo>
                  <a:cubicBezTo>
                    <a:pt x="0" y="0"/>
                    <a:pt x="0" y="0"/>
                    <a:pt x="0" y="1"/>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 name="Freeform 79"/>
            <p:cNvSpPr>
              <a:spLocks/>
            </p:cNvSpPr>
            <p:nvPr/>
          </p:nvSpPr>
          <p:spPr bwMode="auto">
            <a:xfrm>
              <a:off x="4656138" y="1254125"/>
              <a:ext cx="1588" cy="3175"/>
            </a:xfrm>
            <a:custGeom>
              <a:avLst/>
              <a:gdLst>
                <a:gd name="T0" fmla="*/ 0 w 1"/>
                <a:gd name="T1" fmla="*/ 3 h 3"/>
                <a:gd name="T2" fmla="*/ 0 w 1"/>
                <a:gd name="T3" fmla="*/ 3 h 3"/>
                <a:gd name="T4" fmla="*/ 1 w 1"/>
                <a:gd name="T5" fmla="*/ 3 h 3"/>
                <a:gd name="T6" fmla="*/ 1 w 1"/>
                <a:gd name="T7" fmla="*/ 0 h 3"/>
                <a:gd name="T8" fmla="*/ 0 w 1"/>
                <a:gd name="T9" fmla="*/ 0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6" name="Freeform 80"/>
            <p:cNvSpPr>
              <a:spLocks/>
            </p:cNvSpPr>
            <p:nvPr/>
          </p:nvSpPr>
          <p:spPr bwMode="auto">
            <a:xfrm>
              <a:off x="4640263" y="1241425"/>
              <a:ext cx="6350" cy="7938"/>
            </a:xfrm>
            <a:custGeom>
              <a:avLst/>
              <a:gdLst>
                <a:gd name="T0" fmla="*/ 7 w 7"/>
                <a:gd name="T1" fmla="*/ 9 h 9"/>
                <a:gd name="T2" fmla="*/ 7 w 7"/>
                <a:gd name="T3" fmla="*/ 9 h 9"/>
                <a:gd name="T4" fmla="*/ 7 w 7"/>
                <a:gd name="T5" fmla="*/ 9 h 9"/>
                <a:gd name="T6" fmla="*/ 7 w 7"/>
                <a:gd name="T7" fmla="*/ 9 h 9"/>
                <a:gd name="T8" fmla="*/ 2 w 7"/>
                <a:gd name="T9" fmla="*/ 0 h 9"/>
                <a:gd name="T10" fmla="*/ 0 w 7"/>
                <a:gd name="T11" fmla="*/ 3 h 9"/>
                <a:gd name="T12" fmla="*/ 1 w 7"/>
                <a:gd name="T13" fmla="*/ 5 h 9"/>
                <a:gd name="T14" fmla="*/ 7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7" y="9"/>
                  </a:moveTo>
                  <a:lnTo>
                    <a:pt x="7" y="9"/>
                  </a:lnTo>
                  <a:lnTo>
                    <a:pt x="7" y="9"/>
                  </a:lnTo>
                  <a:cubicBezTo>
                    <a:pt x="7" y="9"/>
                    <a:pt x="7" y="9"/>
                    <a:pt x="7" y="9"/>
                  </a:cubicBezTo>
                  <a:cubicBezTo>
                    <a:pt x="5" y="4"/>
                    <a:pt x="2" y="0"/>
                    <a:pt x="2" y="0"/>
                  </a:cubicBezTo>
                  <a:cubicBezTo>
                    <a:pt x="2" y="0"/>
                    <a:pt x="0" y="2"/>
                    <a:pt x="0" y="3"/>
                  </a:cubicBezTo>
                  <a:cubicBezTo>
                    <a:pt x="0" y="5"/>
                    <a:pt x="1" y="5"/>
                    <a:pt x="1" y="5"/>
                  </a:cubicBezTo>
                  <a:cubicBezTo>
                    <a:pt x="3" y="7"/>
                    <a:pt x="6" y="9"/>
                    <a:pt x="7" y="9"/>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7" name="Freeform 81"/>
            <p:cNvSpPr>
              <a:spLocks/>
            </p:cNvSpPr>
            <p:nvPr/>
          </p:nvSpPr>
          <p:spPr bwMode="auto">
            <a:xfrm>
              <a:off x="4641850" y="1250950"/>
              <a:ext cx="4763" cy="1588"/>
            </a:xfrm>
            <a:custGeom>
              <a:avLst/>
              <a:gdLst>
                <a:gd name="T0" fmla="*/ 6 w 6"/>
                <a:gd name="T1" fmla="*/ 0 h 2"/>
                <a:gd name="T2" fmla="*/ 6 w 6"/>
                <a:gd name="T3" fmla="*/ 0 h 2"/>
                <a:gd name="T4" fmla="*/ 6 w 6"/>
                <a:gd name="T5" fmla="*/ 0 h 2"/>
                <a:gd name="T6" fmla="*/ 6 w 6"/>
                <a:gd name="T7" fmla="*/ 0 h 2"/>
                <a:gd name="T8" fmla="*/ 0 w 6"/>
                <a:gd name="T9" fmla="*/ 0 h 2"/>
                <a:gd name="T10" fmla="*/ 3 w 6"/>
                <a:gd name="T11" fmla="*/ 2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lnTo>
                    <a:pt x="6" y="0"/>
                  </a:lnTo>
                  <a:cubicBezTo>
                    <a:pt x="6" y="0"/>
                    <a:pt x="6" y="0"/>
                    <a:pt x="6" y="0"/>
                  </a:cubicBezTo>
                  <a:cubicBezTo>
                    <a:pt x="6" y="0"/>
                    <a:pt x="6" y="0"/>
                    <a:pt x="6" y="0"/>
                  </a:cubicBezTo>
                  <a:lnTo>
                    <a:pt x="0" y="0"/>
                  </a:lnTo>
                  <a:cubicBezTo>
                    <a:pt x="0" y="1"/>
                    <a:pt x="1" y="2"/>
                    <a:pt x="3" y="2"/>
                  </a:cubicBezTo>
                  <a:cubicBezTo>
                    <a:pt x="3" y="2"/>
                    <a:pt x="5" y="1"/>
                    <a:pt x="6"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8" name="Freeform 82"/>
            <p:cNvSpPr>
              <a:spLocks/>
            </p:cNvSpPr>
            <p:nvPr/>
          </p:nvSpPr>
          <p:spPr bwMode="auto">
            <a:xfrm>
              <a:off x="4640263" y="1246188"/>
              <a:ext cx="6350" cy="4763"/>
            </a:xfrm>
            <a:custGeom>
              <a:avLst/>
              <a:gdLst>
                <a:gd name="T0" fmla="*/ 2 w 8"/>
                <a:gd name="T1" fmla="*/ 4 h 5"/>
                <a:gd name="T2" fmla="*/ 2 w 8"/>
                <a:gd name="T3" fmla="*/ 4 h 5"/>
                <a:gd name="T4" fmla="*/ 3 w 8"/>
                <a:gd name="T5" fmla="*/ 5 h 5"/>
                <a:gd name="T6" fmla="*/ 8 w 8"/>
                <a:gd name="T7" fmla="*/ 5 h 5"/>
                <a:gd name="T8" fmla="*/ 8 w 8"/>
                <a:gd name="T9" fmla="*/ 5 h 5"/>
                <a:gd name="T10" fmla="*/ 8 w 8"/>
                <a:gd name="T11" fmla="*/ 5 h 5"/>
                <a:gd name="T12" fmla="*/ 0 w 8"/>
                <a:gd name="T13" fmla="*/ 0 h 5"/>
                <a:gd name="T14" fmla="*/ 0 w 8"/>
                <a:gd name="T15" fmla="*/ 1 h 5"/>
                <a:gd name="T16" fmla="*/ 0 w 8"/>
                <a:gd name="T17" fmla="*/ 2 h 5"/>
                <a:gd name="T18" fmla="*/ 0 w 8"/>
                <a:gd name="T19" fmla="*/ 3 h 5"/>
                <a:gd name="T20" fmla="*/ 2 w 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4"/>
                  </a:moveTo>
                  <a:lnTo>
                    <a:pt x="2" y="4"/>
                  </a:lnTo>
                  <a:cubicBezTo>
                    <a:pt x="3" y="5"/>
                    <a:pt x="3" y="5"/>
                    <a:pt x="3" y="5"/>
                  </a:cubicBezTo>
                  <a:cubicBezTo>
                    <a:pt x="3" y="5"/>
                    <a:pt x="7" y="5"/>
                    <a:pt x="8" y="5"/>
                  </a:cubicBezTo>
                  <a:lnTo>
                    <a:pt x="8" y="5"/>
                  </a:lnTo>
                  <a:cubicBezTo>
                    <a:pt x="8" y="5"/>
                    <a:pt x="8" y="5"/>
                    <a:pt x="8" y="5"/>
                  </a:cubicBezTo>
                  <a:cubicBezTo>
                    <a:pt x="5" y="3"/>
                    <a:pt x="0" y="0"/>
                    <a:pt x="0" y="0"/>
                  </a:cubicBezTo>
                  <a:cubicBezTo>
                    <a:pt x="0" y="0"/>
                    <a:pt x="0" y="1"/>
                    <a:pt x="0" y="1"/>
                  </a:cubicBezTo>
                  <a:lnTo>
                    <a:pt x="0" y="2"/>
                  </a:lnTo>
                  <a:cubicBezTo>
                    <a:pt x="0" y="2"/>
                    <a:pt x="0" y="3"/>
                    <a:pt x="0" y="3"/>
                  </a:cubicBezTo>
                  <a:cubicBezTo>
                    <a:pt x="1" y="4"/>
                    <a:pt x="2" y="4"/>
                    <a:pt x="2" y="4"/>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9" name="Freeform 83"/>
            <p:cNvSpPr>
              <a:spLocks/>
            </p:cNvSpPr>
            <p:nvPr/>
          </p:nvSpPr>
          <p:spPr bwMode="auto">
            <a:xfrm>
              <a:off x="4645025" y="1239838"/>
              <a:ext cx="4763" cy="9525"/>
            </a:xfrm>
            <a:custGeom>
              <a:avLst/>
              <a:gdLst>
                <a:gd name="T0" fmla="*/ 4 w 5"/>
                <a:gd name="T1" fmla="*/ 10 h 11"/>
                <a:gd name="T2" fmla="*/ 4 w 5"/>
                <a:gd name="T3" fmla="*/ 10 h 11"/>
                <a:gd name="T4" fmla="*/ 4 w 5"/>
                <a:gd name="T5" fmla="*/ 10 h 11"/>
                <a:gd name="T6" fmla="*/ 4 w 5"/>
                <a:gd name="T7" fmla="*/ 10 h 11"/>
                <a:gd name="T8" fmla="*/ 3 w 5"/>
                <a:gd name="T9" fmla="*/ 0 h 11"/>
                <a:gd name="T10" fmla="*/ 2 w 5"/>
                <a:gd name="T11" fmla="*/ 0 h 11"/>
                <a:gd name="T12" fmla="*/ 0 w 5"/>
                <a:gd name="T13" fmla="*/ 2 h 11"/>
                <a:gd name="T14" fmla="*/ 0 w 5"/>
                <a:gd name="T15" fmla="*/ 4 h 11"/>
                <a:gd name="T16" fmla="*/ 4 w 5"/>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4" y="10"/>
                  </a:moveTo>
                  <a:lnTo>
                    <a:pt x="4" y="10"/>
                  </a:lnTo>
                  <a:cubicBezTo>
                    <a:pt x="4" y="11"/>
                    <a:pt x="4" y="10"/>
                    <a:pt x="4" y="10"/>
                  </a:cubicBezTo>
                  <a:cubicBezTo>
                    <a:pt x="4" y="10"/>
                    <a:pt x="4" y="10"/>
                    <a:pt x="4" y="10"/>
                  </a:cubicBezTo>
                  <a:cubicBezTo>
                    <a:pt x="5" y="2"/>
                    <a:pt x="3" y="0"/>
                    <a:pt x="3" y="0"/>
                  </a:cubicBezTo>
                  <a:cubicBezTo>
                    <a:pt x="3" y="0"/>
                    <a:pt x="2" y="0"/>
                    <a:pt x="2" y="0"/>
                  </a:cubicBezTo>
                  <a:cubicBezTo>
                    <a:pt x="1" y="0"/>
                    <a:pt x="0" y="2"/>
                    <a:pt x="0" y="2"/>
                  </a:cubicBezTo>
                  <a:cubicBezTo>
                    <a:pt x="0" y="3"/>
                    <a:pt x="0" y="4"/>
                    <a:pt x="0" y="4"/>
                  </a:cubicBezTo>
                  <a:cubicBezTo>
                    <a:pt x="1" y="6"/>
                    <a:pt x="3" y="10"/>
                    <a:pt x="4"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0" name="Freeform 84"/>
            <p:cNvSpPr>
              <a:spLocks/>
            </p:cNvSpPr>
            <p:nvPr/>
          </p:nvSpPr>
          <p:spPr bwMode="auto">
            <a:xfrm>
              <a:off x="4648200" y="1239838"/>
              <a:ext cx="4763" cy="9525"/>
            </a:xfrm>
            <a:custGeom>
              <a:avLst/>
              <a:gdLst>
                <a:gd name="T0" fmla="*/ 1 w 5"/>
                <a:gd name="T1" fmla="*/ 10 h 11"/>
                <a:gd name="T2" fmla="*/ 1 w 5"/>
                <a:gd name="T3" fmla="*/ 10 h 11"/>
                <a:gd name="T4" fmla="*/ 1 w 5"/>
                <a:gd name="T5" fmla="*/ 10 h 11"/>
                <a:gd name="T6" fmla="*/ 5 w 5"/>
                <a:gd name="T7" fmla="*/ 4 h 11"/>
                <a:gd name="T8" fmla="*/ 5 w 5"/>
                <a:gd name="T9" fmla="*/ 2 h 11"/>
                <a:gd name="T10" fmla="*/ 3 w 5"/>
                <a:gd name="T11" fmla="*/ 0 h 11"/>
                <a:gd name="T12" fmla="*/ 2 w 5"/>
                <a:gd name="T13" fmla="*/ 0 h 11"/>
                <a:gd name="T14" fmla="*/ 1 w 5"/>
                <a:gd name="T15" fmla="*/ 10 h 11"/>
                <a:gd name="T16" fmla="*/ 1 w 5"/>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1" y="10"/>
                  </a:moveTo>
                  <a:lnTo>
                    <a:pt x="1" y="10"/>
                  </a:lnTo>
                  <a:cubicBezTo>
                    <a:pt x="1" y="11"/>
                    <a:pt x="1" y="10"/>
                    <a:pt x="1" y="10"/>
                  </a:cubicBezTo>
                  <a:cubicBezTo>
                    <a:pt x="2" y="10"/>
                    <a:pt x="4" y="6"/>
                    <a:pt x="5" y="4"/>
                  </a:cubicBezTo>
                  <a:cubicBezTo>
                    <a:pt x="5" y="4"/>
                    <a:pt x="5" y="2"/>
                    <a:pt x="5" y="2"/>
                  </a:cubicBezTo>
                  <a:cubicBezTo>
                    <a:pt x="5" y="2"/>
                    <a:pt x="4" y="0"/>
                    <a:pt x="3" y="0"/>
                  </a:cubicBezTo>
                  <a:cubicBezTo>
                    <a:pt x="3" y="0"/>
                    <a:pt x="2" y="0"/>
                    <a:pt x="2" y="0"/>
                  </a:cubicBezTo>
                  <a:cubicBezTo>
                    <a:pt x="2" y="0"/>
                    <a:pt x="0" y="2"/>
                    <a:pt x="1" y="10"/>
                  </a:cubicBezTo>
                  <a:cubicBezTo>
                    <a:pt x="1" y="10"/>
                    <a:pt x="1" y="10"/>
                    <a:pt x="1"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1" name="Freeform 85"/>
            <p:cNvSpPr>
              <a:spLocks/>
            </p:cNvSpPr>
            <p:nvPr/>
          </p:nvSpPr>
          <p:spPr bwMode="auto">
            <a:xfrm>
              <a:off x="4649788" y="1250950"/>
              <a:ext cx="6350" cy="3175"/>
            </a:xfrm>
            <a:custGeom>
              <a:avLst/>
              <a:gdLst>
                <a:gd name="T0" fmla="*/ 0 w 6"/>
                <a:gd name="T1" fmla="*/ 0 h 3"/>
                <a:gd name="T2" fmla="*/ 0 w 6"/>
                <a:gd name="T3" fmla="*/ 0 h 3"/>
                <a:gd name="T4" fmla="*/ 0 w 6"/>
                <a:gd name="T5" fmla="*/ 0 h 3"/>
                <a:gd name="T6" fmla="*/ 3 w 6"/>
                <a:gd name="T7" fmla="*/ 2 h 3"/>
                <a:gd name="T8" fmla="*/ 6 w 6"/>
                <a:gd name="T9" fmla="*/ 0 h 3"/>
                <a:gd name="T10" fmla="*/ 0 w 6"/>
                <a:gd name="T11" fmla="*/ 0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0" y="0"/>
                  </a:lnTo>
                  <a:lnTo>
                    <a:pt x="0" y="0"/>
                  </a:lnTo>
                  <a:cubicBezTo>
                    <a:pt x="1" y="1"/>
                    <a:pt x="3" y="2"/>
                    <a:pt x="3" y="2"/>
                  </a:cubicBezTo>
                  <a:cubicBezTo>
                    <a:pt x="3" y="2"/>
                    <a:pt x="5" y="3"/>
                    <a:pt x="6"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2" name="Freeform 86"/>
            <p:cNvSpPr>
              <a:spLocks/>
            </p:cNvSpPr>
            <p:nvPr/>
          </p:nvSpPr>
          <p:spPr bwMode="auto">
            <a:xfrm>
              <a:off x="4649788" y="1246188"/>
              <a:ext cx="7938" cy="4763"/>
            </a:xfrm>
            <a:custGeom>
              <a:avLst/>
              <a:gdLst>
                <a:gd name="T0" fmla="*/ 0 w 8"/>
                <a:gd name="T1" fmla="*/ 5 h 5"/>
                <a:gd name="T2" fmla="*/ 0 w 8"/>
                <a:gd name="T3" fmla="*/ 5 h 5"/>
                <a:gd name="T4" fmla="*/ 0 w 8"/>
                <a:gd name="T5" fmla="*/ 5 h 5"/>
                <a:gd name="T6" fmla="*/ 5 w 8"/>
                <a:gd name="T7" fmla="*/ 5 h 5"/>
                <a:gd name="T8" fmla="*/ 6 w 8"/>
                <a:gd name="T9" fmla="*/ 4 h 5"/>
                <a:gd name="T10" fmla="*/ 8 w 8"/>
                <a:gd name="T11" fmla="*/ 3 h 5"/>
                <a:gd name="T12" fmla="*/ 8 w 8"/>
                <a:gd name="T13" fmla="*/ 1 h 5"/>
                <a:gd name="T14" fmla="*/ 8 w 8"/>
                <a:gd name="T15" fmla="*/ 1 h 5"/>
                <a:gd name="T16" fmla="*/ 8 w 8"/>
                <a:gd name="T17" fmla="*/ 0 h 5"/>
                <a:gd name="T18" fmla="*/ 0 w 8"/>
                <a:gd name="T19" fmla="*/ 5 h 5"/>
                <a:gd name="T20" fmla="*/ 0 w 8"/>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0" y="5"/>
                  </a:moveTo>
                  <a:lnTo>
                    <a:pt x="0" y="5"/>
                  </a:lnTo>
                  <a:cubicBezTo>
                    <a:pt x="0" y="5"/>
                    <a:pt x="0" y="5"/>
                    <a:pt x="0" y="5"/>
                  </a:cubicBezTo>
                  <a:cubicBezTo>
                    <a:pt x="1" y="5"/>
                    <a:pt x="5" y="5"/>
                    <a:pt x="5" y="5"/>
                  </a:cubicBezTo>
                  <a:cubicBezTo>
                    <a:pt x="5" y="5"/>
                    <a:pt x="5" y="5"/>
                    <a:pt x="6" y="4"/>
                  </a:cubicBezTo>
                  <a:cubicBezTo>
                    <a:pt x="6" y="4"/>
                    <a:pt x="7" y="4"/>
                    <a:pt x="8" y="3"/>
                  </a:cubicBezTo>
                  <a:cubicBezTo>
                    <a:pt x="8" y="3"/>
                    <a:pt x="8" y="2"/>
                    <a:pt x="8" y="1"/>
                  </a:cubicBezTo>
                  <a:lnTo>
                    <a:pt x="8" y="1"/>
                  </a:lnTo>
                  <a:cubicBezTo>
                    <a:pt x="8" y="1"/>
                    <a:pt x="8" y="0"/>
                    <a:pt x="8" y="0"/>
                  </a:cubicBezTo>
                  <a:cubicBezTo>
                    <a:pt x="8" y="0"/>
                    <a:pt x="3" y="3"/>
                    <a:pt x="0" y="5"/>
                  </a:cubicBezTo>
                  <a:cubicBezTo>
                    <a:pt x="0" y="5"/>
                    <a:pt x="0" y="5"/>
                    <a:pt x="0" y="5"/>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3" name="Freeform 87"/>
            <p:cNvSpPr>
              <a:spLocks/>
            </p:cNvSpPr>
            <p:nvPr/>
          </p:nvSpPr>
          <p:spPr bwMode="auto">
            <a:xfrm>
              <a:off x="4649788" y="1241425"/>
              <a:ext cx="6350" cy="7938"/>
            </a:xfrm>
            <a:custGeom>
              <a:avLst/>
              <a:gdLst>
                <a:gd name="T0" fmla="*/ 0 w 7"/>
                <a:gd name="T1" fmla="*/ 9 h 9"/>
                <a:gd name="T2" fmla="*/ 0 w 7"/>
                <a:gd name="T3" fmla="*/ 9 h 9"/>
                <a:gd name="T4" fmla="*/ 0 w 7"/>
                <a:gd name="T5" fmla="*/ 9 h 9"/>
                <a:gd name="T6" fmla="*/ 6 w 7"/>
                <a:gd name="T7" fmla="*/ 5 h 9"/>
                <a:gd name="T8" fmla="*/ 7 w 7"/>
                <a:gd name="T9" fmla="*/ 3 h 9"/>
                <a:gd name="T10" fmla="*/ 5 w 7"/>
                <a:gd name="T11" fmla="*/ 0 h 9"/>
                <a:gd name="T12" fmla="*/ 0 w 7"/>
                <a:gd name="T13" fmla="*/ 9 h 9"/>
                <a:gd name="T14" fmla="*/ 0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0" y="9"/>
                  </a:moveTo>
                  <a:lnTo>
                    <a:pt x="0" y="9"/>
                  </a:lnTo>
                  <a:cubicBezTo>
                    <a:pt x="0" y="9"/>
                    <a:pt x="0" y="9"/>
                    <a:pt x="0" y="9"/>
                  </a:cubicBezTo>
                  <a:cubicBezTo>
                    <a:pt x="1" y="9"/>
                    <a:pt x="4" y="7"/>
                    <a:pt x="6" y="5"/>
                  </a:cubicBezTo>
                  <a:cubicBezTo>
                    <a:pt x="6" y="5"/>
                    <a:pt x="7" y="5"/>
                    <a:pt x="7" y="3"/>
                  </a:cubicBezTo>
                  <a:cubicBezTo>
                    <a:pt x="7" y="2"/>
                    <a:pt x="5" y="0"/>
                    <a:pt x="5" y="0"/>
                  </a:cubicBezTo>
                  <a:cubicBezTo>
                    <a:pt x="5" y="0"/>
                    <a:pt x="2" y="4"/>
                    <a:pt x="0" y="9"/>
                  </a:cubicBezTo>
                  <a:cubicBezTo>
                    <a:pt x="0" y="9"/>
                    <a:pt x="0" y="9"/>
                    <a:pt x="0" y="9"/>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4" name="Freeform 88"/>
            <p:cNvSpPr>
              <a:spLocks/>
            </p:cNvSpPr>
            <p:nvPr/>
          </p:nvSpPr>
          <p:spPr bwMode="auto">
            <a:xfrm>
              <a:off x="5246688" y="1128713"/>
              <a:ext cx="11113" cy="9525"/>
            </a:xfrm>
            <a:custGeom>
              <a:avLst/>
              <a:gdLst>
                <a:gd name="T0" fmla="*/ 8 w 10"/>
                <a:gd name="T1" fmla="*/ 4 h 10"/>
                <a:gd name="T2" fmla="*/ 8 w 10"/>
                <a:gd name="T3" fmla="*/ 4 h 10"/>
                <a:gd name="T4" fmla="*/ 3 w 10"/>
                <a:gd name="T5" fmla="*/ 4 h 10"/>
                <a:gd name="T6" fmla="*/ 3 w 10"/>
                <a:gd name="T7" fmla="*/ 0 h 10"/>
                <a:gd name="T8" fmla="*/ 0 w 10"/>
                <a:gd name="T9" fmla="*/ 0 h 10"/>
                <a:gd name="T10" fmla="*/ 0 w 10"/>
                <a:gd name="T11" fmla="*/ 10 h 10"/>
                <a:gd name="T12" fmla="*/ 3 w 10"/>
                <a:gd name="T13" fmla="*/ 10 h 10"/>
                <a:gd name="T14" fmla="*/ 3 w 10"/>
                <a:gd name="T15" fmla="*/ 6 h 10"/>
                <a:gd name="T16" fmla="*/ 8 w 10"/>
                <a:gd name="T17" fmla="*/ 6 h 10"/>
                <a:gd name="T18" fmla="*/ 8 w 10"/>
                <a:gd name="T19" fmla="*/ 10 h 10"/>
                <a:gd name="T20" fmla="*/ 10 w 10"/>
                <a:gd name="T21" fmla="*/ 10 h 10"/>
                <a:gd name="T22" fmla="*/ 10 w 10"/>
                <a:gd name="T23" fmla="*/ 0 h 10"/>
                <a:gd name="T24" fmla="*/ 8 w 10"/>
                <a:gd name="T25" fmla="*/ 0 h 10"/>
                <a:gd name="T26" fmla="*/ 8 w 10"/>
                <a:gd name="T2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4"/>
                  </a:moveTo>
                  <a:lnTo>
                    <a:pt x="8" y="4"/>
                  </a:lnTo>
                  <a:lnTo>
                    <a:pt x="3" y="4"/>
                  </a:lnTo>
                  <a:lnTo>
                    <a:pt x="3" y="0"/>
                  </a:lnTo>
                  <a:lnTo>
                    <a:pt x="0" y="0"/>
                  </a:lnTo>
                  <a:lnTo>
                    <a:pt x="0" y="10"/>
                  </a:lnTo>
                  <a:lnTo>
                    <a:pt x="3" y="10"/>
                  </a:lnTo>
                  <a:lnTo>
                    <a:pt x="3" y="6"/>
                  </a:lnTo>
                  <a:lnTo>
                    <a:pt x="8" y="6"/>
                  </a:lnTo>
                  <a:lnTo>
                    <a:pt x="8" y="10"/>
                  </a:lnTo>
                  <a:lnTo>
                    <a:pt x="10" y="10"/>
                  </a:lnTo>
                  <a:lnTo>
                    <a:pt x="10" y="0"/>
                  </a:lnTo>
                  <a:lnTo>
                    <a:pt x="8" y="0"/>
                  </a:lnTo>
                  <a:lnTo>
                    <a:pt x="8" y="4"/>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5" name="Freeform 89"/>
            <p:cNvSpPr>
              <a:spLocks/>
            </p:cNvSpPr>
            <p:nvPr/>
          </p:nvSpPr>
          <p:spPr bwMode="auto">
            <a:xfrm>
              <a:off x="5259388" y="1128713"/>
              <a:ext cx="9525" cy="9525"/>
            </a:xfrm>
            <a:custGeom>
              <a:avLst/>
              <a:gdLst>
                <a:gd name="T0" fmla="*/ 8 w 10"/>
                <a:gd name="T1" fmla="*/ 6 h 10"/>
                <a:gd name="T2" fmla="*/ 8 w 10"/>
                <a:gd name="T3" fmla="*/ 6 h 10"/>
                <a:gd name="T4" fmla="*/ 5 w 10"/>
                <a:gd name="T5" fmla="*/ 8 h 10"/>
                <a:gd name="T6" fmla="*/ 2 w 10"/>
                <a:gd name="T7" fmla="*/ 6 h 10"/>
                <a:gd name="T8" fmla="*/ 2 w 10"/>
                <a:gd name="T9" fmla="*/ 0 h 10"/>
                <a:gd name="T10" fmla="*/ 0 w 10"/>
                <a:gd name="T11" fmla="*/ 0 h 10"/>
                <a:gd name="T12" fmla="*/ 0 w 10"/>
                <a:gd name="T13" fmla="*/ 6 h 10"/>
                <a:gd name="T14" fmla="*/ 1 w 10"/>
                <a:gd name="T15" fmla="*/ 9 h 10"/>
                <a:gd name="T16" fmla="*/ 5 w 10"/>
                <a:gd name="T17" fmla="*/ 10 h 10"/>
                <a:gd name="T18" fmla="*/ 9 w 10"/>
                <a:gd name="T19" fmla="*/ 9 h 10"/>
                <a:gd name="T20" fmla="*/ 10 w 10"/>
                <a:gd name="T21" fmla="*/ 6 h 10"/>
                <a:gd name="T22" fmla="*/ 10 w 10"/>
                <a:gd name="T23" fmla="*/ 0 h 10"/>
                <a:gd name="T24" fmla="*/ 8 w 10"/>
                <a:gd name="T25" fmla="*/ 0 h 10"/>
                <a:gd name="T26" fmla="*/ 8 w 10"/>
                <a:gd name="T2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6"/>
                  </a:moveTo>
                  <a:lnTo>
                    <a:pt x="8" y="6"/>
                  </a:lnTo>
                  <a:cubicBezTo>
                    <a:pt x="8" y="8"/>
                    <a:pt x="7" y="8"/>
                    <a:pt x="5" y="8"/>
                  </a:cubicBezTo>
                  <a:cubicBezTo>
                    <a:pt x="3" y="8"/>
                    <a:pt x="2" y="8"/>
                    <a:pt x="2" y="6"/>
                  </a:cubicBezTo>
                  <a:lnTo>
                    <a:pt x="2" y="0"/>
                  </a:lnTo>
                  <a:lnTo>
                    <a:pt x="0" y="0"/>
                  </a:lnTo>
                  <a:lnTo>
                    <a:pt x="0" y="6"/>
                  </a:lnTo>
                  <a:cubicBezTo>
                    <a:pt x="0" y="7"/>
                    <a:pt x="0" y="8"/>
                    <a:pt x="1" y="9"/>
                  </a:cubicBezTo>
                  <a:cubicBezTo>
                    <a:pt x="2" y="10"/>
                    <a:pt x="3" y="10"/>
                    <a:pt x="5" y="10"/>
                  </a:cubicBezTo>
                  <a:cubicBezTo>
                    <a:pt x="7" y="10"/>
                    <a:pt x="8" y="10"/>
                    <a:pt x="9" y="9"/>
                  </a:cubicBezTo>
                  <a:cubicBezTo>
                    <a:pt x="10" y="8"/>
                    <a:pt x="10" y="7"/>
                    <a:pt x="10" y="6"/>
                  </a:cubicBezTo>
                  <a:lnTo>
                    <a:pt x="10" y="0"/>
                  </a:lnTo>
                  <a:lnTo>
                    <a:pt x="8" y="0"/>
                  </a:lnTo>
                  <a:lnTo>
                    <a:pt x="8" y="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6" name="Freeform 90"/>
            <p:cNvSpPr>
              <a:spLocks noEditPoints="1"/>
            </p:cNvSpPr>
            <p:nvPr/>
          </p:nvSpPr>
          <p:spPr bwMode="auto">
            <a:xfrm>
              <a:off x="5268913" y="1128713"/>
              <a:ext cx="11113" cy="9525"/>
            </a:xfrm>
            <a:custGeom>
              <a:avLst/>
              <a:gdLst>
                <a:gd name="T0" fmla="*/ 5 w 12"/>
                <a:gd name="T1" fmla="*/ 6 h 10"/>
                <a:gd name="T2" fmla="*/ 5 w 12"/>
                <a:gd name="T3" fmla="*/ 6 h 10"/>
                <a:gd name="T4" fmla="*/ 6 w 12"/>
                <a:gd name="T5" fmla="*/ 2 h 10"/>
                <a:gd name="T6" fmla="*/ 8 w 12"/>
                <a:gd name="T7" fmla="*/ 6 h 10"/>
                <a:gd name="T8" fmla="*/ 5 w 12"/>
                <a:gd name="T9" fmla="*/ 6 h 10"/>
                <a:gd name="T10" fmla="*/ 5 w 12"/>
                <a:gd name="T11" fmla="*/ 0 h 10"/>
                <a:gd name="T12" fmla="*/ 5 w 12"/>
                <a:gd name="T13" fmla="*/ 0 h 10"/>
                <a:gd name="T14" fmla="*/ 0 w 12"/>
                <a:gd name="T15" fmla="*/ 10 h 10"/>
                <a:gd name="T16" fmla="*/ 3 w 12"/>
                <a:gd name="T17" fmla="*/ 10 h 10"/>
                <a:gd name="T18" fmla="*/ 4 w 12"/>
                <a:gd name="T19" fmla="*/ 8 h 10"/>
                <a:gd name="T20" fmla="*/ 9 w 12"/>
                <a:gd name="T21" fmla="*/ 8 h 10"/>
                <a:gd name="T22" fmla="*/ 10 w 12"/>
                <a:gd name="T23" fmla="*/ 10 h 10"/>
                <a:gd name="T24" fmla="*/ 12 w 12"/>
                <a:gd name="T25" fmla="*/ 10 h 10"/>
                <a:gd name="T26" fmla="*/ 8 w 12"/>
                <a:gd name="T27" fmla="*/ 0 h 10"/>
                <a:gd name="T28" fmla="*/ 5 w 12"/>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0">
                  <a:moveTo>
                    <a:pt x="5" y="6"/>
                  </a:moveTo>
                  <a:lnTo>
                    <a:pt x="5" y="6"/>
                  </a:lnTo>
                  <a:lnTo>
                    <a:pt x="6" y="2"/>
                  </a:lnTo>
                  <a:lnTo>
                    <a:pt x="8" y="6"/>
                  </a:lnTo>
                  <a:lnTo>
                    <a:pt x="5" y="6"/>
                  </a:lnTo>
                  <a:close/>
                  <a:moveTo>
                    <a:pt x="5" y="0"/>
                  </a:moveTo>
                  <a:lnTo>
                    <a:pt x="5" y="0"/>
                  </a:lnTo>
                  <a:lnTo>
                    <a:pt x="0" y="10"/>
                  </a:lnTo>
                  <a:lnTo>
                    <a:pt x="3" y="10"/>
                  </a:lnTo>
                  <a:lnTo>
                    <a:pt x="4" y="8"/>
                  </a:lnTo>
                  <a:lnTo>
                    <a:pt x="9" y="8"/>
                  </a:lnTo>
                  <a:lnTo>
                    <a:pt x="10" y="10"/>
                  </a:lnTo>
                  <a:lnTo>
                    <a:pt x="12" y="10"/>
                  </a:lnTo>
                  <a:lnTo>
                    <a:pt x="8" y="0"/>
                  </a:lnTo>
                  <a:lnTo>
                    <a:pt x="5"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7" name="Freeform 91"/>
            <p:cNvSpPr>
              <a:spLocks/>
            </p:cNvSpPr>
            <p:nvPr/>
          </p:nvSpPr>
          <p:spPr bwMode="auto">
            <a:xfrm>
              <a:off x="5278438" y="1128713"/>
              <a:ext cx="17463" cy="9525"/>
            </a:xfrm>
            <a:custGeom>
              <a:avLst/>
              <a:gdLst>
                <a:gd name="T0" fmla="*/ 12 w 17"/>
                <a:gd name="T1" fmla="*/ 8 h 10"/>
                <a:gd name="T2" fmla="*/ 12 w 17"/>
                <a:gd name="T3" fmla="*/ 8 h 10"/>
                <a:gd name="T4" fmla="*/ 10 w 17"/>
                <a:gd name="T5" fmla="*/ 0 h 10"/>
                <a:gd name="T6" fmla="*/ 7 w 17"/>
                <a:gd name="T7" fmla="*/ 0 h 10"/>
                <a:gd name="T8" fmla="*/ 5 w 17"/>
                <a:gd name="T9" fmla="*/ 8 h 10"/>
                <a:gd name="T10" fmla="*/ 2 w 17"/>
                <a:gd name="T11" fmla="*/ 0 h 10"/>
                <a:gd name="T12" fmla="*/ 0 w 17"/>
                <a:gd name="T13" fmla="*/ 0 h 10"/>
                <a:gd name="T14" fmla="*/ 4 w 17"/>
                <a:gd name="T15" fmla="*/ 10 h 10"/>
                <a:gd name="T16" fmla="*/ 6 w 17"/>
                <a:gd name="T17" fmla="*/ 10 h 10"/>
                <a:gd name="T18" fmla="*/ 9 w 17"/>
                <a:gd name="T19" fmla="*/ 2 h 10"/>
                <a:gd name="T20" fmla="*/ 11 w 17"/>
                <a:gd name="T21" fmla="*/ 10 h 10"/>
                <a:gd name="T22" fmla="*/ 14 w 17"/>
                <a:gd name="T23" fmla="*/ 10 h 10"/>
                <a:gd name="T24" fmla="*/ 17 w 17"/>
                <a:gd name="T25" fmla="*/ 0 h 10"/>
                <a:gd name="T26" fmla="*/ 15 w 17"/>
                <a:gd name="T27" fmla="*/ 0 h 10"/>
                <a:gd name="T28" fmla="*/ 12 w 17"/>
                <a:gd name="T2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2" y="8"/>
                  </a:moveTo>
                  <a:lnTo>
                    <a:pt x="12" y="8"/>
                  </a:lnTo>
                  <a:lnTo>
                    <a:pt x="10" y="0"/>
                  </a:lnTo>
                  <a:lnTo>
                    <a:pt x="7" y="0"/>
                  </a:lnTo>
                  <a:lnTo>
                    <a:pt x="5" y="8"/>
                  </a:lnTo>
                  <a:lnTo>
                    <a:pt x="2" y="0"/>
                  </a:lnTo>
                  <a:lnTo>
                    <a:pt x="0" y="0"/>
                  </a:lnTo>
                  <a:lnTo>
                    <a:pt x="4" y="10"/>
                  </a:lnTo>
                  <a:lnTo>
                    <a:pt x="6" y="10"/>
                  </a:lnTo>
                  <a:lnTo>
                    <a:pt x="9" y="2"/>
                  </a:lnTo>
                  <a:lnTo>
                    <a:pt x="11" y="10"/>
                  </a:lnTo>
                  <a:lnTo>
                    <a:pt x="14" y="10"/>
                  </a:lnTo>
                  <a:lnTo>
                    <a:pt x="17" y="0"/>
                  </a:lnTo>
                  <a:lnTo>
                    <a:pt x="15" y="0"/>
                  </a:lnTo>
                  <a:lnTo>
                    <a:pt x="12" y="8"/>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8" name="Freeform 92"/>
            <p:cNvSpPr>
              <a:spLocks/>
            </p:cNvSpPr>
            <p:nvPr/>
          </p:nvSpPr>
          <p:spPr bwMode="auto">
            <a:xfrm>
              <a:off x="5295900" y="1128713"/>
              <a:ext cx="9525" cy="9525"/>
            </a:xfrm>
            <a:custGeom>
              <a:avLst/>
              <a:gdLst>
                <a:gd name="T0" fmla="*/ 0 w 9"/>
                <a:gd name="T1" fmla="*/ 5 h 10"/>
                <a:gd name="T2" fmla="*/ 0 w 9"/>
                <a:gd name="T3" fmla="*/ 5 h 10"/>
                <a:gd name="T4" fmla="*/ 1 w 9"/>
                <a:gd name="T5" fmla="*/ 9 h 10"/>
                <a:gd name="T6" fmla="*/ 5 w 9"/>
                <a:gd name="T7" fmla="*/ 10 h 10"/>
                <a:gd name="T8" fmla="*/ 9 w 9"/>
                <a:gd name="T9" fmla="*/ 10 h 10"/>
                <a:gd name="T10" fmla="*/ 9 w 9"/>
                <a:gd name="T11" fmla="*/ 8 h 10"/>
                <a:gd name="T12" fmla="*/ 5 w 9"/>
                <a:gd name="T13" fmla="*/ 8 h 10"/>
                <a:gd name="T14" fmla="*/ 2 w 9"/>
                <a:gd name="T15" fmla="*/ 6 h 10"/>
                <a:gd name="T16" fmla="*/ 9 w 9"/>
                <a:gd name="T17" fmla="*/ 6 h 10"/>
                <a:gd name="T18" fmla="*/ 9 w 9"/>
                <a:gd name="T19" fmla="*/ 4 h 10"/>
                <a:gd name="T20" fmla="*/ 2 w 9"/>
                <a:gd name="T21" fmla="*/ 4 h 10"/>
                <a:gd name="T22" fmla="*/ 5 w 9"/>
                <a:gd name="T23" fmla="*/ 2 h 10"/>
                <a:gd name="T24" fmla="*/ 9 w 9"/>
                <a:gd name="T25" fmla="*/ 2 h 10"/>
                <a:gd name="T26" fmla="*/ 9 w 9"/>
                <a:gd name="T27" fmla="*/ 0 h 10"/>
                <a:gd name="T28" fmla="*/ 5 w 9"/>
                <a:gd name="T29" fmla="*/ 0 h 10"/>
                <a:gd name="T30" fmla="*/ 0 w 9"/>
                <a:gd name="T3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0" y="5"/>
                  </a:moveTo>
                  <a:lnTo>
                    <a:pt x="0" y="5"/>
                  </a:lnTo>
                  <a:cubicBezTo>
                    <a:pt x="0" y="7"/>
                    <a:pt x="0" y="8"/>
                    <a:pt x="1" y="9"/>
                  </a:cubicBezTo>
                  <a:cubicBezTo>
                    <a:pt x="3" y="10"/>
                    <a:pt x="4" y="10"/>
                    <a:pt x="5" y="10"/>
                  </a:cubicBezTo>
                  <a:lnTo>
                    <a:pt x="9" y="10"/>
                  </a:lnTo>
                  <a:lnTo>
                    <a:pt x="9" y="8"/>
                  </a:lnTo>
                  <a:lnTo>
                    <a:pt x="5" y="8"/>
                  </a:lnTo>
                  <a:cubicBezTo>
                    <a:pt x="3" y="8"/>
                    <a:pt x="2" y="8"/>
                    <a:pt x="2" y="6"/>
                  </a:cubicBezTo>
                  <a:lnTo>
                    <a:pt x="9" y="6"/>
                  </a:lnTo>
                  <a:lnTo>
                    <a:pt x="9" y="4"/>
                  </a:lnTo>
                  <a:lnTo>
                    <a:pt x="2" y="4"/>
                  </a:lnTo>
                  <a:cubicBezTo>
                    <a:pt x="2" y="2"/>
                    <a:pt x="3" y="2"/>
                    <a:pt x="5" y="2"/>
                  </a:cubicBezTo>
                  <a:lnTo>
                    <a:pt x="9" y="2"/>
                  </a:lnTo>
                  <a:lnTo>
                    <a:pt x="9" y="0"/>
                  </a:lnTo>
                  <a:lnTo>
                    <a:pt x="5" y="0"/>
                  </a:lnTo>
                  <a:cubicBezTo>
                    <a:pt x="1" y="0"/>
                    <a:pt x="0" y="1"/>
                    <a:pt x="0" y="5"/>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9" name="Freeform 93"/>
            <p:cNvSpPr>
              <a:spLocks/>
            </p:cNvSpPr>
            <p:nvPr/>
          </p:nvSpPr>
          <p:spPr bwMode="auto">
            <a:xfrm>
              <a:off x="5307013" y="1128713"/>
              <a:ext cx="1588" cy="9525"/>
            </a:xfrm>
            <a:custGeom>
              <a:avLst/>
              <a:gdLst>
                <a:gd name="T0" fmla="*/ 0 w 2"/>
                <a:gd name="T1" fmla="*/ 10 h 10"/>
                <a:gd name="T2" fmla="*/ 0 w 2"/>
                <a:gd name="T3" fmla="*/ 10 h 10"/>
                <a:gd name="T4" fmla="*/ 2 w 2"/>
                <a:gd name="T5" fmla="*/ 10 h 10"/>
                <a:gd name="T6" fmla="*/ 2 w 2"/>
                <a:gd name="T7" fmla="*/ 0 h 10"/>
                <a:gd name="T8" fmla="*/ 0 w 2"/>
                <a:gd name="T9" fmla="*/ 0 h 10"/>
                <a:gd name="T10" fmla="*/ 0 w 2"/>
                <a:gd name="T11" fmla="*/ 10 h 10"/>
              </a:gdLst>
              <a:ahLst/>
              <a:cxnLst>
                <a:cxn ang="0">
                  <a:pos x="T0" y="T1"/>
                </a:cxn>
                <a:cxn ang="0">
                  <a:pos x="T2" y="T3"/>
                </a:cxn>
                <a:cxn ang="0">
                  <a:pos x="T4" y="T5"/>
                </a:cxn>
                <a:cxn ang="0">
                  <a:pos x="T6" y="T7"/>
                </a:cxn>
                <a:cxn ang="0">
                  <a:pos x="T8" y="T9"/>
                </a:cxn>
                <a:cxn ang="0">
                  <a:pos x="T10" y="T11"/>
                </a:cxn>
              </a:cxnLst>
              <a:rect l="0" t="0" r="r" b="b"/>
              <a:pathLst>
                <a:path w="2" h="10">
                  <a:moveTo>
                    <a:pt x="0" y="10"/>
                  </a:moveTo>
                  <a:lnTo>
                    <a:pt x="0" y="10"/>
                  </a:lnTo>
                  <a:lnTo>
                    <a:pt x="2" y="10"/>
                  </a:lnTo>
                  <a:lnTo>
                    <a:pt x="2" y="0"/>
                  </a:lnTo>
                  <a:lnTo>
                    <a:pt x="0" y="0"/>
                  </a:lnTo>
                  <a:lnTo>
                    <a:pt x="0" y="1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0" name="Freeform 94"/>
            <p:cNvSpPr>
              <a:spLocks/>
            </p:cNvSpPr>
            <p:nvPr/>
          </p:nvSpPr>
          <p:spPr bwMode="auto">
            <a:xfrm>
              <a:off x="5213350" y="1123950"/>
              <a:ext cx="11113" cy="14288"/>
            </a:xfrm>
            <a:custGeom>
              <a:avLst/>
              <a:gdLst>
                <a:gd name="T0" fmla="*/ 0 w 12"/>
                <a:gd name="T1" fmla="*/ 6 h 15"/>
                <a:gd name="T2" fmla="*/ 0 w 12"/>
                <a:gd name="T3" fmla="*/ 6 h 15"/>
                <a:gd name="T4" fmla="*/ 2 w 12"/>
                <a:gd name="T5" fmla="*/ 9 h 15"/>
                <a:gd name="T6" fmla="*/ 11 w 12"/>
                <a:gd name="T7" fmla="*/ 15 h 15"/>
                <a:gd name="T8" fmla="*/ 12 w 12"/>
                <a:gd name="T9" fmla="*/ 15 h 15"/>
                <a:gd name="T10" fmla="*/ 12 w 12"/>
                <a:gd name="T11" fmla="*/ 15 h 15"/>
                <a:gd name="T12" fmla="*/ 3 w 12"/>
                <a:gd name="T13" fmla="*/ 0 h 15"/>
                <a:gd name="T14" fmla="*/ 0 w 12"/>
                <a:gd name="T15" fmla="*/ 6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5">
                  <a:moveTo>
                    <a:pt x="0" y="6"/>
                  </a:moveTo>
                  <a:lnTo>
                    <a:pt x="0" y="6"/>
                  </a:lnTo>
                  <a:cubicBezTo>
                    <a:pt x="0" y="8"/>
                    <a:pt x="2" y="9"/>
                    <a:pt x="2" y="9"/>
                  </a:cubicBezTo>
                  <a:cubicBezTo>
                    <a:pt x="4" y="11"/>
                    <a:pt x="10" y="14"/>
                    <a:pt x="11" y="15"/>
                  </a:cubicBezTo>
                  <a:cubicBezTo>
                    <a:pt x="11" y="15"/>
                    <a:pt x="12" y="15"/>
                    <a:pt x="12" y="15"/>
                  </a:cubicBezTo>
                  <a:cubicBezTo>
                    <a:pt x="12" y="15"/>
                    <a:pt x="12" y="15"/>
                    <a:pt x="12" y="15"/>
                  </a:cubicBezTo>
                  <a:cubicBezTo>
                    <a:pt x="8" y="6"/>
                    <a:pt x="3" y="0"/>
                    <a:pt x="3" y="0"/>
                  </a:cubicBezTo>
                  <a:cubicBezTo>
                    <a:pt x="3" y="0"/>
                    <a:pt x="0" y="3"/>
                    <a:pt x="0" y="6"/>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1" name="Freeform 95"/>
            <p:cNvSpPr>
              <a:spLocks/>
            </p:cNvSpPr>
            <p:nvPr/>
          </p:nvSpPr>
          <p:spPr bwMode="auto">
            <a:xfrm>
              <a:off x="5213350" y="1139825"/>
              <a:ext cx="9525" cy="3175"/>
            </a:xfrm>
            <a:custGeom>
              <a:avLst/>
              <a:gdLst>
                <a:gd name="T0" fmla="*/ 10 w 10"/>
                <a:gd name="T1" fmla="*/ 0 h 3"/>
                <a:gd name="T2" fmla="*/ 10 w 10"/>
                <a:gd name="T3" fmla="*/ 0 h 3"/>
                <a:gd name="T4" fmla="*/ 0 w 10"/>
                <a:gd name="T5" fmla="*/ 0 h 3"/>
                <a:gd name="T6" fmla="*/ 4 w 10"/>
                <a:gd name="T7" fmla="*/ 3 h 3"/>
                <a:gd name="T8" fmla="*/ 10 w 10"/>
                <a:gd name="T9" fmla="*/ 0 h 3"/>
                <a:gd name="T10" fmla="*/ 10 w 10"/>
                <a:gd name="T11" fmla="*/ 0 h 3"/>
                <a:gd name="T12" fmla="*/ 10 w 10"/>
                <a:gd name="T13" fmla="*/ 0 h 3"/>
                <a:gd name="T14" fmla="*/ 10 w 10"/>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
                  <a:moveTo>
                    <a:pt x="10" y="0"/>
                  </a:moveTo>
                  <a:lnTo>
                    <a:pt x="10" y="0"/>
                  </a:lnTo>
                  <a:lnTo>
                    <a:pt x="0" y="0"/>
                  </a:lnTo>
                  <a:cubicBezTo>
                    <a:pt x="1" y="2"/>
                    <a:pt x="3" y="3"/>
                    <a:pt x="4" y="3"/>
                  </a:cubicBezTo>
                  <a:cubicBezTo>
                    <a:pt x="6" y="3"/>
                    <a:pt x="9" y="1"/>
                    <a:pt x="10" y="0"/>
                  </a:cubicBezTo>
                  <a:lnTo>
                    <a:pt x="10" y="0"/>
                  </a:lnTo>
                  <a:cubicBezTo>
                    <a:pt x="10" y="0"/>
                    <a:pt x="10" y="0"/>
                    <a:pt x="10" y="0"/>
                  </a:cubicBezTo>
                  <a:cubicBezTo>
                    <a:pt x="10" y="0"/>
                    <a:pt x="10" y="0"/>
                    <a:pt x="10"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2" name="Freeform 96"/>
            <p:cNvSpPr>
              <a:spLocks/>
            </p:cNvSpPr>
            <p:nvPr/>
          </p:nvSpPr>
          <p:spPr bwMode="auto">
            <a:xfrm>
              <a:off x="5210175" y="1131888"/>
              <a:ext cx="12700" cy="6350"/>
            </a:xfrm>
            <a:custGeom>
              <a:avLst/>
              <a:gdLst>
                <a:gd name="T0" fmla="*/ 1 w 14"/>
                <a:gd name="T1" fmla="*/ 0 h 8"/>
                <a:gd name="T2" fmla="*/ 1 w 14"/>
                <a:gd name="T3" fmla="*/ 0 h 8"/>
                <a:gd name="T4" fmla="*/ 1 w 14"/>
                <a:gd name="T5" fmla="*/ 5 h 8"/>
                <a:gd name="T6" fmla="*/ 4 w 14"/>
                <a:gd name="T7" fmla="*/ 8 h 8"/>
                <a:gd name="T8" fmla="*/ 6 w 14"/>
                <a:gd name="T9" fmla="*/ 8 h 8"/>
                <a:gd name="T10" fmla="*/ 14 w 14"/>
                <a:gd name="T11" fmla="*/ 8 h 8"/>
                <a:gd name="T12" fmla="*/ 14 w 14"/>
                <a:gd name="T13" fmla="*/ 8 h 8"/>
                <a:gd name="T14" fmla="*/ 14 w 14"/>
                <a:gd name="T15" fmla="*/ 8 h 8"/>
                <a:gd name="T16" fmla="*/ 1 w 1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8">
                  <a:moveTo>
                    <a:pt x="1" y="0"/>
                  </a:moveTo>
                  <a:lnTo>
                    <a:pt x="1" y="0"/>
                  </a:lnTo>
                  <a:cubicBezTo>
                    <a:pt x="0" y="3"/>
                    <a:pt x="1" y="5"/>
                    <a:pt x="1" y="5"/>
                  </a:cubicBezTo>
                  <a:cubicBezTo>
                    <a:pt x="2" y="7"/>
                    <a:pt x="4" y="8"/>
                    <a:pt x="4" y="8"/>
                  </a:cubicBezTo>
                  <a:cubicBezTo>
                    <a:pt x="5" y="8"/>
                    <a:pt x="6" y="8"/>
                    <a:pt x="6" y="8"/>
                  </a:cubicBezTo>
                  <a:cubicBezTo>
                    <a:pt x="7" y="8"/>
                    <a:pt x="12" y="8"/>
                    <a:pt x="14" y="8"/>
                  </a:cubicBezTo>
                  <a:cubicBezTo>
                    <a:pt x="14" y="8"/>
                    <a:pt x="14" y="8"/>
                    <a:pt x="14" y="8"/>
                  </a:cubicBezTo>
                  <a:cubicBezTo>
                    <a:pt x="14" y="8"/>
                    <a:pt x="14" y="8"/>
                    <a:pt x="14" y="8"/>
                  </a:cubicBezTo>
                  <a:cubicBezTo>
                    <a:pt x="10" y="5"/>
                    <a:pt x="1" y="0"/>
                    <a:pt x="1"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3" name="Freeform 97"/>
            <p:cNvSpPr>
              <a:spLocks/>
            </p:cNvSpPr>
            <p:nvPr/>
          </p:nvSpPr>
          <p:spPr bwMode="auto">
            <a:xfrm>
              <a:off x="5218113" y="1119188"/>
              <a:ext cx="7938" cy="17463"/>
            </a:xfrm>
            <a:custGeom>
              <a:avLst/>
              <a:gdLst>
                <a:gd name="T0" fmla="*/ 4 w 8"/>
                <a:gd name="T1" fmla="*/ 0 h 18"/>
                <a:gd name="T2" fmla="*/ 4 w 8"/>
                <a:gd name="T3" fmla="*/ 0 h 18"/>
                <a:gd name="T4" fmla="*/ 1 w 8"/>
                <a:gd name="T5" fmla="*/ 3 h 18"/>
                <a:gd name="T6" fmla="*/ 1 w 8"/>
                <a:gd name="T7" fmla="*/ 6 h 18"/>
                <a:gd name="T8" fmla="*/ 7 w 8"/>
                <a:gd name="T9" fmla="*/ 18 h 18"/>
                <a:gd name="T10" fmla="*/ 7 w 8"/>
                <a:gd name="T11" fmla="*/ 18 h 18"/>
                <a:gd name="T12" fmla="*/ 7 w 8"/>
                <a:gd name="T13" fmla="*/ 18 h 18"/>
                <a:gd name="T14" fmla="*/ 5 w 8"/>
                <a:gd name="T15" fmla="*/ 0 h 18"/>
                <a:gd name="T16" fmla="*/ 4 w 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8">
                  <a:moveTo>
                    <a:pt x="4" y="0"/>
                  </a:moveTo>
                  <a:lnTo>
                    <a:pt x="4" y="0"/>
                  </a:lnTo>
                  <a:cubicBezTo>
                    <a:pt x="1" y="1"/>
                    <a:pt x="1" y="3"/>
                    <a:pt x="1" y="3"/>
                  </a:cubicBezTo>
                  <a:cubicBezTo>
                    <a:pt x="0" y="5"/>
                    <a:pt x="1" y="6"/>
                    <a:pt x="1" y="6"/>
                  </a:cubicBezTo>
                  <a:cubicBezTo>
                    <a:pt x="2" y="10"/>
                    <a:pt x="6" y="17"/>
                    <a:pt x="7" y="18"/>
                  </a:cubicBezTo>
                  <a:cubicBezTo>
                    <a:pt x="7" y="18"/>
                    <a:pt x="7" y="18"/>
                    <a:pt x="7" y="18"/>
                  </a:cubicBezTo>
                  <a:cubicBezTo>
                    <a:pt x="7" y="18"/>
                    <a:pt x="7" y="18"/>
                    <a:pt x="7" y="18"/>
                  </a:cubicBezTo>
                  <a:cubicBezTo>
                    <a:pt x="8" y="4"/>
                    <a:pt x="5" y="0"/>
                    <a:pt x="5" y="0"/>
                  </a:cubicBezTo>
                  <a:cubicBezTo>
                    <a:pt x="5" y="0"/>
                    <a:pt x="4" y="0"/>
                    <a:pt x="4"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4" name="Freeform 98"/>
            <p:cNvSpPr>
              <a:spLocks/>
            </p:cNvSpPr>
            <p:nvPr/>
          </p:nvSpPr>
          <p:spPr bwMode="auto">
            <a:xfrm>
              <a:off x="5226050" y="1119188"/>
              <a:ext cx="6350" cy="17463"/>
            </a:xfrm>
            <a:custGeom>
              <a:avLst/>
              <a:gdLst>
                <a:gd name="T0" fmla="*/ 8 w 8"/>
                <a:gd name="T1" fmla="*/ 3 h 18"/>
                <a:gd name="T2" fmla="*/ 8 w 8"/>
                <a:gd name="T3" fmla="*/ 3 h 18"/>
                <a:gd name="T4" fmla="*/ 5 w 8"/>
                <a:gd name="T5" fmla="*/ 0 h 18"/>
                <a:gd name="T6" fmla="*/ 3 w 8"/>
                <a:gd name="T7" fmla="*/ 0 h 18"/>
                <a:gd name="T8" fmla="*/ 2 w 8"/>
                <a:gd name="T9" fmla="*/ 18 h 18"/>
                <a:gd name="T10" fmla="*/ 2 w 8"/>
                <a:gd name="T11" fmla="*/ 18 h 18"/>
                <a:gd name="T12" fmla="*/ 2 w 8"/>
                <a:gd name="T13" fmla="*/ 18 h 18"/>
                <a:gd name="T14" fmla="*/ 8 w 8"/>
                <a:gd name="T15" fmla="*/ 6 h 18"/>
                <a:gd name="T16" fmla="*/ 8 w 8"/>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8">
                  <a:moveTo>
                    <a:pt x="8" y="3"/>
                  </a:moveTo>
                  <a:lnTo>
                    <a:pt x="8" y="3"/>
                  </a:lnTo>
                  <a:cubicBezTo>
                    <a:pt x="8" y="3"/>
                    <a:pt x="7" y="1"/>
                    <a:pt x="5" y="0"/>
                  </a:cubicBezTo>
                  <a:cubicBezTo>
                    <a:pt x="5" y="0"/>
                    <a:pt x="4" y="0"/>
                    <a:pt x="3" y="0"/>
                  </a:cubicBezTo>
                  <a:cubicBezTo>
                    <a:pt x="3" y="0"/>
                    <a:pt x="0" y="4"/>
                    <a:pt x="2" y="18"/>
                  </a:cubicBezTo>
                  <a:cubicBezTo>
                    <a:pt x="2" y="18"/>
                    <a:pt x="2" y="18"/>
                    <a:pt x="2" y="18"/>
                  </a:cubicBezTo>
                  <a:cubicBezTo>
                    <a:pt x="2" y="18"/>
                    <a:pt x="2" y="18"/>
                    <a:pt x="2" y="18"/>
                  </a:cubicBezTo>
                  <a:cubicBezTo>
                    <a:pt x="3" y="17"/>
                    <a:pt x="7" y="10"/>
                    <a:pt x="8" y="6"/>
                  </a:cubicBezTo>
                  <a:cubicBezTo>
                    <a:pt x="8" y="6"/>
                    <a:pt x="8" y="5"/>
                    <a:pt x="8"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5" name="Freeform 99"/>
            <p:cNvSpPr>
              <a:spLocks/>
            </p:cNvSpPr>
            <p:nvPr/>
          </p:nvSpPr>
          <p:spPr bwMode="auto">
            <a:xfrm>
              <a:off x="5229225" y="1139825"/>
              <a:ext cx="9525" cy="3175"/>
            </a:xfrm>
            <a:custGeom>
              <a:avLst/>
              <a:gdLst>
                <a:gd name="T0" fmla="*/ 0 w 10"/>
                <a:gd name="T1" fmla="*/ 0 h 4"/>
                <a:gd name="T2" fmla="*/ 0 w 10"/>
                <a:gd name="T3" fmla="*/ 0 h 4"/>
                <a:gd name="T4" fmla="*/ 0 w 10"/>
                <a:gd name="T5" fmla="*/ 0 h 4"/>
                <a:gd name="T6" fmla="*/ 5 w 10"/>
                <a:gd name="T7" fmla="*/ 3 h 4"/>
                <a:gd name="T8" fmla="*/ 10 w 10"/>
                <a:gd name="T9" fmla="*/ 0 h 4"/>
                <a:gd name="T10" fmla="*/ 0 w 10"/>
                <a:gd name="T11" fmla="*/ 0 h 4"/>
                <a:gd name="T12" fmla="*/ 0 w 1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0" y="0"/>
                  </a:moveTo>
                  <a:lnTo>
                    <a:pt x="0" y="0"/>
                  </a:lnTo>
                  <a:cubicBezTo>
                    <a:pt x="0" y="0"/>
                    <a:pt x="0" y="0"/>
                    <a:pt x="0" y="0"/>
                  </a:cubicBezTo>
                  <a:cubicBezTo>
                    <a:pt x="1" y="1"/>
                    <a:pt x="4" y="3"/>
                    <a:pt x="5" y="3"/>
                  </a:cubicBezTo>
                  <a:cubicBezTo>
                    <a:pt x="5" y="3"/>
                    <a:pt x="8" y="4"/>
                    <a:pt x="10"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6" name="Freeform 100"/>
            <p:cNvSpPr>
              <a:spLocks/>
            </p:cNvSpPr>
            <p:nvPr/>
          </p:nvSpPr>
          <p:spPr bwMode="auto">
            <a:xfrm>
              <a:off x="5229225" y="1131888"/>
              <a:ext cx="12700" cy="6350"/>
            </a:xfrm>
            <a:custGeom>
              <a:avLst/>
              <a:gdLst>
                <a:gd name="T0" fmla="*/ 0 w 13"/>
                <a:gd name="T1" fmla="*/ 8 h 8"/>
                <a:gd name="T2" fmla="*/ 0 w 13"/>
                <a:gd name="T3" fmla="*/ 8 h 8"/>
                <a:gd name="T4" fmla="*/ 0 w 13"/>
                <a:gd name="T5" fmla="*/ 8 h 8"/>
                <a:gd name="T6" fmla="*/ 0 w 13"/>
                <a:gd name="T7" fmla="*/ 8 h 8"/>
                <a:gd name="T8" fmla="*/ 8 w 13"/>
                <a:gd name="T9" fmla="*/ 8 h 8"/>
                <a:gd name="T10" fmla="*/ 9 w 13"/>
                <a:gd name="T11" fmla="*/ 8 h 8"/>
                <a:gd name="T12" fmla="*/ 12 w 13"/>
                <a:gd name="T13" fmla="*/ 5 h 8"/>
                <a:gd name="T14" fmla="*/ 13 w 13"/>
                <a:gd name="T15" fmla="*/ 0 h 8"/>
                <a:gd name="T16" fmla="*/ 0 w 13"/>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0" y="8"/>
                  </a:moveTo>
                  <a:lnTo>
                    <a:pt x="0" y="8"/>
                  </a:lnTo>
                  <a:cubicBezTo>
                    <a:pt x="0" y="8"/>
                    <a:pt x="0" y="8"/>
                    <a:pt x="0" y="8"/>
                  </a:cubicBezTo>
                  <a:cubicBezTo>
                    <a:pt x="0" y="8"/>
                    <a:pt x="0" y="8"/>
                    <a:pt x="0" y="8"/>
                  </a:cubicBezTo>
                  <a:cubicBezTo>
                    <a:pt x="1" y="8"/>
                    <a:pt x="7" y="8"/>
                    <a:pt x="8" y="8"/>
                  </a:cubicBezTo>
                  <a:cubicBezTo>
                    <a:pt x="8" y="8"/>
                    <a:pt x="8" y="8"/>
                    <a:pt x="9" y="8"/>
                  </a:cubicBezTo>
                  <a:cubicBezTo>
                    <a:pt x="9" y="8"/>
                    <a:pt x="11" y="7"/>
                    <a:pt x="12" y="5"/>
                  </a:cubicBezTo>
                  <a:cubicBezTo>
                    <a:pt x="12" y="5"/>
                    <a:pt x="13" y="3"/>
                    <a:pt x="13" y="0"/>
                  </a:cubicBezTo>
                  <a:cubicBezTo>
                    <a:pt x="13" y="0"/>
                    <a:pt x="4" y="5"/>
                    <a:pt x="0" y="8"/>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7" name="Freeform 101"/>
            <p:cNvSpPr>
              <a:spLocks/>
            </p:cNvSpPr>
            <p:nvPr/>
          </p:nvSpPr>
          <p:spPr bwMode="auto">
            <a:xfrm>
              <a:off x="5227638" y="1123950"/>
              <a:ext cx="12700" cy="14288"/>
            </a:xfrm>
            <a:custGeom>
              <a:avLst/>
              <a:gdLst>
                <a:gd name="T0" fmla="*/ 12 w 12"/>
                <a:gd name="T1" fmla="*/ 5 h 15"/>
                <a:gd name="T2" fmla="*/ 12 w 12"/>
                <a:gd name="T3" fmla="*/ 5 h 15"/>
                <a:gd name="T4" fmla="*/ 9 w 12"/>
                <a:gd name="T5" fmla="*/ 0 h 15"/>
                <a:gd name="T6" fmla="*/ 0 w 12"/>
                <a:gd name="T7" fmla="*/ 15 h 15"/>
                <a:gd name="T8" fmla="*/ 0 w 12"/>
                <a:gd name="T9" fmla="*/ 15 h 15"/>
                <a:gd name="T10" fmla="*/ 0 w 12"/>
                <a:gd name="T11" fmla="*/ 15 h 15"/>
                <a:gd name="T12" fmla="*/ 10 w 12"/>
                <a:gd name="T13" fmla="*/ 9 h 15"/>
                <a:gd name="T14" fmla="*/ 12 w 12"/>
                <a:gd name="T15" fmla="*/ 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5">
                  <a:moveTo>
                    <a:pt x="12" y="5"/>
                  </a:moveTo>
                  <a:lnTo>
                    <a:pt x="12" y="5"/>
                  </a:lnTo>
                  <a:cubicBezTo>
                    <a:pt x="12" y="3"/>
                    <a:pt x="9" y="0"/>
                    <a:pt x="9" y="0"/>
                  </a:cubicBezTo>
                  <a:cubicBezTo>
                    <a:pt x="9" y="0"/>
                    <a:pt x="4" y="6"/>
                    <a:pt x="0" y="15"/>
                  </a:cubicBezTo>
                  <a:cubicBezTo>
                    <a:pt x="0" y="15"/>
                    <a:pt x="0" y="15"/>
                    <a:pt x="0" y="15"/>
                  </a:cubicBezTo>
                  <a:cubicBezTo>
                    <a:pt x="0" y="15"/>
                    <a:pt x="0" y="15"/>
                    <a:pt x="0" y="15"/>
                  </a:cubicBezTo>
                  <a:cubicBezTo>
                    <a:pt x="2" y="14"/>
                    <a:pt x="7" y="11"/>
                    <a:pt x="10" y="9"/>
                  </a:cubicBezTo>
                  <a:cubicBezTo>
                    <a:pt x="10" y="9"/>
                    <a:pt x="11" y="7"/>
                    <a:pt x="12" y="5"/>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8" name="Freeform 102"/>
            <p:cNvSpPr>
              <a:spLocks/>
            </p:cNvSpPr>
            <p:nvPr/>
          </p:nvSpPr>
          <p:spPr bwMode="auto">
            <a:xfrm>
              <a:off x="5345113" y="1216025"/>
              <a:ext cx="15875" cy="46038"/>
            </a:xfrm>
            <a:custGeom>
              <a:avLst/>
              <a:gdLst>
                <a:gd name="T0" fmla="*/ 0 w 17"/>
                <a:gd name="T1" fmla="*/ 47 h 47"/>
                <a:gd name="T2" fmla="*/ 0 w 17"/>
                <a:gd name="T3" fmla="*/ 47 h 47"/>
                <a:gd name="T4" fmla="*/ 17 w 17"/>
                <a:gd name="T5" fmla="*/ 47 h 47"/>
                <a:gd name="T6" fmla="*/ 17 w 17"/>
                <a:gd name="T7" fmla="*/ 0 h 47"/>
                <a:gd name="T8" fmla="*/ 0 w 17"/>
                <a:gd name="T9" fmla="*/ 0 h 47"/>
                <a:gd name="T10" fmla="*/ 0 w 17"/>
                <a:gd name="T11" fmla="*/ 47 h 47"/>
              </a:gdLst>
              <a:ahLst/>
              <a:cxnLst>
                <a:cxn ang="0">
                  <a:pos x="T0" y="T1"/>
                </a:cxn>
                <a:cxn ang="0">
                  <a:pos x="T2" y="T3"/>
                </a:cxn>
                <a:cxn ang="0">
                  <a:pos x="T4" y="T5"/>
                </a:cxn>
                <a:cxn ang="0">
                  <a:pos x="T6" y="T7"/>
                </a:cxn>
                <a:cxn ang="0">
                  <a:pos x="T8" y="T9"/>
                </a:cxn>
                <a:cxn ang="0">
                  <a:pos x="T10" y="T11"/>
                </a:cxn>
              </a:cxnLst>
              <a:rect l="0" t="0" r="r" b="b"/>
              <a:pathLst>
                <a:path w="17" h="47">
                  <a:moveTo>
                    <a:pt x="0" y="47"/>
                  </a:moveTo>
                  <a:lnTo>
                    <a:pt x="0" y="47"/>
                  </a:lnTo>
                  <a:lnTo>
                    <a:pt x="17" y="47"/>
                  </a:lnTo>
                  <a:lnTo>
                    <a:pt x="17" y="0"/>
                  </a:lnTo>
                  <a:lnTo>
                    <a:pt x="0" y="0"/>
                  </a:lnTo>
                  <a:lnTo>
                    <a:pt x="0" y="47"/>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55" name="组合 54"/>
          <p:cNvGrpSpPr/>
          <p:nvPr/>
        </p:nvGrpSpPr>
        <p:grpSpPr>
          <a:xfrm>
            <a:off x="3820686" y="4551856"/>
            <a:ext cx="1535207" cy="318008"/>
            <a:chOff x="1165225" y="1108076"/>
            <a:chExt cx="706438" cy="200025"/>
          </a:xfrm>
          <a:solidFill>
            <a:srgbClr val="15B0E8"/>
          </a:solidFill>
        </p:grpSpPr>
        <p:sp>
          <p:nvSpPr>
            <p:cNvPr id="56" name="Freeform 43"/>
            <p:cNvSpPr>
              <a:spLocks/>
            </p:cNvSpPr>
            <p:nvPr/>
          </p:nvSpPr>
          <p:spPr bwMode="auto">
            <a:xfrm>
              <a:off x="1165225" y="1108076"/>
              <a:ext cx="706438" cy="188913"/>
            </a:xfrm>
            <a:custGeom>
              <a:avLst/>
              <a:gdLst>
                <a:gd name="T0" fmla="*/ 797 w 830"/>
                <a:gd name="T1" fmla="*/ 222 h 222"/>
                <a:gd name="T2" fmla="*/ 797 w 830"/>
                <a:gd name="T3" fmla="*/ 222 h 222"/>
                <a:gd name="T4" fmla="*/ 743 w 830"/>
                <a:gd name="T5" fmla="*/ 222 h 222"/>
                <a:gd name="T6" fmla="*/ 730 w 830"/>
                <a:gd name="T7" fmla="*/ 209 h 222"/>
                <a:gd name="T8" fmla="*/ 743 w 830"/>
                <a:gd name="T9" fmla="*/ 197 h 222"/>
                <a:gd name="T10" fmla="*/ 797 w 830"/>
                <a:gd name="T11" fmla="*/ 197 h 222"/>
                <a:gd name="T12" fmla="*/ 805 w 830"/>
                <a:gd name="T13" fmla="*/ 189 h 222"/>
                <a:gd name="T14" fmla="*/ 805 w 830"/>
                <a:gd name="T15" fmla="*/ 33 h 222"/>
                <a:gd name="T16" fmla="*/ 797 w 830"/>
                <a:gd name="T17" fmla="*/ 25 h 222"/>
                <a:gd name="T18" fmla="*/ 32 w 830"/>
                <a:gd name="T19" fmla="*/ 25 h 222"/>
                <a:gd name="T20" fmla="*/ 24 w 830"/>
                <a:gd name="T21" fmla="*/ 33 h 222"/>
                <a:gd name="T22" fmla="*/ 24 w 830"/>
                <a:gd name="T23" fmla="*/ 189 h 222"/>
                <a:gd name="T24" fmla="*/ 32 w 830"/>
                <a:gd name="T25" fmla="*/ 197 h 222"/>
                <a:gd name="T26" fmla="*/ 667 w 830"/>
                <a:gd name="T27" fmla="*/ 197 h 222"/>
                <a:gd name="T28" fmla="*/ 680 w 830"/>
                <a:gd name="T29" fmla="*/ 209 h 222"/>
                <a:gd name="T30" fmla="*/ 667 w 830"/>
                <a:gd name="T31" fmla="*/ 222 h 222"/>
                <a:gd name="T32" fmla="*/ 32 w 830"/>
                <a:gd name="T33" fmla="*/ 222 h 222"/>
                <a:gd name="T34" fmla="*/ 0 w 830"/>
                <a:gd name="T35" fmla="*/ 189 h 222"/>
                <a:gd name="T36" fmla="*/ 0 w 830"/>
                <a:gd name="T37" fmla="*/ 33 h 222"/>
                <a:gd name="T38" fmla="*/ 32 w 830"/>
                <a:gd name="T39" fmla="*/ 0 h 222"/>
                <a:gd name="T40" fmla="*/ 797 w 830"/>
                <a:gd name="T41" fmla="*/ 0 h 222"/>
                <a:gd name="T42" fmla="*/ 830 w 830"/>
                <a:gd name="T43" fmla="*/ 33 h 222"/>
                <a:gd name="T44" fmla="*/ 830 w 830"/>
                <a:gd name="T45" fmla="*/ 189 h 222"/>
                <a:gd name="T46" fmla="*/ 797 w 830"/>
                <a:gd name="T4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222">
                  <a:moveTo>
                    <a:pt x="797" y="222"/>
                  </a:moveTo>
                  <a:lnTo>
                    <a:pt x="797" y="222"/>
                  </a:lnTo>
                  <a:lnTo>
                    <a:pt x="743" y="222"/>
                  </a:lnTo>
                  <a:cubicBezTo>
                    <a:pt x="736" y="222"/>
                    <a:pt x="730" y="216"/>
                    <a:pt x="730" y="209"/>
                  </a:cubicBezTo>
                  <a:cubicBezTo>
                    <a:pt x="730" y="203"/>
                    <a:pt x="736" y="197"/>
                    <a:pt x="743" y="197"/>
                  </a:cubicBezTo>
                  <a:lnTo>
                    <a:pt x="797" y="197"/>
                  </a:lnTo>
                  <a:cubicBezTo>
                    <a:pt x="802" y="197"/>
                    <a:pt x="805" y="193"/>
                    <a:pt x="805" y="189"/>
                  </a:cubicBezTo>
                  <a:lnTo>
                    <a:pt x="805" y="33"/>
                  </a:lnTo>
                  <a:cubicBezTo>
                    <a:pt x="805" y="28"/>
                    <a:pt x="802" y="25"/>
                    <a:pt x="797" y="25"/>
                  </a:cubicBezTo>
                  <a:lnTo>
                    <a:pt x="32" y="25"/>
                  </a:lnTo>
                  <a:cubicBezTo>
                    <a:pt x="28" y="25"/>
                    <a:pt x="24" y="28"/>
                    <a:pt x="24" y="33"/>
                  </a:cubicBezTo>
                  <a:lnTo>
                    <a:pt x="24" y="189"/>
                  </a:lnTo>
                  <a:cubicBezTo>
                    <a:pt x="24" y="193"/>
                    <a:pt x="28" y="197"/>
                    <a:pt x="32" y="197"/>
                  </a:cubicBezTo>
                  <a:lnTo>
                    <a:pt x="667" y="197"/>
                  </a:lnTo>
                  <a:cubicBezTo>
                    <a:pt x="674" y="197"/>
                    <a:pt x="680" y="203"/>
                    <a:pt x="680" y="209"/>
                  </a:cubicBezTo>
                  <a:cubicBezTo>
                    <a:pt x="680" y="216"/>
                    <a:pt x="674" y="222"/>
                    <a:pt x="667" y="222"/>
                  </a:cubicBezTo>
                  <a:lnTo>
                    <a:pt x="32" y="222"/>
                  </a:lnTo>
                  <a:cubicBezTo>
                    <a:pt x="14" y="222"/>
                    <a:pt x="0" y="207"/>
                    <a:pt x="0" y="189"/>
                  </a:cubicBezTo>
                  <a:lnTo>
                    <a:pt x="0" y="33"/>
                  </a:lnTo>
                  <a:cubicBezTo>
                    <a:pt x="0" y="15"/>
                    <a:pt x="14" y="0"/>
                    <a:pt x="32" y="0"/>
                  </a:cubicBezTo>
                  <a:lnTo>
                    <a:pt x="797" y="0"/>
                  </a:lnTo>
                  <a:cubicBezTo>
                    <a:pt x="815" y="0"/>
                    <a:pt x="830" y="15"/>
                    <a:pt x="830" y="33"/>
                  </a:cubicBezTo>
                  <a:lnTo>
                    <a:pt x="830" y="189"/>
                  </a:lnTo>
                  <a:cubicBezTo>
                    <a:pt x="830" y="207"/>
                    <a:pt x="815" y="222"/>
                    <a:pt x="797" y="22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7" name="Freeform 44"/>
            <p:cNvSpPr>
              <a:spLocks/>
            </p:cNvSpPr>
            <p:nvPr/>
          </p:nvSpPr>
          <p:spPr bwMode="auto">
            <a:xfrm>
              <a:off x="1709738" y="1265238"/>
              <a:ext cx="42863" cy="42863"/>
            </a:xfrm>
            <a:custGeom>
              <a:avLst/>
              <a:gdLst>
                <a:gd name="T0" fmla="*/ 26 w 52"/>
                <a:gd name="T1" fmla="*/ 51 h 51"/>
                <a:gd name="T2" fmla="*/ 26 w 52"/>
                <a:gd name="T3" fmla="*/ 51 h 51"/>
                <a:gd name="T4" fmla="*/ 0 w 52"/>
                <a:gd name="T5" fmla="*/ 26 h 51"/>
                <a:gd name="T6" fmla="*/ 26 w 52"/>
                <a:gd name="T7" fmla="*/ 0 h 51"/>
                <a:gd name="T8" fmla="*/ 52 w 52"/>
                <a:gd name="T9" fmla="*/ 26 h 51"/>
                <a:gd name="T10" fmla="*/ 26 w 52"/>
                <a:gd name="T11" fmla="*/ 51 h 51"/>
              </a:gdLst>
              <a:ahLst/>
              <a:cxnLst>
                <a:cxn ang="0">
                  <a:pos x="T0" y="T1"/>
                </a:cxn>
                <a:cxn ang="0">
                  <a:pos x="T2" y="T3"/>
                </a:cxn>
                <a:cxn ang="0">
                  <a:pos x="T4" y="T5"/>
                </a:cxn>
                <a:cxn ang="0">
                  <a:pos x="T6" y="T7"/>
                </a:cxn>
                <a:cxn ang="0">
                  <a:pos x="T8" y="T9"/>
                </a:cxn>
                <a:cxn ang="0">
                  <a:pos x="T10" y="T11"/>
                </a:cxn>
              </a:cxnLst>
              <a:rect l="0" t="0" r="r" b="b"/>
              <a:pathLst>
                <a:path w="52" h="51">
                  <a:moveTo>
                    <a:pt x="26" y="51"/>
                  </a:moveTo>
                  <a:lnTo>
                    <a:pt x="26" y="51"/>
                  </a:lnTo>
                  <a:cubicBezTo>
                    <a:pt x="12" y="51"/>
                    <a:pt x="0" y="40"/>
                    <a:pt x="0" y="26"/>
                  </a:cubicBezTo>
                  <a:cubicBezTo>
                    <a:pt x="0" y="11"/>
                    <a:pt x="12" y="0"/>
                    <a:pt x="26" y="0"/>
                  </a:cubicBezTo>
                  <a:cubicBezTo>
                    <a:pt x="40" y="0"/>
                    <a:pt x="52" y="11"/>
                    <a:pt x="52" y="26"/>
                  </a:cubicBezTo>
                  <a:cubicBezTo>
                    <a:pt x="52" y="40"/>
                    <a:pt x="40" y="51"/>
                    <a:pt x="26" y="51"/>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8" name="Freeform 45"/>
            <p:cNvSpPr>
              <a:spLocks/>
            </p:cNvSpPr>
            <p:nvPr/>
          </p:nvSpPr>
          <p:spPr bwMode="auto">
            <a:xfrm>
              <a:off x="1776413" y="1265238"/>
              <a:ext cx="44450" cy="42863"/>
            </a:xfrm>
            <a:custGeom>
              <a:avLst/>
              <a:gdLst>
                <a:gd name="T0" fmla="*/ 26 w 52"/>
                <a:gd name="T1" fmla="*/ 51 h 51"/>
                <a:gd name="T2" fmla="*/ 26 w 52"/>
                <a:gd name="T3" fmla="*/ 51 h 51"/>
                <a:gd name="T4" fmla="*/ 0 w 52"/>
                <a:gd name="T5" fmla="*/ 25 h 51"/>
                <a:gd name="T6" fmla="*/ 26 w 52"/>
                <a:gd name="T7" fmla="*/ 0 h 51"/>
                <a:gd name="T8" fmla="*/ 52 w 52"/>
                <a:gd name="T9" fmla="*/ 25 h 51"/>
                <a:gd name="T10" fmla="*/ 26 w 52"/>
                <a:gd name="T11" fmla="*/ 51 h 51"/>
              </a:gdLst>
              <a:ahLst/>
              <a:cxnLst>
                <a:cxn ang="0">
                  <a:pos x="T0" y="T1"/>
                </a:cxn>
                <a:cxn ang="0">
                  <a:pos x="T2" y="T3"/>
                </a:cxn>
                <a:cxn ang="0">
                  <a:pos x="T4" y="T5"/>
                </a:cxn>
                <a:cxn ang="0">
                  <a:pos x="T6" y="T7"/>
                </a:cxn>
                <a:cxn ang="0">
                  <a:pos x="T8" y="T9"/>
                </a:cxn>
                <a:cxn ang="0">
                  <a:pos x="T10" y="T11"/>
                </a:cxn>
              </a:cxnLst>
              <a:rect l="0" t="0" r="r" b="b"/>
              <a:pathLst>
                <a:path w="52" h="51">
                  <a:moveTo>
                    <a:pt x="26" y="51"/>
                  </a:moveTo>
                  <a:lnTo>
                    <a:pt x="26" y="51"/>
                  </a:lnTo>
                  <a:cubicBezTo>
                    <a:pt x="12" y="51"/>
                    <a:pt x="0" y="39"/>
                    <a:pt x="0" y="25"/>
                  </a:cubicBezTo>
                  <a:cubicBezTo>
                    <a:pt x="0" y="11"/>
                    <a:pt x="12" y="0"/>
                    <a:pt x="26" y="0"/>
                  </a:cubicBezTo>
                  <a:cubicBezTo>
                    <a:pt x="40" y="0"/>
                    <a:pt x="52" y="11"/>
                    <a:pt x="52" y="25"/>
                  </a:cubicBezTo>
                  <a:cubicBezTo>
                    <a:pt x="52" y="39"/>
                    <a:pt x="40" y="51"/>
                    <a:pt x="26" y="51"/>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9" name="Freeform 46"/>
            <p:cNvSpPr>
              <a:spLocks/>
            </p:cNvSpPr>
            <p:nvPr/>
          </p:nvSpPr>
          <p:spPr bwMode="auto">
            <a:xfrm>
              <a:off x="1487488" y="1168401"/>
              <a:ext cx="7938" cy="7938"/>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3" y="0"/>
                    <a:pt x="0" y="2"/>
                    <a:pt x="0" y="5"/>
                  </a:cubicBezTo>
                  <a:cubicBezTo>
                    <a:pt x="0" y="7"/>
                    <a:pt x="3" y="10"/>
                    <a:pt x="5" y="10"/>
                  </a:cubicBezTo>
                  <a:cubicBezTo>
                    <a:pt x="8" y="10"/>
                    <a:pt x="10" y="7"/>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0" name="Freeform 47"/>
            <p:cNvSpPr>
              <a:spLocks noEditPoints="1"/>
            </p:cNvSpPr>
            <p:nvPr/>
          </p:nvSpPr>
          <p:spPr bwMode="auto">
            <a:xfrm>
              <a:off x="1301750" y="1150938"/>
              <a:ext cx="211138" cy="41275"/>
            </a:xfrm>
            <a:custGeom>
              <a:avLst/>
              <a:gdLst>
                <a:gd name="T0" fmla="*/ 222 w 248"/>
                <a:gd name="T1" fmla="*/ 35 h 49"/>
                <a:gd name="T2" fmla="*/ 222 w 248"/>
                <a:gd name="T3" fmla="*/ 35 h 49"/>
                <a:gd name="T4" fmla="*/ 212 w 248"/>
                <a:gd name="T5" fmla="*/ 25 h 49"/>
                <a:gd name="T6" fmla="*/ 222 w 248"/>
                <a:gd name="T7" fmla="*/ 15 h 49"/>
                <a:gd name="T8" fmla="*/ 232 w 248"/>
                <a:gd name="T9" fmla="*/ 25 h 49"/>
                <a:gd name="T10" fmla="*/ 222 w 248"/>
                <a:gd name="T11" fmla="*/ 35 h 49"/>
                <a:gd name="T12" fmla="*/ 185 w 248"/>
                <a:gd name="T13" fmla="*/ 35 h 49"/>
                <a:gd name="T14" fmla="*/ 185 w 248"/>
                <a:gd name="T15" fmla="*/ 35 h 49"/>
                <a:gd name="T16" fmla="*/ 163 w 248"/>
                <a:gd name="T17" fmla="*/ 35 h 49"/>
                <a:gd name="T18" fmla="*/ 163 w 248"/>
                <a:gd name="T19" fmla="*/ 22 h 49"/>
                <a:gd name="T20" fmla="*/ 168 w 248"/>
                <a:gd name="T21" fmla="*/ 22 h 49"/>
                <a:gd name="T22" fmla="*/ 168 w 248"/>
                <a:gd name="T23" fmla="*/ 17 h 49"/>
                <a:gd name="T24" fmla="*/ 180 w 248"/>
                <a:gd name="T25" fmla="*/ 17 h 49"/>
                <a:gd name="T26" fmla="*/ 180 w 248"/>
                <a:gd name="T27" fmla="*/ 22 h 49"/>
                <a:gd name="T28" fmla="*/ 185 w 248"/>
                <a:gd name="T29" fmla="*/ 22 h 49"/>
                <a:gd name="T30" fmla="*/ 185 w 248"/>
                <a:gd name="T31" fmla="*/ 35 h 49"/>
                <a:gd name="T32" fmla="*/ 151 w 248"/>
                <a:gd name="T33" fmla="*/ 35 h 49"/>
                <a:gd name="T34" fmla="*/ 151 w 248"/>
                <a:gd name="T35" fmla="*/ 35 h 49"/>
                <a:gd name="T36" fmla="*/ 130 w 248"/>
                <a:gd name="T37" fmla="*/ 35 h 49"/>
                <a:gd name="T38" fmla="*/ 130 w 248"/>
                <a:gd name="T39" fmla="*/ 22 h 49"/>
                <a:gd name="T40" fmla="*/ 135 w 248"/>
                <a:gd name="T41" fmla="*/ 22 h 49"/>
                <a:gd name="T42" fmla="*/ 135 w 248"/>
                <a:gd name="T43" fmla="*/ 17 h 49"/>
                <a:gd name="T44" fmla="*/ 147 w 248"/>
                <a:gd name="T45" fmla="*/ 17 h 49"/>
                <a:gd name="T46" fmla="*/ 147 w 248"/>
                <a:gd name="T47" fmla="*/ 22 h 49"/>
                <a:gd name="T48" fmla="*/ 151 w 248"/>
                <a:gd name="T49" fmla="*/ 22 h 49"/>
                <a:gd name="T50" fmla="*/ 151 w 248"/>
                <a:gd name="T51" fmla="*/ 35 h 49"/>
                <a:gd name="T52" fmla="*/ 118 w 248"/>
                <a:gd name="T53" fmla="*/ 35 h 49"/>
                <a:gd name="T54" fmla="*/ 118 w 248"/>
                <a:gd name="T55" fmla="*/ 35 h 49"/>
                <a:gd name="T56" fmla="*/ 97 w 248"/>
                <a:gd name="T57" fmla="*/ 35 h 49"/>
                <a:gd name="T58" fmla="*/ 97 w 248"/>
                <a:gd name="T59" fmla="*/ 22 h 49"/>
                <a:gd name="T60" fmla="*/ 101 w 248"/>
                <a:gd name="T61" fmla="*/ 22 h 49"/>
                <a:gd name="T62" fmla="*/ 101 w 248"/>
                <a:gd name="T63" fmla="*/ 17 h 49"/>
                <a:gd name="T64" fmla="*/ 113 w 248"/>
                <a:gd name="T65" fmla="*/ 17 h 49"/>
                <a:gd name="T66" fmla="*/ 113 w 248"/>
                <a:gd name="T67" fmla="*/ 22 h 49"/>
                <a:gd name="T68" fmla="*/ 118 w 248"/>
                <a:gd name="T69" fmla="*/ 22 h 49"/>
                <a:gd name="T70" fmla="*/ 118 w 248"/>
                <a:gd name="T71" fmla="*/ 35 h 49"/>
                <a:gd name="T72" fmla="*/ 85 w 248"/>
                <a:gd name="T73" fmla="*/ 35 h 49"/>
                <a:gd name="T74" fmla="*/ 85 w 248"/>
                <a:gd name="T75" fmla="*/ 35 h 49"/>
                <a:gd name="T76" fmla="*/ 63 w 248"/>
                <a:gd name="T77" fmla="*/ 35 h 49"/>
                <a:gd name="T78" fmla="*/ 63 w 248"/>
                <a:gd name="T79" fmla="*/ 22 h 49"/>
                <a:gd name="T80" fmla="*/ 67 w 248"/>
                <a:gd name="T81" fmla="*/ 22 h 49"/>
                <a:gd name="T82" fmla="*/ 67 w 248"/>
                <a:gd name="T83" fmla="*/ 17 h 49"/>
                <a:gd name="T84" fmla="*/ 79 w 248"/>
                <a:gd name="T85" fmla="*/ 17 h 49"/>
                <a:gd name="T86" fmla="*/ 79 w 248"/>
                <a:gd name="T87" fmla="*/ 22 h 49"/>
                <a:gd name="T88" fmla="*/ 85 w 248"/>
                <a:gd name="T89" fmla="*/ 22 h 49"/>
                <a:gd name="T90" fmla="*/ 85 w 248"/>
                <a:gd name="T91" fmla="*/ 35 h 49"/>
                <a:gd name="T92" fmla="*/ 26 w 248"/>
                <a:gd name="T93" fmla="*/ 35 h 49"/>
                <a:gd name="T94" fmla="*/ 26 w 248"/>
                <a:gd name="T95" fmla="*/ 35 h 49"/>
                <a:gd name="T96" fmla="*/ 16 w 248"/>
                <a:gd name="T97" fmla="*/ 25 h 49"/>
                <a:gd name="T98" fmla="*/ 26 w 248"/>
                <a:gd name="T99" fmla="*/ 15 h 49"/>
                <a:gd name="T100" fmla="*/ 36 w 248"/>
                <a:gd name="T101" fmla="*/ 25 h 49"/>
                <a:gd name="T102" fmla="*/ 26 w 248"/>
                <a:gd name="T103" fmla="*/ 35 h 49"/>
                <a:gd name="T104" fmla="*/ 0 w 248"/>
                <a:gd name="T105" fmla="*/ 49 h 49"/>
                <a:gd name="T106" fmla="*/ 0 w 248"/>
                <a:gd name="T107" fmla="*/ 49 h 49"/>
                <a:gd name="T108" fmla="*/ 248 w 248"/>
                <a:gd name="T109" fmla="*/ 49 h 49"/>
                <a:gd name="T110" fmla="*/ 248 w 248"/>
                <a:gd name="T111" fmla="*/ 0 h 49"/>
                <a:gd name="T112" fmla="*/ 0 w 248"/>
                <a:gd name="T113" fmla="*/ 0 h 49"/>
                <a:gd name="T114" fmla="*/ 0 w 248"/>
                <a:gd name="T115" fmla="*/ 49 h 49"/>
                <a:gd name="T116" fmla="*/ 0 w 248"/>
                <a:gd name="T117" fmla="*/ 0 h 49"/>
                <a:gd name="T118" fmla="*/ 0 w 248"/>
                <a:gd name="T1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8" h="49">
                  <a:moveTo>
                    <a:pt x="222" y="35"/>
                  </a:moveTo>
                  <a:lnTo>
                    <a:pt x="222" y="35"/>
                  </a:lnTo>
                  <a:cubicBezTo>
                    <a:pt x="217" y="35"/>
                    <a:pt x="212" y="30"/>
                    <a:pt x="212" y="25"/>
                  </a:cubicBezTo>
                  <a:cubicBezTo>
                    <a:pt x="212" y="19"/>
                    <a:pt x="217" y="15"/>
                    <a:pt x="222" y="15"/>
                  </a:cubicBezTo>
                  <a:cubicBezTo>
                    <a:pt x="228" y="15"/>
                    <a:pt x="232" y="19"/>
                    <a:pt x="232" y="25"/>
                  </a:cubicBezTo>
                  <a:cubicBezTo>
                    <a:pt x="232" y="30"/>
                    <a:pt x="228" y="35"/>
                    <a:pt x="222" y="35"/>
                  </a:cubicBezTo>
                  <a:close/>
                  <a:moveTo>
                    <a:pt x="185" y="35"/>
                  </a:moveTo>
                  <a:lnTo>
                    <a:pt x="185" y="35"/>
                  </a:lnTo>
                  <a:lnTo>
                    <a:pt x="163" y="35"/>
                  </a:lnTo>
                  <a:lnTo>
                    <a:pt x="163" y="22"/>
                  </a:lnTo>
                  <a:lnTo>
                    <a:pt x="168" y="22"/>
                  </a:lnTo>
                  <a:lnTo>
                    <a:pt x="168" y="17"/>
                  </a:lnTo>
                  <a:lnTo>
                    <a:pt x="180" y="17"/>
                  </a:lnTo>
                  <a:lnTo>
                    <a:pt x="180" y="22"/>
                  </a:lnTo>
                  <a:lnTo>
                    <a:pt x="185" y="22"/>
                  </a:lnTo>
                  <a:lnTo>
                    <a:pt x="185" y="35"/>
                  </a:lnTo>
                  <a:close/>
                  <a:moveTo>
                    <a:pt x="151" y="35"/>
                  </a:moveTo>
                  <a:lnTo>
                    <a:pt x="151" y="35"/>
                  </a:lnTo>
                  <a:lnTo>
                    <a:pt x="130" y="35"/>
                  </a:lnTo>
                  <a:lnTo>
                    <a:pt x="130" y="22"/>
                  </a:lnTo>
                  <a:lnTo>
                    <a:pt x="135" y="22"/>
                  </a:lnTo>
                  <a:lnTo>
                    <a:pt x="135" y="17"/>
                  </a:lnTo>
                  <a:lnTo>
                    <a:pt x="147" y="17"/>
                  </a:lnTo>
                  <a:lnTo>
                    <a:pt x="147" y="22"/>
                  </a:lnTo>
                  <a:lnTo>
                    <a:pt x="151" y="22"/>
                  </a:lnTo>
                  <a:lnTo>
                    <a:pt x="151" y="35"/>
                  </a:lnTo>
                  <a:close/>
                  <a:moveTo>
                    <a:pt x="118" y="35"/>
                  </a:moveTo>
                  <a:lnTo>
                    <a:pt x="118" y="35"/>
                  </a:lnTo>
                  <a:lnTo>
                    <a:pt x="97" y="35"/>
                  </a:lnTo>
                  <a:lnTo>
                    <a:pt x="97" y="22"/>
                  </a:lnTo>
                  <a:lnTo>
                    <a:pt x="101" y="22"/>
                  </a:lnTo>
                  <a:lnTo>
                    <a:pt x="101" y="17"/>
                  </a:lnTo>
                  <a:lnTo>
                    <a:pt x="113" y="17"/>
                  </a:lnTo>
                  <a:lnTo>
                    <a:pt x="113" y="22"/>
                  </a:lnTo>
                  <a:lnTo>
                    <a:pt x="118" y="22"/>
                  </a:lnTo>
                  <a:lnTo>
                    <a:pt x="118" y="35"/>
                  </a:lnTo>
                  <a:close/>
                  <a:moveTo>
                    <a:pt x="85" y="35"/>
                  </a:moveTo>
                  <a:lnTo>
                    <a:pt x="85" y="35"/>
                  </a:lnTo>
                  <a:lnTo>
                    <a:pt x="63" y="35"/>
                  </a:lnTo>
                  <a:lnTo>
                    <a:pt x="63" y="22"/>
                  </a:lnTo>
                  <a:lnTo>
                    <a:pt x="67" y="22"/>
                  </a:lnTo>
                  <a:lnTo>
                    <a:pt x="67" y="17"/>
                  </a:lnTo>
                  <a:lnTo>
                    <a:pt x="79" y="17"/>
                  </a:lnTo>
                  <a:lnTo>
                    <a:pt x="79" y="22"/>
                  </a:lnTo>
                  <a:lnTo>
                    <a:pt x="85" y="22"/>
                  </a:lnTo>
                  <a:lnTo>
                    <a:pt x="85" y="35"/>
                  </a:lnTo>
                  <a:close/>
                  <a:moveTo>
                    <a:pt x="26" y="35"/>
                  </a:moveTo>
                  <a:lnTo>
                    <a:pt x="26" y="35"/>
                  </a:lnTo>
                  <a:cubicBezTo>
                    <a:pt x="20" y="35"/>
                    <a:pt x="16" y="30"/>
                    <a:pt x="16" y="25"/>
                  </a:cubicBezTo>
                  <a:cubicBezTo>
                    <a:pt x="16" y="19"/>
                    <a:pt x="20" y="15"/>
                    <a:pt x="26" y="15"/>
                  </a:cubicBezTo>
                  <a:cubicBezTo>
                    <a:pt x="31" y="15"/>
                    <a:pt x="36" y="19"/>
                    <a:pt x="36" y="25"/>
                  </a:cubicBezTo>
                  <a:cubicBezTo>
                    <a:pt x="36" y="30"/>
                    <a:pt x="31" y="35"/>
                    <a:pt x="26" y="35"/>
                  </a:cubicBezTo>
                  <a:close/>
                  <a:moveTo>
                    <a:pt x="0" y="49"/>
                  </a:moveTo>
                  <a:lnTo>
                    <a:pt x="0" y="49"/>
                  </a:lnTo>
                  <a:lnTo>
                    <a:pt x="248" y="49"/>
                  </a:lnTo>
                  <a:lnTo>
                    <a:pt x="248" y="0"/>
                  </a:lnTo>
                  <a:lnTo>
                    <a:pt x="0" y="0"/>
                  </a:lnTo>
                  <a:lnTo>
                    <a:pt x="0" y="49"/>
                  </a:lnTo>
                  <a:close/>
                  <a:moveTo>
                    <a:pt x="0" y="0"/>
                  </a:move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1" name="Freeform 48"/>
            <p:cNvSpPr>
              <a:spLocks/>
            </p:cNvSpPr>
            <p:nvPr/>
          </p:nvSpPr>
          <p:spPr bwMode="auto">
            <a:xfrm>
              <a:off x="1320800" y="1168401"/>
              <a:ext cx="7938" cy="7938"/>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2" y="0"/>
                    <a:pt x="0" y="2"/>
                    <a:pt x="0" y="5"/>
                  </a:cubicBezTo>
                  <a:cubicBezTo>
                    <a:pt x="0" y="7"/>
                    <a:pt x="2" y="10"/>
                    <a:pt x="5" y="10"/>
                  </a:cubicBezTo>
                  <a:cubicBezTo>
                    <a:pt x="8" y="10"/>
                    <a:pt x="10" y="7"/>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2" name="Freeform 49"/>
            <p:cNvSpPr>
              <a:spLocks/>
            </p:cNvSpPr>
            <p:nvPr/>
          </p:nvSpPr>
          <p:spPr bwMode="auto">
            <a:xfrm>
              <a:off x="1711325" y="1168401"/>
              <a:ext cx="7938" cy="7938"/>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3" y="0"/>
                    <a:pt x="0" y="2"/>
                    <a:pt x="0" y="5"/>
                  </a:cubicBezTo>
                  <a:cubicBezTo>
                    <a:pt x="0" y="7"/>
                    <a:pt x="3" y="10"/>
                    <a:pt x="5" y="10"/>
                  </a:cubicBezTo>
                  <a:cubicBezTo>
                    <a:pt x="8" y="10"/>
                    <a:pt x="10" y="7"/>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3" name="Freeform 50"/>
            <p:cNvSpPr>
              <a:spLocks/>
            </p:cNvSpPr>
            <p:nvPr/>
          </p:nvSpPr>
          <p:spPr bwMode="auto">
            <a:xfrm>
              <a:off x="1544638" y="1168401"/>
              <a:ext cx="7938" cy="7938"/>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2" y="0"/>
                    <a:pt x="0" y="2"/>
                    <a:pt x="0" y="5"/>
                  </a:cubicBezTo>
                  <a:cubicBezTo>
                    <a:pt x="0" y="7"/>
                    <a:pt x="2" y="10"/>
                    <a:pt x="5" y="10"/>
                  </a:cubicBezTo>
                  <a:cubicBezTo>
                    <a:pt x="8" y="10"/>
                    <a:pt x="10" y="7"/>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4" name="Freeform 51"/>
            <p:cNvSpPr>
              <a:spLocks noEditPoints="1"/>
            </p:cNvSpPr>
            <p:nvPr/>
          </p:nvSpPr>
          <p:spPr bwMode="auto">
            <a:xfrm>
              <a:off x="1527175" y="1150938"/>
              <a:ext cx="209550" cy="41275"/>
            </a:xfrm>
            <a:custGeom>
              <a:avLst/>
              <a:gdLst>
                <a:gd name="T0" fmla="*/ 221 w 247"/>
                <a:gd name="T1" fmla="*/ 35 h 49"/>
                <a:gd name="T2" fmla="*/ 221 w 247"/>
                <a:gd name="T3" fmla="*/ 35 h 49"/>
                <a:gd name="T4" fmla="*/ 212 w 247"/>
                <a:gd name="T5" fmla="*/ 25 h 49"/>
                <a:gd name="T6" fmla="*/ 221 w 247"/>
                <a:gd name="T7" fmla="*/ 15 h 49"/>
                <a:gd name="T8" fmla="*/ 231 w 247"/>
                <a:gd name="T9" fmla="*/ 25 h 49"/>
                <a:gd name="T10" fmla="*/ 221 w 247"/>
                <a:gd name="T11" fmla="*/ 35 h 49"/>
                <a:gd name="T12" fmla="*/ 184 w 247"/>
                <a:gd name="T13" fmla="*/ 35 h 49"/>
                <a:gd name="T14" fmla="*/ 184 w 247"/>
                <a:gd name="T15" fmla="*/ 35 h 49"/>
                <a:gd name="T16" fmla="*/ 163 w 247"/>
                <a:gd name="T17" fmla="*/ 35 h 49"/>
                <a:gd name="T18" fmla="*/ 163 w 247"/>
                <a:gd name="T19" fmla="*/ 22 h 49"/>
                <a:gd name="T20" fmla="*/ 167 w 247"/>
                <a:gd name="T21" fmla="*/ 22 h 49"/>
                <a:gd name="T22" fmla="*/ 167 w 247"/>
                <a:gd name="T23" fmla="*/ 17 h 49"/>
                <a:gd name="T24" fmla="*/ 179 w 247"/>
                <a:gd name="T25" fmla="*/ 17 h 49"/>
                <a:gd name="T26" fmla="*/ 179 w 247"/>
                <a:gd name="T27" fmla="*/ 22 h 49"/>
                <a:gd name="T28" fmla="*/ 184 w 247"/>
                <a:gd name="T29" fmla="*/ 22 h 49"/>
                <a:gd name="T30" fmla="*/ 184 w 247"/>
                <a:gd name="T31" fmla="*/ 35 h 49"/>
                <a:gd name="T32" fmla="*/ 151 w 247"/>
                <a:gd name="T33" fmla="*/ 35 h 49"/>
                <a:gd name="T34" fmla="*/ 151 w 247"/>
                <a:gd name="T35" fmla="*/ 35 h 49"/>
                <a:gd name="T36" fmla="*/ 129 w 247"/>
                <a:gd name="T37" fmla="*/ 35 h 49"/>
                <a:gd name="T38" fmla="*/ 129 w 247"/>
                <a:gd name="T39" fmla="*/ 22 h 49"/>
                <a:gd name="T40" fmla="*/ 134 w 247"/>
                <a:gd name="T41" fmla="*/ 22 h 49"/>
                <a:gd name="T42" fmla="*/ 134 w 247"/>
                <a:gd name="T43" fmla="*/ 17 h 49"/>
                <a:gd name="T44" fmla="*/ 146 w 247"/>
                <a:gd name="T45" fmla="*/ 17 h 49"/>
                <a:gd name="T46" fmla="*/ 146 w 247"/>
                <a:gd name="T47" fmla="*/ 22 h 49"/>
                <a:gd name="T48" fmla="*/ 151 w 247"/>
                <a:gd name="T49" fmla="*/ 22 h 49"/>
                <a:gd name="T50" fmla="*/ 151 w 247"/>
                <a:gd name="T51" fmla="*/ 35 h 49"/>
                <a:gd name="T52" fmla="*/ 117 w 247"/>
                <a:gd name="T53" fmla="*/ 35 h 49"/>
                <a:gd name="T54" fmla="*/ 117 w 247"/>
                <a:gd name="T55" fmla="*/ 35 h 49"/>
                <a:gd name="T56" fmla="*/ 96 w 247"/>
                <a:gd name="T57" fmla="*/ 35 h 49"/>
                <a:gd name="T58" fmla="*/ 96 w 247"/>
                <a:gd name="T59" fmla="*/ 22 h 49"/>
                <a:gd name="T60" fmla="*/ 101 w 247"/>
                <a:gd name="T61" fmla="*/ 22 h 49"/>
                <a:gd name="T62" fmla="*/ 101 w 247"/>
                <a:gd name="T63" fmla="*/ 17 h 49"/>
                <a:gd name="T64" fmla="*/ 112 w 247"/>
                <a:gd name="T65" fmla="*/ 17 h 49"/>
                <a:gd name="T66" fmla="*/ 112 w 247"/>
                <a:gd name="T67" fmla="*/ 22 h 49"/>
                <a:gd name="T68" fmla="*/ 117 w 247"/>
                <a:gd name="T69" fmla="*/ 22 h 49"/>
                <a:gd name="T70" fmla="*/ 117 w 247"/>
                <a:gd name="T71" fmla="*/ 35 h 49"/>
                <a:gd name="T72" fmla="*/ 84 w 247"/>
                <a:gd name="T73" fmla="*/ 35 h 49"/>
                <a:gd name="T74" fmla="*/ 84 w 247"/>
                <a:gd name="T75" fmla="*/ 35 h 49"/>
                <a:gd name="T76" fmla="*/ 62 w 247"/>
                <a:gd name="T77" fmla="*/ 35 h 49"/>
                <a:gd name="T78" fmla="*/ 62 w 247"/>
                <a:gd name="T79" fmla="*/ 22 h 49"/>
                <a:gd name="T80" fmla="*/ 67 w 247"/>
                <a:gd name="T81" fmla="*/ 22 h 49"/>
                <a:gd name="T82" fmla="*/ 67 w 247"/>
                <a:gd name="T83" fmla="*/ 17 h 49"/>
                <a:gd name="T84" fmla="*/ 78 w 247"/>
                <a:gd name="T85" fmla="*/ 17 h 49"/>
                <a:gd name="T86" fmla="*/ 78 w 247"/>
                <a:gd name="T87" fmla="*/ 22 h 49"/>
                <a:gd name="T88" fmla="*/ 84 w 247"/>
                <a:gd name="T89" fmla="*/ 22 h 49"/>
                <a:gd name="T90" fmla="*/ 84 w 247"/>
                <a:gd name="T91" fmla="*/ 35 h 49"/>
                <a:gd name="T92" fmla="*/ 25 w 247"/>
                <a:gd name="T93" fmla="*/ 35 h 49"/>
                <a:gd name="T94" fmla="*/ 25 w 247"/>
                <a:gd name="T95" fmla="*/ 35 h 49"/>
                <a:gd name="T96" fmla="*/ 15 w 247"/>
                <a:gd name="T97" fmla="*/ 25 h 49"/>
                <a:gd name="T98" fmla="*/ 25 w 247"/>
                <a:gd name="T99" fmla="*/ 15 h 49"/>
                <a:gd name="T100" fmla="*/ 35 w 247"/>
                <a:gd name="T101" fmla="*/ 25 h 49"/>
                <a:gd name="T102" fmla="*/ 25 w 247"/>
                <a:gd name="T103" fmla="*/ 35 h 49"/>
                <a:gd name="T104" fmla="*/ 0 w 247"/>
                <a:gd name="T105" fmla="*/ 49 h 49"/>
                <a:gd name="T106" fmla="*/ 0 w 247"/>
                <a:gd name="T107" fmla="*/ 49 h 49"/>
                <a:gd name="T108" fmla="*/ 247 w 247"/>
                <a:gd name="T109" fmla="*/ 49 h 49"/>
                <a:gd name="T110" fmla="*/ 247 w 247"/>
                <a:gd name="T111" fmla="*/ 0 h 49"/>
                <a:gd name="T112" fmla="*/ 0 w 247"/>
                <a:gd name="T113" fmla="*/ 0 h 49"/>
                <a:gd name="T114" fmla="*/ 0 w 247"/>
                <a:gd name="T115" fmla="*/ 49 h 49"/>
                <a:gd name="T116" fmla="*/ 0 w 247"/>
                <a:gd name="T117" fmla="*/ 0 h 49"/>
                <a:gd name="T118" fmla="*/ 0 w 247"/>
                <a:gd name="T1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7" h="49">
                  <a:moveTo>
                    <a:pt x="221" y="35"/>
                  </a:moveTo>
                  <a:lnTo>
                    <a:pt x="221" y="35"/>
                  </a:lnTo>
                  <a:cubicBezTo>
                    <a:pt x="216" y="35"/>
                    <a:pt x="212" y="30"/>
                    <a:pt x="212" y="25"/>
                  </a:cubicBezTo>
                  <a:cubicBezTo>
                    <a:pt x="212" y="19"/>
                    <a:pt x="216" y="15"/>
                    <a:pt x="221" y="15"/>
                  </a:cubicBezTo>
                  <a:cubicBezTo>
                    <a:pt x="227" y="15"/>
                    <a:pt x="231" y="19"/>
                    <a:pt x="231" y="25"/>
                  </a:cubicBezTo>
                  <a:cubicBezTo>
                    <a:pt x="231" y="30"/>
                    <a:pt x="227" y="35"/>
                    <a:pt x="221" y="35"/>
                  </a:cubicBezTo>
                  <a:close/>
                  <a:moveTo>
                    <a:pt x="184" y="35"/>
                  </a:moveTo>
                  <a:lnTo>
                    <a:pt x="184" y="35"/>
                  </a:lnTo>
                  <a:lnTo>
                    <a:pt x="163" y="35"/>
                  </a:lnTo>
                  <a:lnTo>
                    <a:pt x="163" y="22"/>
                  </a:lnTo>
                  <a:lnTo>
                    <a:pt x="167" y="22"/>
                  </a:lnTo>
                  <a:lnTo>
                    <a:pt x="167" y="17"/>
                  </a:lnTo>
                  <a:lnTo>
                    <a:pt x="179" y="17"/>
                  </a:lnTo>
                  <a:lnTo>
                    <a:pt x="179" y="22"/>
                  </a:lnTo>
                  <a:lnTo>
                    <a:pt x="184" y="22"/>
                  </a:lnTo>
                  <a:lnTo>
                    <a:pt x="184" y="35"/>
                  </a:lnTo>
                  <a:close/>
                  <a:moveTo>
                    <a:pt x="151" y="35"/>
                  </a:moveTo>
                  <a:lnTo>
                    <a:pt x="151" y="35"/>
                  </a:lnTo>
                  <a:lnTo>
                    <a:pt x="129" y="35"/>
                  </a:lnTo>
                  <a:lnTo>
                    <a:pt x="129" y="22"/>
                  </a:lnTo>
                  <a:lnTo>
                    <a:pt x="134" y="22"/>
                  </a:lnTo>
                  <a:lnTo>
                    <a:pt x="134" y="17"/>
                  </a:lnTo>
                  <a:lnTo>
                    <a:pt x="146" y="17"/>
                  </a:lnTo>
                  <a:lnTo>
                    <a:pt x="146" y="22"/>
                  </a:lnTo>
                  <a:lnTo>
                    <a:pt x="151" y="22"/>
                  </a:lnTo>
                  <a:lnTo>
                    <a:pt x="151" y="35"/>
                  </a:lnTo>
                  <a:close/>
                  <a:moveTo>
                    <a:pt x="117" y="35"/>
                  </a:moveTo>
                  <a:lnTo>
                    <a:pt x="117" y="35"/>
                  </a:lnTo>
                  <a:lnTo>
                    <a:pt x="96" y="35"/>
                  </a:lnTo>
                  <a:lnTo>
                    <a:pt x="96" y="22"/>
                  </a:lnTo>
                  <a:lnTo>
                    <a:pt x="101" y="22"/>
                  </a:lnTo>
                  <a:lnTo>
                    <a:pt x="101" y="17"/>
                  </a:lnTo>
                  <a:lnTo>
                    <a:pt x="112" y="17"/>
                  </a:lnTo>
                  <a:lnTo>
                    <a:pt x="112" y="22"/>
                  </a:lnTo>
                  <a:lnTo>
                    <a:pt x="117" y="22"/>
                  </a:lnTo>
                  <a:lnTo>
                    <a:pt x="117" y="35"/>
                  </a:lnTo>
                  <a:close/>
                  <a:moveTo>
                    <a:pt x="84" y="35"/>
                  </a:moveTo>
                  <a:lnTo>
                    <a:pt x="84" y="35"/>
                  </a:lnTo>
                  <a:lnTo>
                    <a:pt x="62" y="35"/>
                  </a:lnTo>
                  <a:lnTo>
                    <a:pt x="62" y="22"/>
                  </a:lnTo>
                  <a:lnTo>
                    <a:pt x="67" y="22"/>
                  </a:lnTo>
                  <a:lnTo>
                    <a:pt x="67" y="17"/>
                  </a:lnTo>
                  <a:lnTo>
                    <a:pt x="78" y="17"/>
                  </a:lnTo>
                  <a:lnTo>
                    <a:pt x="78" y="22"/>
                  </a:lnTo>
                  <a:lnTo>
                    <a:pt x="84" y="22"/>
                  </a:lnTo>
                  <a:lnTo>
                    <a:pt x="84" y="35"/>
                  </a:lnTo>
                  <a:close/>
                  <a:moveTo>
                    <a:pt x="25" y="35"/>
                  </a:moveTo>
                  <a:lnTo>
                    <a:pt x="25" y="35"/>
                  </a:lnTo>
                  <a:cubicBezTo>
                    <a:pt x="20" y="35"/>
                    <a:pt x="15" y="30"/>
                    <a:pt x="15" y="25"/>
                  </a:cubicBezTo>
                  <a:cubicBezTo>
                    <a:pt x="15" y="19"/>
                    <a:pt x="20" y="15"/>
                    <a:pt x="25" y="15"/>
                  </a:cubicBezTo>
                  <a:cubicBezTo>
                    <a:pt x="30" y="15"/>
                    <a:pt x="35" y="19"/>
                    <a:pt x="35" y="25"/>
                  </a:cubicBezTo>
                  <a:cubicBezTo>
                    <a:pt x="35" y="30"/>
                    <a:pt x="30" y="35"/>
                    <a:pt x="25" y="35"/>
                  </a:cubicBezTo>
                  <a:close/>
                  <a:moveTo>
                    <a:pt x="0" y="49"/>
                  </a:moveTo>
                  <a:lnTo>
                    <a:pt x="0" y="49"/>
                  </a:lnTo>
                  <a:lnTo>
                    <a:pt x="247" y="49"/>
                  </a:lnTo>
                  <a:lnTo>
                    <a:pt x="247" y="0"/>
                  </a:lnTo>
                  <a:lnTo>
                    <a:pt x="0" y="0"/>
                  </a:lnTo>
                  <a:lnTo>
                    <a:pt x="0" y="49"/>
                  </a:lnTo>
                  <a:close/>
                  <a:moveTo>
                    <a:pt x="0" y="0"/>
                  </a:move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5" name="Freeform 52"/>
            <p:cNvSpPr>
              <a:spLocks/>
            </p:cNvSpPr>
            <p:nvPr/>
          </p:nvSpPr>
          <p:spPr bwMode="auto">
            <a:xfrm>
              <a:off x="1487488" y="1227138"/>
              <a:ext cx="7938" cy="9525"/>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3" y="0"/>
                    <a:pt x="0" y="2"/>
                    <a:pt x="0" y="5"/>
                  </a:cubicBezTo>
                  <a:cubicBezTo>
                    <a:pt x="0" y="8"/>
                    <a:pt x="3" y="10"/>
                    <a:pt x="5" y="10"/>
                  </a:cubicBezTo>
                  <a:cubicBezTo>
                    <a:pt x="8" y="10"/>
                    <a:pt x="10" y="8"/>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6" name="Freeform 53"/>
            <p:cNvSpPr>
              <a:spLocks/>
            </p:cNvSpPr>
            <p:nvPr/>
          </p:nvSpPr>
          <p:spPr bwMode="auto">
            <a:xfrm>
              <a:off x="1320800" y="1227138"/>
              <a:ext cx="7938" cy="9525"/>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2" y="0"/>
                    <a:pt x="0" y="2"/>
                    <a:pt x="0" y="5"/>
                  </a:cubicBezTo>
                  <a:cubicBezTo>
                    <a:pt x="0" y="8"/>
                    <a:pt x="2" y="10"/>
                    <a:pt x="5" y="10"/>
                  </a:cubicBezTo>
                  <a:cubicBezTo>
                    <a:pt x="8" y="10"/>
                    <a:pt x="10" y="8"/>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7" name="Freeform 54"/>
            <p:cNvSpPr>
              <a:spLocks noEditPoints="1"/>
            </p:cNvSpPr>
            <p:nvPr/>
          </p:nvSpPr>
          <p:spPr bwMode="auto">
            <a:xfrm>
              <a:off x="1301750" y="1211263"/>
              <a:ext cx="211138" cy="41275"/>
            </a:xfrm>
            <a:custGeom>
              <a:avLst/>
              <a:gdLst>
                <a:gd name="T0" fmla="*/ 222 w 248"/>
                <a:gd name="T1" fmla="*/ 35 h 49"/>
                <a:gd name="T2" fmla="*/ 222 w 248"/>
                <a:gd name="T3" fmla="*/ 35 h 49"/>
                <a:gd name="T4" fmla="*/ 212 w 248"/>
                <a:gd name="T5" fmla="*/ 25 h 49"/>
                <a:gd name="T6" fmla="*/ 222 w 248"/>
                <a:gd name="T7" fmla="*/ 15 h 49"/>
                <a:gd name="T8" fmla="*/ 232 w 248"/>
                <a:gd name="T9" fmla="*/ 25 h 49"/>
                <a:gd name="T10" fmla="*/ 222 w 248"/>
                <a:gd name="T11" fmla="*/ 35 h 49"/>
                <a:gd name="T12" fmla="*/ 185 w 248"/>
                <a:gd name="T13" fmla="*/ 35 h 49"/>
                <a:gd name="T14" fmla="*/ 185 w 248"/>
                <a:gd name="T15" fmla="*/ 35 h 49"/>
                <a:gd name="T16" fmla="*/ 163 w 248"/>
                <a:gd name="T17" fmla="*/ 35 h 49"/>
                <a:gd name="T18" fmla="*/ 163 w 248"/>
                <a:gd name="T19" fmla="*/ 22 h 49"/>
                <a:gd name="T20" fmla="*/ 168 w 248"/>
                <a:gd name="T21" fmla="*/ 22 h 49"/>
                <a:gd name="T22" fmla="*/ 168 w 248"/>
                <a:gd name="T23" fmla="*/ 17 h 49"/>
                <a:gd name="T24" fmla="*/ 180 w 248"/>
                <a:gd name="T25" fmla="*/ 17 h 49"/>
                <a:gd name="T26" fmla="*/ 180 w 248"/>
                <a:gd name="T27" fmla="*/ 22 h 49"/>
                <a:gd name="T28" fmla="*/ 185 w 248"/>
                <a:gd name="T29" fmla="*/ 22 h 49"/>
                <a:gd name="T30" fmla="*/ 185 w 248"/>
                <a:gd name="T31" fmla="*/ 35 h 49"/>
                <a:gd name="T32" fmla="*/ 151 w 248"/>
                <a:gd name="T33" fmla="*/ 35 h 49"/>
                <a:gd name="T34" fmla="*/ 151 w 248"/>
                <a:gd name="T35" fmla="*/ 35 h 49"/>
                <a:gd name="T36" fmla="*/ 130 w 248"/>
                <a:gd name="T37" fmla="*/ 35 h 49"/>
                <a:gd name="T38" fmla="*/ 130 w 248"/>
                <a:gd name="T39" fmla="*/ 22 h 49"/>
                <a:gd name="T40" fmla="*/ 135 w 248"/>
                <a:gd name="T41" fmla="*/ 22 h 49"/>
                <a:gd name="T42" fmla="*/ 135 w 248"/>
                <a:gd name="T43" fmla="*/ 17 h 49"/>
                <a:gd name="T44" fmla="*/ 147 w 248"/>
                <a:gd name="T45" fmla="*/ 17 h 49"/>
                <a:gd name="T46" fmla="*/ 147 w 248"/>
                <a:gd name="T47" fmla="*/ 22 h 49"/>
                <a:gd name="T48" fmla="*/ 151 w 248"/>
                <a:gd name="T49" fmla="*/ 22 h 49"/>
                <a:gd name="T50" fmla="*/ 151 w 248"/>
                <a:gd name="T51" fmla="*/ 35 h 49"/>
                <a:gd name="T52" fmla="*/ 118 w 248"/>
                <a:gd name="T53" fmla="*/ 35 h 49"/>
                <a:gd name="T54" fmla="*/ 118 w 248"/>
                <a:gd name="T55" fmla="*/ 35 h 49"/>
                <a:gd name="T56" fmla="*/ 97 w 248"/>
                <a:gd name="T57" fmla="*/ 35 h 49"/>
                <a:gd name="T58" fmla="*/ 97 w 248"/>
                <a:gd name="T59" fmla="*/ 22 h 49"/>
                <a:gd name="T60" fmla="*/ 101 w 248"/>
                <a:gd name="T61" fmla="*/ 22 h 49"/>
                <a:gd name="T62" fmla="*/ 101 w 248"/>
                <a:gd name="T63" fmla="*/ 17 h 49"/>
                <a:gd name="T64" fmla="*/ 113 w 248"/>
                <a:gd name="T65" fmla="*/ 17 h 49"/>
                <a:gd name="T66" fmla="*/ 113 w 248"/>
                <a:gd name="T67" fmla="*/ 22 h 49"/>
                <a:gd name="T68" fmla="*/ 118 w 248"/>
                <a:gd name="T69" fmla="*/ 22 h 49"/>
                <a:gd name="T70" fmla="*/ 118 w 248"/>
                <a:gd name="T71" fmla="*/ 35 h 49"/>
                <a:gd name="T72" fmla="*/ 85 w 248"/>
                <a:gd name="T73" fmla="*/ 35 h 49"/>
                <a:gd name="T74" fmla="*/ 85 w 248"/>
                <a:gd name="T75" fmla="*/ 35 h 49"/>
                <a:gd name="T76" fmla="*/ 63 w 248"/>
                <a:gd name="T77" fmla="*/ 35 h 49"/>
                <a:gd name="T78" fmla="*/ 63 w 248"/>
                <a:gd name="T79" fmla="*/ 22 h 49"/>
                <a:gd name="T80" fmla="*/ 67 w 248"/>
                <a:gd name="T81" fmla="*/ 22 h 49"/>
                <a:gd name="T82" fmla="*/ 67 w 248"/>
                <a:gd name="T83" fmla="*/ 17 h 49"/>
                <a:gd name="T84" fmla="*/ 79 w 248"/>
                <a:gd name="T85" fmla="*/ 17 h 49"/>
                <a:gd name="T86" fmla="*/ 79 w 248"/>
                <a:gd name="T87" fmla="*/ 22 h 49"/>
                <a:gd name="T88" fmla="*/ 85 w 248"/>
                <a:gd name="T89" fmla="*/ 22 h 49"/>
                <a:gd name="T90" fmla="*/ 85 w 248"/>
                <a:gd name="T91" fmla="*/ 35 h 49"/>
                <a:gd name="T92" fmla="*/ 26 w 248"/>
                <a:gd name="T93" fmla="*/ 35 h 49"/>
                <a:gd name="T94" fmla="*/ 26 w 248"/>
                <a:gd name="T95" fmla="*/ 35 h 49"/>
                <a:gd name="T96" fmla="*/ 16 w 248"/>
                <a:gd name="T97" fmla="*/ 25 h 49"/>
                <a:gd name="T98" fmla="*/ 26 w 248"/>
                <a:gd name="T99" fmla="*/ 15 h 49"/>
                <a:gd name="T100" fmla="*/ 36 w 248"/>
                <a:gd name="T101" fmla="*/ 25 h 49"/>
                <a:gd name="T102" fmla="*/ 26 w 248"/>
                <a:gd name="T103" fmla="*/ 35 h 49"/>
                <a:gd name="T104" fmla="*/ 0 w 248"/>
                <a:gd name="T105" fmla="*/ 49 h 49"/>
                <a:gd name="T106" fmla="*/ 0 w 248"/>
                <a:gd name="T107" fmla="*/ 49 h 49"/>
                <a:gd name="T108" fmla="*/ 248 w 248"/>
                <a:gd name="T109" fmla="*/ 49 h 49"/>
                <a:gd name="T110" fmla="*/ 248 w 248"/>
                <a:gd name="T111" fmla="*/ 0 h 49"/>
                <a:gd name="T112" fmla="*/ 0 w 248"/>
                <a:gd name="T113" fmla="*/ 0 h 49"/>
                <a:gd name="T114" fmla="*/ 0 w 248"/>
                <a:gd name="T115" fmla="*/ 49 h 49"/>
                <a:gd name="T116" fmla="*/ 0 w 248"/>
                <a:gd name="T117" fmla="*/ 0 h 49"/>
                <a:gd name="T118" fmla="*/ 0 w 248"/>
                <a:gd name="T1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8" h="49">
                  <a:moveTo>
                    <a:pt x="222" y="35"/>
                  </a:moveTo>
                  <a:lnTo>
                    <a:pt x="222" y="35"/>
                  </a:lnTo>
                  <a:cubicBezTo>
                    <a:pt x="217" y="35"/>
                    <a:pt x="212" y="30"/>
                    <a:pt x="212" y="25"/>
                  </a:cubicBezTo>
                  <a:cubicBezTo>
                    <a:pt x="212" y="19"/>
                    <a:pt x="217" y="15"/>
                    <a:pt x="222" y="15"/>
                  </a:cubicBezTo>
                  <a:cubicBezTo>
                    <a:pt x="228" y="15"/>
                    <a:pt x="232" y="19"/>
                    <a:pt x="232" y="25"/>
                  </a:cubicBezTo>
                  <a:cubicBezTo>
                    <a:pt x="232" y="30"/>
                    <a:pt x="228" y="35"/>
                    <a:pt x="222" y="35"/>
                  </a:cubicBezTo>
                  <a:close/>
                  <a:moveTo>
                    <a:pt x="185" y="35"/>
                  </a:moveTo>
                  <a:lnTo>
                    <a:pt x="185" y="35"/>
                  </a:lnTo>
                  <a:lnTo>
                    <a:pt x="163" y="35"/>
                  </a:lnTo>
                  <a:lnTo>
                    <a:pt x="163" y="22"/>
                  </a:lnTo>
                  <a:lnTo>
                    <a:pt x="168" y="22"/>
                  </a:lnTo>
                  <a:lnTo>
                    <a:pt x="168" y="17"/>
                  </a:lnTo>
                  <a:lnTo>
                    <a:pt x="180" y="17"/>
                  </a:lnTo>
                  <a:lnTo>
                    <a:pt x="180" y="22"/>
                  </a:lnTo>
                  <a:lnTo>
                    <a:pt x="185" y="22"/>
                  </a:lnTo>
                  <a:lnTo>
                    <a:pt x="185" y="35"/>
                  </a:lnTo>
                  <a:close/>
                  <a:moveTo>
                    <a:pt x="151" y="35"/>
                  </a:moveTo>
                  <a:lnTo>
                    <a:pt x="151" y="35"/>
                  </a:lnTo>
                  <a:lnTo>
                    <a:pt x="130" y="35"/>
                  </a:lnTo>
                  <a:lnTo>
                    <a:pt x="130" y="22"/>
                  </a:lnTo>
                  <a:lnTo>
                    <a:pt x="135" y="22"/>
                  </a:lnTo>
                  <a:lnTo>
                    <a:pt x="135" y="17"/>
                  </a:lnTo>
                  <a:lnTo>
                    <a:pt x="147" y="17"/>
                  </a:lnTo>
                  <a:lnTo>
                    <a:pt x="147" y="22"/>
                  </a:lnTo>
                  <a:lnTo>
                    <a:pt x="151" y="22"/>
                  </a:lnTo>
                  <a:lnTo>
                    <a:pt x="151" y="35"/>
                  </a:lnTo>
                  <a:close/>
                  <a:moveTo>
                    <a:pt x="118" y="35"/>
                  </a:moveTo>
                  <a:lnTo>
                    <a:pt x="118" y="35"/>
                  </a:lnTo>
                  <a:lnTo>
                    <a:pt x="97" y="35"/>
                  </a:lnTo>
                  <a:lnTo>
                    <a:pt x="97" y="22"/>
                  </a:lnTo>
                  <a:lnTo>
                    <a:pt x="101" y="22"/>
                  </a:lnTo>
                  <a:lnTo>
                    <a:pt x="101" y="17"/>
                  </a:lnTo>
                  <a:lnTo>
                    <a:pt x="113" y="17"/>
                  </a:lnTo>
                  <a:lnTo>
                    <a:pt x="113" y="22"/>
                  </a:lnTo>
                  <a:lnTo>
                    <a:pt x="118" y="22"/>
                  </a:lnTo>
                  <a:lnTo>
                    <a:pt x="118" y="35"/>
                  </a:lnTo>
                  <a:close/>
                  <a:moveTo>
                    <a:pt x="85" y="35"/>
                  </a:moveTo>
                  <a:lnTo>
                    <a:pt x="85" y="35"/>
                  </a:lnTo>
                  <a:lnTo>
                    <a:pt x="63" y="35"/>
                  </a:lnTo>
                  <a:lnTo>
                    <a:pt x="63" y="22"/>
                  </a:lnTo>
                  <a:lnTo>
                    <a:pt x="67" y="22"/>
                  </a:lnTo>
                  <a:lnTo>
                    <a:pt x="67" y="17"/>
                  </a:lnTo>
                  <a:lnTo>
                    <a:pt x="79" y="17"/>
                  </a:lnTo>
                  <a:lnTo>
                    <a:pt x="79" y="22"/>
                  </a:lnTo>
                  <a:lnTo>
                    <a:pt x="85" y="22"/>
                  </a:lnTo>
                  <a:lnTo>
                    <a:pt x="85" y="35"/>
                  </a:lnTo>
                  <a:close/>
                  <a:moveTo>
                    <a:pt x="26" y="35"/>
                  </a:moveTo>
                  <a:lnTo>
                    <a:pt x="26" y="35"/>
                  </a:lnTo>
                  <a:cubicBezTo>
                    <a:pt x="20" y="35"/>
                    <a:pt x="16" y="30"/>
                    <a:pt x="16" y="25"/>
                  </a:cubicBezTo>
                  <a:cubicBezTo>
                    <a:pt x="16" y="19"/>
                    <a:pt x="20" y="15"/>
                    <a:pt x="26" y="15"/>
                  </a:cubicBezTo>
                  <a:cubicBezTo>
                    <a:pt x="31" y="15"/>
                    <a:pt x="36" y="19"/>
                    <a:pt x="36" y="25"/>
                  </a:cubicBezTo>
                  <a:cubicBezTo>
                    <a:pt x="36" y="30"/>
                    <a:pt x="31" y="35"/>
                    <a:pt x="26" y="35"/>
                  </a:cubicBezTo>
                  <a:close/>
                  <a:moveTo>
                    <a:pt x="0" y="49"/>
                  </a:moveTo>
                  <a:lnTo>
                    <a:pt x="0" y="49"/>
                  </a:lnTo>
                  <a:lnTo>
                    <a:pt x="248" y="49"/>
                  </a:lnTo>
                  <a:lnTo>
                    <a:pt x="248" y="0"/>
                  </a:lnTo>
                  <a:lnTo>
                    <a:pt x="0" y="0"/>
                  </a:lnTo>
                  <a:lnTo>
                    <a:pt x="0" y="49"/>
                  </a:lnTo>
                  <a:close/>
                  <a:moveTo>
                    <a:pt x="0" y="0"/>
                  </a:move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8" name="Freeform 55"/>
            <p:cNvSpPr>
              <a:spLocks/>
            </p:cNvSpPr>
            <p:nvPr/>
          </p:nvSpPr>
          <p:spPr bwMode="auto">
            <a:xfrm>
              <a:off x="1711325" y="1227138"/>
              <a:ext cx="7938" cy="9525"/>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3" y="0"/>
                    <a:pt x="0" y="2"/>
                    <a:pt x="0" y="5"/>
                  </a:cubicBezTo>
                  <a:cubicBezTo>
                    <a:pt x="0" y="8"/>
                    <a:pt x="3" y="10"/>
                    <a:pt x="5" y="10"/>
                  </a:cubicBezTo>
                  <a:cubicBezTo>
                    <a:pt x="8" y="10"/>
                    <a:pt x="10" y="8"/>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9" name="Freeform 56"/>
            <p:cNvSpPr>
              <a:spLocks/>
            </p:cNvSpPr>
            <p:nvPr/>
          </p:nvSpPr>
          <p:spPr bwMode="auto">
            <a:xfrm>
              <a:off x="1544638" y="1227138"/>
              <a:ext cx="7938" cy="9525"/>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2" y="0"/>
                    <a:pt x="0" y="2"/>
                    <a:pt x="0" y="5"/>
                  </a:cubicBezTo>
                  <a:cubicBezTo>
                    <a:pt x="0" y="8"/>
                    <a:pt x="2" y="10"/>
                    <a:pt x="5" y="10"/>
                  </a:cubicBezTo>
                  <a:cubicBezTo>
                    <a:pt x="8" y="10"/>
                    <a:pt x="10" y="8"/>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0" name="Freeform 57"/>
            <p:cNvSpPr>
              <a:spLocks noEditPoints="1"/>
            </p:cNvSpPr>
            <p:nvPr/>
          </p:nvSpPr>
          <p:spPr bwMode="auto">
            <a:xfrm>
              <a:off x="1527175" y="1211263"/>
              <a:ext cx="209550" cy="41275"/>
            </a:xfrm>
            <a:custGeom>
              <a:avLst/>
              <a:gdLst>
                <a:gd name="T0" fmla="*/ 221 w 247"/>
                <a:gd name="T1" fmla="*/ 35 h 49"/>
                <a:gd name="T2" fmla="*/ 221 w 247"/>
                <a:gd name="T3" fmla="*/ 35 h 49"/>
                <a:gd name="T4" fmla="*/ 212 w 247"/>
                <a:gd name="T5" fmla="*/ 25 h 49"/>
                <a:gd name="T6" fmla="*/ 221 w 247"/>
                <a:gd name="T7" fmla="*/ 15 h 49"/>
                <a:gd name="T8" fmla="*/ 231 w 247"/>
                <a:gd name="T9" fmla="*/ 25 h 49"/>
                <a:gd name="T10" fmla="*/ 221 w 247"/>
                <a:gd name="T11" fmla="*/ 35 h 49"/>
                <a:gd name="T12" fmla="*/ 184 w 247"/>
                <a:gd name="T13" fmla="*/ 35 h 49"/>
                <a:gd name="T14" fmla="*/ 184 w 247"/>
                <a:gd name="T15" fmla="*/ 35 h 49"/>
                <a:gd name="T16" fmla="*/ 163 w 247"/>
                <a:gd name="T17" fmla="*/ 35 h 49"/>
                <a:gd name="T18" fmla="*/ 163 w 247"/>
                <a:gd name="T19" fmla="*/ 22 h 49"/>
                <a:gd name="T20" fmla="*/ 167 w 247"/>
                <a:gd name="T21" fmla="*/ 22 h 49"/>
                <a:gd name="T22" fmla="*/ 167 w 247"/>
                <a:gd name="T23" fmla="*/ 17 h 49"/>
                <a:gd name="T24" fmla="*/ 179 w 247"/>
                <a:gd name="T25" fmla="*/ 17 h 49"/>
                <a:gd name="T26" fmla="*/ 179 w 247"/>
                <a:gd name="T27" fmla="*/ 22 h 49"/>
                <a:gd name="T28" fmla="*/ 184 w 247"/>
                <a:gd name="T29" fmla="*/ 22 h 49"/>
                <a:gd name="T30" fmla="*/ 184 w 247"/>
                <a:gd name="T31" fmla="*/ 35 h 49"/>
                <a:gd name="T32" fmla="*/ 151 w 247"/>
                <a:gd name="T33" fmla="*/ 35 h 49"/>
                <a:gd name="T34" fmla="*/ 151 w 247"/>
                <a:gd name="T35" fmla="*/ 35 h 49"/>
                <a:gd name="T36" fmla="*/ 129 w 247"/>
                <a:gd name="T37" fmla="*/ 35 h 49"/>
                <a:gd name="T38" fmla="*/ 129 w 247"/>
                <a:gd name="T39" fmla="*/ 22 h 49"/>
                <a:gd name="T40" fmla="*/ 134 w 247"/>
                <a:gd name="T41" fmla="*/ 22 h 49"/>
                <a:gd name="T42" fmla="*/ 134 w 247"/>
                <a:gd name="T43" fmla="*/ 17 h 49"/>
                <a:gd name="T44" fmla="*/ 146 w 247"/>
                <a:gd name="T45" fmla="*/ 17 h 49"/>
                <a:gd name="T46" fmla="*/ 146 w 247"/>
                <a:gd name="T47" fmla="*/ 22 h 49"/>
                <a:gd name="T48" fmla="*/ 151 w 247"/>
                <a:gd name="T49" fmla="*/ 22 h 49"/>
                <a:gd name="T50" fmla="*/ 151 w 247"/>
                <a:gd name="T51" fmla="*/ 35 h 49"/>
                <a:gd name="T52" fmla="*/ 117 w 247"/>
                <a:gd name="T53" fmla="*/ 35 h 49"/>
                <a:gd name="T54" fmla="*/ 117 w 247"/>
                <a:gd name="T55" fmla="*/ 35 h 49"/>
                <a:gd name="T56" fmla="*/ 96 w 247"/>
                <a:gd name="T57" fmla="*/ 35 h 49"/>
                <a:gd name="T58" fmla="*/ 96 w 247"/>
                <a:gd name="T59" fmla="*/ 22 h 49"/>
                <a:gd name="T60" fmla="*/ 101 w 247"/>
                <a:gd name="T61" fmla="*/ 22 h 49"/>
                <a:gd name="T62" fmla="*/ 101 w 247"/>
                <a:gd name="T63" fmla="*/ 17 h 49"/>
                <a:gd name="T64" fmla="*/ 112 w 247"/>
                <a:gd name="T65" fmla="*/ 17 h 49"/>
                <a:gd name="T66" fmla="*/ 112 w 247"/>
                <a:gd name="T67" fmla="*/ 22 h 49"/>
                <a:gd name="T68" fmla="*/ 117 w 247"/>
                <a:gd name="T69" fmla="*/ 22 h 49"/>
                <a:gd name="T70" fmla="*/ 117 w 247"/>
                <a:gd name="T71" fmla="*/ 35 h 49"/>
                <a:gd name="T72" fmla="*/ 84 w 247"/>
                <a:gd name="T73" fmla="*/ 35 h 49"/>
                <a:gd name="T74" fmla="*/ 84 w 247"/>
                <a:gd name="T75" fmla="*/ 35 h 49"/>
                <a:gd name="T76" fmla="*/ 62 w 247"/>
                <a:gd name="T77" fmla="*/ 35 h 49"/>
                <a:gd name="T78" fmla="*/ 62 w 247"/>
                <a:gd name="T79" fmla="*/ 22 h 49"/>
                <a:gd name="T80" fmla="*/ 67 w 247"/>
                <a:gd name="T81" fmla="*/ 22 h 49"/>
                <a:gd name="T82" fmla="*/ 67 w 247"/>
                <a:gd name="T83" fmla="*/ 17 h 49"/>
                <a:gd name="T84" fmla="*/ 78 w 247"/>
                <a:gd name="T85" fmla="*/ 17 h 49"/>
                <a:gd name="T86" fmla="*/ 78 w 247"/>
                <a:gd name="T87" fmla="*/ 22 h 49"/>
                <a:gd name="T88" fmla="*/ 84 w 247"/>
                <a:gd name="T89" fmla="*/ 22 h 49"/>
                <a:gd name="T90" fmla="*/ 84 w 247"/>
                <a:gd name="T91" fmla="*/ 35 h 49"/>
                <a:gd name="T92" fmla="*/ 25 w 247"/>
                <a:gd name="T93" fmla="*/ 35 h 49"/>
                <a:gd name="T94" fmla="*/ 25 w 247"/>
                <a:gd name="T95" fmla="*/ 35 h 49"/>
                <a:gd name="T96" fmla="*/ 15 w 247"/>
                <a:gd name="T97" fmla="*/ 25 h 49"/>
                <a:gd name="T98" fmla="*/ 25 w 247"/>
                <a:gd name="T99" fmla="*/ 15 h 49"/>
                <a:gd name="T100" fmla="*/ 35 w 247"/>
                <a:gd name="T101" fmla="*/ 25 h 49"/>
                <a:gd name="T102" fmla="*/ 25 w 247"/>
                <a:gd name="T103" fmla="*/ 35 h 49"/>
                <a:gd name="T104" fmla="*/ 0 w 247"/>
                <a:gd name="T105" fmla="*/ 49 h 49"/>
                <a:gd name="T106" fmla="*/ 0 w 247"/>
                <a:gd name="T107" fmla="*/ 49 h 49"/>
                <a:gd name="T108" fmla="*/ 247 w 247"/>
                <a:gd name="T109" fmla="*/ 49 h 49"/>
                <a:gd name="T110" fmla="*/ 247 w 247"/>
                <a:gd name="T111" fmla="*/ 0 h 49"/>
                <a:gd name="T112" fmla="*/ 0 w 247"/>
                <a:gd name="T113" fmla="*/ 0 h 49"/>
                <a:gd name="T114" fmla="*/ 0 w 247"/>
                <a:gd name="T115" fmla="*/ 49 h 49"/>
                <a:gd name="T116" fmla="*/ 0 w 247"/>
                <a:gd name="T117" fmla="*/ 0 h 49"/>
                <a:gd name="T118" fmla="*/ 0 w 247"/>
                <a:gd name="T1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7" h="49">
                  <a:moveTo>
                    <a:pt x="221" y="35"/>
                  </a:moveTo>
                  <a:lnTo>
                    <a:pt x="221" y="35"/>
                  </a:lnTo>
                  <a:cubicBezTo>
                    <a:pt x="216" y="35"/>
                    <a:pt x="212" y="30"/>
                    <a:pt x="212" y="25"/>
                  </a:cubicBezTo>
                  <a:cubicBezTo>
                    <a:pt x="212" y="19"/>
                    <a:pt x="216" y="15"/>
                    <a:pt x="221" y="15"/>
                  </a:cubicBezTo>
                  <a:cubicBezTo>
                    <a:pt x="227" y="15"/>
                    <a:pt x="231" y="19"/>
                    <a:pt x="231" y="25"/>
                  </a:cubicBezTo>
                  <a:cubicBezTo>
                    <a:pt x="231" y="30"/>
                    <a:pt x="227" y="35"/>
                    <a:pt x="221" y="35"/>
                  </a:cubicBezTo>
                  <a:close/>
                  <a:moveTo>
                    <a:pt x="184" y="35"/>
                  </a:moveTo>
                  <a:lnTo>
                    <a:pt x="184" y="35"/>
                  </a:lnTo>
                  <a:lnTo>
                    <a:pt x="163" y="35"/>
                  </a:lnTo>
                  <a:lnTo>
                    <a:pt x="163" y="22"/>
                  </a:lnTo>
                  <a:lnTo>
                    <a:pt x="167" y="22"/>
                  </a:lnTo>
                  <a:lnTo>
                    <a:pt x="167" y="17"/>
                  </a:lnTo>
                  <a:lnTo>
                    <a:pt x="179" y="17"/>
                  </a:lnTo>
                  <a:lnTo>
                    <a:pt x="179" y="22"/>
                  </a:lnTo>
                  <a:lnTo>
                    <a:pt x="184" y="22"/>
                  </a:lnTo>
                  <a:lnTo>
                    <a:pt x="184" y="35"/>
                  </a:lnTo>
                  <a:close/>
                  <a:moveTo>
                    <a:pt x="151" y="35"/>
                  </a:moveTo>
                  <a:lnTo>
                    <a:pt x="151" y="35"/>
                  </a:lnTo>
                  <a:lnTo>
                    <a:pt x="129" y="35"/>
                  </a:lnTo>
                  <a:lnTo>
                    <a:pt x="129" y="22"/>
                  </a:lnTo>
                  <a:lnTo>
                    <a:pt x="134" y="22"/>
                  </a:lnTo>
                  <a:lnTo>
                    <a:pt x="134" y="17"/>
                  </a:lnTo>
                  <a:lnTo>
                    <a:pt x="146" y="17"/>
                  </a:lnTo>
                  <a:lnTo>
                    <a:pt x="146" y="22"/>
                  </a:lnTo>
                  <a:lnTo>
                    <a:pt x="151" y="22"/>
                  </a:lnTo>
                  <a:lnTo>
                    <a:pt x="151" y="35"/>
                  </a:lnTo>
                  <a:close/>
                  <a:moveTo>
                    <a:pt x="117" y="35"/>
                  </a:moveTo>
                  <a:lnTo>
                    <a:pt x="117" y="35"/>
                  </a:lnTo>
                  <a:lnTo>
                    <a:pt x="96" y="35"/>
                  </a:lnTo>
                  <a:lnTo>
                    <a:pt x="96" y="22"/>
                  </a:lnTo>
                  <a:lnTo>
                    <a:pt x="101" y="22"/>
                  </a:lnTo>
                  <a:lnTo>
                    <a:pt x="101" y="17"/>
                  </a:lnTo>
                  <a:lnTo>
                    <a:pt x="112" y="17"/>
                  </a:lnTo>
                  <a:lnTo>
                    <a:pt x="112" y="22"/>
                  </a:lnTo>
                  <a:lnTo>
                    <a:pt x="117" y="22"/>
                  </a:lnTo>
                  <a:lnTo>
                    <a:pt x="117" y="35"/>
                  </a:lnTo>
                  <a:close/>
                  <a:moveTo>
                    <a:pt x="84" y="35"/>
                  </a:moveTo>
                  <a:lnTo>
                    <a:pt x="84" y="35"/>
                  </a:lnTo>
                  <a:lnTo>
                    <a:pt x="62" y="35"/>
                  </a:lnTo>
                  <a:lnTo>
                    <a:pt x="62" y="22"/>
                  </a:lnTo>
                  <a:lnTo>
                    <a:pt x="67" y="22"/>
                  </a:lnTo>
                  <a:lnTo>
                    <a:pt x="67" y="17"/>
                  </a:lnTo>
                  <a:lnTo>
                    <a:pt x="78" y="17"/>
                  </a:lnTo>
                  <a:lnTo>
                    <a:pt x="78" y="22"/>
                  </a:lnTo>
                  <a:lnTo>
                    <a:pt x="84" y="22"/>
                  </a:lnTo>
                  <a:lnTo>
                    <a:pt x="84" y="35"/>
                  </a:lnTo>
                  <a:close/>
                  <a:moveTo>
                    <a:pt x="25" y="35"/>
                  </a:moveTo>
                  <a:lnTo>
                    <a:pt x="25" y="35"/>
                  </a:lnTo>
                  <a:cubicBezTo>
                    <a:pt x="20" y="35"/>
                    <a:pt x="15" y="30"/>
                    <a:pt x="15" y="25"/>
                  </a:cubicBezTo>
                  <a:cubicBezTo>
                    <a:pt x="15" y="19"/>
                    <a:pt x="20" y="15"/>
                    <a:pt x="25" y="15"/>
                  </a:cubicBezTo>
                  <a:cubicBezTo>
                    <a:pt x="30" y="15"/>
                    <a:pt x="35" y="19"/>
                    <a:pt x="35" y="25"/>
                  </a:cubicBezTo>
                  <a:cubicBezTo>
                    <a:pt x="35" y="30"/>
                    <a:pt x="30" y="35"/>
                    <a:pt x="25" y="35"/>
                  </a:cubicBezTo>
                  <a:close/>
                  <a:moveTo>
                    <a:pt x="0" y="49"/>
                  </a:moveTo>
                  <a:lnTo>
                    <a:pt x="0" y="49"/>
                  </a:lnTo>
                  <a:lnTo>
                    <a:pt x="247" y="49"/>
                  </a:lnTo>
                  <a:lnTo>
                    <a:pt x="247" y="0"/>
                  </a:lnTo>
                  <a:lnTo>
                    <a:pt x="0" y="0"/>
                  </a:lnTo>
                  <a:lnTo>
                    <a:pt x="0" y="49"/>
                  </a:lnTo>
                  <a:close/>
                  <a:moveTo>
                    <a:pt x="0" y="0"/>
                  </a:move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71" name="组合 70"/>
          <p:cNvGrpSpPr/>
          <p:nvPr/>
        </p:nvGrpSpPr>
        <p:grpSpPr>
          <a:xfrm>
            <a:off x="1543611" y="3173358"/>
            <a:ext cx="2912752" cy="582551"/>
            <a:chOff x="2449513" y="1096964"/>
            <a:chExt cx="650875" cy="130175"/>
          </a:xfrm>
          <a:solidFill>
            <a:srgbClr val="15B0E8"/>
          </a:solidFill>
        </p:grpSpPr>
        <p:sp>
          <p:nvSpPr>
            <p:cNvPr id="72"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3"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4"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5"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6"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7"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8"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9"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0"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1"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2"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3"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4"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5"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6"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7"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8"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9"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0"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1"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2"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3"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4"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5"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6"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7"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8"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9"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0"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101" name="组合 100"/>
          <p:cNvGrpSpPr/>
          <p:nvPr/>
        </p:nvGrpSpPr>
        <p:grpSpPr>
          <a:xfrm>
            <a:off x="4645213" y="3180462"/>
            <a:ext cx="2912752" cy="582551"/>
            <a:chOff x="2449513" y="1096964"/>
            <a:chExt cx="650875" cy="130175"/>
          </a:xfrm>
          <a:solidFill>
            <a:srgbClr val="15B0E8"/>
          </a:solidFill>
        </p:grpSpPr>
        <p:sp>
          <p:nvSpPr>
            <p:cNvPr id="102"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3"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4"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5"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6"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7"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8"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9"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0"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1"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2"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3"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4"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5"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6"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7"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8"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9"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0"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1"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2"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3"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4"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5"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6"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7"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8"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9"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0"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cxnSp>
        <p:nvCxnSpPr>
          <p:cNvPr id="132" name="直接连接符 131"/>
          <p:cNvCxnSpPr>
            <a:stCxn id="67" idx="48"/>
          </p:cNvCxnSpPr>
          <p:nvPr/>
        </p:nvCxnSpPr>
        <p:spPr bwMode="auto">
          <a:xfrm>
            <a:off x="4146979" y="4749387"/>
            <a:ext cx="0" cy="1440133"/>
          </a:xfrm>
          <a:prstGeom prst="line">
            <a:avLst/>
          </a:prstGeom>
          <a:solidFill>
            <a:schemeClr val="accent1"/>
          </a:solidFill>
          <a:ln w="28575" cap="flat" cmpd="sng" algn="ctr">
            <a:solidFill>
              <a:srgbClr val="FFC000"/>
            </a:solidFill>
            <a:prstDash val="solid"/>
            <a:round/>
            <a:headEnd type="none" w="med" len="med"/>
            <a:tailEnd type="none" w="med" len="med"/>
          </a:ln>
          <a:effectLst/>
        </p:spPr>
      </p:cxnSp>
      <p:cxnSp>
        <p:nvCxnSpPr>
          <p:cNvPr id="134" name="直接连接符 133"/>
          <p:cNvCxnSpPr>
            <a:stCxn id="77" idx="0"/>
            <a:endCxn id="60" idx="48"/>
          </p:cNvCxnSpPr>
          <p:nvPr/>
        </p:nvCxnSpPr>
        <p:spPr bwMode="auto">
          <a:xfrm>
            <a:off x="3442124" y="3755909"/>
            <a:ext cx="704855" cy="897571"/>
          </a:xfrm>
          <a:prstGeom prst="line">
            <a:avLst/>
          </a:prstGeom>
          <a:solidFill>
            <a:schemeClr val="accent1"/>
          </a:solidFill>
          <a:ln w="28575" cap="flat" cmpd="sng" algn="ctr">
            <a:solidFill>
              <a:srgbClr val="FFC000"/>
            </a:solidFill>
            <a:prstDash val="solid"/>
            <a:round/>
            <a:headEnd type="none" w="med" len="med"/>
            <a:tailEnd type="none" w="med" len="med"/>
          </a:ln>
          <a:effectLst/>
        </p:spPr>
      </p:cxnSp>
      <p:cxnSp>
        <p:nvCxnSpPr>
          <p:cNvPr id="136" name="直接连接符 135"/>
          <p:cNvCxnSpPr>
            <a:stCxn id="107" idx="0"/>
            <a:endCxn id="62" idx="2"/>
          </p:cNvCxnSpPr>
          <p:nvPr/>
        </p:nvCxnSpPr>
        <p:spPr bwMode="auto">
          <a:xfrm flipH="1">
            <a:off x="5007452" y="3763013"/>
            <a:ext cx="1536274" cy="891060"/>
          </a:xfrm>
          <a:prstGeom prst="line">
            <a:avLst/>
          </a:prstGeom>
          <a:solidFill>
            <a:schemeClr val="accent1"/>
          </a:solidFill>
          <a:ln w="28575" cap="flat" cmpd="sng" algn="ctr">
            <a:solidFill>
              <a:srgbClr val="FFC000"/>
            </a:solidFill>
            <a:prstDash val="solid"/>
            <a:round/>
            <a:headEnd type="none" w="med" len="med"/>
            <a:tailEnd type="none" w="med" len="med"/>
          </a:ln>
          <a:effectLst/>
        </p:spPr>
      </p:cxnSp>
      <p:cxnSp>
        <p:nvCxnSpPr>
          <p:cNvPr id="143" name="直接连接符 142"/>
          <p:cNvCxnSpPr>
            <a:stCxn id="70" idx="2"/>
            <a:endCxn id="5" idx="39"/>
          </p:cNvCxnSpPr>
          <p:nvPr/>
        </p:nvCxnSpPr>
        <p:spPr bwMode="auto">
          <a:xfrm>
            <a:off x="4998121" y="4749387"/>
            <a:ext cx="28962" cy="1451236"/>
          </a:xfrm>
          <a:prstGeom prst="line">
            <a:avLst/>
          </a:prstGeom>
          <a:solidFill>
            <a:schemeClr val="accent1"/>
          </a:solidFill>
          <a:ln w="28575" cap="flat" cmpd="sng" algn="ctr">
            <a:solidFill>
              <a:srgbClr val="FFC000"/>
            </a:solidFill>
            <a:prstDash val="solid"/>
            <a:round/>
            <a:headEnd type="none" w="med" len="med"/>
            <a:tailEnd type="none" w="med" len="med"/>
          </a:ln>
          <a:effectLst/>
        </p:spPr>
      </p:cxnSp>
      <p:grpSp>
        <p:nvGrpSpPr>
          <p:cNvPr id="146" name="组合 145"/>
          <p:cNvGrpSpPr/>
          <p:nvPr/>
        </p:nvGrpSpPr>
        <p:grpSpPr>
          <a:xfrm>
            <a:off x="3006105" y="3465436"/>
            <a:ext cx="604520" cy="424648"/>
            <a:chOff x="4242843" y="1155504"/>
            <a:chExt cx="517525" cy="363538"/>
          </a:xfrm>
        </p:grpSpPr>
        <p:sp>
          <p:nvSpPr>
            <p:cNvPr id="147" name="Freeform 232"/>
            <p:cNvSpPr>
              <a:spLocks/>
            </p:cNvSpPr>
            <p:nvPr/>
          </p:nvSpPr>
          <p:spPr bwMode="auto">
            <a:xfrm>
              <a:off x="4242843" y="1155504"/>
              <a:ext cx="103188" cy="363538"/>
            </a:xfrm>
            <a:custGeom>
              <a:avLst/>
              <a:gdLst>
                <a:gd name="T0" fmla="*/ 89 w 131"/>
                <a:gd name="T1" fmla="*/ 392 h 458"/>
                <a:gd name="T2" fmla="*/ 89 w 131"/>
                <a:gd name="T3" fmla="*/ 456 h 458"/>
                <a:gd name="T4" fmla="*/ 89 w 131"/>
                <a:gd name="T5" fmla="*/ 456 h 458"/>
                <a:gd name="T6" fmla="*/ 91 w 131"/>
                <a:gd name="T7" fmla="*/ 458 h 458"/>
                <a:gd name="T8" fmla="*/ 131 w 131"/>
                <a:gd name="T9" fmla="*/ 458 h 458"/>
                <a:gd name="T10" fmla="*/ 131 w 131"/>
                <a:gd name="T11" fmla="*/ 458 h 458"/>
                <a:gd name="T12" fmla="*/ 131 w 131"/>
                <a:gd name="T13" fmla="*/ 456 h 458"/>
                <a:gd name="T14" fmla="*/ 131 w 131"/>
                <a:gd name="T15" fmla="*/ 28 h 458"/>
                <a:gd name="T16" fmla="*/ 131 w 131"/>
                <a:gd name="T17" fmla="*/ 21 h 458"/>
                <a:gd name="T18" fmla="*/ 131 w 131"/>
                <a:gd name="T19" fmla="*/ 14 h 458"/>
                <a:gd name="T20" fmla="*/ 131 w 131"/>
                <a:gd name="T21" fmla="*/ 14 h 458"/>
                <a:gd name="T22" fmla="*/ 131 w 131"/>
                <a:gd name="T23" fmla="*/ 8 h 458"/>
                <a:gd name="T24" fmla="*/ 127 w 131"/>
                <a:gd name="T25" fmla="*/ 3 h 458"/>
                <a:gd name="T26" fmla="*/ 122 w 131"/>
                <a:gd name="T27" fmla="*/ 0 h 458"/>
                <a:gd name="T28" fmla="*/ 117 w 131"/>
                <a:gd name="T29" fmla="*/ 0 h 458"/>
                <a:gd name="T30" fmla="*/ 16 w 131"/>
                <a:gd name="T31" fmla="*/ 0 h 458"/>
                <a:gd name="T32" fmla="*/ 16 w 131"/>
                <a:gd name="T33" fmla="*/ 0 h 458"/>
                <a:gd name="T34" fmla="*/ 11 w 131"/>
                <a:gd name="T35" fmla="*/ 0 h 458"/>
                <a:gd name="T36" fmla="*/ 6 w 131"/>
                <a:gd name="T37" fmla="*/ 3 h 458"/>
                <a:gd name="T38" fmla="*/ 2 w 131"/>
                <a:gd name="T39" fmla="*/ 8 h 458"/>
                <a:gd name="T40" fmla="*/ 0 w 131"/>
                <a:gd name="T41" fmla="*/ 14 h 458"/>
                <a:gd name="T42" fmla="*/ 0 w 131"/>
                <a:gd name="T43" fmla="*/ 28 h 458"/>
                <a:gd name="T44" fmla="*/ 0 w 131"/>
                <a:gd name="T45" fmla="*/ 28 h 458"/>
                <a:gd name="T46" fmla="*/ 2 w 131"/>
                <a:gd name="T47" fmla="*/ 34 h 458"/>
                <a:gd name="T48" fmla="*/ 6 w 131"/>
                <a:gd name="T49" fmla="*/ 40 h 458"/>
                <a:gd name="T50" fmla="*/ 11 w 131"/>
                <a:gd name="T51" fmla="*/ 41 h 458"/>
                <a:gd name="T52" fmla="*/ 16 w 131"/>
                <a:gd name="T53" fmla="*/ 43 h 458"/>
                <a:gd name="T54" fmla="*/ 89 w 131"/>
                <a:gd name="T55" fmla="*/ 43 h 458"/>
                <a:gd name="T56" fmla="*/ 89 w 131"/>
                <a:gd name="T57" fmla="*/ 87 h 458"/>
                <a:gd name="T58" fmla="*/ 75 w 131"/>
                <a:gd name="T59" fmla="*/ 87 h 458"/>
                <a:gd name="T60" fmla="*/ 75 w 131"/>
                <a:gd name="T61" fmla="*/ 87 h 458"/>
                <a:gd name="T62" fmla="*/ 68 w 131"/>
                <a:gd name="T63" fmla="*/ 88 h 458"/>
                <a:gd name="T64" fmla="*/ 61 w 131"/>
                <a:gd name="T65" fmla="*/ 93 h 458"/>
                <a:gd name="T66" fmla="*/ 58 w 131"/>
                <a:gd name="T67" fmla="*/ 99 h 458"/>
                <a:gd name="T68" fmla="*/ 56 w 131"/>
                <a:gd name="T69" fmla="*/ 106 h 458"/>
                <a:gd name="T70" fmla="*/ 56 w 131"/>
                <a:gd name="T71" fmla="*/ 198 h 458"/>
                <a:gd name="T72" fmla="*/ 56 w 131"/>
                <a:gd name="T73" fmla="*/ 198 h 458"/>
                <a:gd name="T74" fmla="*/ 58 w 131"/>
                <a:gd name="T75" fmla="*/ 205 h 458"/>
                <a:gd name="T76" fmla="*/ 61 w 131"/>
                <a:gd name="T77" fmla="*/ 212 h 458"/>
                <a:gd name="T78" fmla="*/ 68 w 131"/>
                <a:gd name="T79" fmla="*/ 215 h 458"/>
                <a:gd name="T80" fmla="*/ 75 w 131"/>
                <a:gd name="T81" fmla="*/ 217 h 458"/>
                <a:gd name="T82" fmla="*/ 89 w 131"/>
                <a:gd name="T83" fmla="*/ 217 h 458"/>
                <a:gd name="T84" fmla="*/ 89 w 131"/>
                <a:gd name="T85" fmla="*/ 286 h 458"/>
                <a:gd name="T86" fmla="*/ 70 w 131"/>
                <a:gd name="T87" fmla="*/ 286 h 458"/>
                <a:gd name="T88" fmla="*/ 70 w 131"/>
                <a:gd name="T89" fmla="*/ 286 h 458"/>
                <a:gd name="T90" fmla="*/ 65 w 131"/>
                <a:gd name="T91" fmla="*/ 288 h 458"/>
                <a:gd name="T92" fmla="*/ 59 w 131"/>
                <a:gd name="T93" fmla="*/ 291 h 458"/>
                <a:gd name="T94" fmla="*/ 56 w 131"/>
                <a:gd name="T95" fmla="*/ 297 h 458"/>
                <a:gd name="T96" fmla="*/ 56 w 131"/>
                <a:gd name="T97" fmla="*/ 302 h 458"/>
                <a:gd name="T98" fmla="*/ 56 w 131"/>
                <a:gd name="T99" fmla="*/ 378 h 458"/>
                <a:gd name="T100" fmla="*/ 56 w 131"/>
                <a:gd name="T101" fmla="*/ 378 h 458"/>
                <a:gd name="T102" fmla="*/ 56 w 131"/>
                <a:gd name="T103" fmla="*/ 383 h 458"/>
                <a:gd name="T104" fmla="*/ 59 w 131"/>
                <a:gd name="T105" fmla="*/ 389 h 458"/>
                <a:gd name="T106" fmla="*/ 65 w 131"/>
                <a:gd name="T107" fmla="*/ 392 h 458"/>
                <a:gd name="T108" fmla="*/ 70 w 131"/>
                <a:gd name="T109" fmla="*/ 392 h 458"/>
                <a:gd name="T110" fmla="*/ 89 w 131"/>
                <a:gd name="T111" fmla="*/ 392 h 458"/>
                <a:gd name="T112" fmla="*/ 89 w 131"/>
                <a:gd name="T113" fmla="*/ 39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1" h="458">
                  <a:moveTo>
                    <a:pt x="89" y="392"/>
                  </a:moveTo>
                  <a:lnTo>
                    <a:pt x="89" y="456"/>
                  </a:lnTo>
                  <a:lnTo>
                    <a:pt x="89" y="456"/>
                  </a:lnTo>
                  <a:lnTo>
                    <a:pt x="91" y="458"/>
                  </a:lnTo>
                  <a:lnTo>
                    <a:pt x="131" y="458"/>
                  </a:lnTo>
                  <a:lnTo>
                    <a:pt x="131" y="458"/>
                  </a:lnTo>
                  <a:lnTo>
                    <a:pt x="131" y="456"/>
                  </a:lnTo>
                  <a:lnTo>
                    <a:pt x="131" y="28"/>
                  </a:lnTo>
                  <a:lnTo>
                    <a:pt x="131" y="21"/>
                  </a:lnTo>
                  <a:lnTo>
                    <a:pt x="131" y="14"/>
                  </a:lnTo>
                  <a:lnTo>
                    <a:pt x="131" y="14"/>
                  </a:lnTo>
                  <a:lnTo>
                    <a:pt x="131" y="8"/>
                  </a:lnTo>
                  <a:lnTo>
                    <a:pt x="127" y="3"/>
                  </a:lnTo>
                  <a:lnTo>
                    <a:pt x="122" y="0"/>
                  </a:lnTo>
                  <a:lnTo>
                    <a:pt x="117" y="0"/>
                  </a:lnTo>
                  <a:lnTo>
                    <a:pt x="16" y="0"/>
                  </a:lnTo>
                  <a:lnTo>
                    <a:pt x="16" y="0"/>
                  </a:lnTo>
                  <a:lnTo>
                    <a:pt x="11" y="0"/>
                  </a:lnTo>
                  <a:lnTo>
                    <a:pt x="6" y="3"/>
                  </a:lnTo>
                  <a:lnTo>
                    <a:pt x="2" y="8"/>
                  </a:lnTo>
                  <a:lnTo>
                    <a:pt x="0" y="14"/>
                  </a:lnTo>
                  <a:lnTo>
                    <a:pt x="0" y="28"/>
                  </a:lnTo>
                  <a:lnTo>
                    <a:pt x="0" y="28"/>
                  </a:lnTo>
                  <a:lnTo>
                    <a:pt x="2" y="34"/>
                  </a:lnTo>
                  <a:lnTo>
                    <a:pt x="6" y="40"/>
                  </a:lnTo>
                  <a:lnTo>
                    <a:pt x="11" y="41"/>
                  </a:lnTo>
                  <a:lnTo>
                    <a:pt x="16" y="43"/>
                  </a:lnTo>
                  <a:lnTo>
                    <a:pt x="89" y="43"/>
                  </a:lnTo>
                  <a:lnTo>
                    <a:pt x="89" y="87"/>
                  </a:lnTo>
                  <a:lnTo>
                    <a:pt x="75" y="87"/>
                  </a:lnTo>
                  <a:lnTo>
                    <a:pt x="75" y="87"/>
                  </a:lnTo>
                  <a:lnTo>
                    <a:pt x="68" y="88"/>
                  </a:lnTo>
                  <a:lnTo>
                    <a:pt x="61" y="93"/>
                  </a:lnTo>
                  <a:lnTo>
                    <a:pt x="58" y="99"/>
                  </a:lnTo>
                  <a:lnTo>
                    <a:pt x="56" y="106"/>
                  </a:lnTo>
                  <a:lnTo>
                    <a:pt x="56" y="198"/>
                  </a:lnTo>
                  <a:lnTo>
                    <a:pt x="56" y="198"/>
                  </a:lnTo>
                  <a:lnTo>
                    <a:pt x="58" y="205"/>
                  </a:lnTo>
                  <a:lnTo>
                    <a:pt x="61" y="212"/>
                  </a:lnTo>
                  <a:lnTo>
                    <a:pt x="68" y="215"/>
                  </a:lnTo>
                  <a:lnTo>
                    <a:pt x="75" y="217"/>
                  </a:lnTo>
                  <a:lnTo>
                    <a:pt x="89" y="217"/>
                  </a:lnTo>
                  <a:lnTo>
                    <a:pt x="89" y="286"/>
                  </a:lnTo>
                  <a:lnTo>
                    <a:pt x="70" y="286"/>
                  </a:lnTo>
                  <a:lnTo>
                    <a:pt x="70" y="286"/>
                  </a:lnTo>
                  <a:lnTo>
                    <a:pt x="65" y="288"/>
                  </a:lnTo>
                  <a:lnTo>
                    <a:pt x="59" y="291"/>
                  </a:lnTo>
                  <a:lnTo>
                    <a:pt x="56" y="297"/>
                  </a:lnTo>
                  <a:lnTo>
                    <a:pt x="56" y="302"/>
                  </a:lnTo>
                  <a:lnTo>
                    <a:pt x="56" y="378"/>
                  </a:lnTo>
                  <a:lnTo>
                    <a:pt x="56" y="378"/>
                  </a:lnTo>
                  <a:lnTo>
                    <a:pt x="56" y="383"/>
                  </a:lnTo>
                  <a:lnTo>
                    <a:pt x="59" y="389"/>
                  </a:lnTo>
                  <a:lnTo>
                    <a:pt x="65" y="392"/>
                  </a:lnTo>
                  <a:lnTo>
                    <a:pt x="70" y="392"/>
                  </a:lnTo>
                  <a:lnTo>
                    <a:pt x="89" y="392"/>
                  </a:lnTo>
                  <a:lnTo>
                    <a:pt x="89" y="392"/>
                  </a:lnTo>
                  <a:close/>
                </a:path>
              </a:pathLst>
            </a:custGeom>
            <a:solidFill>
              <a:srgbClr val="0069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48" name="Freeform 233"/>
            <p:cNvSpPr>
              <a:spLocks noEditPoints="1"/>
            </p:cNvSpPr>
            <p:nvPr/>
          </p:nvSpPr>
          <p:spPr bwMode="auto">
            <a:xfrm>
              <a:off x="4373018" y="1201543"/>
              <a:ext cx="387350" cy="303213"/>
            </a:xfrm>
            <a:custGeom>
              <a:avLst/>
              <a:gdLst>
                <a:gd name="T0" fmla="*/ 484 w 488"/>
                <a:gd name="T1" fmla="*/ 45 h 380"/>
                <a:gd name="T2" fmla="*/ 474 w 488"/>
                <a:gd name="T3" fmla="*/ 40 h 380"/>
                <a:gd name="T4" fmla="*/ 177 w 488"/>
                <a:gd name="T5" fmla="*/ 22 h 380"/>
                <a:gd name="T6" fmla="*/ 170 w 488"/>
                <a:gd name="T7" fmla="*/ 7 h 380"/>
                <a:gd name="T8" fmla="*/ 152 w 488"/>
                <a:gd name="T9" fmla="*/ 0 h 380"/>
                <a:gd name="T10" fmla="*/ 0 w 488"/>
                <a:gd name="T11" fmla="*/ 3 h 380"/>
                <a:gd name="T12" fmla="*/ 1 w 488"/>
                <a:gd name="T13" fmla="*/ 366 h 380"/>
                <a:gd name="T14" fmla="*/ 71 w 488"/>
                <a:gd name="T15" fmla="*/ 364 h 380"/>
                <a:gd name="T16" fmla="*/ 198 w 488"/>
                <a:gd name="T17" fmla="*/ 333 h 380"/>
                <a:gd name="T18" fmla="*/ 199 w 488"/>
                <a:gd name="T19" fmla="*/ 377 h 380"/>
                <a:gd name="T20" fmla="*/ 399 w 488"/>
                <a:gd name="T21" fmla="*/ 380 h 380"/>
                <a:gd name="T22" fmla="*/ 415 w 488"/>
                <a:gd name="T23" fmla="*/ 349 h 380"/>
                <a:gd name="T24" fmla="*/ 477 w 488"/>
                <a:gd name="T25" fmla="*/ 380 h 380"/>
                <a:gd name="T26" fmla="*/ 488 w 488"/>
                <a:gd name="T27" fmla="*/ 370 h 380"/>
                <a:gd name="T28" fmla="*/ 486 w 488"/>
                <a:gd name="T29" fmla="*/ 48 h 380"/>
                <a:gd name="T30" fmla="*/ 71 w 488"/>
                <a:gd name="T31" fmla="*/ 241 h 380"/>
                <a:gd name="T32" fmla="*/ 105 w 488"/>
                <a:gd name="T33" fmla="*/ 219 h 380"/>
                <a:gd name="T34" fmla="*/ 105 w 488"/>
                <a:gd name="T35" fmla="*/ 194 h 380"/>
                <a:gd name="T36" fmla="*/ 71 w 488"/>
                <a:gd name="T37" fmla="*/ 173 h 380"/>
                <a:gd name="T38" fmla="*/ 105 w 488"/>
                <a:gd name="T39" fmla="*/ 194 h 380"/>
                <a:gd name="T40" fmla="*/ 71 w 488"/>
                <a:gd name="T41" fmla="*/ 149 h 380"/>
                <a:gd name="T42" fmla="*/ 105 w 488"/>
                <a:gd name="T43" fmla="*/ 127 h 380"/>
                <a:gd name="T44" fmla="*/ 105 w 488"/>
                <a:gd name="T45" fmla="*/ 104 h 380"/>
                <a:gd name="T46" fmla="*/ 71 w 488"/>
                <a:gd name="T47" fmla="*/ 81 h 380"/>
                <a:gd name="T48" fmla="*/ 105 w 488"/>
                <a:gd name="T49" fmla="*/ 104 h 380"/>
                <a:gd name="T50" fmla="*/ 411 w 488"/>
                <a:gd name="T51" fmla="*/ 271 h 380"/>
                <a:gd name="T52" fmla="*/ 397 w 488"/>
                <a:gd name="T53" fmla="*/ 286 h 380"/>
                <a:gd name="T54" fmla="*/ 375 w 488"/>
                <a:gd name="T55" fmla="*/ 271 h 380"/>
                <a:gd name="T56" fmla="*/ 350 w 488"/>
                <a:gd name="T57" fmla="*/ 286 h 380"/>
                <a:gd name="T58" fmla="*/ 328 w 488"/>
                <a:gd name="T59" fmla="*/ 271 h 380"/>
                <a:gd name="T60" fmla="*/ 305 w 488"/>
                <a:gd name="T61" fmla="*/ 286 h 380"/>
                <a:gd name="T62" fmla="*/ 283 w 488"/>
                <a:gd name="T63" fmla="*/ 271 h 380"/>
                <a:gd name="T64" fmla="*/ 265 w 488"/>
                <a:gd name="T65" fmla="*/ 267 h 380"/>
                <a:gd name="T66" fmla="*/ 267 w 488"/>
                <a:gd name="T67" fmla="*/ 173 h 380"/>
                <a:gd name="T68" fmla="*/ 283 w 488"/>
                <a:gd name="T69" fmla="*/ 156 h 380"/>
                <a:gd name="T70" fmla="*/ 305 w 488"/>
                <a:gd name="T71" fmla="*/ 173 h 380"/>
                <a:gd name="T72" fmla="*/ 328 w 488"/>
                <a:gd name="T73" fmla="*/ 156 h 380"/>
                <a:gd name="T74" fmla="*/ 350 w 488"/>
                <a:gd name="T75" fmla="*/ 173 h 380"/>
                <a:gd name="T76" fmla="*/ 375 w 488"/>
                <a:gd name="T77" fmla="*/ 156 h 380"/>
                <a:gd name="T78" fmla="*/ 397 w 488"/>
                <a:gd name="T79" fmla="*/ 173 h 380"/>
                <a:gd name="T80" fmla="*/ 413 w 488"/>
                <a:gd name="T81" fmla="*/ 26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8" h="380">
                  <a:moveTo>
                    <a:pt x="486" y="48"/>
                  </a:moveTo>
                  <a:lnTo>
                    <a:pt x="484" y="45"/>
                  </a:lnTo>
                  <a:lnTo>
                    <a:pt x="479" y="41"/>
                  </a:lnTo>
                  <a:lnTo>
                    <a:pt x="474" y="40"/>
                  </a:lnTo>
                  <a:lnTo>
                    <a:pt x="177" y="40"/>
                  </a:lnTo>
                  <a:lnTo>
                    <a:pt x="177" y="22"/>
                  </a:lnTo>
                  <a:lnTo>
                    <a:pt x="175" y="14"/>
                  </a:lnTo>
                  <a:lnTo>
                    <a:pt x="170" y="7"/>
                  </a:lnTo>
                  <a:lnTo>
                    <a:pt x="163" y="2"/>
                  </a:lnTo>
                  <a:lnTo>
                    <a:pt x="152" y="0"/>
                  </a:lnTo>
                  <a:lnTo>
                    <a:pt x="3" y="0"/>
                  </a:lnTo>
                  <a:lnTo>
                    <a:pt x="0" y="3"/>
                  </a:lnTo>
                  <a:lnTo>
                    <a:pt x="0" y="364"/>
                  </a:lnTo>
                  <a:lnTo>
                    <a:pt x="1" y="366"/>
                  </a:lnTo>
                  <a:lnTo>
                    <a:pt x="69" y="366"/>
                  </a:lnTo>
                  <a:lnTo>
                    <a:pt x="71" y="364"/>
                  </a:lnTo>
                  <a:lnTo>
                    <a:pt x="71" y="333"/>
                  </a:lnTo>
                  <a:lnTo>
                    <a:pt x="198" y="333"/>
                  </a:lnTo>
                  <a:lnTo>
                    <a:pt x="198" y="373"/>
                  </a:lnTo>
                  <a:lnTo>
                    <a:pt x="199" y="377"/>
                  </a:lnTo>
                  <a:lnTo>
                    <a:pt x="206" y="380"/>
                  </a:lnTo>
                  <a:lnTo>
                    <a:pt x="399" y="380"/>
                  </a:lnTo>
                  <a:lnTo>
                    <a:pt x="399" y="349"/>
                  </a:lnTo>
                  <a:lnTo>
                    <a:pt x="415" y="349"/>
                  </a:lnTo>
                  <a:lnTo>
                    <a:pt x="415" y="380"/>
                  </a:lnTo>
                  <a:lnTo>
                    <a:pt x="477" y="380"/>
                  </a:lnTo>
                  <a:lnTo>
                    <a:pt x="484" y="377"/>
                  </a:lnTo>
                  <a:lnTo>
                    <a:pt x="488" y="370"/>
                  </a:lnTo>
                  <a:lnTo>
                    <a:pt x="488" y="54"/>
                  </a:lnTo>
                  <a:lnTo>
                    <a:pt x="486" y="48"/>
                  </a:lnTo>
                  <a:close/>
                  <a:moveTo>
                    <a:pt x="105" y="241"/>
                  </a:moveTo>
                  <a:lnTo>
                    <a:pt x="71" y="241"/>
                  </a:lnTo>
                  <a:lnTo>
                    <a:pt x="71" y="219"/>
                  </a:lnTo>
                  <a:lnTo>
                    <a:pt x="105" y="219"/>
                  </a:lnTo>
                  <a:lnTo>
                    <a:pt x="105" y="241"/>
                  </a:lnTo>
                  <a:close/>
                  <a:moveTo>
                    <a:pt x="105" y="194"/>
                  </a:moveTo>
                  <a:lnTo>
                    <a:pt x="71" y="194"/>
                  </a:lnTo>
                  <a:lnTo>
                    <a:pt x="71" y="173"/>
                  </a:lnTo>
                  <a:lnTo>
                    <a:pt x="105" y="173"/>
                  </a:lnTo>
                  <a:lnTo>
                    <a:pt x="105" y="194"/>
                  </a:lnTo>
                  <a:close/>
                  <a:moveTo>
                    <a:pt x="105" y="149"/>
                  </a:moveTo>
                  <a:lnTo>
                    <a:pt x="71" y="149"/>
                  </a:lnTo>
                  <a:lnTo>
                    <a:pt x="71" y="127"/>
                  </a:lnTo>
                  <a:lnTo>
                    <a:pt x="105" y="127"/>
                  </a:lnTo>
                  <a:lnTo>
                    <a:pt x="105" y="149"/>
                  </a:lnTo>
                  <a:close/>
                  <a:moveTo>
                    <a:pt x="105" y="104"/>
                  </a:moveTo>
                  <a:lnTo>
                    <a:pt x="71" y="104"/>
                  </a:lnTo>
                  <a:lnTo>
                    <a:pt x="71" y="81"/>
                  </a:lnTo>
                  <a:lnTo>
                    <a:pt x="105" y="81"/>
                  </a:lnTo>
                  <a:lnTo>
                    <a:pt x="105" y="104"/>
                  </a:lnTo>
                  <a:close/>
                  <a:moveTo>
                    <a:pt x="413" y="269"/>
                  </a:moveTo>
                  <a:lnTo>
                    <a:pt x="411" y="271"/>
                  </a:lnTo>
                  <a:lnTo>
                    <a:pt x="397" y="271"/>
                  </a:lnTo>
                  <a:lnTo>
                    <a:pt x="397" y="286"/>
                  </a:lnTo>
                  <a:lnTo>
                    <a:pt x="375" y="286"/>
                  </a:lnTo>
                  <a:lnTo>
                    <a:pt x="375" y="271"/>
                  </a:lnTo>
                  <a:lnTo>
                    <a:pt x="350" y="271"/>
                  </a:lnTo>
                  <a:lnTo>
                    <a:pt x="350" y="286"/>
                  </a:lnTo>
                  <a:lnTo>
                    <a:pt x="328" y="286"/>
                  </a:lnTo>
                  <a:lnTo>
                    <a:pt x="328" y="271"/>
                  </a:lnTo>
                  <a:lnTo>
                    <a:pt x="305" y="271"/>
                  </a:lnTo>
                  <a:lnTo>
                    <a:pt x="305" y="286"/>
                  </a:lnTo>
                  <a:lnTo>
                    <a:pt x="283" y="286"/>
                  </a:lnTo>
                  <a:lnTo>
                    <a:pt x="283" y="271"/>
                  </a:lnTo>
                  <a:lnTo>
                    <a:pt x="269" y="271"/>
                  </a:lnTo>
                  <a:lnTo>
                    <a:pt x="265" y="267"/>
                  </a:lnTo>
                  <a:lnTo>
                    <a:pt x="265" y="175"/>
                  </a:lnTo>
                  <a:lnTo>
                    <a:pt x="267" y="173"/>
                  </a:lnTo>
                  <a:lnTo>
                    <a:pt x="283" y="173"/>
                  </a:lnTo>
                  <a:lnTo>
                    <a:pt x="283" y="156"/>
                  </a:lnTo>
                  <a:lnTo>
                    <a:pt x="305" y="156"/>
                  </a:lnTo>
                  <a:lnTo>
                    <a:pt x="305" y="173"/>
                  </a:lnTo>
                  <a:lnTo>
                    <a:pt x="328" y="173"/>
                  </a:lnTo>
                  <a:lnTo>
                    <a:pt x="328" y="156"/>
                  </a:lnTo>
                  <a:lnTo>
                    <a:pt x="350" y="156"/>
                  </a:lnTo>
                  <a:lnTo>
                    <a:pt x="350" y="173"/>
                  </a:lnTo>
                  <a:lnTo>
                    <a:pt x="375" y="173"/>
                  </a:lnTo>
                  <a:lnTo>
                    <a:pt x="375" y="156"/>
                  </a:lnTo>
                  <a:lnTo>
                    <a:pt x="397" y="156"/>
                  </a:lnTo>
                  <a:lnTo>
                    <a:pt x="397" y="173"/>
                  </a:lnTo>
                  <a:lnTo>
                    <a:pt x="413" y="173"/>
                  </a:lnTo>
                  <a:lnTo>
                    <a:pt x="413" y="269"/>
                  </a:lnTo>
                  <a:close/>
                </a:path>
              </a:pathLst>
            </a:custGeom>
            <a:solidFill>
              <a:srgbClr val="6FB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149" name="组合 148"/>
          <p:cNvGrpSpPr/>
          <p:nvPr/>
        </p:nvGrpSpPr>
        <p:grpSpPr>
          <a:xfrm>
            <a:off x="6196511" y="3465436"/>
            <a:ext cx="604520" cy="424648"/>
            <a:chOff x="4242843" y="1155504"/>
            <a:chExt cx="517525" cy="363538"/>
          </a:xfrm>
        </p:grpSpPr>
        <p:sp>
          <p:nvSpPr>
            <p:cNvPr id="150" name="Freeform 232"/>
            <p:cNvSpPr>
              <a:spLocks/>
            </p:cNvSpPr>
            <p:nvPr/>
          </p:nvSpPr>
          <p:spPr bwMode="auto">
            <a:xfrm>
              <a:off x="4242843" y="1155504"/>
              <a:ext cx="103188" cy="363538"/>
            </a:xfrm>
            <a:custGeom>
              <a:avLst/>
              <a:gdLst>
                <a:gd name="T0" fmla="*/ 89 w 131"/>
                <a:gd name="T1" fmla="*/ 392 h 458"/>
                <a:gd name="T2" fmla="*/ 89 w 131"/>
                <a:gd name="T3" fmla="*/ 456 h 458"/>
                <a:gd name="T4" fmla="*/ 89 w 131"/>
                <a:gd name="T5" fmla="*/ 456 h 458"/>
                <a:gd name="T6" fmla="*/ 91 w 131"/>
                <a:gd name="T7" fmla="*/ 458 h 458"/>
                <a:gd name="T8" fmla="*/ 131 w 131"/>
                <a:gd name="T9" fmla="*/ 458 h 458"/>
                <a:gd name="T10" fmla="*/ 131 w 131"/>
                <a:gd name="T11" fmla="*/ 458 h 458"/>
                <a:gd name="T12" fmla="*/ 131 w 131"/>
                <a:gd name="T13" fmla="*/ 456 h 458"/>
                <a:gd name="T14" fmla="*/ 131 w 131"/>
                <a:gd name="T15" fmla="*/ 28 h 458"/>
                <a:gd name="T16" fmla="*/ 131 w 131"/>
                <a:gd name="T17" fmla="*/ 21 h 458"/>
                <a:gd name="T18" fmla="*/ 131 w 131"/>
                <a:gd name="T19" fmla="*/ 14 h 458"/>
                <a:gd name="T20" fmla="*/ 131 w 131"/>
                <a:gd name="T21" fmla="*/ 14 h 458"/>
                <a:gd name="T22" fmla="*/ 131 w 131"/>
                <a:gd name="T23" fmla="*/ 8 h 458"/>
                <a:gd name="T24" fmla="*/ 127 w 131"/>
                <a:gd name="T25" fmla="*/ 3 h 458"/>
                <a:gd name="T26" fmla="*/ 122 w 131"/>
                <a:gd name="T27" fmla="*/ 0 h 458"/>
                <a:gd name="T28" fmla="*/ 117 w 131"/>
                <a:gd name="T29" fmla="*/ 0 h 458"/>
                <a:gd name="T30" fmla="*/ 16 w 131"/>
                <a:gd name="T31" fmla="*/ 0 h 458"/>
                <a:gd name="T32" fmla="*/ 16 w 131"/>
                <a:gd name="T33" fmla="*/ 0 h 458"/>
                <a:gd name="T34" fmla="*/ 11 w 131"/>
                <a:gd name="T35" fmla="*/ 0 h 458"/>
                <a:gd name="T36" fmla="*/ 6 w 131"/>
                <a:gd name="T37" fmla="*/ 3 h 458"/>
                <a:gd name="T38" fmla="*/ 2 w 131"/>
                <a:gd name="T39" fmla="*/ 8 h 458"/>
                <a:gd name="T40" fmla="*/ 0 w 131"/>
                <a:gd name="T41" fmla="*/ 14 h 458"/>
                <a:gd name="T42" fmla="*/ 0 w 131"/>
                <a:gd name="T43" fmla="*/ 28 h 458"/>
                <a:gd name="T44" fmla="*/ 0 w 131"/>
                <a:gd name="T45" fmla="*/ 28 h 458"/>
                <a:gd name="T46" fmla="*/ 2 w 131"/>
                <a:gd name="T47" fmla="*/ 34 h 458"/>
                <a:gd name="T48" fmla="*/ 6 w 131"/>
                <a:gd name="T49" fmla="*/ 40 h 458"/>
                <a:gd name="T50" fmla="*/ 11 w 131"/>
                <a:gd name="T51" fmla="*/ 41 h 458"/>
                <a:gd name="T52" fmla="*/ 16 w 131"/>
                <a:gd name="T53" fmla="*/ 43 h 458"/>
                <a:gd name="T54" fmla="*/ 89 w 131"/>
                <a:gd name="T55" fmla="*/ 43 h 458"/>
                <a:gd name="T56" fmla="*/ 89 w 131"/>
                <a:gd name="T57" fmla="*/ 87 h 458"/>
                <a:gd name="T58" fmla="*/ 75 w 131"/>
                <a:gd name="T59" fmla="*/ 87 h 458"/>
                <a:gd name="T60" fmla="*/ 75 w 131"/>
                <a:gd name="T61" fmla="*/ 87 h 458"/>
                <a:gd name="T62" fmla="*/ 68 w 131"/>
                <a:gd name="T63" fmla="*/ 88 h 458"/>
                <a:gd name="T64" fmla="*/ 61 w 131"/>
                <a:gd name="T65" fmla="*/ 93 h 458"/>
                <a:gd name="T66" fmla="*/ 58 w 131"/>
                <a:gd name="T67" fmla="*/ 99 h 458"/>
                <a:gd name="T68" fmla="*/ 56 w 131"/>
                <a:gd name="T69" fmla="*/ 106 h 458"/>
                <a:gd name="T70" fmla="*/ 56 w 131"/>
                <a:gd name="T71" fmla="*/ 198 h 458"/>
                <a:gd name="T72" fmla="*/ 56 w 131"/>
                <a:gd name="T73" fmla="*/ 198 h 458"/>
                <a:gd name="T74" fmla="*/ 58 w 131"/>
                <a:gd name="T75" fmla="*/ 205 h 458"/>
                <a:gd name="T76" fmla="*/ 61 w 131"/>
                <a:gd name="T77" fmla="*/ 212 h 458"/>
                <a:gd name="T78" fmla="*/ 68 w 131"/>
                <a:gd name="T79" fmla="*/ 215 h 458"/>
                <a:gd name="T80" fmla="*/ 75 w 131"/>
                <a:gd name="T81" fmla="*/ 217 h 458"/>
                <a:gd name="T82" fmla="*/ 89 w 131"/>
                <a:gd name="T83" fmla="*/ 217 h 458"/>
                <a:gd name="T84" fmla="*/ 89 w 131"/>
                <a:gd name="T85" fmla="*/ 286 h 458"/>
                <a:gd name="T86" fmla="*/ 70 w 131"/>
                <a:gd name="T87" fmla="*/ 286 h 458"/>
                <a:gd name="T88" fmla="*/ 70 w 131"/>
                <a:gd name="T89" fmla="*/ 286 h 458"/>
                <a:gd name="T90" fmla="*/ 65 w 131"/>
                <a:gd name="T91" fmla="*/ 288 h 458"/>
                <a:gd name="T92" fmla="*/ 59 w 131"/>
                <a:gd name="T93" fmla="*/ 291 h 458"/>
                <a:gd name="T94" fmla="*/ 56 w 131"/>
                <a:gd name="T95" fmla="*/ 297 h 458"/>
                <a:gd name="T96" fmla="*/ 56 w 131"/>
                <a:gd name="T97" fmla="*/ 302 h 458"/>
                <a:gd name="T98" fmla="*/ 56 w 131"/>
                <a:gd name="T99" fmla="*/ 378 h 458"/>
                <a:gd name="T100" fmla="*/ 56 w 131"/>
                <a:gd name="T101" fmla="*/ 378 h 458"/>
                <a:gd name="T102" fmla="*/ 56 w 131"/>
                <a:gd name="T103" fmla="*/ 383 h 458"/>
                <a:gd name="T104" fmla="*/ 59 w 131"/>
                <a:gd name="T105" fmla="*/ 389 h 458"/>
                <a:gd name="T106" fmla="*/ 65 w 131"/>
                <a:gd name="T107" fmla="*/ 392 h 458"/>
                <a:gd name="T108" fmla="*/ 70 w 131"/>
                <a:gd name="T109" fmla="*/ 392 h 458"/>
                <a:gd name="T110" fmla="*/ 89 w 131"/>
                <a:gd name="T111" fmla="*/ 392 h 458"/>
                <a:gd name="T112" fmla="*/ 89 w 131"/>
                <a:gd name="T113" fmla="*/ 39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1" h="458">
                  <a:moveTo>
                    <a:pt x="89" y="392"/>
                  </a:moveTo>
                  <a:lnTo>
                    <a:pt x="89" y="456"/>
                  </a:lnTo>
                  <a:lnTo>
                    <a:pt x="89" y="456"/>
                  </a:lnTo>
                  <a:lnTo>
                    <a:pt x="91" y="458"/>
                  </a:lnTo>
                  <a:lnTo>
                    <a:pt x="131" y="458"/>
                  </a:lnTo>
                  <a:lnTo>
                    <a:pt x="131" y="458"/>
                  </a:lnTo>
                  <a:lnTo>
                    <a:pt x="131" y="456"/>
                  </a:lnTo>
                  <a:lnTo>
                    <a:pt x="131" y="28"/>
                  </a:lnTo>
                  <a:lnTo>
                    <a:pt x="131" y="21"/>
                  </a:lnTo>
                  <a:lnTo>
                    <a:pt x="131" y="14"/>
                  </a:lnTo>
                  <a:lnTo>
                    <a:pt x="131" y="14"/>
                  </a:lnTo>
                  <a:lnTo>
                    <a:pt x="131" y="8"/>
                  </a:lnTo>
                  <a:lnTo>
                    <a:pt x="127" y="3"/>
                  </a:lnTo>
                  <a:lnTo>
                    <a:pt x="122" y="0"/>
                  </a:lnTo>
                  <a:lnTo>
                    <a:pt x="117" y="0"/>
                  </a:lnTo>
                  <a:lnTo>
                    <a:pt x="16" y="0"/>
                  </a:lnTo>
                  <a:lnTo>
                    <a:pt x="16" y="0"/>
                  </a:lnTo>
                  <a:lnTo>
                    <a:pt x="11" y="0"/>
                  </a:lnTo>
                  <a:lnTo>
                    <a:pt x="6" y="3"/>
                  </a:lnTo>
                  <a:lnTo>
                    <a:pt x="2" y="8"/>
                  </a:lnTo>
                  <a:lnTo>
                    <a:pt x="0" y="14"/>
                  </a:lnTo>
                  <a:lnTo>
                    <a:pt x="0" y="28"/>
                  </a:lnTo>
                  <a:lnTo>
                    <a:pt x="0" y="28"/>
                  </a:lnTo>
                  <a:lnTo>
                    <a:pt x="2" y="34"/>
                  </a:lnTo>
                  <a:lnTo>
                    <a:pt x="6" y="40"/>
                  </a:lnTo>
                  <a:lnTo>
                    <a:pt x="11" y="41"/>
                  </a:lnTo>
                  <a:lnTo>
                    <a:pt x="16" y="43"/>
                  </a:lnTo>
                  <a:lnTo>
                    <a:pt x="89" y="43"/>
                  </a:lnTo>
                  <a:lnTo>
                    <a:pt x="89" y="87"/>
                  </a:lnTo>
                  <a:lnTo>
                    <a:pt x="75" y="87"/>
                  </a:lnTo>
                  <a:lnTo>
                    <a:pt x="75" y="87"/>
                  </a:lnTo>
                  <a:lnTo>
                    <a:pt x="68" y="88"/>
                  </a:lnTo>
                  <a:lnTo>
                    <a:pt x="61" y="93"/>
                  </a:lnTo>
                  <a:lnTo>
                    <a:pt x="58" y="99"/>
                  </a:lnTo>
                  <a:lnTo>
                    <a:pt x="56" y="106"/>
                  </a:lnTo>
                  <a:lnTo>
                    <a:pt x="56" y="198"/>
                  </a:lnTo>
                  <a:lnTo>
                    <a:pt x="56" y="198"/>
                  </a:lnTo>
                  <a:lnTo>
                    <a:pt x="58" y="205"/>
                  </a:lnTo>
                  <a:lnTo>
                    <a:pt x="61" y="212"/>
                  </a:lnTo>
                  <a:lnTo>
                    <a:pt x="68" y="215"/>
                  </a:lnTo>
                  <a:lnTo>
                    <a:pt x="75" y="217"/>
                  </a:lnTo>
                  <a:lnTo>
                    <a:pt x="89" y="217"/>
                  </a:lnTo>
                  <a:lnTo>
                    <a:pt x="89" y="286"/>
                  </a:lnTo>
                  <a:lnTo>
                    <a:pt x="70" y="286"/>
                  </a:lnTo>
                  <a:lnTo>
                    <a:pt x="70" y="286"/>
                  </a:lnTo>
                  <a:lnTo>
                    <a:pt x="65" y="288"/>
                  </a:lnTo>
                  <a:lnTo>
                    <a:pt x="59" y="291"/>
                  </a:lnTo>
                  <a:lnTo>
                    <a:pt x="56" y="297"/>
                  </a:lnTo>
                  <a:lnTo>
                    <a:pt x="56" y="302"/>
                  </a:lnTo>
                  <a:lnTo>
                    <a:pt x="56" y="378"/>
                  </a:lnTo>
                  <a:lnTo>
                    <a:pt x="56" y="378"/>
                  </a:lnTo>
                  <a:lnTo>
                    <a:pt x="56" y="383"/>
                  </a:lnTo>
                  <a:lnTo>
                    <a:pt x="59" y="389"/>
                  </a:lnTo>
                  <a:lnTo>
                    <a:pt x="65" y="392"/>
                  </a:lnTo>
                  <a:lnTo>
                    <a:pt x="70" y="392"/>
                  </a:lnTo>
                  <a:lnTo>
                    <a:pt x="89" y="392"/>
                  </a:lnTo>
                  <a:lnTo>
                    <a:pt x="89" y="392"/>
                  </a:lnTo>
                  <a:close/>
                </a:path>
              </a:pathLst>
            </a:custGeom>
            <a:solidFill>
              <a:srgbClr val="0069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51" name="Freeform 233"/>
            <p:cNvSpPr>
              <a:spLocks noEditPoints="1"/>
            </p:cNvSpPr>
            <p:nvPr/>
          </p:nvSpPr>
          <p:spPr bwMode="auto">
            <a:xfrm>
              <a:off x="4373018" y="1201543"/>
              <a:ext cx="387350" cy="303213"/>
            </a:xfrm>
            <a:custGeom>
              <a:avLst/>
              <a:gdLst>
                <a:gd name="T0" fmla="*/ 484 w 488"/>
                <a:gd name="T1" fmla="*/ 45 h 380"/>
                <a:gd name="T2" fmla="*/ 474 w 488"/>
                <a:gd name="T3" fmla="*/ 40 h 380"/>
                <a:gd name="T4" fmla="*/ 177 w 488"/>
                <a:gd name="T5" fmla="*/ 22 h 380"/>
                <a:gd name="T6" fmla="*/ 170 w 488"/>
                <a:gd name="T7" fmla="*/ 7 h 380"/>
                <a:gd name="T8" fmla="*/ 152 w 488"/>
                <a:gd name="T9" fmla="*/ 0 h 380"/>
                <a:gd name="T10" fmla="*/ 0 w 488"/>
                <a:gd name="T11" fmla="*/ 3 h 380"/>
                <a:gd name="T12" fmla="*/ 1 w 488"/>
                <a:gd name="T13" fmla="*/ 366 h 380"/>
                <a:gd name="T14" fmla="*/ 71 w 488"/>
                <a:gd name="T15" fmla="*/ 364 h 380"/>
                <a:gd name="T16" fmla="*/ 198 w 488"/>
                <a:gd name="T17" fmla="*/ 333 h 380"/>
                <a:gd name="T18" fmla="*/ 199 w 488"/>
                <a:gd name="T19" fmla="*/ 377 h 380"/>
                <a:gd name="T20" fmla="*/ 399 w 488"/>
                <a:gd name="T21" fmla="*/ 380 h 380"/>
                <a:gd name="T22" fmla="*/ 415 w 488"/>
                <a:gd name="T23" fmla="*/ 349 h 380"/>
                <a:gd name="T24" fmla="*/ 477 w 488"/>
                <a:gd name="T25" fmla="*/ 380 h 380"/>
                <a:gd name="T26" fmla="*/ 488 w 488"/>
                <a:gd name="T27" fmla="*/ 370 h 380"/>
                <a:gd name="T28" fmla="*/ 486 w 488"/>
                <a:gd name="T29" fmla="*/ 48 h 380"/>
                <a:gd name="T30" fmla="*/ 71 w 488"/>
                <a:gd name="T31" fmla="*/ 241 h 380"/>
                <a:gd name="T32" fmla="*/ 105 w 488"/>
                <a:gd name="T33" fmla="*/ 219 h 380"/>
                <a:gd name="T34" fmla="*/ 105 w 488"/>
                <a:gd name="T35" fmla="*/ 194 h 380"/>
                <a:gd name="T36" fmla="*/ 71 w 488"/>
                <a:gd name="T37" fmla="*/ 173 h 380"/>
                <a:gd name="T38" fmla="*/ 105 w 488"/>
                <a:gd name="T39" fmla="*/ 194 h 380"/>
                <a:gd name="T40" fmla="*/ 71 w 488"/>
                <a:gd name="T41" fmla="*/ 149 h 380"/>
                <a:gd name="T42" fmla="*/ 105 w 488"/>
                <a:gd name="T43" fmla="*/ 127 h 380"/>
                <a:gd name="T44" fmla="*/ 105 w 488"/>
                <a:gd name="T45" fmla="*/ 104 h 380"/>
                <a:gd name="T46" fmla="*/ 71 w 488"/>
                <a:gd name="T47" fmla="*/ 81 h 380"/>
                <a:gd name="T48" fmla="*/ 105 w 488"/>
                <a:gd name="T49" fmla="*/ 104 h 380"/>
                <a:gd name="T50" fmla="*/ 411 w 488"/>
                <a:gd name="T51" fmla="*/ 271 h 380"/>
                <a:gd name="T52" fmla="*/ 397 w 488"/>
                <a:gd name="T53" fmla="*/ 286 h 380"/>
                <a:gd name="T54" fmla="*/ 375 w 488"/>
                <a:gd name="T55" fmla="*/ 271 h 380"/>
                <a:gd name="T56" fmla="*/ 350 w 488"/>
                <a:gd name="T57" fmla="*/ 286 h 380"/>
                <a:gd name="T58" fmla="*/ 328 w 488"/>
                <a:gd name="T59" fmla="*/ 271 h 380"/>
                <a:gd name="T60" fmla="*/ 305 w 488"/>
                <a:gd name="T61" fmla="*/ 286 h 380"/>
                <a:gd name="T62" fmla="*/ 283 w 488"/>
                <a:gd name="T63" fmla="*/ 271 h 380"/>
                <a:gd name="T64" fmla="*/ 265 w 488"/>
                <a:gd name="T65" fmla="*/ 267 h 380"/>
                <a:gd name="T66" fmla="*/ 267 w 488"/>
                <a:gd name="T67" fmla="*/ 173 h 380"/>
                <a:gd name="T68" fmla="*/ 283 w 488"/>
                <a:gd name="T69" fmla="*/ 156 h 380"/>
                <a:gd name="T70" fmla="*/ 305 w 488"/>
                <a:gd name="T71" fmla="*/ 173 h 380"/>
                <a:gd name="T72" fmla="*/ 328 w 488"/>
                <a:gd name="T73" fmla="*/ 156 h 380"/>
                <a:gd name="T74" fmla="*/ 350 w 488"/>
                <a:gd name="T75" fmla="*/ 173 h 380"/>
                <a:gd name="T76" fmla="*/ 375 w 488"/>
                <a:gd name="T77" fmla="*/ 156 h 380"/>
                <a:gd name="T78" fmla="*/ 397 w 488"/>
                <a:gd name="T79" fmla="*/ 173 h 380"/>
                <a:gd name="T80" fmla="*/ 413 w 488"/>
                <a:gd name="T81" fmla="*/ 26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8" h="380">
                  <a:moveTo>
                    <a:pt x="486" y="48"/>
                  </a:moveTo>
                  <a:lnTo>
                    <a:pt x="484" y="45"/>
                  </a:lnTo>
                  <a:lnTo>
                    <a:pt x="479" y="41"/>
                  </a:lnTo>
                  <a:lnTo>
                    <a:pt x="474" y="40"/>
                  </a:lnTo>
                  <a:lnTo>
                    <a:pt x="177" y="40"/>
                  </a:lnTo>
                  <a:lnTo>
                    <a:pt x="177" y="22"/>
                  </a:lnTo>
                  <a:lnTo>
                    <a:pt x="175" y="14"/>
                  </a:lnTo>
                  <a:lnTo>
                    <a:pt x="170" y="7"/>
                  </a:lnTo>
                  <a:lnTo>
                    <a:pt x="163" y="2"/>
                  </a:lnTo>
                  <a:lnTo>
                    <a:pt x="152" y="0"/>
                  </a:lnTo>
                  <a:lnTo>
                    <a:pt x="3" y="0"/>
                  </a:lnTo>
                  <a:lnTo>
                    <a:pt x="0" y="3"/>
                  </a:lnTo>
                  <a:lnTo>
                    <a:pt x="0" y="364"/>
                  </a:lnTo>
                  <a:lnTo>
                    <a:pt x="1" y="366"/>
                  </a:lnTo>
                  <a:lnTo>
                    <a:pt x="69" y="366"/>
                  </a:lnTo>
                  <a:lnTo>
                    <a:pt x="71" y="364"/>
                  </a:lnTo>
                  <a:lnTo>
                    <a:pt x="71" y="333"/>
                  </a:lnTo>
                  <a:lnTo>
                    <a:pt x="198" y="333"/>
                  </a:lnTo>
                  <a:lnTo>
                    <a:pt x="198" y="373"/>
                  </a:lnTo>
                  <a:lnTo>
                    <a:pt x="199" y="377"/>
                  </a:lnTo>
                  <a:lnTo>
                    <a:pt x="206" y="380"/>
                  </a:lnTo>
                  <a:lnTo>
                    <a:pt x="399" y="380"/>
                  </a:lnTo>
                  <a:lnTo>
                    <a:pt x="399" y="349"/>
                  </a:lnTo>
                  <a:lnTo>
                    <a:pt x="415" y="349"/>
                  </a:lnTo>
                  <a:lnTo>
                    <a:pt x="415" y="380"/>
                  </a:lnTo>
                  <a:lnTo>
                    <a:pt x="477" y="380"/>
                  </a:lnTo>
                  <a:lnTo>
                    <a:pt x="484" y="377"/>
                  </a:lnTo>
                  <a:lnTo>
                    <a:pt x="488" y="370"/>
                  </a:lnTo>
                  <a:lnTo>
                    <a:pt x="488" y="54"/>
                  </a:lnTo>
                  <a:lnTo>
                    <a:pt x="486" y="48"/>
                  </a:lnTo>
                  <a:close/>
                  <a:moveTo>
                    <a:pt x="105" y="241"/>
                  </a:moveTo>
                  <a:lnTo>
                    <a:pt x="71" y="241"/>
                  </a:lnTo>
                  <a:lnTo>
                    <a:pt x="71" y="219"/>
                  </a:lnTo>
                  <a:lnTo>
                    <a:pt x="105" y="219"/>
                  </a:lnTo>
                  <a:lnTo>
                    <a:pt x="105" y="241"/>
                  </a:lnTo>
                  <a:close/>
                  <a:moveTo>
                    <a:pt x="105" y="194"/>
                  </a:moveTo>
                  <a:lnTo>
                    <a:pt x="71" y="194"/>
                  </a:lnTo>
                  <a:lnTo>
                    <a:pt x="71" y="173"/>
                  </a:lnTo>
                  <a:lnTo>
                    <a:pt x="105" y="173"/>
                  </a:lnTo>
                  <a:lnTo>
                    <a:pt x="105" y="194"/>
                  </a:lnTo>
                  <a:close/>
                  <a:moveTo>
                    <a:pt x="105" y="149"/>
                  </a:moveTo>
                  <a:lnTo>
                    <a:pt x="71" y="149"/>
                  </a:lnTo>
                  <a:lnTo>
                    <a:pt x="71" y="127"/>
                  </a:lnTo>
                  <a:lnTo>
                    <a:pt x="105" y="127"/>
                  </a:lnTo>
                  <a:lnTo>
                    <a:pt x="105" y="149"/>
                  </a:lnTo>
                  <a:close/>
                  <a:moveTo>
                    <a:pt x="105" y="104"/>
                  </a:moveTo>
                  <a:lnTo>
                    <a:pt x="71" y="104"/>
                  </a:lnTo>
                  <a:lnTo>
                    <a:pt x="71" y="81"/>
                  </a:lnTo>
                  <a:lnTo>
                    <a:pt x="105" y="81"/>
                  </a:lnTo>
                  <a:lnTo>
                    <a:pt x="105" y="104"/>
                  </a:lnTo>
                  <a:close/>
                  <a:moveTo>
                    <a:pt x="413" y="269"/>
                  </a:moveTo>
                  <a:lnTo>
                    <a:pt x="411" y="271"/>
                  </a:lnTo>
                  <a:lnTo>
                    <a:pt x="397" y="271"/>
                  </a:lnTo>
                  <a:lnTo>
                    <a:pt x="397" y="286"/>
                  </a:lnTo>
                  <a:lnTo>
                    <a:pt x="375" y="286"/>
                  </a:lnTo>
                  <a:lnTo>
                    <a:pt x="375" y="271"/>
                  </a:lnTo>
                  <a:lnTo>
                    <a:pt x="350" y="271"/>
                  </a:lnTo>
                  <a:lnTo>
                    <a:pt x="350" y="286"/>
                  </a:lnTo>
                  <a:lnTo>
                    <a:pt x="328" y="286"/>
                  </a:lnTo>
                  <a:lnTo>
                    <a:pt x="328" y="271"/>
                  </a:lnTo>
                  <a:lnTo>
                    <a:pt x="305" y="271"/>
                  </a:lnTo>
                  <a:lnTo>
                    <a:pt x="305" y="286"/>
                  </a:lnTo>
                  <a:lnTo>
                    <a:pt x="283" y="286"/>
                  </a:lnTo>
                  <a:lnTo>
                    <a:pt x="283" y="271"/>
                  </a:lnTo>
                  <a:lnTo>
                    <a:pt x="269" y="271"/>
                  </a:lnTo>
                  <a:lnTo>
                    <a:pt x="265" y="267"/>
                  </a:lnTo>
                  <a:lnTo>
                    <a:pt x="265" y="175"/>
                  </a:lnTo>
                  <a:lnTo>
                    <a:pt x="267" y="173"/>
                  </a:lnTo>
                  <a:lnTo>
                    <a:pt x="283" y="173"/>
                  </a:lnTo>
                  <a:lnTo>
                    <a:pt x="283" y="156"/>
                  </a:lnTo>
                  <a:lnTo>
                    <a:pt x="305" y="156"/>
                  </a:lnTo>
                  <a:lnTo>
                    <a:pt x="305" y="173"/>
                  </a:lnTo>
                  <a:lnTo>
                    <a:pt x="328" y="173"/>
                  </a:lnTo>
                  <a:lnTo>
                    <a:pt x="328" y="156"/>
                  </a:lnTo>
                  <a:lnTo>
                    <a:pt x="350" y="156"/>
                  </a:lnTo>
                  <a:lnTo>
                    <a:pt x="350" y="173"/>
                  </a:lnTo>
                  <a:lnTo>
                    <a:pt x="375" y="173"/>
                  </a:lnTo>
                  <a:lnTo>
                    <a:pt x="375" y="156"/>
                  </a:lnTo>
                  <a:lnTo>
                    <a:pt x="397" y="156"/>
                  </a:lnTo>
                  <a:lnTo>
                    <a:pt x="397" y="173"/>
                  </a:lnTo>
                  <a:lnTo>
                    <a:pt x="413" y="173"/>
                  </a:lnTo>
                  <a:lnTo>
                    <a:pt x="413" y="269"/>
                  </a:lnTo>
                  <a:close/>
                </a:path>
              </a:pathLst>
            </a:custGeom>
            <a:solidFill>
              <a:srgbClr val="6FB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sp>
        <p:nvSpPr>
          <p:cNvPr id="152" name="文本框 151"/>
          <p:cNvSpPr txBox="1"/>
          <p:nvPr/>
        </p:nvSpPr>
        <p:spPr bwMode="auto">
          <a:xfrm>
            <a:off x="6608576" y="5543960"/>
            <a:ext cx="1707839" cy="531835"/>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400" dirty="0" smtClean="0">
                <a:solidFill>
                  <a:srgbClr val="000000"/>
                </a:solidFill>
                <a:latin typeface="+mn-lt"/>
                <a:ea typeface="+mn-ea"/>
                <a:cs typeface="Arial" pitchFamily="34" charset="0"/>
              </a:rPr>
              <a:t>存储资源：</a:t>
            </a:r>
            <a:r>
              <a:rPr lang="en-US" altLang="zh-CN" sz="1400" dirty="0" err="1" smtClean="0">
                <a:solidFill>
                  <a:srgbClr val="000000"/>
                </a:solidFill>
                <a:latin typeface="+mn-lt"/>
                <a:ea typeface="+mn-ea"/>
                <a:cs typeface="Arial" pitchFamily="34" charset="0"/>
              </a:rPr>
              <a:t>OceanStor</a:t>
            </a:r>
            <a:r>
              <a:rPr lang="en-US" altLang="zh-CN" sz="1400" dirty="0" smtClean="0">
                <a:solidFill>
                  <a:srgbClr val="000000"/>
                </a:solidFill>
                <a:latin typeface="+mn-lt"/>
                <a:ea typeface="+mn-ea"/>
                <a:cs typeface="Arial" pitchFamily="34" charset="0"/>
              </a:rPr>
              <a:t> V3</a:t>
            </a:r>
            <a:r>
              <a:rPr lang="zh-CN" altLang="en-US" sz="1400" dirty="0" smtClean="0">
                <a:solidFill>
                  <a:srgbClr val="000000"/>
                </a:solidFill>
                <a:latin typeface="+mn-lt"/>
                <a:ea typeface="+mn-ea"/>
                <a:cs typeface="Arial" pitchFamily="34" charset="0"/>
              </a:rPr>
              <a:t>存储</a:t>
            </a:r>
          </a:p>
        </p:txBody>
      </p:sp>
      <p:sp>
        <p:nvSpPr>
          <p:cNvPr id="154" name="文本框 153"/>
          <p:cNvSpPr txBox="1"/>
          <p:nvPr/>
        </p:nvSpPr>
        <p:spPr bwMode="auto">
          <a:xfrm>
            <a:off x="6511763" y="4439822"/>
            <a:ext cx="1984673" cy="53183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SAN</a:t>
            </a:r>
            <a:r>
              <a:rPr lang="zh-CN" altLang="en-US" sz="1400" dirty="0" smtClean="0">
                <a:solidFill>
                  <a:srgbClr val="000000"/>
                </a:solidFill>
                <a:latin typeface="+mn-lt"/>
                <a:ea typeface="+mn-ea"/>
                <a:cs typeface="Arial" pitchFamily="34" charset="0"/>
              </a:rPr>
              <a:t>网络，光纤连接，使用光纤交换机</a:t>
            </a:r>
          </a:p>
        </p:txBody>
      </p:sp>
      <p:grpSp>
        <p:nvGrpSpPr>
          <p:cNvPr id="155" name="组合 154"/>
          <p:cNvGrpSpPr/>
          <p:nvPr/>
        </p:nvGrpSpPr>
        <p:grpSpPr>
          <a:xfrm>
            <a:off x="4340831" y="4878655"/>
            <a:ext cx="428319" cy="546273"/>
            <a:chOff x="8407400" y="2055813"/>
            <a:chExt cx="360363" cy="458788"/>
          </a:xfrm>
          <a:solidFill>
            <a:srgbClr val="15B0E8"/>
          </a:solidFill>
        </p:grpSpPr>
        <p:sp>
          <p:nvSpPr>
            <p:cNvPr id="15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sp>
        <p:nvSpPr>
          <p:cNvPr id="161" name="文本框 160"/>
          <p:cNvSpPr txBox="1"/>
          <p:nvPr/>
        </p:nvSpPr>
        <p:spPr bwMode="auto">
          <a:xfrm>
            <a:off x="1043608" y="4910357"/>
            <a:ext cx="2646333" cy="531835"/>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400" dirty="0" smtClean="0">
                <a:solidFill>
                  <a:srgbClr val="000000"/>
                </a:solidFill>
                <a:latin typeface="+mn-lt"/>
                <a:ea typeface="+mn-ea"/>
                <a:cs typeface="Arial" pitchFamily="34" charset="0"/>
              </a:rPr>
              <a:t>存储设备：</a:t>
            </a:r>
            <a:r>
              <a:rPr lang="en-US" altLang="zh-CN" sz="1400" dirty="0" smtClean="0">
                <a:solidFill>
                  <a:srgbClr val="000000"/>
                </a:solidFill>
                <a:latin typeface="+mn-lt"/>
                <a:ea typeface="+mn-ea"/>
                <a:cs typeface="Arial" pitchFamily="34" charset="0"/>
              </a:rPr>
              <a:t>LUN</a:t>
            </a:r>
            <a:r>
              <a:rPr lang="zh-CN" altLang="en-US" sz="1400" dirty="0" smtClean="0">
                <a:solidFill>
                  <a:srgbClr val="000000"/>
                </a:solidFill>
                <a:latin typeface="+mn-lt"/>
                <a:ea typeface="+mn-ea"/>
                <a:cs typeface="Arial" pitchFamily="34" charset="0"/>
              </a:rPr>
              <a:t>，常见为共享存储方式，</a:t>
            </a:r>
            <a:r>
              <a:rPr lang="en-US" altLang="zh-CN" sz="1400" dirty="0" smtClean="0">
                <a:solidFill>
                  <a:srgbClr val="000000"/>
                </a:solidFill>
                <a:latin typeface="+mn-lt"/>
                <a:ea typeface="+mn-ea"/>
                <a:cs typeface="Arial" pitchFamily="34" charset="0"/>
              </a:rPr>
              <a:t>LUN</a:t>
            </a:r>
            <a:r>
              <a:rPr lang="zh-CN" altLang="en-US" sz="1400" dirty="0" smtClean="0">
                <a:solidFill>
                  <a:srgbClr val="000000"/>
                </a:solidFill>
                <a:latin typeface="+mn-lt"/>
                <a:ea typeface="+mn-ea"/>
                <a:cs typeface="Arial" pitchFamily="34" charset="0"/>
              </a:rPr>
              <a:t>挂载给多台主机</a:t>
            </a:r>
          </a:p>
        </p:txBody>
      </p:sp>
      <p:sp>
        <p:nvSpPr>
          <p:cNvPr id="162" name="文本框 161"/>
          <p:cNvSpPr txBox="1"/>
          <p:nvPr/>
        </p:nvSpPr>
        <p:spPr bwMode="auto">
          <a:xfrm>
            <a:off x="871605" y="4334685"/>
            <a:ext cx="2715421"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服务器通过</a:t>
            </a:r>
            <a:r>
              <a:rPr lang="en-US" altLang="zh-CN" sz="1400" dirty="0" smtClean="0">
                <a:solidFill>
                  <a:srgbClr val="000000"/>
                </a:solidFill>
                <a:latin typeface="+mn-lt"/>
                <a:ea typeface="+mn-ea"/>
                <a:cs typeface="Arial" pitchFamily="34" charset="0"/>
              </a:rPr>
              <a:t>HBA</a:t>
            </a:r>
            <a:r>
              <a:rPr lang="zh-CN" altLang="en-US" sz="1400" dirty="0" smtClean="0">
                <a:solidFill>
                  <a:srgbClr val="000000"/>
                </a:solidFill>
                <a:latin typeface="+mn-lt"/>
                <a:ea typeface="+mn-ea"/>
                <a:cs typeface="Arial" pitchFamily="34" charset="0"/>
              </a:rPr>
              <a:t>卡连接到</a:t>
            </a:r>
            <a:r>
              <a:rPr lang="en-US" altLang="zh-CN" sz="1400" dirty="0" smtClean="0">
                <a:solidFill>
                  <a:srgbClr val="000000"/>
                </a:solidFill>
                <a:latin typeface="+mn-lt"/>
                <a:ea typeface="+mn-ea"/>
                <a:cs typeface="Arial" pitchFamily="34" charset="0"/>
              </a:rPr>
              <a:t>SAN</a:t>
            </a:r>
            <a:r>
              <a:rPr lang="zh-CN" altLang="en-US" sz="1400" dirty="0" smtClean="0">
                <a:solidFill>
                  <a:srgbClr val="000000"/>
                </a:solidFill>
                <a:latin typeface="+mn-lt"/>
                <a:ea typeface="+mn-ea"/>
                <a:cs typeface="Arial" pitchFamily="34" charset="0"/>
              </a:rPr>
              <a:t>网络</a:t>
            </a:r>
            <a:endParaRPr lang="en-US" altLang="zh-CN" sz="1400" dirty="0" smtClean="0">
              <a:solidFill>
                <a:srgbClr val="000000"/>
              </a:solidFill>
              <a:latin typeface="+mn-lt"/>
              <a:ea typeface="+mn-ea"/>
              <a:cs typeface="Arial" pitchFamily="34" charset="0"/>
            </a:endParaRPr>
          </a:p>
        </p:txBody>
      </p:sp>
      <p:sp>
        <p:nvSpPr>
          <p:cNvPr id="164" name="矩形 5"/>
          <p:cNvSpPr>
            <a:spLocks noChangeArrowheads="1"/>
          </p:cNvSpPr>
          <p:nvPr/>
        </p:nvSpPr>
        <p:spPr bwMode="auto">
          <a:xfrm>
            <a:off x="1576864" y="2653561"/>
            <a:ext cx="2841946" cy="420336"/>
          </a:xfrm>
          <a:prstGeom prst="rect">
            <a:avLst/>
          </a:prstGeom>
          <a:solidFill>
            <a:srgbClr val="61D6FF"/>
          </a:solidFill>
          <a:ln w="9525" algn="ctr">
            <a:solidFill>
              <a:schemeClr val="bg2"/>
            </a:solidFill>
            <a:round/>
            <a:headEnd/>
            <a:tailEnd/>
          </a:ln>
        </p:spPr>
        <p:txBody>
          <a:bodyPr/>
          <a:lstStyle/>
          <a:p>
            <a:pPr algn="ctr"/>
            <a:r>
              <a:rPr lang="en-US" altLang="zh-CN" sz="1600" b="1" dirty="0">
                <a:solidFill>
                  <a:srgbClr val="2D2015"/>
                </a:solidFill>
                <a:latin typeface="+mn-lt"/>
                <a:ea typeface="+mn-ea"/>
              </a:rPr>
              <a:t>FusionCompute</a:t>
            </a:r>
            <a:endParaRPr lang="zh-CN" altLang="en-US" sz="1600" b="1" dirty="0">
              <a:solidFill>
                <a:srgbClr val="2D2015"/>
              </a:solidFill>
              <a:latin typeface="+mn-lt"/>
              <a:ea typeface="+mn-ea"/>
            </a:endParaRPr>
          </a:p>
        </p:txBody>
      </p:sp>
      <p:sp>
        <p:nvSpPr>
          <p:cNvPr id="165" name="矩形 5"/>
          <p:cNvSpPr>
            <a:spLocks noChangeArrowheads="1"/>
          </p:cNvSpPr>
          <p:nvPr/>
        </p:nvSpPr>
        <p:spPr bwMode="auto">
          <a:xfrm>
            <a:off x="4680500" y="2656217"/>
            <a:ext cx="2841946" cy="420336"/>
          </a:xfrm>
          <a:prstGeom prst="rect">
            <a:avLst/>
          </a:prstGeom>
          <a:solidFill>
            <a:srgbClr val="61D6FF"/>
          </a:solidFill>
          <a:ln w="9525" algn="ctr">
            <a:solidFill>
              <a:schemeClr val="bg2"/>
            </a:solidFill>
            <a:round/>
            <a:headEnd/>
            <a:tailEnd/>
          </a:ln>
        </p:spPr>
        <p:txBody>
          <a:bodyPr/>
          <a:lstStyle/>
          <a:p>
            <a:pPr algn="ctr"/>
            <a:r>
              <a:rPr lang="en-US" altLang="zh-CN" sz="1600" b="1" dirty="0">
                <a:solidFill>
                  <a:srgbClr val="2D2015"/>
                </a:solidFill>
                <a:latin typeface="+mn-lt"/>
                <a:ea typeface="+mn-ea"/>
              </a:rPr>
              <a:t>FusionCompute</a:t>
            </a:r>
            <a:endParaRPr lang="zh-CN" altLang="en-US" sz="1600" b="1" dirty="0">
              <a:solidFill>
                <a:srgbClr val="2D2015"/>
              </a:solidFill>
              <a:latin typeface="+mn-lt"/>
              <a:ea typeface="+mn-ea"/>
            </a:endParaRPr>
          </a:p>
        </p:txBody>
      </p:sp>
      <p:sp>
        <p:nvSpPr>
          <p:cNvPr id="166" name="圆角矩形 165"/>
          <p:cNvSpPr/>
          <p:nvPr/>
        </p:nvSpPr>
        <p:spPr bwMode="auto">
          <a:xfrm>
            <a:off x="1756744" y="2210844"/>
            <a:ext cx="5552574" cy="360040"/>
          </a:xfrm>
          <a:prstGeom prst="round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Datastore1</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39" name="文本框 38"/>
          <p:cNvSpPr txBox="1"/>
          <p:nvPr/>
        </p:nvSpPr>
        <p:spPr bwMode="auto">
          <a:xfrm>
            <a:off x="6304727" y="1444655"/>
            <a:ext cx="2356004" cy="747279"/>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FusionCompute</a:t>
            </a:r>
            <a:r>
              <a:rPr lang="zh-CN" altLang="en-US" sz="1400" dirty="0" smtClean="0">
                <a:solidFill>
                  <a:srgbClr val="000000"/>
                </a:solidFill>
                <a:latin typeface="+mn-lt"/>
                <a:ea typeface="+mn-ea"/>
                <a:cs typeface="Arial" pitchFamily="34" charset="0"/>
              </a:rPr>
              <a:t>中使用存储设备创建数据存储如“</a:t>
            </a:r>
            <a:r>
              <a:rPr lang="en-US" altLang="zh-CN" sz="1400" dirty="0" smtClean="0">
                <a:solidFill>
                  <a:srgbClr val="000000"/>
                </a:solidFill>
                <a:latin typeface="+mn-lt"/>
                <a:ea typeface="+mn-ea"/>
                <a:cs typeface="Arial" pitchFamily="34" charset="0"/>
              </a:rPr>
              <a:t>Datastore1</a:t>
            </a:r>
            <a:r>
              <a:rPr lang="zh-CN" altLang="en-US" sz="1400" dirty="0" smtClean="0">
                <a:solidFill>
                  <a:srgbClr val="000000"/>
                </a:solidFill>
                <a:latin typeface="+mn-lt"/>
                <a:ea typeface="+mn-ea"/>
                <a:cs typeface="Arial" pitchFamily="34" charset="0"/>
              </a:rPr>
              <a:t>”</a:t>
            </a:r>
          </a:p>
        </p:txBody>
      </p:sp>
      <p:grpSp>
        <p:nvGrpSpPr>
          <p:cNvPr id="140" name="组合 139"/>
          <p:cNvGrpSpPr/>
          <p:nvPr/>
        </p:nvGrpSpPr>
        <p:grpSpPr>
          <a:xfrm>
            <a:off x="4414043" y="1749078"/>
            <a:ext cx="315913" cy="419100"/>
            <a:chOff x="9585325" y="3487738"/>
            <a:chExt cx="315913" cy="419100"/>
          </a:xfrm>
        </p:grpSpPr>
        <p:sp>
          <p:nvSpPr>
            <p:cNvPr id="141" name="Freeform 13"/>
            <p:cNvSpPr>
              <a:spLocks noEditPoints="1"/>
            </p:cNvSpPr>
            <p:nvPr/>
          </p:nvSpPr>
          <p:spPr bwMode="auto">
            <a:xfrm>
              <a:off x="9659938" y="3641726"/>
              <a:ext cx="171450" cy="115888"/>
            </a:xfrm>
            <a:custGeom>
              <a:avLst/>
              <a:gdLst>
                <a:gd name="T0" fmla="*/ 33 w 44"/>
                <a:gd name="T1" fmla="*/ 29 h 30"/>
                <a:gd name="T2" fmla="*/ 27 w 44"/>
                <a:gd name="T3" fmla="*/ 28 h 30"/>
                <a:gd name="T4" fmla="*/ 15 w 44"/>
                <a:gd name="T5" fmla="*/ 28 h 30"/>
                <a:gd name="T6" fmla="*/ 10 w 44"/>
                <a:gd name="T7" fmla="*/ 29 h 30"/>
                <a:gd name="T8" fmla="*/ 0 w 44"/>
                <a:gd name="T9" fmla="*/ 19 h 30"/>
                <a:gd name="T10" fmla="*/ 7 w 44"/>
                <a:gd name="T11" fmla="*/ 10 h 30"/>
                <a:gd name="T12" fmla="*/ 21 w 44"/>
                <a:gd name="T13" fmla="*/ 0 h 30"/>
                <a:gd name="T14" fmla="*/ 33 w 44"/>
                <a:gd name="T15" fmla="*/ 7 h 30"/>
                <a:gd name="T16" fmla="*/ 44 w 44"/>
                <a:gd name="T17" fmla="*/ 18 h 30"/>
                <a:gd name="T18" fmla="*/ 33 w 44"/>
                <a:gd name="T19" fmla="*/ 29 h 30"/>
                <a:gd name="T20" fmla="*/ 27 w 44"/>
                <a:gd name="T21" fmla="*/ 23 h 30"/>
                <a:gd name="T22" fmla="*/ 29 w 44"/>
                <a:gd name="T23" fmla="*/ 23 h 30"/>
                <a:gd name="T24" fmla="*/ 33 w 44"/>
                <a:gd name="T25" fmla="*/ 25 h 30"/>
                <a:gd name="T26" fmla="*/ 40 w 44"/>
                <a:gd name="T27" fmla="*/ 18 h 30"/>
                <a:gd name="T28" fmla="*/ 33 w 44"/>
                <a:gd name="T29" fmla="*/ 11 h 30"/>
                <a:gd name="T30" fmla="*/ 30 w 44"/>
                <a:gd name="T31" fmla="*/ 10 h 30"/>
                <a:gd name="T32" fmla="*/ 21 w 44"/>
                <a:gd name="T33" fmla="*/ 4 h 30"/>
                <a:gd name="T34" fmla="*/ 11 w 44"/>
                <a:gd name="T35" fmla="*/ 13 h 30"/>
                <a:gd name="T36" fmla="*/ 9 w 44"/>
                <a:gd name="T37" fmla="*/ 14 h 30"/>
                <a:gd name="T38" fmla="*/ 4 w 44"/>
                <a:gd name="T39" fmla="*/ 19 h 30"/>
                <a:gd name="T40" fmla="*/ 10 w 44"/>
                <a:gd name="T41" fmla="*/ 25 h 30"/>
                <a:gd name="T42" fmla="*/ 13 w 44"/>
                <a:gd name="T43" fmla="*/ 23 h 30"/>
                <a:gd name="T44" fmla="*/ 16 w 44"/>
                <a:gd name="T45" fmla="*/ 23 h 30"/>
                <a:gd name="T46" fmla="*/ 26 w 44"/>
                <a:gd name="T47" fmla="*/ 23 h 30"/>
                <a:gd name="T48" fmla="*/ 27 w 44"/>
                <a:gd name="T4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30">
                  <a:moveTo>
                    <a:pt x="33" y="29"/>
                  </a:moveTo>
                  <a:cubicBezTo>
                    <a:pt x="31" y="29"/>
                    <a:pt x="29" y="29"/>
                    <a:pt x="27" y="28"/>
                  </a:cubicBezTo>
                  <a:cubicBezTo>
                    <a:pt x="23" y="30"/>
                    <a:pt x="19" y="30"/>
                    <a:pt x="15" y="28"/>
                  </a:cubicBezTo>
                  <a:cubicBezTo>
                    <a:pt x="13" y="29"/>
                    <a:pt x="11" y="29"/>
                    <a:pt x="10" y="29"/>
                  </a:cubicBezTo>
                  <a:cubicBezTo>
                    <a:pt x="4" y="29"/>
                    <a:pt x="0" y="25"/>
                    <a:pt x="0" y="19"/>
                  </a:cubicBezTo>
                  <a:cubicBezTo>
                    <a:pt x="0" y="15"/>
                    <a:pt x="3" y="11"/>
                    <a:pt x="7" y="10"/>
                  </a:cubicBezTo>
                  <a:cubicBezTo>
                    <a:pt x="9" y="4"/>
                    <a:pt x="15" y="0"/>
                    <a:pt x="21" y="0"/>
                  </a:cubicBezTo>
                  <a:cubicBezTo>
                    <a:pt x="26" y="0"/>
                    <a:pt x="31" y="2"/>
                    <a:pt x="33" y="7"/>
                  </a:cubicBezTo>
                  <a:cubicBezTo>
                    <a:pt x="39" y="7"/>
                    <a:pt x="44" y="12"/>
                    <a:pt x="44" y="18"/>
                  </a:cubicBezTo>
                  <a:cubicBezTo>
                    <a:pt x="44" y="24"/>
                    <a:pt x="39" y="29"/>
                    <a:pt x="33" y="29"/>
                  </a:cubicBezTo>
                  <a:close/>
                  <a:moveTo>
                    <a:pt x="27" y="23"/>
                  </a:moveTo>
                  <a:cubicBezTo>
                    <a:pt x="28" y="23"/>
                    <a:pt x="28" y="23"/>
                    <a:pt x="29" y="23"/>
                  </a:cubicBezTo>
                  <a:cubicBezTo>
                    <a:pt x="30" y="24"/>
                    <a:pt x="31" y="25"/>
                    <a:pt x="33" y="25"/>
                  </a:cubicBezTo>
                  <a:cubicBezTo>
                    <a:pt x="37" y="25"/>
                    <a:pt x="40" y="22"/>
                    <a:pt x="40" y="18"/>
                  </a:cubicBezTo>
                  <a:cubicBezTo>
                    <a:pt x="40" y="14"/>
                    <a:pt x="37" y="11"/>
                    <a:pt x="33" y="11"/>
                  </a:cubicBezTo>
                  <a:cubicBezTo>
                    <a:pt x="32" y="11"/>
                    <a:pt x="31" y="11"/>
                    <a:pt x="30" y="10"/>
                  </a:cubicBezTo>
                  <a:cubicBezTo>
                    <a:pt x="28" y="6"/>
                    <a:pt x="25" y="4"/>
                    <a:pt x="21" y="4"/>
                  </a:cubicBezTo>
                  <a:cubicBezTo>
                    <a:pt x="16" y="4"/>
                    <a:pt x="12" y="8"/>
                    <a:pt x="11" y="13"/>
                  </a:cubicBezTo>
                  <a:cubicBezTo>
                    <a:pt x="11" y="13"/>
                    <a:pt x="10" y="14"/>
                    <a:pt x="9" y="14"/>
                  </a:cubicBezTo>
                  <a:cubicBezTo>
                    <a:pt x="7" y="14"/>
                    <a:pt x="4" y="17"/>
                    <a:pt x="4" y="19"/>
                  </a:cubicBezTo>
                  <a:cubicBezTo>
                    <a:pt x="4" y="22"/>
                    <a:pt x="7" y="25"/>
                    <a:pt x="10" y="25"/>
                  </a:cubicBezTo>
                  <a:cubicBezTo>
                    <a:pt x="11" y="25"/>
                    <a:pt x="12" y="24"/>
                    <a:pt x="13" y="23"/>
                  </a:cubicBezTo>
                  <a:cubicBezTo>
                    <a:pt x="14" y="23"/>
                    <a:pt x="15" y="23"/>
                    <a:pt x="16" y="23"/>
                  </a:cubicBezTo>
                  <a:cubicBezTo>
                    <a:pt x="19" y="25"/>
                    <a:pt x="23" y="25"/>
                    <a:pt x="26" y="23"/>
                  </a:cubicBezTo>
                  <a:cubicBezTo>
                    <a:pt x="27" y="23"/>
                    <a:pt x="27" y="23"/>
                    <a:pt x="27" y="23"/>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42" name="Freeform 14"/>
            <p:cNvSpPr>
              <a:spLocks noEditPoints="1"/>
            </p:cNvSpPr>
            <p:nvPr/>
          </p:nvSpPr>
          <p:spPr bwMode="auto">
            <a:xfrm>
              <a:off x="9585325" y="3487738"/>
              <a:ext cx="315913" cy="419100"/>
            </a:xfrm>
            <a:custGeom>
              <a:avLst/>
              <a:gdLst>
                <a:gd name="T0" fmla="*/ 71 w 81"/>
                <a:gd name="T1" fmla="*/ 6 h 109"/>
                <a:gd name="T2" fmla="*/ 76 w 81"/>
                <a:gd name="T3" fmla="*/ 10 h 109"/>
                <a:gd name="T4" fmla="*/ 76 w 81"/>
                <a:gd name="T5" fmla="*/ 99 h 109"/>
                <a:gd name="T6" fmla="*/ 71 w 81"/>
                <a:gd name="T7" fmla="*/ 103 h 109"/>
                <a:gd name="T8" fmla="*/ 10 w 81"/>
                <a:gd name="T9" fmla="*/ 103 h 109"/>
                <a:gd name="T10" fmla="*/ 6 w 81"/>
                <a:gd name="T11" fmla="*/ 99 h 109"/>
                <a:gd name="T12" fmla="*/ 6 w 81"/>
                <a:gd name="T13" fmla="*/ 10 h 109"/>
                <a:gd name="T14" fmla="*/ 10 w 81"/>
                <a:gd name="T15" fmla="*/ 6 h 109"/>
                <a:gd name="T16" fmla="*/ 71 w 81"/>
                <a:gd name="T17" fmla="*/ 6 h 109"/>
                <a:gd name="T18" fmla="*/ 71 w 81"/>
                <a:gd name="T19" fmla="*/ 0 h 109"/>
                <a:gd name="T20" fmla="*/ 10 w 81"/>
                <a:gd name="T21" fmla="*/ 0 h 109"/>
                <a:gd name="T22" fmla="*/ 0 w 81"/>
                <a:gd name="T23" fmla="*/ 10 h 109"/>
                <a:gd name="T24" fmla="*/ 0 w 81"/>
                <a:gd name="T25" fmla="*/ 99 h 109"/>
                <a:gd name="T26" fmla="*/ 10 w 81"/>
                <a:gd name="T27" fmla="*/ 109 h 109"/>
                <a:gd name="T28" fmla="*/ 71 w 81"/>
                <a:gd name="T29" fmla="*/ 109 h 109"/>
                <a:gd name="T30" fmla="*/ 81 w 81"/>
                <a:gd name="T31" fmla="*/ 99 h 109"/>
                <a:gd name="T32" fmla="*/ 81 w 81"/>
                <a:gd name="T33" fmla="*/ 10 h 109"/>
                <a:gd name="T34" fmla="*/ 71 w 81"/>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9">
                  <a:moveTo>
                    <a:pt x="71" y="6"/>
                  </a:moveTo>
                  <a:cubicBezTo>
                    <a:pt x="74" y="6"/>
                    <a:pt x="76" y="7"/>
                    <a:pt x="76" y="10"/>
                  </a:cubicBezTo>
                  <a:cubicBezTo>
                    <a:pt x="76" y="99"/>
                    <a:pt x="76" y="99"/>
                    <a:pt x="76" y="99"/>
                  </a:cubicBezTo>
                  <a:cubicBezTo>
                    <a:pt x="76" y="102"/>
                    <a:pt x="74" y="103"/>
                    <a:pt x="71" y="103"/>
                  </a:cubicBezTo>
                  <a:cubicBezTo>
                    <a:pt x="10" y="103"/>
                    <a:pt x="10" y="103"/>
                    <a:pt x="10" y="103"/>
                  </a:cubicBezTo>
                  <a:cubicBezTo>
                    <a:pt x="8" y="103"/>
                    <a:pt x="6" y="102"/>
                    <a:pt x="6" y="99"/>
                  </a:cubicBezTo>
                  <a:cubicBezTo>
                    <a:pt x="6" y="10"/>
                    <a:pt x="6" y="10"/>
                    <a:pt x="6" y="10"/>
                  </a:cubicBezTo>
                  <a:cubicBezTo>
                    <a:pt x="6" y="7"/>
                    <a:pt x="8" y="6"/>
                    <a:pt x="10" y="6"/>
                  </a:cubicBezTo>
                  <a:cubicBezTo>
                    <a:pt x="71" y="6"/>
                    <a:pt x="71" y="6"/>
                    <a:pt x="71" y="6"/>
                  </a:cubicBezTo>
                  <a:moveTo>
                    <a:pt x="71" y="0"/>
                  </a:moveTo>
                  <a:cubicBezTo>
                    <a:pt x="10" y="0"/>
                    <a:pt x="10" y="0"/>
                    <a:pt x="10" y="0"/>
                  </a:cubicBezTo>
                  <a:cubicBezTo>
                    <a:pt x="5" y="0"/>
                    <a:pt x="0" y="4"/>
                    <a:pt x="0" y="10"/>
                  </a:cubicBezTo>
                  <a:cubicBezTo>
                    <a:pt x="0" y="99"/>
                    <a:pt x="0" y="99"/>
                    <a:pt x="0" y="99"/>
                  </a:cubicBezTo>
                  <a:cubicBezTo>
                    <a:pt x="0" y="105"/>
                    <a:pt x="5" y="109"/>
                    <a:pt x="10" y="109"/>
                  </a:cubicBezTo>
                  <a:cubicBezTo>
                    <a:pt x="71" y="109"/>
                    <a:pt x="71" y="109"/>
                    <a:pt x="71" y="109"/>
                  </a:cubicBezTo>
                  <a:cubicBezTo>
                    <a:pt x="77" y="109"/>
                    <a:pt x="81" y="105"/>
                    <a:pt x="81" y="99"/>
                  </a:cubicBezTo>
                  <a:cubicBezTo>
                    <a:pt x="81" y="10"/>
                    <a:pt x="81" y="10"/>
                    <a:pt x="81" y="10"/>
                  </a:cubicBezTo>
                  <a:cubicBezTo>
                    <a:pt x="81" y="4"/>
                    <a:pt x="77" y="0"/>
                    <a:pt x="71"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45" name="Oval 15"/>
            <p:cNvSpPr>
              <a:spLocks noChangeArrowheads="1"/>
            </p:cNvSpPr>
            <p:nvPr/>
          </p:nvSpPr>
          <p:spPr bwMode="auto">
            <a:xfrm>
              <a:off x="9620250"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53" name="Oval 16"/>
            <p:cNvSpPr>
              <a:spLocks noChangeArrowheads="1"/>
            </p:cNvSpPr>
            <p:nvPr/>
          </p:nvSpPr>
          <p:spPr bwMode="auto">
            <a:xfrm>
              <a:off x="9834563"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160" name="组合 159"/>
          <p:cNvGrpSpPr/>
          <p:nvPr/>
        </p:nvGrpSpPr>
        <p:grpSpPr>
          <a:xfrm>
            <a:off x="4802059" y="1749078"/>
            <a:ext cx="315913" cy="419100"/>
            <a:chOff x="9585325" y="3487738"/>
            <a:chExt cx="315913" cy="419100"/>
          </a:xfrm>
        </p:grpSpPr>
        <p:sp>
          <p:nvSpPr>
            <p:cNvPr id="163" name="Freeform 13"/>
            <p:cNvSpPr>
              <a:spLocks noEditPoints="1"/>
            </p:cNvSpPr>
            <p:nvPr/>
          </p:nvSpPr>
          <p:spPr bwMode="auto">
            <a:xfrm>
              <a:off x="9659938" y="3641726"/>
              <a:ext cx="171450" cy="115888"/>
            </a:xfrm>
            <a:custGeom>
              <a:avLst/>
              <a:gdLst>
                <a:gd name="T0" fmla="*/ 33 w 44"/>
                <a:gd name="T1" fmla="*/ 29 h 30"/>
                <a:gd name="T2" fmla="*/ 27 w 44"/>
                <a:gd name="T3" fmla="*/ 28 h 30"/>
                <a:gd name="T4" fmla="*/ 15 w 44"/>
                <a:gd name="T5" fmla="*/ 28 h 30"/>
                <a:gd name="T6" fmla="*/ 10 w 44"/>
                <a:gd name="T7" fmla="*/ 29 h 30"/>
                <a:gd name="T8" fmla="*/ 0 w 44"/>
                <a:gd name="T9" fmla="*/ 19 h 30"/>
                <a:gd name="T10" fmla="*/ 7 w 44"/>
                <a:gd name="T11" fmla="*/ 10 h 30"/>
                <a:gd name="T12" fmla="*/ 21 w 44"/>
                <a:gd name="T13" fmla="*/ 0 h 30"/>
                <a:gd name="T14" fmla="*/ 33 w 44"/>
                <a:gd name="T15" fmla="*/ 7 h 30"/>
                <a:gd name="T16" fmla="*/ 44 w 44"/>
                <a:gd name="T17" fmla="*/ 18 h 30"/>
                <a:gd name="T18" fmla="*/ 33 w 44"/>
                <a:gd name="T19" fmla="*/ 29 h 30"/>
                <a:gd name="T20" fmla="*/ 27 w 44"/>
                <a:gd name="T21" fmla="*/ 23 h 30"/>
                <a:gd name="T22" fmla="*/ 29 w 44"/>
                <a:gd name="T23" fmla="*/ 23 h 30"/>
                <a:gd name="T24" fmla="*/ 33 w 44"/>
                <a:gd name="T25" fmla="*/ 25 h 30"/>
                <a:gd name="T26" fmla="*/ 40 w 44"/>
                <a:gd name="T27" fmla="*/ 18 h 30"/>
                <a:gd name="T28" fmla="*/ 33 w 44"/>
                <a:gd name="T29" fmla="*/ 11 h 30"/>
                <a:gd name="T30" fmla="*/ 30 w 44"/>
                <a:gd name="T31" fmla="*/ 10 h 30"/>
                <a:gd name="T32" fmla="*/ 21 w 44"/>
                <a:gd name="T33" fmla="*/ 4 h 30"/>
                <a:gd name="T34" fmla="*/ 11 w 44"/>
                <a:gd name="T35" fmla="*/ 13 h 30"/>
                <a:gd name="T36" fmla="*/ 9 w 44"/>
                <a:gd name="T37" fmla="*/ 14 h 30"/>
                <a:gd name="T38" fmla="*/ 4 w 44"/>
                <a:gd name="T39" fmla="*/ 19 h 30"/>
                <a:gd name="T40" fmla="*/ 10 w 44"/>
                <a:gd name="T41" fmla="*/ 25 h 30"/>
                <a:gd name="T42" fmla="*/ 13 w 44"/>
                <a:gd name="T43" fmla="*/ 23 h 30"/>
                <a:gd name="T44" fmla="*/ 16 w 44"/>
                <a:gd name="T45" fmla="*/ 23 h 30"/>
                <a:gd name="T46" fmla="*/ 26 w 44"/>
                <a:gd name="T47" fmla="*/ 23 h 30"/>
                <a:gd name="T48" fmla="*/ 27 w 44"/>
                <a:gd name="T4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30">
                  <a:moveTo>
                    <a:pt x="33" y="29"/>
                  </a:moveTo>
                  <a:cubicBezTo>
                    <a:pt x="31" y="29"/>
                    <a:pt x="29" y="29"/>
                    <a:pt x="27" y="28"/>
                  </a:cubicBezTo>
                  <a:cubicBezTo>
                    <a:pt x="23" y="30"/>
                    <a:pt x="19" y="30"/>
                    <a:pt x="15" y="28"/>
                  </a:cubicBezTo>
                  <a:cubicBezTo>
                    <a:pt x="13" y="29"/>
                    <a:pt x="11" y="29"/>
                    <a:pt x="10" y="29"/>
                  </a:cubicBezTo>
                  <a:cubicBezTo>
                    <a:pt x="4" y="29"/>
                    <a:pt x="0" y="25"/>
                    <a:pt x="0" y="19"/>
                  </a:cubicBezTo>
                  <a:cubicBezTo>
                    <a:pt x="0" y="15"/>
                    <a:pt x="3" y="11"/>
                    <a:pt x="7" y="10"/>
                  </a:cubicBezTo>
                  <a:cubicBezTo>
                    <a:pt x="9" y="4"/>
                    <a:pt x="15" y="0"/>
                    <a:pt x="21" y="0"/>
                  </a:cubicBezTo>
                  <a:cubicBezTo>
                    <a:pt x="26" y="0"/>
                    <a:pt x="31" y="2"/>
                    <a:pt x="33" y="7"/>
                  </a:cubicBezTo>
                  <a:cubicBezTo>
                    <a:pt x="39" y="7"/>
                    <a:pt x="44" y="12"/>
                    <a:pt x="44" y="18"/>
                  </a:cubicBezTo>
                  <a:cubicBezTo>
                    <a:pt x="44" y="24"/>
                    <a:pt x="39" y="29"/>
                    <a:pt x="33" y="29"/>
                  </a:cubicBezTo>
                  <a:close/>
                  <a:moveTo>
                    <a:pt x="27" y="23"/>
                  </a:moveTo>
                  <a:cubicBezTo>
                    <a:pt x="28" y="23"/>
                    <a:pt x="28" y="23"/>
                    <a:pt x="29" y="23"/>
                  </a:cubicBezTo>
                  <a:cubicBezTo>
                    <a:pt x="30" y="24"/>
                    <a:pt x="31" y="25"/>
                    <a:pt x="33" y="25"/>
                  </a:cubicBezTo>
                  <a:cubicBezTo>
                    <a:pt x="37" y="25"/>
                    <a:pt x="40" y="22"/>
                    <a:pt x="40" y="18"/>
                  </a:cubicBezTo>
                  <a:cubicBezTo>
                    <a:pt x="40" y="14"/>
                    <a:pt x="37" y="11"/>
                    <a:pt x="33" y="11"/>
                  </a:cubicBezTo>
                  <a:cubicBezTo>
                    <a:pt x="32" y="11"/>
                    <a:pt x="31" y="11"/>
                    <a:pt x="30" y="10"/>
                  </a:cubicBezTo>
                  <a:cubicBezTo>
                    <a:pt x="28" y="6"/>
                    <a:pt x="25" y="4"/>
                    <a:pt x="21" y="4"/>
                  </a:cubicBezTo>
                  <a:cubicBezTo>
                    <a:pt x="16" y="4"/>
                    <a:pt x="12" y="8"/>
                    <a:pt x="11" y="13"/>
                  </a:cubicBezTo>
                  <a:cubicBezTo>
                    <a:pt x="11" y="13"/>
                    <a:pt x="10" y="14"/>
                    <a:pt x="9" y="14"/>
                  </a:cubicBezTo>
                  <a:cubicBezTo>
                    <a:pt x="7" y="14"/>
                    <a:pt x="4" y="17"/>
                    <a:pt x="4" y="19"/>
                  </a:cubicBezTo>
                  <a:cubicBezTo>
                    <a:pt x="4" y="22"/>
                    <a:pt x="7" y="25"/>
                    <a:pt x="10" y="25"/>
                  </a:cubicBezTo>
                  <a:cubicBezTo>
                    <a:pt x="11" y="25"/>
                    <a:pt x="12" y="24"/>
                    <a:pt x="13" y="23"/>
                  </a:cubicBezTo>
                  <a:cubicBezTo>
                    <a:pt x="14" y="23"/>
                    <a:pt x="15" y="23"/>
                    <a:pt x="16" y="23"/>
                  </a:cubicBezTo>
                  <a:cubicBezTo>
                    <a:pt x="19" y="25"/>
                    <a:pt x="23" y="25"/>
                    <a:pt x="26" y="23"/>
                  </a:cubicBezTo>
                  <a:cubicBezTo>
                    <a:pt x="27" y="23"/>
                    <a:pt x="27" y="23"/>
                    <a:pt x="27" y="23"/>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67" name="Freeform 14"/>
            <p:cNvSpPr>
              <a:spLocks noEditPoints="1"/>
            </p:cNvSpPr>
            <p:nvPr/>
          </p:nvSpPr>
          <p:spPr bwMode="auto">
            <a:xfrm>
              <a:off x="9585325" y="3487738"/>
              <a:ext cx="315913" cy="419100"/>
            </a:xfrm>
            <a:custGeom>
              <a:avLst/>
              <a:gdLst>
                <a:gd name="T0" fmla="*/ 71 w 81"/>
                <a:gd name="T1" fmla="*/ 6 h 109"/>
                <a:gd name="T2" fmla="*/ 76 w 81"/>
                <a:gd name="T3" fmla="*/ 10 h 109"/>
                <a:gd name="T4" fmla="*/ 76 w 81"/>
                <a:gd name="T5" fmla="*/ 99 h 109"/>
                <a:gd name="T6" fmla="*/ 71 w 81"/>
                <a:gd name="T7" fmla="*/ 103 h 109"/>
                <a:gd name="T8" fmla="*/ 10 w 81"/>
                <a:gd name="T9" fmla="*/ 103 h 109"/>
                <a:gd name="T10" fmla="*/ 6 w 81"/>
                <a:gd name="T11" fmla="*/ 99 h 109"/>
                <a:gd name="T12" fmla="*/ 6 w 81"/>
                <a:gd name="T13" fmla="*/ 10 h 109"/>
                <a:gd name="T14" fmla="*/ 10 w 81"/>
                <a:gd name="T15" fmla="*/ 6 h 109"/>
                <a:gd name="T16" fmla="*/ 71 w 81"/>
                <a:gd name="T17" fmla="*/ 6 h 109"/>
                <a:gd name="T18" fmla="*/ 71 w 81"/>
                <a:gd name="T19" fmla="*/ 0 h 109"/>
                <a:gd name="T20" fmla="*/ 10 w 81"/>
                <a:gd name="T21" fmla="*/ 0 h 109"/>
                <a:gd name="T22" fmla="*/ 0 w 81"/>
                <a:gd name="T23" fmla="*/ 10 h 109"/>
                <a:gd name="T24" fmla="*/ 0 w 81"/>
                <a:gd name="T25" fmla="*/ 99 h 109"/>
                <a:gd name="T26" fmla="*/ 10 w 81"/>
                <a:gd name="T27" fmla="*/ 109 h 109"/>
                <a:gd name="T28" fmla="*/ 71 w 81"/>
                <a:gd name="T29" fmla="*/ 109 h 109"/>
                <a:gd name="T30" fmla="*/ 81 w 81"/>
                <a:gd name="T31" fmla="*/ 99 h 109"/>
                <a:gd name="T32" fmla="*/ 81 w 81"/>
                <a:gd name="T33" fmla="*/ 10 h 109"/>
                <a:gd name="T34" fmla="*/ 71 w 81"/>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9">
                  <a:moveTo>
                    <a:pt x="71" y="6"/>
                  </a:moveTo>
                  <a:cubicBezTo>
                    <a:pt x="74" y="6"/>
                    <a:pt x="76" y="7"/>
                    <a:pt x="76" y="10"/>
                  </a:cubicBezTo>
                  <a:cubicBezTo>
                    <a:pt x="76" y="99"/>
                    <a:pt x="76" y="99"/>
                    <a:pt x="76" y="99"/>
                  </a:cubicBezTo>
                  <a:cubicBezTo>
                    <a:pt x="76" y="102"/>
                    <a:pt x="74" y="103"/>
                    <a:pt x="71" y="103"/>
                  </a:cubicBezTo>
                  <a:cubicBezTo>
                    <a:pt x="10" y="103"/>
                    <a:pt x="10" y="103"/>
                    <a:pt x="10" y="103"/>
                  </a:cubicBezTo>
                  <a:cubicBezTo>
                    <a:pt x="8" y="103"/>
                    <a:pt x="6" y="102"/>
                    <a:pt x="6" y="99"/>
                  </a:cubicBezTo>
                  <a:cubicBezTo>
                    <a:pt x="6" y="10"/>
                    <a:pt x="6" y="10"/>
                    <a:pt x="6" y="10"/>
                  </a:cubicBezTo>
                  <a:cubicBezTo>
                    <a:pt x="6" y="7"/>
                    <a:pt x="8" y="6"/>
                    <a:pt x="10" y="6"/>
                  </a:cubicBezTo>
                  <a:cubicBezTo>
                    <a:pt x="71" y="6"/>
                    <a:pt x="71" y="6"/>
                    <a:pt x="71" y="6"/>
                  </a:cubicBezTo>
                  <a:moveTo>
                    <a:pt x="71" y="0"/>
                  </a:moveTo>
                  <a:cubicBezTo>
                    <a:pt x="10" y="0"/>
                    <a:pt x="10" y="0"/>
                    <a:pt x="10" y="0"/>
                  </a:cubicBezTo>
                  <a:cubicBezTo>
                    <a:pt x="5" y="0"/>
                    <a:pt x="0" y="4"/>
                    <a:pt x="0" y="10"/>
                  </a:cubicBezTo>
                  <a:cubicBezTo>
                    <a:pt x="0" y="99"/>
                    <a:pt x="0" y="99"/>
                    <a:pt x="0" y="99"/>
                  </a:cubicBezTo>
                  <a:cubicBezTo>
                    <a:pt x="0" y="105"/>
                    <a:pt x="5" y="109"/>
                    <a:pt x="10" y="109"/>
                  </a:cubicBezTo>
                  <a:cubicBezTo>
                    <a:pt x="71" y="109"/>
                    <a:pt x="71" y="109"/>
                    <a:pt x="71" y="109"/>
                  </a:cubicBezTo>
                  <a:cubicBezTo>
                    <a:pt x="77" y="109"/>
                    <a:pt x="81" y="105"/>
                    <a:pt x="81" y="99"/>
                  </a:cubicBezTo>
                  <a:cubicBezTo>
                    <a:pt x="81" y="10"/>
                    <a:pt x="81" y="10"/>
                    <a:pt x="81" y="10"/>
                  </a:cubicBezTo>
                  <a:cubicBezTo>
                    <a:pt x="81" y="4"/>
                    <a:pt x="77" y="0"/>
                    <a:pt x="71"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68" name="Oval 15"/>
            <p:cNvSpPr>
              <a:spLocks noChangeArrowheads="1"/>
            </p:cNvSpPr>
            <p:nvPr/>
          </p:nvSpPr>
          <p:spPr bwMode="auto">
            <a:xfrm>
              <a:off x="9620250"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69" name="Oval 16"/>
            <p:cNvSpPr>
              <a:spLocks noChangeArrowheads="1"/>
            </p:cNvSpPr>
            <p:nvPr/>
          </p:nvSpPr>
          <p:spPr bwMode="auto">
            <a:xfrm>
              <a:off x="9834563"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170" name="组合 169"/>
          <p:cNvGrpSpPr/>
          <p:nvPr/>
        </p:nvGrpSpPr>
        <p:grpSpPr>
          <a:xfrm>
            <a:off x="4031970" y="1747218"/>
            <a:ext cx="315913" cy="419100"/>
            <a:chOff x="9585325" y="3487738"/>
            <a:chExt cx="315913" cy="419100"/>
          </a:xfrm>
        </p:grpSpPr>
        <p:sp>
          <p:nvSpPr>
            <p:cNvPr id="171" name="Freeform 13"/>
            <p:cNvSpPr>
              <a:spLocks noEditPoints="1"/>
            </p:cNvSpPr>
            <p:nvPr/>
          </p:nvSpPr>
          <p:spPr bwMode="auto">
            <a:xfrm>
              <a:off x="9659938" y="3641726"/>
              <a:ext cx="171450" cy="115888"/>
            </a:xfrm>
            <a:custGeom>
              <a:avLst/>
              <a:gdLst>
                <a:gd name="T0" fmla="*/ 33 w 44"/>
                <a:gd name="T1" fmla="*/ 29 h 30"/>
                <a:gd name="T2" fmla="*/ 27 w 44"/>
                <a:gd name="T3" fmla="*/ 28 h 30"/>
                <a:gd name="T4" fmla="*/ 15 w 44"/>
                <a:gd name="T5" fmla="*/ 28 h 30"/>
                <a:gd name="T6" fmla="*/ 10 w 44"/>
                <a:gd name="T7" fmla="*/ 29 h 30"/>
                <a:gd name="T8" fmla="*/ 0 w 44"/>
                <a:gd name="T9" fmla="*/ 19 h 30"/>
                <a:gd name="T10" fmla="*/ 7 w 44"/>
                <a:gd name="T11" fmla="*/ 10 h 30"/>
                <a:gd name="T12" fmla="*/ 21 w 44"/>
                <a:gd name="T13" fmla="*/ 0 h 30"/>
                <a:gd name="T14" fmla="*/ 33 w 44"/>
                <a:gd name="T15" fmla="*/ 7 h 30"/>
                <a:gd name="T16" fmla="*/ 44 w 44"/>
                <a:gd name="T17" fmla="*/ 18 h 30"/>
                <a:gd name="T18" fmla="*/ 33 w 44"/>
                <a:gd name="T19" fmla="*/ 29 h 30"/>
                <a:gd name="T20" fmla="*/ 27 w 44"/>
                <a:gd name="T21" fmla="*/ 23 h 30"/>
                <a:gd name="T22" fmla="*/ 29 w 44"/>
                <a:gd name="T23" fmla="*/ 23 h 30"/>
                <a:gd name="T24" fmla="*/ 33 w 44"/>
                <a:gd name="T25" fmla="*/ 25 h 30"/>
                <a:gd name="T26" fmla="*/ 40 w 44"/>
                <a:gd name="T27" fmla="*/ 18 h 30"/>
                <a:gd name="T28" fmla="*/ 33 w 44"/>
                <a:gd name="T29" fmla="*/ 11 h 30"/>
                <a:gd name="T30" fmla="*/ 30 w 44"/>
                <a:gd name="T31" fmla="*/ 10 h 30"/>
                <a:gd name="T32" fmla="*/ 21 w 44"/>
                <a:gd name="T33" fmla="*/ 4 h 30"/>
                <a:gd name="T34" fmla="*/ 11 w 44"/>
                <a:gd name="T35" fmla="*/ 13 h 30"/>
                <a:gd name="T36" fmla="*/ 9 w 44"/>
                <a:gd name="T37" fmla="*/ 14 h 30"/>
                <a:gd name="T38" fmla="*/ 4 w 44"/>
                <a:gd name="T39" fmla="*/ 19 h 30"/>
                <a:gd name="T40" fmla="*/ 10 w 44"/>
                <a:gd name="T41" fmla="*/ 25 h 30"/>
                <a:gd name="T42" fmla="*/ 13 w 44"/>
                <a:gd name="T43" fmla="*/ 23 h 30"/>
                <a:gd name="T44" fmla="*/ 16 w 44"/>
                <a:gd name="T45" fmla="*/ 23 h 30"/>
                <a:gd name="T46" fmla="*/ 26 w 44"/>
                <a:gd name="T47" fmla="*/ 23 h 30"/>
                <a:gd name="T48" fmla="*/ 27 w 44"/>
                <a:gd name="T4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30">
                  <a:moveTo>
                    <a:pt x="33" y="29"/>
                  </a:moveTo>
                  <a:cubicBezTo>
                    <a:pt x="31" y="29"/>
                    <a:pt x="29" y="29"/>
                    <a:pt x="27" y="28"/>
                  </a:cubicBezTo>
                  <a:cubicBezTo>
                    <a:pt x="23" y="30"/>
                    <a:pt x="19" y="30"/>
                    <a:pt x="15" y="28"/>
                  </a:cubicBezTo>
                  <a:cubicBezTo>
                    <a:pt x="13" y="29"/>
                    <a:pt x="11" y="29"/>
                    <a:pt x="10" y="29"/>
                  </a:cubicBezTo>
                  <a:cubicBezTo>
                    <a:pt x="4" y="29"/>
                    <a:pt x="0" y="25"/>
                    <a:pt x="0" y="19"/>
                  </a:cubicBezTo>
                  <a:cubicBezTo>
                    <a:pt x="0" y="15"/>
                    <a:pt x="3" y="11"/>
                    <a:pt x="7" y="10"/>
                  </a:cubicBezTo>
                  <a:cubicBezTo>
                    <a:pt x="9" y="4"/>
                    <a:pt x="15" y="0"/>
                    <a:pt x="21" y="0"/>
                  </a:cubicBezTo>
                  <a:cubicBezTo>
                    <a:pt x="26" y="0"/>
                    <a:pt x="31" y="2"/>
                    <a:pt x="33" y="7"/>
                  </a:cubicBezTo>
                  <a:cubicBezTo>
                    <a:pt x="39" y="7"/>
                    <a:pt x="44" y="12"/>
                    <a:pt x="44" y="18"/>
                  </a:cubicBezTo>
                  <a:cubicBezTo>
                    <a:pt x="44" y="24"/>
                    <a:pt x="39" y="29"/>
                    <a:pt x="33" y="29"/>
                  </a:cubicBezTo>
                  <a:close/>
                  <a:moveTo>
                    <a:pt x="27" y="23"/>
                  </a:moveTo>
                  <a:cubicBezTo>
                    <a:pt x="28" y="23"/>
                    <a:pt x="28" y="23"/>
                    <a:pt x="29" y="23"/>
                  </a:cubicBezTo>
                  <a:cubicBezTo>
                    <a:pt x="30" y="24"/>
                    <a:pt x="31" y="25"/>
                    <a:pt x="33" y="25"/>
                  </a:cubicBezTo>
                  <a:cubicBezTo>
                    <a:pt x="37" y="25"/>
                    <a:pt x="40" y="22"/>
                    <a:pt x="40" y="18"/>
                  </a:cubicBezTo>
                  <a:cubicBezTo>
                    <a:pt x="40" y="14"/>
                    <a:pt x="37" y="11"/>
                    <a:pt x="33" y="11"/>
                  </a:cubicBezTo>
                  <a:cubicBezTo>
                    <a:pt x="32" y="11"/>
                    <a:pt x="31" y="11"/>
                    <a:pt x="30" y="10"/>
                  </a:cubicBezTo>
                  <a:cubicBezTo>
                    <a:pt x="28" y="6"/>
                    <a:pt x="25" y="4"/>
                    <a:pt x="21" y="4"/>
                  </a:cubicBezTo>
                  <a:cubicBezTo>
                    <a:pt x="16" y="4"/>
                    <a:pt x="12" y="8"/>
                    <a:pt x="11" y="13"/>
                  </a:cubicBezTo>
                  <a:cubicBezTo>
                    <a:pt x="11" y="13"/>
                    <a:pt x="10" y="14"/>
                    <a:pt x="9" y="14"/>
                  </a:cubicBezTo>
                  <a:cubicBezTo>
                    <a:pt x="7" y="14"/>
                    <a:pt x="4" y="17"/>
                    <a:pt x="4" y="19"/>
                  </a:cubicBezTo>
                  <a:cubicBezTo>
                    <a:pt x="4" y="22"/>
                    <a:pt x="7" y="25"/>
                    <a:pt x="10" y="25"/>
                  </a:cubicBezTo>
                  <a:cubicBezTo>
                    <a:pt x="11" y="25"/>
                    <a:pt x="12" y="24"/>
                    <a:pt x="13" y="23"/>
                  </a:cubicBezTo>
                  <a:cubicBezTo>
                    <a:pt x="14" y="23"/>
                    <a:pt x="15" y="23"/>
                    <a:pt x="16" y="23"/>
                  </a:cubicBezTo>
                  <a:cubicBezTo>
                    <a:pt x="19" y="25"/>
                    <a:pt x="23" y="25"/>
                    <a:pt x="26" y="23"/>
                  </a:cubicBezTo>
                  <a:cubicBezTo>
                    <a:pt x="27" y="23"/>
                    <a:pt x="27" y="23"/>
                    <a:pt x="27" y="23"/>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72" name="Freeform 14"/>
            <p:cNvSpPr>
              <a:spLocks noEditPoints="1"/>
            </p:cNvSpPr>
            <p:nvPr/>
          </p:nvSpPr>
          <p:spPr bwMode="auto">
            <a:xfrm>
              <a:off x="9585325" y="3487738"/>
              <a:ext cx="315913" cy="419100"/>
            </a:xfrm>
            <a:custGeom>
              <a:avLst/>
              <a:gdLst>
                <a:gd name="T0" fmla="*/ 71 w 81"/>
                <a:gd name="T1" fmla="*/ 6 h 109"/>
                <a:gd name="T2" fmla="*/ 76 w 81"/>
                <a:gd name="T3" fmla="*/ 10 h 109"/>
                <a:gd name="T4" fmla="*/ 76 w 81"/>
                <a:gd name="T5" fmla="*/ 99 h 109"/>
                <a:gd name="T6" fmla="*/ 71 w 81"/>
                <a:gd name="T7" fmla="*/ 103 h 109"/>
                <a:gd name="T8" fmla="*/ 10 w 81"/>
                <a:gd name="T9" fmla="*/ 103 h 109"/>
                <a:gd name="T10" fmla="*/ 6 w 81"/>
                <a:gd name="T11" fmla="*/ 99 h 109"/>
                <a:gd name="T12" fmla="*/ 6 w 81"/>
                <a:gd name="T13" fmla="*/ 10 h 109"/>
                <a:gd name="T14" fmla="*/ 10 w 81"/>
                <a:gd name="T15" fmla="*/ 6 h 109"/>
                <a:gd name="T16" fmla="*/ 71 w 81"/>
                <a:gd name="T17" fmla="*/ 6 h 109"/>
                <a:gd name="T18" fmla="*/ 71 w 81"/>
                <a:gd name="T19" fmla="*/ 0 h 109"/>
                <a:gd name="T20" fmla="*/ 10 w 81"/>
                <a:gd name="T21" fmla="*/ 0 h 109"/>
                <a:gd name="T22" fmla="*/ 0 w 81"/>
                <a:gd name="T23" fmla="*/ 10 h 109"/>
                <a:gd name="T24" fmla="*/ 0 w 81"/>
                <a:gd name="T25" fmla="*/ 99 h 109"/>
                <a:gd name="T26" fmla="*/ 10 w 81"/>
                <a:gd name="T27" fmla="*/ 109 h 109"/>
                <a:gd name="T28" fmla="*/ 71 w 81"/>
                <a:gd name="T29" fmla="*/ 109 h 109"/>
                <a:gd name="T30" fmla="*/ 81 w 81"/>
                <a:gd name="T31" fmla="*/ 99 h 109"/>
                <a:gd name="T32" fmla="*/ 81 w 81"/>
                <a:gd name="T33" fmla="*/ 10 h 109"/>
                <a:gd name="T34" fmla="*/ 71 w 81"/>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9">
                  <a:moveTo>
                    <a:pt x="71" y="6"/>
                  </a:moveTo>
                  <a:cubicBezTo>
                    <a:pt x="74" y="6"/>
                    <a:pt x="76" y="7"/>
                    <a:pt x="76" y="10"/>
                  </a:cubicBezTo>
                  <a:cubicBezTo>
                    <a:pt x="76" y="99"/>
                    <a:pt x="76" y="99"/>
                    <a:pt x="76" y="99"/>
                  </a:cubicBezTo>
                  <a:cubicBezTo>
                    <a:pt x="76" y="102"/>
                    <a:pt x="74" y="103"/>
                    <a:pt x="71" y="103"/>
                  </a:cubicBezTo>
                  <a:cubicBezTo>
                    <a:pt x="10" y="103"/>
                    <a:pt x="10" y="103"/>
                    <a:pt x="10" y="103"/>
                  </a:cubicBezTo>
                  <a:cubicBezTo>
                    <a:pt x="8" y="103"/>
                    <a:pt x="6" y="102"/>
                    <a:pt x="6" y="99"/>
                  </a:cubicBezTo>
                  <a:cubicBezTo>
                    <a:pt x="6" y="10"/>
                    <a:pt x="6" y="10"/>
                    <a:pt x="6" y="10"/>
                  </a:cubicBezTo>
                  <a:cubicBezTo>
                    <a:pt x="6" y="7"/>
                    <a:pt x="8" y="6"/>
                    <a:pt x="10" y="6"/>
                  </a:cubicBezTo>
                  <a:cubicBezTo>
                    <a:pt x="71" y="6"/>
                    <a:pt x="71" y="6"/>
                    <a:pt x="71" y="6"/>
                  </a:cubicBezTo>
                  <a:moveTo>
                    <a:pt x="71" y="0"/>
                  </a:moveTo>
                  <a:cubicBezTo>
                    <a:pt x="10" y="0"/>
                    <a:pt x="10" y="0"/>
                    <a:pt x="10" y="0"/>
                  </a:cubicBezTo>
                  <a:cubicBezTo>
                    <a:pt x="5" y="0"/>
                    <a:pt x="0" y="4"/>
                    <a:pt x="0" y="10"/>
                  </a:cubicBezTo>
                  <a:cubicBezTo>
                    <a:pt x="0" y="99"/>
                    <a:pt x="0" y="99"/>
                    <a:pt x="0" y="99"/>
                  </a:cubicBezTo>
                  <a:cubicBezTo>
                    <a:pt x="0" y="105"/>
                    <a:pt x="5" y="109"/>
                    <a:pt x="10" y="109"/>
                  </a:cubicBezTo>
                  <a:cubicBezTo>
                    <a:pt x="71" y="109"/>
                    <a:pt x="71" y="109"/>
                    <a:pt x="71" y="109"/>
                  </a:cubicBezTo>
                  <a:cubicBezTo>
                    <a:pt x="77" y="109"/>
                    <a:pt x="81" y="105"/>
                    <a:pt x="81" y="99"/>
                  </a:cubicBezTo>
                  <a:cubicBezTo>
                    <a:pt x="81" y="10"/>
                    <a:pt x="81" y="10"/>
                    <a:pt x="81" y="10"/>
                  </a:cubicBezTo>
                  <a:cubicBezTo>
                    <a:pt x="81" y="4"/>
                    <a:pt x="77" y="0"/>
                    <a:pt x="71"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73" name="Oval 15"/>
            <p:cNvSpPr>
              <a:spLocks noChangeArrowheads="1"/>
            </p:cNvSpPr>
            <p:nvPr/>
          </p:nvSpPr>
          <p:spPr bwMode="auto">
            <a:xfrm>
              <a:off x="9620250"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74" name="Oval 16"/>
            <p:cNvSpPr>
              <a:spLocks noChangeArrowheads="1"/>
            </p:cNvSpPr>
            <p:nvPr/>
          </p:nvSpPr>
          <p:spPr bwMode="auto">
            <a:xfrm>
              <a:off x="9834563"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sp>
        <p:nvSpPr>
          <p:cNvPr id="40" name="文本框 39"/>
          <p:cNvSpPr txBox="1"/>
          <p:nvPr/>
        </p:nvSpPr>
        <p:spPr bwMode="auto">
          <a:xfrm>
            <a:off x="1397336" y="1589787"/>
            <a:ext cx="1921861" cy="53183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虚拟机磁盘文件直接存放在数据存储中</a:t>
            </a:r>
          </a:p>
        </p:txBody>
      </p:sp>
      <p:sp>
        <p:nvSpPr>
          <p:cNvPr id="42" name="下箭头 41"/>
          <p:cNvSpPr/>
          <p:nvPr/>
        </p:nvSpPr>
        <p:spPr bwMode="auto">
          <a:xfrm>
            <a:off x="7391690" y="2208735"/>
            <a:ext cx="216941" cy="355124"/>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43" name="右箭头 42"/>
          <p:cNvSpPr/>
          <p:nvPr/>
        </p:nvSpPr>
        <p:spPr bwMode="auto">
          <a:xfrm>
            <a:off x="3443511" y="1747705"/>
            <a:ext cx="356400" cy="216000"/>
          </a:xfrm>
          <a:prstGeom prst="rightArrow">
            <a:avLst/>
          </a:prstGeom>
          <a:solidFill>
            <a:srgbClr val="FF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76" name="右箭头 175"/>
          <p:cNvSpPr/>
          <p:nvPr/>
        </p:nvSpPr>
        <p:spPr bwMode="auto">
          <a:xfrm rot="10800000">
            <a:off x="6134712" y="4573006"/>
            <a:ext cx="356400" cy="216000"/>
          </a:xfrm>
          <a:prstGeom prst="rightArrow">
            <a:avLst/>
          </a:prstGeom>
          <a:solidFill>
            <a:srgbClr val="FF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77" name="右箭头 176"/>
          <p:cNvSpPr/>
          <p:nvPr/>
        </p:nvSpPr>
        <p:spPr bwMode="auto">
          <a:xfrm rot="10800000">
            <a:off x="6163073" y="5713176"/>
            <a:ext cx="356400" cy="216000"/>
          </a:xfrm>
          <a:prstGeom prst="rightArrow">
            <a:avLst/>
          </a:prstGeom>
          <a:solidFill>
            <a:srgbClr val="FF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79" name="右箭头 178"/>
          <p:cNvSpPr/>
          <p:nvPr/>
        </p:nvSpPr>
        <p:spPr bwMode="auto">
          <a:xfrm rot="16200000">
            <a:off x="3105150" y="4026596"/>
            <a:ext cx="356400" cy="216000"/>
          </a:xfrm>
          <a:prstGeom prst="rightArrow">
            <a:avLst/>
          </a:prstGeom>
          <a:solidFill>
            <a:srgbClr val="FF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80" name="右箭头 179"/>
          <p:cNvSpPr/>
          <p:nvPr/>
        </p:nvSpPr>
        <p:spPr bwMode="auto">
          <a:xfrm>
            <a:off x="3717951" y="5054837"/>
            <a:ext cx="356400" cy="216000"/>
          </a:xfrm>
          <a:prstGeom prst="rightArrow">
            <a:avLst/>
          </a:prstGeom>
          <a:solidFill>
            <a:srgbClr val="FF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Tree>
    <p:extLst>
      <p:ext uri="{BB962C8B-B14F-4D97-AF65-F5344CB8AC3E}">
        <p14:creationId xmlns:p14="http://schemas.microsoft.com/office/powerpoint/2010/main" val="3066200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圆角右箭头 137"/>
          <p:cNvSpPr/>
          <p:nvPr/>
        </p:nvSpPr>
        <p:spPr bwMode="auto">
          <a:xfrm>
            <a:off x="4770492" y="3811107"/>
            <a:ext cx="554137" cy="1285627"/>
          </a:xfrm>
          <a:prstGeom prst="ben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44" name="圆角右箭头 143"/>
          <p:cNvSpPr/>
          <p:nvPr/>
        </p:nvSpPr>
        <p:spPr bwMode="auto">
          <a:xfrm flipH="1">
            <a:off x="3777150" y="3779030"/>
            <a:ext cx="569635" cy="1321584"/>
          </a:xfrm>
          <a:prstGeom prst="ben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2" name="标题 1"/>
          <p:cNvSpPr>
            <a:spLocks noGrp="1"/>
          </p:cNvSpPr>
          <p:nvPr>
            <p:ph type="title"/>
          </p:nvPr>
        </p:nvSpPr>
        <p:spPr/>
        <p:txBody>
          <a:bodyPr/>
          <a:lstStyle/>
          <a:p>
            <a:r>
              <a:rPr lang="en-US" altLang="zh-CN" smtClean="0"/>
              <a:t>iSCSI</a:t>
            </a:r>
            <a:r>
              <a:rPr lang="zh-CN" altLang="en-US" smtClean="0"/>
              <a:t>存储场景</a:t>
            </a:r>
            <a:endParaRPr lang="zh-CN" altLang="en-US" dirty="0"/>
          </a:p>
        </p:txBody>
      </p:sp>
      <p:grpSp>
        <p:nvGrpSpPr>
          <p:cNvPr id="4" name="组合 3"/>
          <p:cNvGrpSpPr/>
          <p:nvPr/>
        </p:nvGrpSpPr>
        <p:grpSpPr>
          <a:xfrm>
            <a:off x="3290077" y="5392897"/>
            <a:ext cx="2563846" cy="891730"/>
            <a:chOff x="4618038" y="1035050"/>
            <a:chExt cx="763588" cy="265113"/>
          </a:xfrm>
          <a:solidFill>
            <a:srgbClr val="15B0E8"/>
          </a:solidFill>
        </p:grpSpPr>
        <p:sp>
          <p:nvSpPr>
            <p:cNvPr id="5" name="Freeform 69"/>
            <p:cNvSpPr>
              <a:spLocks noEditPoints="1"/>
            </p:cNvSpPr>
            <p:nvPr/>
          </p:nvSpPr>
          <p:spPr bwMode="auto">
            <a:xfrm>
              <a:off x="4618038" y="1035050"/>
              <a:ext cx="763588" cy="265113"/>
            </a:xfrm>
            <a:custGeom>
              <a:avLst/>
              <a:gdLst>
                <a:gd name="T0" fmla="*/ 753 w 800"/>
                <a:gd name="T1" fmla="*/ 181 h 276"/>
                <a:gd name="T2" fmla="*/ 785 w 800"/>
                <a:gd name="T3" fmla="*/ 243 h 276"/>
                <a:gd name="T4" fmla="*/ 753 w 800"/>
                <a:gd name="T5" fmla="*/ 181 h 276"/>
                <a:gd name="T6" fmla="*/ 449 w 800"/>
                <a:gd name="T7" fmla="*/ 148 h 276"/>
                <a:gd name="T8" fmla="*/ 57 w 800"/>
                <a:gd name="T9" fmla="*/ 74 h 276"/>
                <a:gd name="T10" fmla="*/ 743 w 800"/>
                <a:gd name="T11" fmla="*/ 159 h 276"/>
                <a:gd name="T12" fmla="*/ 15 w 800"/>
                <a:gd name="T13" fmla="*/ 195 h 276"/>
                <a:gd name="T14" fmla="*/ 47 w 800"/>
                <a:gd name="T15" fmla="*/ 195 h 276"/>
                <a:gd name="T16" fmla="*/ 15 w 800"/>
                <a:gd name="T17" fmla="*/ 243 h 276"/>
                <a:gd name="T18" fmla="*/ 47 w 800"/>
                <a:gd name="T19" fmla="*/ 117 h 276"/>
                <a:gd name="T20" fmla="*/ 15 w 800"/>
                <a:gd name="T21" fmla="*/ 117 h 276"/>
                <a:gd name="T22" fmla="*/ 47 w 800"/>
                <a:gd name="T23" fmla="*/ 74 h 276"/>
                <a:gd name="T24" fmla="*/ 15 w 800"/>
                <a:gd name="T25" fmla="*/ 163 h 276"/>
                <a:gd name="T26" fmla="*/ 47 w 800"/>
                <a:gd name="T27" fmla="*/ 163 h 276"/>
                <a:gd name="T28" fmla="*/ 15 w 800"/>
                <a:gd name="T29" fmla="*/ 192 h 276"/>
                <a:gd name="T30" fmla="*/ 47 w 800"/>
                <a:gd name="T31" fmla="*/ 159 h 276"/>
                <a:gd name="T32" fmla="*/ 15 w 800"/>
                <a:gd name="T33" fmla="*/ 159 h 276"/>
                <a:gd name="T34" fmla="*/ 47 w 800"/>
                <a:gd name="T35" fmla="*/ 121 h 276"/>
                <a:gd name="T36" fmla="*/ 28 w 800"/>
                <a:gd name="T37" fmla="*/ 51 h 276"/>
                <a:gd name="T38" fmla="*/ 726 w 800"/>
                <a:gd name="T39" fmla="*/ 51 h 276"/>
                <a:gd name="T40" fmla="*/ 726 w 800"/>
                <a:gd name="T41" fmla="*/ 51 h 276"/>
                <a:gd name="T42" fmla="*/ 783 w 800"/>
                <a:gd name="T43" fmla="*/ 59 h 276"/>
                <a:gd name="T44" fmla="*/ 28 w 800"/>
                <a:gd name="T45" fmla="*/ 51 h 276"/>
                <a:gd name="T46" fmla="*/ 133 w 800"/>
                <a:gd name="T47" fmla="*/ 10 h 276"/>
                <a:gd name="T48" fmla="*/ 710 w 800"/>
                <a:gd name="T49" fmla="*/ 41 h 276"/>
                <a:gd name="T50" fmla="*/ 133 w 800"/>
                <a:gd name="T51" fmla="*/ 10 h 276"/>
                <a:gd name="T52" fmla="*/ 753 w 800"/>
                <a:gd name="T53" fmla="*/ 143 h 276"/>
                <a:gd name="T54" fmla="*/ 785 w 800"/>
                <a:gd name="T55" fmla="*/ 178 h 276"/>
                <a:gd name="T56" fmla="*/ 753 w 800"/>
                <a:gd name="T57" fmla="*/ 143 h 276"/>
                <a:gd name="T58" fmla="*/ 785 w 800"/>
                <a:gd name="T59" fmla="*/ 139 h 276"/>
                <a:gd name="T60" fmla="*/ 753 w 800"/>
                <a:gd name="T61" fmla="*/ 74 h 276"/>
                <a:gd name="T62" fmla="*/ 785 w 800"/>
                <a:gd name="T63" fmla="*/ 139 h 276"/>
                <a:gd name="T64" fmla="*/ 800 w 800"/>
                <a:gd name="T65" fmla="*/ 59 h 276"/>
                <a:gd name="T66" fmla="*/ 775 w 800"/>
                <a:gd name="T67" fmla="*/ 41 h 276"/>
                <a:gd name="T68" fmla="*/ 666 w 800"/>
                <a:gd name="T69" fmla="*/ 0 h 276"/>
                <a:gd name="T70" fmla="*/ 84 w 800"/>
                <a:gd name="T71" fmla="*/ 41 h 276"/>
                <a:gd name="T72" fmla="*/ 0 w 800"/>
                <a:gd name="T73" fmla="*/ 59 h 276"/>
                <a:gd name="T74" fmla="*/ 0 w 800"/>
                <a:gd name="T75" fmla="*/ 59 h 276"/>
                <a:gd name="T76" fmla="*/ 492 w 800"/>
                <a:gd name="T77" fmla="*/ 258 h 276"/>
                <a:gd name="T78" fmla="*/ 542 w 800"/>
                <a:gd name="T79" fmla="*/ 250 h 276"/>
                <a:gd name="T80" fmla="*/ 492 w 800"/>
                <a:gd name="T81" fmla="*/ 243 h 276"/>
                <a:gd name="T82" fmla="*/ 57 w 800"/>
                <a:gd name="T83" fmla="*/ 173 h 276"/>
                <a:gd name="T84" fmla="*/ 743 w 800"/>
                <a:gd name="T85" fmla="*/ 173 h 276"/>
                <a:gd name="T86" fmla="*/ 620 w 800"/>
                <a:gd name="T87" fmla="*/ 243 h 276"/>
                <a:gd name="T88" fmla="*/ 569 w 800"/>
                <a:gd name="T89" fmla="*/ 250 h 276"/>
                <a:gd name="T90" fmla="*/ 620 w 800"/>
                <a:gd name="T91" fmla="*/ 258 h 276"/>
                <a:gd name="T92" fmla="*/ 800 w 800"/>
                <a:gd name="T93" fmla="*/ 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0" h="276">
                  <a:moveTo>
                    <a:pt x="753" y="181"/>
                  </a:moveTo>
                  <a:lnTo>
                    <a:pt x="753" y="181"/>
                  </a:lnTo>
                  <a:lnTo>
                    <a:pt x="785" y="181"/>
                  </a:lnTo>
                  <a:lnTo>
                    <a:pt x="785" y="243"/>
                  </a:lnTo>
                  <a:lnTo>
                    <a:pt x="753" y="243"/>
                  </a:lnTo>
                  <a:lnTo>
                    <a:pt x="753" y="181"/>
                  </a:lnTo>
                  <a:close/>
                  <a:moveTo>
                    <a:pt x="449" y="148"/>
                  </a:moveTo>
                  <a:lnTo>
                    <a:pt x="449" y="148"/>
                  </a:lnTo>
                  <a:cubicBezTo>
                    <a:pt x="289" y="148"/>
                    <a:pt x="94" y="157"/>
                    <a:pt x="57" y="159"/>
                  </a:cubicBezTo>
                  <a:lnTo>
                    <a:pt x="57" y="74"/>
                  </a:lnTo>
                  <a:lnTo>
                    <a:pt x="743" y="74"/>
                  </a:lnTo>
                  <a:lnTo>
                    <a:pt x="743" y="159"/>
                  </a:lnTo>
                  <a:cubicBezTo>
                    <a:pt x="719" y="157"/>
                    <a:pt x="606" y="148"/>
                    <a:pt x="449" y="148"/>
                  </a:cubicBezTo>
                  <a:close/>
                  <a:moveTo>
                    <a:pt x="15" y="195"/>
                  </a:moveTo>
                  <a:lnTo>
                    <a:pt x="15" y="195"/>
                  </a:lnTo>
                  <a:lnTo>
                    <a:pt x="47" y="195"/>
                  </a:lnTo>
                  <a:lnTo>
                    <a:pt x="47" y="243"/>
                  </a:lnTo>
                  <a:lnTo>
                    <a:pt x="15" y="243"/>
                  </a:lnTo>
                  <a:lnTo>
                    <a:pt x="15" y="195"/>
                  </a:lnTo>
                  <a:close/>
                  <a:moveTo>
                    <a:pt x="47" y="117"/>
                  </a:moveTo>
                  <a:lnTo>
                    <a:pt x="47" y="117"/>
                  </a:lnTo>
                  <a:lnTo>
                    <a:pt x="15" y="117"/>
                  </a:lnTo>
                  <a:lnTo>
                    <a:pt x="15" y="74"/>
                  </a:lnTo>
                  <a:lnTo>
                    <a:pt x="47" y="74"/>
                  </a:lnTo>
                  <a:lnTo>
                    <a:pt x="47" y="117"/>
                  </a:lnTo>
                  <a:close/>
                  <a:moveTo>
                    <a:pt x="15" y="163"/>
                  </a:moveTo>
                  <a:lnTo>
                    <a:pt x="15" y="163"/>
                  </a:lnTo>
                  <a:lnTo>
                    <a:pt x="47" y="163"/>
                  </a:lnTo>
                  <a:lnTo>
                    <a:pt x="47" y="192"/>
                  </a:lnTo>
                  <a:lnTo>
                    <a:pt x="15" y="192"/>
                  </a:lnTo>
                  <a:lnTo>
                    <a:pt x="15" y="163"/>
                  </a:lnTo>
                  <a:close/>
                  <a:moveTo>
                    <a:pt x="47" y="159"/>
                  </a:moveTo>
                  <a:lnTo>
                    <a:pt x="47" y="159"/>
                  </a:lnTo>
                  <a:lnTo>
                    <a:pt x="15" y="159"/>
                  </a:lnTo>
                  <a:lnTo>
                    <a:pt x="15" y="121"/>
                  </a:lnTo>
                  <a:lnTo>
                    <a:pt x="47" y="121"/>
                  </a:lnTo>
                  <a:lnTo>
                    <a:pt x="47" y="159"/>
                  </a:lnTo>
                  <a:close/>
                  <a:moveTo>
                    <a:pt x="28" y="51"/>
                  </a:moveTo>
                  <a:lnTo>
                    <a:pt x="28" y="51"/>
                  </a:lnTo>
                  <a:lnTo>
                    <a:pt x="726" y="51"/>
                  </a:lnTo>
                  <a:lnTo>
                    <a:pt x="726" y="51"/>
                  </a:lnTo>
                  <a:lnTo>
                    <a:pt x="726" y="51"/>
                  </a:lnTo>
                  <a:lnTo>
                    <a:pt x="772" y="51"/>
                  </a:lnTo>
                  <a:lnTo>
                    <a:pt x="783" y="59"/>
                  </a:lnTo>
                  <a:lnTo>
                    <a:pt x="17" y="59"/>
                  </a:lnTo>
                  <a:lnTo>
                    <a:pt x="28" y="51"/>
                  </a:lnTo>
                  <a:close/>
                  <a:moveTo>
                    <a:pt x="133" y="10"/>
                  </a:moveTo>
                  <a:lnTo>
                    <a:pt x="133" y="10"/>
                  </a:lnTo>
                  <a:lnTo>
                    <a:pt x="663" y="10"/>
                  </a:lnTo>
                  <a:lnTo>
                    <a:pt x="710" y="41"/>
                  </a:lnTo>
                  <a:lnTo>
                    <a:pt x="99" y="41"/>
                  </a:lnTo>
                  <a:lnTo>
                    <a:pt x="133" y="10"/>
                  </a:lnTo>
                  <a:close/>
                  <a:moveTo>
                    <a:pt x="753" y="143"/>
                  </a:moveTo>
                  <a:lnTo>
                    <a:pt x="753" y="143"/>
                  </a:lnTo>
                  <a:lnTo>
                    <a:pt x="785" y="143"/>
                  </a:lnTo>
                  <a:lnTo>
                    <a:pt x="785" y="178"/>
                  </a:lnTo>
                  <a:lnTo>
                    <a:pt x="753" y="178"/>
                  </a:lnTo>
                  <a:lnTo>
                    <a:pt x="753" y="143"/>
                  </a:lnTo>
                  <a:close/>
                  <a:moveTo>
                    <a:pt x="785" y="139"/>
                  </a:moveTo>
                  <a:lnTo>
                    <a:pt x="785" y="139"/>
                  </a:lnTo>
                  <a:lnTo>
                    <a:pt x="753" y="139"/>
                  </a:lnTo>
                  <a:lnTo>
                    <a:pt x="753" y="74"/>
                  </a:lnTo>
                  <a:lnTo>
                    <a:pt x="785" y="74"/>
                  </a:lnTo>
                  <a:lnTo>
                    <a:pt x="785" y="139"/>
                  </a:lnTo>
                  <a:close/>
                  <a:moveTo>
                    <a:pt x="800" y="59"/>
                  </a:moveTo>
                  <a:lnTo>
                    <a:pt x="800" y="59"/>
                  </a:lnTo>
                  <a:lnTo>
                    <a:pt x="799" y="59"/>
                  </a:lnTo>
                  <a:lnTo>
                    <a:pt x="775" y="41"/>
                  </a:lnTo>
                  <a:lnTo>
                    <a:pt x="729" y="41"/>
                  </a:lnTo>
                  <a:lnTo>
                    <a:pt x="666" y="0"/>
                  </a:lnTo>
                  <a:lnTo>
                    <a:pt x="129" y="0"/>
                  </a:lnTo>
                  <a:lnTo>
                    <a:pt x="84" y="41"/>
                  </a:lnTo>
                  <a:lnTo>
                    <a:pt x="24" y="41"/>
                  </a:lnTo>
                  <a:lnTo>
                    <a:pt x="0" y="59"/>
                  </a:lnTo>
                  <a:lnTo>
                    <a:pt x="0" y="59"/>
                  </a:lnTo>
                  <a:lnTo>
                    <a:pt x="0" y="59"/>
                  </a:lnTo>
                  <a:lnTo>
                    <a:pt x="0" y="258"/>
                  </a:lnTo>
                  <a:lnTo>
                    <a:pt x="492" y="258"/>
                  </a:lnTo>
                  <a:cubicBezTo>
                    <a:pt x="495" y="268"/>
                    <a:pt x="505" y="276"/>
                    <a:pt x="516" y="276"/>
                  </a:cubicBezTo>
                  <a:cubicBezTo>
                    <a:pt x="531" y="276"/>
                    <a:pt x="542" y="264"/>
                    <a:pt x="542" y="250"/>
                  </a:cubicBezTo>
                  <a:cubicBezTo>
                    <a:pt x="542" y="236"/>
                    <a:pt x="531" y="224"/>
                    <a:pt x="516" y="224"/>
                  </a:cubicBezTo>
                  <a:cubicBezTo>
                    <a:pt x="505" y="224"/>
                    <a:pt x="495" y="232"/>
                    <a:pt x="492" y="243"/>
                  </a:cubicBezTo>
                  <a:lnTo>
                    <a:pt x="57" y="243"/>
                  </a:lnTo>
                  <a:lnTo>
                    <a:pt x="57" y="173"/>
                  </a:lnTo>
                  <a:cubicBezTo>
                    <a:pt x="92" y="172"/>
                    <a:pt x="288" y="162"/>
                    <a:pt x="449" y="162"/>
                  </a:cubicBezTo>
                  <a:cubicBezTo>
                    <a:pt x="609" y="162"/>
                    <a:pt x="723" y="172"/>
                    <a:pt x="743" y="173"/>
                  </a:cubicBezTo>
                  <a:lnTo>
                    <a:pt x="743" y="243"/>
                  </a:lnTo>
                  <a:lnTo>
                    <a:pt x="620" y="243"/>
                  </a:lnTo>
                  <a:cubicBezTo>
                    <a:pt x="617" y="232"/>
                    <a:pt x="607" y="224"/>
                    <a:pt x="595" y="224"/>
                  </a:cubicBezTo>
                  <a:cubicBezTo>
                    <a:pt x="581" y="224"/>
                    <a:pt x="569" y="236"/>
                    <a:pt x="569" y="250"/>
                  </a:cubicBezTo>
                  <a:cubicBezTo>
                    <a:pt x="569" y="264"/>
                    <a:pt x="581" y="276"/>
                    <a:pt x="595" y="276"/>
                  </a:cubicBezTo>
                  <a:cubicBezTo>
                    <a:pt x="607" y="276"/>
                    <a:pt x="616" y="268"/>
                    <a:pt x="620" y="258"/>
                  </a:cubicBezTo>
                  <a:lnTo>
                    <a:pt x="800" y="258"/>
                  </a:lnTo>
                  <a:lnTo>
                    <a:pt x="800" y="59"/>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 name="Freeform 70"/>
            <p:cNvSpPr>
              <a:spLocks/>
            </p:cNvSpPr>
            <p:nvPr/>
          </p:nvSpPr>
          <p:spPr bwMode="auto">
            <a:xfrm>
              <a:off x="5346700" y="1150938"/>
              <a:ext cx="12700" cy="12700"/>
            </a:xfrm>
            <a:custGeom>
              <a:avLst/>
              <a:gdLst>
                <a:gd name="T0" fmla="*/ 13 w 13"/>
                <a:gd name="T1" fmla="*/ 0 h 13"/>
                <a:gd name="T2" fmla="*/ 13 w 13"/>
                <a:gd name="T3" fmla="*/ 0 h 13"/>
                <a:gd name="T4" fmla="*/ 0 w 13"/>
                <a:gd name="T5" fmla="*/ 0 h 13"/>
                <a:gd name="T6" fmla="*/ 0 w 13"/>
                <a:gd name="T7" fmla="*/ 13 h 13"/>
                <a:gd name="T8" fmla="*/ 13 w 13"/>
                <a:gd name="T9" fmla="*/ 13 h 13"/>
                <a:gd name="T10" fmla="*/ 1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13" y="0"/>
                  </a:moveTo>
                  <a:lnTo>
                    <a:pt x="13" y="0"/>
                  </a:lnTo>
                  <a:lnTo>
                    <a:pt x="0" y="0"/>
                  </a:lnTo>
                  <a:lnTo>
                    <a:pt x="0" y="13"/>
                  </a:lnTo>
                  <a:lnTo>
                    <a:pt x="13" y="13"/>
                  </a:lnTo>
                  <a:lnTo>
                    <a:pt x="13"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 name="Freeform 71"/>
            <p:cNvSpPr>
              <a:spLocks/>
            </p:cNvSpPr>
            <p:nvPr/>
          </p:nvSpPr>
          <p:spPr bwMode="auto">
            <a:xfrm>
              <a:off x="5346700" y="1130300"/>
              <a:ext cx="12700" cy="12700"/>
            </a:xfrm>
            <a:custGeom>
              <a:avLst/>
              <a:gdLst>
                <a:gd name="T0" fmla="*/ 13 w 13"/>
                <a:gd name="T1" fmla="*/ 0 h 14"/>
                <a:gd name="T2" fmla="*/ 13 w 13"/>
                <a:gd name="T3" fmla="*/ 0 h 14"/>
                <a:gd name="T4" fmla="*/ 0 w 13"/>
                <a:gd name="T5" fmla="*/ 0 h 14"/>
                <a:gd name="T6" fmla="*/ 0 w 13"/>
                <a:gd name="T7" fmla="*/ 14 h 14"/>
                <a:gd name="T8" fmla="*/ 13 w 13"/>
                <a:gd name="T9" fmla="*/ 14 h 14"/>
                <a:gd name="T10" fmla="*/ 13 w 13"/>
                <a:gd name="T11" fmla="*/ 0 h 14"/>
              </a:gdLst>
              <a:ahLst/>
              <a:cxnLst>
                <a:cxn ang="0">
                  <a:pos x="T0" y="T1"/>
                </a:cxn>
                <a:cxn ang="0">
                  <a:pos x="T2" y="T3"/>
                </a:cxn>
                <a:cxn ang="0">
                  <a:pos x="T4" y="T5"/>
                </a:cxn>
                <a:cxn ang="0">
                  <a:pos x="T6" y="T7"/>
                </a:cxn>
                <a:cxn ang="0">
                  <a:pos x="T8" y="T9"/>
                </a:cxn>
                <a:cxn ang="0">
                  <a:pos x="T10" y="T11"/>
                </a:cxn>
              </a:cxnLst>
              <a:rect l="0" t="0" r="r" b="b"/>
              <a:pathLst>
                <a:path w="13" h="14">
                  <a:moveTo>
                    <a:pt x="13" y="0"/>
                  </a:moveTo>
                  <a:lnTo>
                    <a:pt x="13" y="0"/>
                  </a:lnTo>
                  <a:lnTo>
                    <a:pt x="0" y="0"/>
                  </a:lnTo>
                  <a:lnTo>
                    <a:pt x="0" y="14"/>
                  </a:lnTo>
                  <a:lnTo>
                    <a:pt x="13" y="14"/>
                  </a:lnTo>
                  <a:lnTo>
                    <a:pt x="13"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 name="Freeform 72"/>
            <p:cNvSpPr>
              <a:spLocks/>
            </p:cNvSpPr>
            <p:nvPr/>
          </p:nvSpPr>
          <p:spPr bwMode="auto">
            <a:xfrm>
              <a:off x="5345113" y="1179513"/>
              <a:ext cx="15875" cy="17463"/>
            </a:xfrm>
            <a:custGeom>
              <a:avLst/>
              <a:gdLst>
                <a:gd name="T0" fmla="*/ 0 w 17"/>
                <a:gd name="T1" fmla="*/ 17 h 17"/>
                <a:gd name="T2" fmla="*/ 0 w 17"/>
                <a:gd name="T3" fmla="*/ 17 h 17"/>
                <a:gd name="T4" fmla="*/ 17 w 17"/>
                <a:gd name="T5" fmla="*/ 17 h 17"/>
                <a:gd name="T6" fmla="*/ 17 w 17"/>
                <a:gd name="T7" fmla="*/ 0 h 17"/>
                <a:gd name="T8" fmla="*/ 0 w 17"/>
                <a:gd name="T9" fmla="*/ 0 h 17"/>
                <a:gd name="T10" fmla="*/ 0 w 17"/>
                <a:gd name="T11" fmla="*/ 17 h 17"/>
              </a:gdLst>
              <a:ahLst/>
              <a:cxnLst>
                <a:cxn ang="0">
                  <a:pos x="T0" y="T1"/>
                </a:cxn>
                <a:cxn ang="0">
                  <a:pos x="T2" y="T3"/>
                </a:cxn>
                <a:cxn ang="0">
                  <a:pos x="T4" y="T5"/>
                </a:cxn>
                <a:cxn ang="0">
                  <a:pos x="T6" y="T7"/>
                </a:cxn>
                <a:cxn ang="0">
                  <a:pos x="T8" y="T9"/>
                </a:cxn>
                <a:cxn ang="0">
                  <a:pos x="T10" y="T11"/>
                </a:cxn>
              </a:cxnLst>
              <a:rect l="0" t="0" r="r" b="b"/>
              <a:pathLst>
                <a:path w="17" h="17">
                  <a:moveTo>
                    <a:pt x="0" y="17"/>
                  </a:moveTo>
                  <a:lnTo>
                    <a:pt x="0" y="17"/>
                  </a:lnTo>
                  <a:lnTo>
                    <a:pt x="17" y="17"/>
                  </a:lnTo>
                  <a:lnTo>
                    <a:pt x="17" y="0"/>
                  </a:lnTo>
                  <a:lnTo>
                    <a:pt x="0" y="0"/>
                  </a:lnTo>
                  <a:lnTo>
                    <a:pt x="0" y="17"/>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 name="Freeform 73"/>
            <p:cNvSpPr>
              <a:spLocks/>
            </p:cNvSpPr>
            <p:nvPr/>
          </p:nvSpPr>
          <p:spPr bwMode="auto">
            <a:xfrm>
              <a:off x="4640263" y="1196975"/>
              <a:ext cx="15875" cy="15875"/>
            </a:xfrm>
            <a:custGeom>
              <a:avLst/>
              <a:gdLst>
                <a:gd name="T0" fmla="*/ 0 w 17"/>
                <a:gd name="T1" fmla="*/ 16 h 16"/>
                <a:gd name="T2" fmla="*/ 0 w 17"/>
                <a:gd name="T3" fmla="*/ 16 h 16"/>
                <a:gd name="T4" fmla="*/ 17 w 17"/>
                <a:gd name="T5" fmla="*/ 16 h 16"/>
                <a:gd name="T6" fmla="*/ 17 w 17"/>
                <a:gd name="T7" fmla="*/ 0 h 16"/>
                <a:gd name="T8" fmla="*/ 0 w 17"/>
                <a:gd name="T9" fmla="*/ 0 h 16"/>
                <a:gd name="T10" fmla="*/ 0 w 17"/>
                <a:gd name="T11" fmla="*/ 16 h 16"/>
              </a:gdLst>
              <a:ahLst/>
              <a:cxnLst>
                <a:cxn ang="0">
                  <a:pos x="T0" y="T1"/>
                </a:cxn>
                <a:cxn ang="0">
                  <a:pos x="T2" y="T3"/>
                </a:cxn>
                <a:cxn ang="0">
                  <a:pos x="T4" y="T5"/>
                </a:cxn>
                <a:cxn ang="0">
                  <a:pos x="T6" y="T7"/>
                </a:cxn>
                <a:cxn ang="0">
                  <a:pos x="T8" y="T9"/>
                </a:cxn>
                <a:cxn ang="0">
                  <a:pos x="T10" y="T11"/>
                </a:cxn>
              </a:cxnLst>
              <a:rect l="0" t="0" r="r" b="b"/>
              <a:pathLst>
                <a:path w="17" h="16">
                  <a:moveTo>
                    <a:pt x="0" y="16"/>
                  </a:moveTo>
                  <a:lnTo>
                    <a:pt x="0" y="16"/>
                  </a:lnTo>
                  <a:lnTo>
                    <a:pt x="17" y="16"/>
                  </a:lnTo>
                  <a:lnTo>
                    <a:pt x="17" y="0"/>
                  </a:lnTo>
                  <a:lnTo>
                    <a:pt x="0" y="0"/>
                  </a:lnTo>
                  <a:lnTo>
                    <a:pt x="0"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 name="Freeform 74"/>
            <p:cNvSpPr>
              <a:spLocks/>
            </p:cNvSpPr>
            <p:nvPr/>
          </p:nvSpPr>
          <p:spPr bwMode="auto">
            <a:xfrm>
              <a:off x="4640263" y="1254125"/>
              <a:ext cx="1588" cy="3175"/>
            </a:xfrm>
            <a:custGeom>
              <a:avLst/>
              <a:gdLst>
                <a:gd name="T0" fmla="*/ 2 w 3"/>
                <a:gd name="T1" fmla="*/ 1 h 3"/>
                <a:gd name="T2" fmla="*/ 2 w 3"/>
                <a:gd name="T3" fmla="*/ 1 h 3"/>
                <a:gd name="T4" fmla="*/ 1 w 3"/>
                <a:gd name="T5" fmla="*/ 1 h 3"/>
                <a:gd name="T6" fmla="*/ 1 w 3"/>
                <a:gd name="T7" fmla="*/ 0 h 3"/>
                <a:gd name="T8" fmla="*/ 0 w 3"/>
                <a:gd name="T9" fmla="*/ 0 h 3"/>
                <a:gd name="T10" fmla="*/ 0 w 3"/>
                <a:gd name="T11" fmla="*/ 3 h 3"/>
                <a:gd name="T12" fmla="*/ 1 w 3"/>
                <a:gd name="T13" fmla="*/ 3 h 3"/>
                <a:gd name="T14" fmla="*/ 1 w 3"/>
                <a:gd name="T15" fmla="*/ 1 h 3"/>
                <a:gd name="T16" fmla="*/ 2 w 3"/>
                <a:gd name="T17" fmla="*/ 1 h 3"/>
                <a:gd name="T18" fmla="*/ 2 w 3"/>
                <a:gd name="T19" fmla="*/ 3 h 3"/>
                <a:gd name="T20" fmla="*/ 3 w 3"/>
                <a:gd name="T21" fmla="*/ 3 h 3"/>
                <a:gd name="T22" fmla="*/ 3 w 3"/>
                <a:gd name="T23" fmla="*/ 0 h 3"/>
                <a:gd name="T24" fmla="*/ 2 w 3"/>
                <a:gd name="T25" fmla="*/ 0 h 3"/>
                <a:gd name="T26" fmla="*/ 2 w 3"/>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1"/>
                  </a:moveTo>
                  <a:lnTo>
                    <a:pt x="2" y="1"/>
                  </a:lnTo>
                  <a:lnTo>
                    <a:pt x="1" y="1"/>
                  </a:lnTo>
                  <a:lnTo>
                    <a:pt x="1" y="0"/>
                  </a:lnTo>
                  <a:lnTo>
                    <a:pt x="0" y="0"/>
                  </a:lnTo>
                  <a:lnTo>
                    <a:pt x="0" y="3"/>
                  </a:lnTo>
                  <a:lnTo>
                    <a:pt x="1" y="3"/>
                  </a:lnTo>
                  <a:lnTo>
                    <a:pt x="1" y="1"/>
                  </a:lnTo>
                  <a:lnTo>
                    <a:pt x="2" y="1"/>
                  </a:lnTo>
                  <a:lnTo>
                    <a:pt x="2" y="3"/>
                  </a:lnTo>
                  <a:lnTo>
                    <a:pt x="3" y="3"/>
                  </a:lnTo>
                  <a:lnTo>
                    <a:pt x="3" y="0"/>
                  </a:lnTo>
                  <a:lnTo>
                    <a:pt x="2" y="0"/>
                  </a:lnTo>
                  <a:lnTo>
                    <a:pt x="2" y="1"/>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 name="Freeform 75"/>
            <p:cNvSpPr>
              <a:spLocks/>
            </p:cNvSpPr>
            <p:nvPr/>
          </p:nvSpPr>
          <p:spPr bwMode="auto">
            <a:xfrm>
              <a:off x="4641850" y="1254125"/>
              <a:ext cx="3175" cy="3175"/>
            </a:xfrm>
            <a:custGeom>
              <a:avLst/>
              <a:gdLst>
                <a:gd name="T0" fmla="*/ 3 w 3"/>
                <a:gd name="T1" fmla="*/ 2 h 3"/>
                <a:gd name="T2" fmla="*/ 3 w 3"/>
                <a:gd name="T3" fmla="*/ 2 h 3"/>
                <a:gd name="T4" fmla="*/ 2 w 3"/>
                <a:gd name="T5" fmla="*/ 2 h 3"/>
                <a:gd name="T6" fmla="*/ 1 w 3"/>
                <a:gd name="T7" fmla="*/ 2 h 3"/>
                <a:gd name="T8" fmla="*/ 1 w 3"/>
                <a:gd name="T9" fmla="*/ 0 h 3"/>
                <a:gd name="T10" fmla="*/ 0 w 3"/>
                <a:gd name="T11" fmla="*/ 0 h 3"/>
                <a:gd name="T12" fmla="*/ 0 w 3"/>
                <a:gd name="T13" fmla="*/ 2 h 3"/>
                <a:gd name="T14" fmla="*/ 1 w 3"/>
                <a:gd name="T15" fmla="*/ 2 h 3"/>
                <a:gd name="T16" fmla="*/ 2 w 3"/>
                <a:gd name="T17" fmla="*/ 3 h 3"/>
                <a:gd name="T18" fmla="*/ 3 w 3"/>
                <a:gd name="T19" fmla="*/ 2 h 3"/>
                <a:gd name="T20" fmla="*/ 3 w 3"/>
                <a:gd name="T21" fmla="*/ 2 h 3"/>
                <a:gd name="T22" fmla="*/ 3 w 3"/>
                <a:gd name="T23" fmla="*/ 0 h 3"/>
                <a:gd name="T24" fmla="*/ 3 w 3"/>
                <a:gd name="T25" fmla="*/ 0 h 3"/>
                <a:gd name="T26" fmla="*/ 3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3" y="2"/>
                  </a:moveTo>
                  <a:lnTo>
                    <a:pt x="3" y="2"/>
                  </a:lnTo>
                  <a:cubicBezTo>
                    <a:pt x="3" y="2"/>
                    <a:pt x="3" y="2"/>
                    <a:pt x="2" y="2"/>
                  </a:cubicBezTo>
                  <a:cubicBezTo>
                    <a:pt x="1" y="2"/>
                    <a:pt x="1" y="2"/>
                    <a:pt x="1" y="2"/>
                  </a:cubicBezTo>
                  <a:lnTo>
                    <a:pt x="1" y="0"/>
                  </a:lnTo>
                  <a:lnTo>
                    <a:pt x="0" y="0"/>
                  </a:lnTo>
                  <a:lnTo>
                    <a:pt x="0" y="2"/>
                  </a:lnTo>
                  <a:cubicBezTo>
                    <a:pt x="0" y="2"/>
                    <a:pt x="1" y="2"/>
                    <a:pt x="1" y="2"/>
                  </a:cubicBezTo>
                  <a:cubicBezTo>
                    <a:pt x="1" y="3"/>
                    <a:pt x="1" y="3"/>
                    <a:pt x="2" y="3"/>
                  </a:cubicBezTo>
                  <a:cubicBezTo>
                    <a:pt x="3" y="3"/>
                    <a:pt x="3" y="3"/>
                    <a:pt x="3" y="2"/>
                  </a:cubicBezTo>
                  <a:cubicBezTo>
                    <a:pt x="3" y="2"/>
                    <a:pt x="3" y="2"/>
                    <a:pt x="3" y="2"/>
                  </a:cubicBezTo>
                  <a:lnTo>
                    <a:pt x="3" y="0"/>
                  </a:lnTo>
                  <a:lnTo>
                    <a:pt x="3" y="0"/>
                  </a:lnTo>
                  <a:lnTo>
                    <a:pt x="3" y="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 name="Freeform 76"/>
            <p:cNvSpPr>
              <a:spLocks noEditPoints="1"/>
            </p:cNvSpPr>
            <p:nvPr/>
          </p:nvSpPr>
          <p:spPr bwMode="auto">
            <a:xfrm>
              <a:off x="4646613" y="1254125"/>
              <a:ext cx="3175" cy="3175"/>
            </a:xfrm>
            <a:custGeom>
              <a:avLst/>
              <a:gdLst>
                <a:gd name="T0" fmla="*/ 1 w 3"/>
                <a:gd name="T1" fmla="*/ 1 h 3"/>
                <a:gd name="T2" fmla="*/ 1 w 3"/>
                <a:gd name="T3" fmla="*/ 1 h 3"/>
                <a:gd name="T4" fmla="*/ 1 w 3"/>
                <a:gd name="T5" fmla="*/ 0 h 3"/>
                <a:gd name="T6" fmla="*/ 2 w 3"/>
                <a:gd name="T7" fmla="*/ 1 h 3"/>
                <a:gd name="T8" fmla="*/ 1 w 3"/>
                <a:gd name="T9" fmla="*/ 1 h 3"/>
                <a:gd name="T10" fmla="*/ 1 w 3"/>
                <a:gd name="T11" fmla="*/ 0 h 3"/>
                <a:gd name="T12" fmla="*/ 1 w 3"/>
                <a:gd name="T13" fmla="*/ 0 h 3"/>
                <a:gd name="T14" fmla="*/ 0 w 3"/>
                <a:gd name="T15" fmla="*/ 3 h 3"/>
                <a:gd name="T16" fmla="*/ 0 w 3"/>
                <a:gd name="T17" fmla="*/ 3 h 3"/>
                <a:gd name="T18" fmla="*/ 1 w 3"/>
                <a:gd name="T19" fmla="*/ 2 h 3"/>
                <a:gd name="T20" fmla="*/ 2 w 3"/>
                <a:gd name="T21" fmla="*/ 2 h 3"/>
                <a:gd name="T22" fmla="*/ 2 w 3"/>
                <a:gd name="T23" fmla="*/ 3 h 3"/>
                <a:gd name="T24" fmla="*/ 3 w 3"/>
                <a:gd name="T25" fmla="*/ 3 h 3"/>
                <a:gd name="T26" fmla="*/ 2 w 3"/>
                <a:gd name="T27" fmla="*/ 0 h 3"/>
                <a:gd name="T28" fmla="*/ 1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1" y="1"/>
                  </a:moveTo>
                  <a:lnTo>
                    <a:pt x="1" y="1"/>
                  </a:lnTo>
                  <a:lnTo>
                    <a:pt x="1" y="0"/>
                  </a:lnTo>
                  <a:lnTo>
                    <a:pt x="2" y="1"/>
                  </a:lnTo>
                  <a:lnTo>
                    <a:pt x="1" y="1"/>
                  </a:lnTo>
                  <a:close/>
                  <a:moveTo>
                    <a:pt x="1" y="0"/>
                  </a:moveTo>
                  <a:lnTo>
                    <a:pt x="1" y="0"/>
                  </a:lnTo>
                  <a:lnTo>
                    <a:pt x="0" y="3"/>
                  </a:lnTo>
                  <a:lnTo>
                    <a:pt x="0" y="3"/>
                  </a:lnTo>
                  <a:lnTo>
                    <a:pt x="1" y="2"/>
                  </a:lnTo>
                  <a:lnTo>
                    <a:pt x="2" y="2"/>
                  </a:lnTo>
                  <a:lnTo>
                    <a:pt x="2" y="3"/>
                  </a:lnTo>
                  <a:lnTo>
                    <a:pt x="3" y="3"/>
                  </a:lnTo>
                  <a:lnTo>
                    <a:pt x="2" y="0"/>
                  </a:lnTo>
                  <a:lnTo>
                    <a:pt x="1"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 name="Freeform 77"/>
            <p:cNvSpPr>
              <a:spLocks/>
            </p:cNvSpPr>
            <p:nvPr/>
          </p:nvSpPr>
          <p:spPr bwMode="auto">
            <a:xfrm>
              <a:off x="4649788" y="1254125"/>
              <a:ext cx="4763" cy="3175"/>
            </a:xfrm>
            <a:custGeom>
              <a:avLst/>
              <a:gdLst>
                <a:gd name="T0" fmla="*/ 3 w 5"/>
                <a:gd name="T1" fmla="*/ 2 h 3"/>
                <a:gd name="T2" fmla="*/ 3 w 5"/>
                <a:gd name="T3" fmla="*/ 2 h 3"/>
                <a:gd name="T4" fmla="*/ 3 w 5"/>
                <a:gd name="T5" fmla="*/ 0 h 3"/>
                <a:gd name="T6" fmla="*/ 2 w 5"/>
                <a:gd name="T7" fmla="*/ 0 h 3"/>
                <a:gd name="T8" fmla="*/ 1 w 5"/>
                <a:gd name="T9" fmla="*/ 2 h 3"/>
                <a:gd name="T10" fmla="*/ 0 w 5"/>
                <a:gd name="T11" fmla="*/ 0 h 3"/>
                <a:gd name="T12" fmla="*/ 0 w 5"/>
                <a:gd name="T13" fmla="*/ 0 h 3"/>
                <a:gd name="T14" fmla="*/ 1 w 5"/>
                <a:gd name="T15" fmla="*/ 3 h 3"/>
                <a:gd name="T16" fmla="*/ 2 w 5"/>
                <a:gd name="T17" fmla="*/ 3 h 3"/>
                <a:gd name="T18" fmla="*/ 2 w 5"/>
                <a:gd name="T19" fmla="*/ 0 h 3"/>
                <a:gd name="T20" fmla="*/ 3 w 5"/>
                <a:gd name="T21" fmla="*/ 3 h 3"/>
                <a:gd name="T22" fmla="*/ 4 w 5"/>
                <a:gd name="T23" fmla="*/ 3 h 3"/>
                <a:gd name="T24" fmla="*/ 5 w 5"/>
                <a:gd name="T25" fmla="*/ 0 h 3"/>
                <a:gd name="T26" fmla="*/ 4 w 5"/>
                <a:gd name="T27" fmla="*/ 0 h 3"/>
                <a:gd name="T28" fmla="*/ 3 w 5"/>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3" y="2"/>
                  </a:moveTo>
                  <a:lnTo>
                    <a:pt x="3" y="2"/>
                  </a:lnTo>
                  <a:lnTo>
                    <a:pt x="3" y="0"/>
                  </a:lnTo>
                  <a:lnTo>
                    <a:pt x="2" y="0"/>
                  </a:lnTo>
                  <a:lnTo>
                    <a:pt x="1" y="2"/>
                  </a:lnTo>
                  <a:lnTo>
                    <a:pt x="0" y="0"/>
                  </a:lnTo>
                  <a:lnTo>
                    <a:pt x="0" y="0"/>
                  </a:lnTo>
                  <a:lnTo>
                    <a:pt x="1" y="3"/>
                  </a:lnTo>
                  <a:lnTo>
                    <a:pt x="2" y="3"/>
                  </a:lnTo>
                  <a:lnTo>
                    <a:pt x="2" y="0"/>
                  </a:lnTo>
                  <a:lnTo>
                    <a:pt x="3" y="3"/>
                  </a:lnTo>
                  <a:lnTo>
                    <a:pt x="4" y="3"/>
                  </a:lnTo>
                  <a:lnTo>
                    <a:pt x="5" y="0"/>
                  </a:lnTo>
                  <a:lnTo>
                    <a:pt x="4" y="0"/>
                  </a:lnTo>
                  <a:lnTo>
                    <a:pt x="3" y="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 name="Freeform 78"/>
            <p:cNvSpPr>
              <a:spLocks/>
            </p:cNvSpPr>
            <p:nvPr/>
          </p:nvSpPr>
          <p:spPr bwMode="auto">
            <a:xfrm>
              <a:off x="4654550" y="1254125"/>
              <a:ext cx="1588" cy="3175"/>
            </a:xfrm>
            <a:custGeom>
              <a:avLst/>
              <a:gdLst>
                <a:gd name="T0" fmla="*/ 0 w 3"/>
                <a:gd name="T1" fmla="*/ 1 h 3"/>
                <a:gd name="T2" fmla="*/ 0 w 3"/>
                <a:gd name="T3" fmla="*/ 1 h 3"/>
                <a:gd name="T4" fmla="*/ 0 w 3"/>
                <a:gd name="T5" fmla="*/ 3 h 3"/>
                <a:gd name="T6" fmla="*/ 1 w 3"/>
                <a:gd name="T7" fmla="*/ 3 h 3"/>
                <a:gd name="T8" fmla="*/ 3 w 3"/>
                <a:gd name="T9" fmla="*/ 3 h 3"/>
                <a:gd name="T10" fmla="*/ 3 w 3"/>
                <a:gd name="T11" fmla="*/ 2 h 3"/>
                <a:gd name="T12" fmla="*/ 2 w 3"/>
                <a:gd name="T13" fmla="*/ 2 h 3"/>
                <a:gd name="T14" fmla="*/ 1 w 3"/>
                <a:gd name="T15" fmla="*/ 1 h 3"/>
                <a:gd name="T16" fmla="*/ 3 w 3"/>
                <a:gd name="T17" fmla="*/ 1 h 3"/>
                <a:gd name="T18" fmla="*/ 3 w 3"/>
                <a:gd name="T19" fmla="*/ 1 h 3"/>
                <a:gd name="T20" fmla="*/ 1 w 3"/>
                <a:gd name="T21" fmla="*/ 1 h 3"/>
                <a:gd name="T22" fmla="*/ 2 w 3"/>
                <a:gd name="T23" fmla="*/ 0 h 3"/>
                <a:gd name="T24" fmla="*/ 3 w 3"/>
                <a:gd name="T25" fmla="*/ 0 h 3"/>
                <a:gd name="T26" fmla="*/ 3 w 3"/>
                <a:gd name="T27" fmla="*/ 0 h 3"/>
                <a:gd name="T28" fmla="*/ 2 w 3"/>
                <a:gd name="T29" fmla="*/ 0 h 3"/>
                <a:gd name="T30" fmla="*/ 0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0" y="1"/>
                  </a:moveTo>
                  <a:lnTo>
                    <a:pt x="0" y="1"/>
                  </a:lnTo>
                  <a:cubicBezTo>
                    <a:pt x="0" y="2"/>
                    <a:pt x="0" y="2"/>
                    <a:pt x="0" y="3"/>
                  </a:cubicBezTo>
                  <a:cubicBezTo>
                    <a:pt x="1" y="3"/>
                    <a:pt x="1" y="3"/>
                    <a:pt x="1" y="3"/>
                  </a:cubicBezTo>
                  <a:lnTo>
                    <a:pt x="3" y="3"/>
                  </a:lnTo>
                  <a:lnTo>
                    <a:pt x="3" y="2"/>
                  </a:lnTo>
                  <a:lnTo>
                    <a:pt x="2" y="2"/>
                  </a:lnTo>
                  <a:cubicBezTo>
                    <a:pt x="1" y="2"/>
                    <a:pt x="1" y="2"/>
                    <a:pt x="1" y="1"/>
                  </a:cubicBezTo>
                  <a:lnTo>
                    <a:pt x="3" y="1"/>
                  </a:lnTo>
                  <a:lnTo>
                    <a:pt x="3" y="1"/>
                  </a:lnTo>
                  <a:lnTo>
                    <a:pt x="1" y="1"/>
                  </a:lnTo>
                  <a:cubicBezTo>
                    <a:pt x="1" y="0"/>
                    <a:pt x="1" y="0"/>
                    <a:pt x="2" y="0"/>
                  </a:cubicBezTo>
                  <a:lnTo>
                    <a:pt x="3" y="0"/>
                  </a:lnTo>
                  <a:lnTo>
                    <a:pt x="3" y="0"/>
                  </a:lnTo>
                  <a:lnTo>
                    <a:pt x="2" y="0"/>
                  </a:lnTo>
                  <a:cubicBezTo>
                    <a:pt x="0" y="0"/>
                    <a:pt x="0" y="0"/>
                    <a:pt x="0" y="1"/>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 name="Freeform 79"/>
            <p:cNvSpPr>
              <a:spLocks/>
            </p:cNvSpPr>
            <p:nvPr/>
          </p:nvSpPr>
          <p:spPr bwMode="auto">
            <a:xfrm>
              <a:off x="4656138" y="1254125"/>
              <a:ext cx="1588" cy="3175"/>
            </a:xfrm>
            <a:custGeom>
              <a:avLst/>
              <a:gdLst>
                <a:gd name="T0" fmla="*/ 0 w 1"/>
                <a:gd name="T1" fmla="*/ 3 h 3"/>
                <a:gd name="T2" fmla="*/ 0 w 1"/>
                <a:gd name="T3" fmla="*/ 3 h 3"/>
                <a:gd name="T4" fmla="*/ 1 w 1"/>
                <a:gd name="T5" fmla="*/ 3 h 3"/>
                <a:gd name="T6" fmla="*/ 1 w 1"/>
                <a:gd name="T7" fmla="*/ 0 h 3"/>
                <a:gd name="T8" fmla="*/ 0 w 1"/>
                <a:gd name="T9" fmla="*/ 0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6" name="Freeform 80"/>
            <p:cNvSpPr>
              <a:spLocks/>
            </p:cNvSpPr>
            <p:nvPr/>
          </p:nvSpPr>
          <p:spPr bwMode="auto">
            <a:xfrm>
              <a:off x="4640263" y="1241425"/>
              <a:ext cx="6350" cy="7938"/>
            </a:xfrm>
            <a:custGeom>
              <a:avLst/>
              <a:gdLst>
                <a:gd name="T0" fmla="*/ 7 w 7"/>
                <a:gd name="T1" fmla="*/ 9 h 9"/>
                <a:gd name="T2" fmla="*/ 7 w 7"/>
                <a:gd name="T3" fmla="*/ 9 h 9"/>
                <a:gd name="T4" fmla="*/ 7 w 7"/>
                <a:gd name="T5" fmla="*/ 9 h 9"/>
                <a:gd name="T6" fmla="*/ 7 w 7"/>
                <a:gd name="T7" fmla="*/ 9 h 9"/>
                <a:gd name="T8" fmla="*/ 2 w 7"/>
                <a:gd name="T9" fmla="*/ 0 h 9"/>
                <a:gd name="T10" fmla="*/ 0 w 7"/>
                <a:gd name="T11" fmla="*/ 3 h 9"/>
                <a:gd name="T12" fmla="*/ 1 w 7"/>
                <a:gd name="T13" fmla="*/ 5 h 9"/>
                <a:gd name="T14" fmla="*/ 7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7" y="9"/>
                  </a:moveTo>
                  <a:lnTo>
                    <a:pt x="7" y="9"/>
                  </a:lnTo>
                  <a:lnTo>
                    <a:pt x="7" y="9"/>
                  </a:lnTo>
                  <a:cubicBezTo>
                    <a:pt x="7" y="9"/>
                    <a:pt x="7" y="9"/>
                    <a:pt x="7" y="9"/>
                  </a:cubicBezTo>
                  <a:cubicBezTo>
                    <a:pt x="5" y="4"/>
                    <a:pt x="2" y="0"/>
                    <a:pt x="2" y="0"/>
                  </a:cubicBezTo>
                  <a:cubicBezTo>
                    <a:pt x="2" y="0"/>
                    <a:pt x="0" y="2"/>
                    <a:pt x="0" y="3"/>
                  </a:cubicBezTo>
                  <a:cubicBezTo>
                    <a:pt x="0" y="5"/>
                    <a:pt x="1" y="5"/>
                    <a:pt x="1" y="5"/>
                  </a:cubicBezTo>
                  <a:cubicBezTo>
                    <a:pt x="3" y="7"/>
                    <a:pt x="6" y="9"/>
                    <a:pt x="7" y="9"/>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7" name="Freeform 81"/>
            <p:cNvSpPr>
              <a:spLocks/>
            </p:cNvSpPr>
            <p:nvPr/>
          </p:nvSpPr>
          <p:spPr bwMode="auto">
            <a:xfrm>
              <a:off x="4641850" y="1250950"/>
              <a:ext cx="4763" cy="1588"/>
            </a:xfrm>
            <a:custGeom>
              <a:avLst/>
              <a:gdLst>
                <a:gd name="T0" fmla="*/ 6 w 6"/>
                <a:gd name="T1" fmla="*/ 0 h 2"/>
                <a:gd name="T2" fmla="*/ 6 w 6"/>
                <a:gd name="T3" fmla="*/ 0 h 2"/>
                <a:gd name="T4" fmla="*/ 6 w 6"/>
                <a:gd name="T5" fmla="*/ 0 h 2"/>
                <a:gd name="T6" fmla="*/ 6 w 6"/>
                <a:gd name="T7" fmla="*/ 0 h 2"/>
                <a:gd name="T8" fmla="*/ 0 w 6"/>
                <a:gd name="T9" fmla="*/ 0 h 2"/>
                <a:gd name="T10" fmla="*/ 3 w 6"/>
                <a:gd name="T11" fmla="*/ 2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lnTo>
                    <a:pt x="6" y="0"/>
                  </a:lnTo>
                  <a:cubicBezTo>
                    <a:pt x="6" y="0"/>
                    <a:pt x="6" y="0"/>
                    <a:pt x="6" y="0"/>
                  </a:cubicBezTo>
                  <a:cubicBezTo>
                    <a:pt x="6" y="0"/>
                    <a:pt x="6" y="0"/>
                    <a:pt x="6" y="0"/>
                  </a:cubicBezTo>
                  <a:lnTo>
                    <a:pt x="0" y="0"/>
                  </a:lnTo>
                  <a:cubicBezTo>
                    <a:pt x="0" y="1"/>
                    <a:pt x="1" y="2"/>
                    <a:pt x="3" y="2"/>
                  </a:cubicBezTo>
                  <a:cubicBezTo>
                    <a:pt x="3" y="2"/>
                    <a:pt x="5" y="1"/>
                    <a:pt x="6"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8" name="Freeform 82"/>
            <p:cNvSpPr>
              <a:spLocks/>
            </p:cNvSpPr>
            <p:nvPr/>
          </p:nvSpPr>
          <p:spPr bwMode="auto">
            <a:xfrm>
              <a:off x="4640263" y="1246188"/>
              <a:ext cx="6350" cy="4763"/>
            </a:xfrm>
            <a:custGeom>
              <a:avLst/>
              <a:gdLst>
                <a:gd name="T0" fmla="*/ 2 w 8"/>
                <a:gd name="T1" fmla="*/ 4 h 5"/>
                <a:gd name="T2" fmla="*/ 2 w 8"/>
                <a:gd name="T3" fmla="*/ 4 h 5"/>
                <a:gd name="T4" fmla="*/ 3 w 8"/>
                <a:gd name="T5" fmla="*/ 5 h 5"/>
                <a:gd name="T6" fmla="*/ 8 w 8"/>
                <a:gd name="T7" fmla="*/ 5 h 5"/>
                <a:gd name="T8" fmla="*/ 8 w 8"/>
                <a:gd name="T9" fmla="*/ 5 h 5"/>
                <a:gd name="T10" fmla="*/ 8 w 8"/>
                <a:gd name="T11" fmla="*/ 5 h 5"/>
                <a:gd name="T12" fmla="*/ 0 w 8"/>
                <a:gd name="T13" fmla="*/ 0 h 5"/>
                <a:gd name="T14" fmla="*/ 0 w 8"/>
                <a:gd name="T15" fmla="*/ 1 h 5"/>
                <a:gd name="T16" fmla="*/ 0 w 8"/>
                <a:gd name="T17" fmla="*/ 2 h 5"/>
                <a:gd name="T18" fmla="*/ 0 w 8"/>
                <a:gd name="T19" fmla="*/ 3 h 5"/>
                <a:gd name="T20" fmla="*/ 2 w 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4"/>
                  </a:moveTo>
                  <a:lnTo>
                    <a:pt x="2" y="4"/>
                  </a:lnTo>
                  <a:cubicBezTo>
                    <a:pt x="3" y="5"/>
                    <a:pt x="3" y="5"/>
                    <a:pt x="3" y="5"/>
                  </a:cubicBezTo>
                  <a:cubicBezTo>
                    <a:pt x="3" y="5"/>
                    <a:pt x="7" y="5"/>
                    <a:pt x="8" y="5"/>
                  </a:cubicBezTo>
                  <a:lnTo>
                    <a:pt x="8" y="5"/>
                  </a:lnTo>
                  <a:cubicBezTo>
                    <a:pt x="8" y="5"/>
                    <a:pt x="8" y="5"/>
                    <a:pt x="8" y="5"/>
                  </a:cubicBezTo>
                  <a:cubicBezTo>
                    <a:pt x="5" y="3"/>
                    <a:pt x="0" y="0"/>
                    <a:pt x="0" y="0"/>
                  </a:cubicBezTo>
                  <a:cubicBezTo>
                    <a:pt x="0" y="0"/>
                    <a:pt x="0" y="1"/>
                    <a:pt x="0" y="1"/>
                  </a:cubicBezTo>
                  <a:lnTo>
                    <a:pt x="0" y="2"/>
                  </a:lnTo>
                  <a:cubicBezTo>
                    <a:pt x="0" y="2"/>
                    <a:pt x="0" y="3"/>
                    <a:pt x="0" y="3"/>
                  </a:cubicBezTo>
                  <a:cubicBezTo>
                    <a:pt x="1" y="4"/>
                    <a:pt x="2" y="4"/>
                    <a:pt x="2" y="4"/>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9" name="Freeform 83"/>
            <p:cNvSpPr>
              <a:spLocks/>
            </p:cNvSpPr>
            <p:nvPr/>
          </p:nvSpPr>
          <p:spPr bwMode="auto">
            <a:xfrm>
              <a:off x="4645025" y="1239838"/>
              <a:ext cx="4763" cy="9525"/>
            </a:xfrm>
            <a:custGeom>
              <a:avLst/>
              <a:gdLst>
                <a:gd name="T0" fmla="*/ 4 w 5"/>
                <a:gd name="T1" fmla="*/ 10 h 11"/>
                <a:gd name="T2" fmla="*/ 4 w 5"/>
                <a:gd name="T3" fmla="*/ 10 h 11"/>
                <a:gd name="T4" fmla="*/ 4 w 5"/>
                <a:gd name="T5" fmla="*/ 10 h 11"/>
                <a:gd name="T6" fmla="*/ 4 w 5"/>
                <a:gd name="T7" fmla="*/ 10 h 11"/>
                <a:gd name="T8" fmla="*/ 3 w 5"/>
                <a:gd name="T9" fmla="*/ 0 h 11"/>
                <a:gd name="T10" fmla="*/ 2 w 5"/>
                <a:gd name="T11" fmla="*/ 0 h 11"/>
                <a:gd name="T12" fmla="*/ 0 w 5"/>
                <a:gd name="T13" fmla="*/ 2 h 11"/>
                <a:gd name="T14" fmla="*/ 0 w 5"/>
                <a:gd name="T15" fmla="*/ 4 h 11"/>
                <a:gd name="T16" fmla="*/ 4 w 5"/>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4" y="10"/>
                  </a:moveTo>
                  <a:lnTo>
                    <a:pt x="4" y="10"/>
                  </a:lnTo>
                  <a:cubicBezTo>
                    <a:pt x="4" y="11"/>
                    <a:pt x="4" y="10"/>
                    <a:pt x="4" y="10"/>
                  </a:cubicBezTo>
                  <a:cubicBezTo>
                    <a:pt x="4" y="10"/>
                    <a:pt x="4" y="10"/>
                    <a:pt x="4" y="10"/>
                  </a:cubicBezTo>
                  <a:cubicBezTo>
                    <a:pt x="5" y="2"/>
                    <a:pt x="3" y="0"/>
                    <a:pt x="3" y="0"/>
                  </a:cubicBezTo>
                  <a:cubicBezTo>
                    <a:pt x="3" y="0"/>
                    <a:pt x="2" y="0"/>
                    <a:pt x="2" y="0"/>
                  </a:cubicBezTo>
                  <a:cubicBezTo>
                    <a:pt x="1" y="0"/>
                    <a:pt x="0" y="2"/>
                    <a:pt x="0" y="2"/>
                  </a:cubicBezTo>
                  <a:cubicBezTo>
                    <a:pt x="0" y="3"/>
                    <a:pt x="0" y="4"/>
                    <a:pt x="0" y="4"/>
                  </a:cubicBezTo>
                  <a:cubicBezTo>
                    <a:pt x="1" y="6"/>
                    <a:pt x="3" y="10"/>
                    <a:pt x="4"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0" name="Freeform 84"/>
            <p:cNvSpPr>
              <a:spLocks/>
            </p:cNvSpPr>
            <p:nvPr/>
          </p:nvSpPr>
          <p:spPr bwMode="auto">
            <a:xfrm>
              <a:off x="4648200" y="1239838"/>
              <a:ext cx="4763" cy="9525"/>
            </a:xfrm>
            <a:custGeom>
              <a:avLst/>
              <a:gdLst>
                <a:gd name="T0" fmla="*/ 1 w 5"/>
                <a:gd name="T1" fmla="*/ 10 h 11"/>
                <a:gd name="T2" fmla="*/ 1 w 5"/>
                <a:gd name="T3" fmla="*/ 10 h 11"/>
                <a:gd name="T4" fmla="*/ 1 w 5"/>
                <a:gd name="T5" fmla="*/ 10 h 11"/>
                <a:gd name="T6" fmla="*/ 5 w 5"/>
                <a:gd name="T7" fmla="*/ 4 h 11"/>
                <a:gd name="T8" fmla="*/ 5 w 5"/>
                <a:gd name="T9" fmla="*/ 2 h 11"/>
                <a:gd name="T10" fmla="*/ 3 w 5"/>
                <a:gd name="T11" fmla="*/ 0 h 11"/>
                <a:gd name="T12" fmla="*/ 2 w 5"/>
                <a:gd name="T13" fmla="*/ 0 h 11"/>
                <a:gd name="T14" fmla="*/ 1 w 5"/>
                <a:gd name="T15" fmla="*/ 10 h 11"/>
                <a:gd name="T16" fmla="*/ 1 w 5"/>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1" y="10"/>
                  </a:moveTo>
                  <a:lnTo>
                    <a:pt x="1" y="10"/>
                  </a:lnTo>
                  <a:cubicBezTo>
                    <a:pt x="1" y="11"/>
                    <a:pt x="1" y="10"/>
                    <a:pt x="1" y="10"/>
                  </a:cubicBezTo>
                  <a:cubicBezTo>
                    <a:pt x="2" y="10"/>
                    <a:pt x="4" y="6"/>
                    <a:pt x="5" y="4"/>
                  </a:cubicBezTo>
                  <a:cubicBezTo>
                    <a:pt x="5" y="4"/>
                    <a:pt x="5" y="2"/>
                    <a:pt x="5" y="2"/>
                  </a:cubicBezTo>
                  <a:cubicBezTo>
                    <a:pt x="5" y="2"/>
                    <a:pt x="4" y="0"/>
                    <a:pt x="3" y="0"/>
                  </a:cubicBezTo>
                  <a:cubicBezTo>
                    <a:pt x="3" y="0"/>
                    <a:pt x="2" y="0"/>
                    <a:pt x="2" y="0"/>
                  </a:cubicBezTo>
                  <a:cubicBezTo>
                    <a:pt x="2" y="0"/>
                    <a:pt x="0" y="2"/>
                    <a:pt x="1" y="10"/>
                  </a:cubicBezTo>
                  <a:cubicBezTo>
                    <a:pt x="1" y="10"/>
                    <a:pt x="1" y="10"/>
                    <a:pt x="1"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1" name="Freeform 85"/>
            <p:cNvSpPr>
              <a:spLocks/>
            </p:cNvSpPr>
            <p:nvPr/>
          </p:nvSpPr>
          <p:spPr bwMode="auto">
            <a:xfrm>
              <a:off x="4649788" y="1250950"/>
              <a:ext cx="6350" cy="3175"/>
            </a:xfrm>
            <a:custGeom>
              <a:avLst/>
              <a:gdLst>
                <a:gd name="T0" fmla="*/ 0 w 6"/>
                <a:gd name="T1" fmla="*/ 0 h 3"/>
                <a:gd name="T2" fmla="*/ 0 w 6"/>
                <a:gd name="T3" fmla="*/ 0 h 3"/>
                <a:gd name="T4" fmla="*/ 0 w 6"/>
                <a:gd name="T5" fmla="*/ 0 h 3"/>
                <a:gd name="T6" fmla="*/ 3 w 6"/>
                <a:gd name="T7" fmla="*/ 2 h 3"/>
                <a:gd name="T8" fmla="*/ 6 w 6"/>
                <a:gd name="T9" fmla="*/ 0 h 3"/>
                <a:gd name="T10" fmla="*/ 0 w 6"/>
                <a:gd name="T11" fmla="*/ 0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0" y="0"/>
                  </a:lnTo>
                  <a:lnTo>
                    <a:pt x="0" y="0"/>
                  </a:lnTo>
                  <a:cubicBezTo>
                    <a:pt x="1" y="1"/>
                    <a:pt x="3" y="2"/>
                    <a:pt x="3" y="2"/>
                  </a:cubicBezTo>
                  <a:cubicBezTo>
                    <a:pt x="3" y="2"/>
                    <a:pt x="5" y="3"/>
                    <a:pt x="6"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2" name="Freeform 86"/>
            <p:cNvSpPr>
              <a:spLocks/>
            </p:cNvSpPr>
            <p:nvPr/>
          </p:nvSpPr>
          <p:spPr bwMode="auto">
            <a:xfrm>
              <a:off x="4649788" y="1246188"/>
              <a:ext cx="7938" cy="4763"/>
            </a:xfrm>
            <a:custGeom>
              <a:avLst/>
              <a:gdLst>
                <a:gd name="T0" fmla="*/ 0 w 8"/>
                <a:gd name="T1" fmla="*/ 5 h 5"/>
                <a:gd name="T2" fmla="*/ 0 w 8"/>
                <a:gd name="T3" fmla="*/ 5 h 5"/>
                <a:gd name="T4" fmla="*/ 0 w 8"/>
                <a:gd name="T5" fmla="*/ 5 h 5"/>
                <a:gd name="T6" fmla="*/ 5 w 8"/>
                <a:gd name="T7" fmla="*/ 5 h 5"/>
                <a:gd name="T8" fmla="*/ 6 w 8"/>
                <a:gd name="T9" fmla="*/ 4 h 5"/>
                <a:gd name="T10" fmla="*/ 8 w 8"/>
                <a:gd name="T11" fmla="*/ 3 h 5"/>
                <a:gd name="T12" fmla="*/ 8 w 8"/>
                <a:gd name="T13" fmla="*/ 1 h 5"/>
                <a:gd name="T14" fmla="*/ 8 w 8"/>
                <a:gd name="T15" fmla="*/ 1 h 5"/>
                <a:gd name="T16" fmla="*/ 8 w 8"/>
                <a:gd name="T17" fmla="*/ 0 h 5"/>
                <a:gd name="T18" fmla="*/ 0 w 8"/>
                <a:gd name="T19" fmla="*/ 5 h 5"/>
                <a:gd name="T20" fmla="*/ 0 w 8"/>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0" y="5"/>
                  </a:moveTo>
                  <a:lnTo>
                    <a:pt x="0" y="5"/>
                  </a:lnTo>
                  <a:cubicBezTo>
                    <a:pt x="0" y="5"/>
                    <a:pt x="0" y="5"/>
                    <a:pt x="0" y="5"/>
                  </a:cubicBezTo>
                  <a:cubicBezTo>
                    <a:pt x="1" y="5"/>
                    <a:pt x="5" y="5"/>
                    <a:pt x="5" y="5"/>
                  </a:cubicBezTo>
                  <a:cubicBezTo>
                    <a:pt x="5" y="5"/>
                    <a:pt x="5" y="5"/>
                    <a:pt x="6" y="4"/>
                  </a:cubicBezTo>
                  <a:cubicBezTo>
                    <a:pt x="6" y="4"/>
                    <a:pt x="7" y="4"/>
                    <a:pt x="8" y="3"/>
                  </a:cubicBezTo>
                  <a:cubicBezTo>
                    <a:pt x="8" y="3"/>
                    <a:pt x="8" y="2"/>
                    <a:pt x="8" y="1"/>
                  </a:cubicBezTo>
                  <a:lnTo>
                    <a:pt x="8" y="1"/>
                  </a:lnTo>
                  <a:cubicBezTo>
                    <a:pt x="8" y="1"/>
                    <a:pt x="8" y="0"/>
                    <a:pt x="8" y="0"/>
                  </a:cubicBezTo>
                  <a:cubicBezTo>
                    <a:pt x="8" y="0"/>
                    <a:pt x="3" y="3"/>
                    <a:pt x="0" y="5"/>
                  </a:cubicBezTo>
                  <a:cubicBezTo>
                    <a:pt x="0" y="5"/>
                    <a:pt x="0" y="5"/>
                    <a:pt x="0" y="5"/>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3" name="Freeform 87"/>
            <p:cNvSpPr>
              <a:spLocks/>
            </p:cNvSpPr>
            <p:nvPr/>
          </p:nvSpPr>
          <p:spPr bwMode="auto">
            <a:xfrm>
              <a:off x="4649788" y="1241425"/>
              <a:ext cx="6350" cy="7938"/>
            </a:xfrm>
            <a:custGeom>
              <a:avLst/>
              <a:gdLst>
                <a:gd name="T0" fmla="*/ 0 w 7"/>
                <a:gd name="T1" fmla="*/ 9 h 9"/>
                <a:gd name="T2" fmla="*/ 0 w 7"/>
                <a:gd name="T3" fmla="*/ 9 h 9"/>
                <a:gd name="T4" fmla="*/ 0 w 7"/>
                <a:gd name="T5" fmla="*/ 9 h 9"/>
                <a:gd name="T6" fmla="*/ 6 w 7"/>
                <a:gd name="T7" fmla="*/ 5 h 9"/>
                <a:gd name="T8" fmla="*/ 7 w 7"/>
                <a:gd name="T9" fmla="*/ 3 h 9"/>
                <a:gd name="T10" fmla="*/ 5 w 7"/>
                <a:gd name="T11" fmla="*/ 0 h 9"/>
                <a:gd name="T12" fmla="*/ 0 w 7"/>
                <a:gd name="T13" fmla="*/ 9 h 9"/>
                <a:gd name="T14" fmla="*/ 0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0" y="9"/>
                  </a:moveTo>
                  <a:lnTo>
                    <a:pt x="0" y="9"/>
                  </a:lnTo>
                  <a:cubicBezTo>
                    <a:pt x="0" y="9"/>
                    <a:pt x="0" y="9"/>
                    <a:pt x="0" y="9"/>
                  </a:cubicBezTo>
                  <a:cubicBezTo>
                    <a:pt x="1" y="9"/>
                    <a:pt x="4" y="7"/>
                    <a:pt x="6" y="5"/>
                  </a:cubicBezTo>
                  <a:cubicBezTo>
                    <a:pt x="6" y="5"/>
                    <a:pt x="7" y="5"/>
                    <a:pt x="7" y="3"/>
                  </a:cubicBezTo>
                  <a:cubicBezTo>
                    <a:pt x="7" y="2"/>
                    <a:pt x="5" y="0"/>
                    <a:pt x="5" y="0"/>
                  </a:cubicBezTo>
                  <a:cubicBezTo>
                    <a:pt x="5" y="0"/>
                    <a:pt x="2" y="4"/>
                    <a:pt x="0" y="9"/>
                  </a:cubicBezTo>
                  <a:cubicBezTo>
                    <a:pt x="0" y="9"/>
                    <a:pt x="0" y="9"/>
                    <a:pt x="0" y="9"/>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4" name="Freeform 88"/>
            <p:cNvSpPr>
              <a:spLocks/>
            </p:cNvSpPr>
            <p:nvPr/>
          </p:nvSpPr>
          <p:spPr bwMode="auto">
            <a:xfrm>
              <a:off x="5246688" y="1128713"/>
              <a:ext cx="11113" cy="9525"/>
            </a:xfrm>
            <a:custGeom>
              <a:avLst/>
              <a:gdLst>
                <a:gd name="T0" fmla="*/ 8 w 10"/>
                <a:gd name="T1" fmla="*/ 4 h 10"/>
                <a:gd name="T2" fmla="*/ 8 w 10"/>
                <a:gd name="T3" fmla="*/ 4 h 10"/>
                <a:gd name="T4" fmla="*/ 3 w 10"/>
                <a:gd name="T5" fmla="*/ 4 h 10"/>
                <a:gd name="T6" fmla="*/ 3 w 10"/>
                <a:gd name="T7" fmla="*/ 0 h 10"/>
                <a:gd name="T8" fmla="*/ 0 w 10"/>
                <a:gd name="T9" fmla="*/ 0 h 10"/>
                <a:gd name="T10" fmla="*/ 0 w 10"/>
                <a:gd name="T11" fmla="*/ 10 h 10"/>
                <a:gd name="T12" fmla="*/ 3 w 10"/>
                <a:gd name="T13" fmla="*/ 10 h 10"/>
                <a:gd name="T14" fmla="*/ 3 w 10"/>
                <a:gd name="T15" fmla="*/ 6 h 10"/>
                <a:gd name="T16" fmla="*/ 8 w 10"/>
                <a:gd name="T17" fmla="*/ 6 h 10"/>
                <a:gd name="T18" fmla="*/ 8 w 10"/>
                <a:gd name="T19" fmla="*/ 10 h 10"/>
                <a:gd name="T20" fmla="*/ 10 w 10"/>
                <a:gd name="T21" fmla="*/ 10 h 10"/>
                <a:gd name="T22" fmla="*/ 10 w 10"/>
                <a:gd name="T23" fmla="*/ 0 h 10"/>
                <a:gd name="T24" fmla="*/ 8 w 10"/>
                <a:gd name="T25" fmla="*/ 0 h 10"/>
                <a:gd name="T26" fmla="*/ 8 w 10"/>
                <a:gd name="T2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4"/>
                  </a:moveTo>
                  <a:lnTo>
                    <a:pt x="8" y="4"/>
                  </a:lnTo>
                  <a:lnTo>
                    <a:pt x="3" y="4"/>
                  </a:lnTo>
                  <a:lnTo>
                    <a:pt x="3" y="0"/>
                  </a:lnTo>
                  <a:lnTo>
                    <a:pt x="0" y="0"/>
                  </a:lnTo>
                  <a:lnTo>
                    <a:pt x="0" y="10"/>
                  </a:lnTo>
                  <a:lnTo>
                    <a:pt x="3" y="10"/>
                  </a:lnTo>
                  <a:lnTo>
                    <a:pt x="3" y="6"/>
                  </a:lnTo>
                  <a:lnTo>
                    <a:pt x="8" y="6"/>
                  </a:lnTo>
                  <a:lnTo>
                    <a:pt x="8" y="10"/>
                  </a:lnTo>
                  <a:lnTo>
                    <a:pt x="10" y="10"/>
                  </a:lnTo>
                  <a:lnTo>
                    <a:pt x="10" y="0"/>
                  </a:lnTo>
                  <a:lnTo>
                    <a:pt x="8" y="0"/>
                  </a:lnTo>
                  <a:lnTo>
                    <a:pt x="8" y="4"/>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5" name="Freeform 89"/>
            <p:cNvSpPr>
              <a:spLocks/>
            </p:cNvSpPr>
            <p:nvPr/>
          </p:nvSpPr>
          <p:spPr bwMode="auto">
            <a:xfrm>
              <a:off x="5259388" y="1128713"/>
              <a:ext cx="9525" cy="9525"/>
            </a:xfrm>
            <a:custGeom>
              <a:avLst/>
              <a:gdLst>
                <a:gd name="T0" fmla="*/ 8 w 10"/>
                <a:gd name="T1" fmla="*/ 6 h 10"/>
                <a:gd name="T2" fmla="*/ 8 w 10"/>
                <a:gd name="T3" fmla="*/ 6 h 10"/>
                <a:gd name="T4" fmla="*/ 5 w 10"/>
                <a:gd name="T5" fmla="*/ 8 h 10"/>
                <a:gd name="T6" fmla="*/ 2 w 10"/>
                <a:gd name="T7" fmla="*/ 6 h 10"/>
                <a:gd name="T8" fmla="*/ 2 w 10"/>
                <a:gd name="T9" fmla="*/ 0 h 10"/>
                <a:gd name="T10" fmla="*/ 0 w 10"/>
                <a:gd name="T11" fmla="*/ 0 h 10"/>
                <a:gd name="T12" fmla="*/ 0 w 10"/>
                <a:gd name="T13" fmla="*/ 6 h 10"/>
                <a:gd name="T14" fmla="*/ 1 w 10"/>
                <a:gd name="T15" fmla="*/ 9 h 10"/>
                <a:gd name="T16" fmla="*/ 5 w 10"/>
                <a:gd name="T17" fmla="*/ 10 h 10"/>
                <a:gd name="T18" fmla="*/ 9 w 10"/>
                <a:gd name="T19" fmla="*/ 9 h 10"/>
                <a:gd name="T20" fmla="*/ 10 w 10"/>
                <a:gd name="T21" fmla="*/ 6 h 10"/>
                <a:gd name="T22" fmla="*/ 10 w 10"/>
                <a:gd name="T23" fmla="*/ 0 h 10"/>
                <a:gd name="T24" fmla="*/ 8 w 10"/>
                <a:gd name="T25" fmla="*/ 0 h 10"/>
                <a:gd name="T26" fmla="*/ 8 w 10"/>
                <a:gd name="T2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6"/>
                  </a:moveTo>
                  <a:lnTo>
                    <a:pt x="8" y="6"/>
                  </a:lnTo>
                  <a:cubicBezTo>
                    <a:pt x="8" y="8"/>
                    <a:pt x="7" y="8"/>
                    <a:pt x="5" y="8"/>
                  </a:cubicBezTo>
                  <a:cubicBezTo>
                    <a:pt x="3" y="8"/>
                    <a:pt x="2" y="8"/>
                    <a:pt x="2" y="6"/>
                  </a:cubicBezTo>
                  <a:lnTo>
                    <a:pt x="2" y="0"/>
                  </a:lnTo>
                  <a:lnTo>
                    <a:pt x="0" y="0"/>
                  </a:lnTo>
                  <a:lnTo>
                    <a:pt x="0" y="6"/>
                  </a:lnTo>
                  <a:cubicBezTo>
                    <a:pt x="0" y="7"/>
                    <a:pt x="0" y="8"/>
                    <a:pt x="1" y="9"/>
                  </a:cubicBezTo>
                  <a:cubicBezTo>
                    <a:pt x="2" y="10"/>
                    <a:pt x="3" y="10"/>
                    <a:pt x="5" y="10"/>
                  </a:cubicBezTo>
                  <a:cubicBezTo>
                    <a:pt x="7" y="10"/>
                    <a:pt x="8" y="10"/>
                    <a:pt x="9" y="9"/>
                  </a:cubicBezTo>
                  <a:cubicBezTo>
                    <a:pt x="10" y="8"/>
                    <a:pt x="10" y="7"/>
                    <a:pt x="10" y="6"/>
                  </a:cubicBezTo>
                  <a:lnTo>
                    <a:pt x="10" y="0"/>
                  </a:lnTo>
                  <a:lnTo>
                    <a:pt x="8" y="0"/>
                  </a:lnTo>
                  <a:lnTo>
                    <a:pt x="8" y="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6" name="Freeform 90"/>
            <p:cNvSpPr>
              <a:spLocks noEditPoints="1"/>
            </p:cNvSpPr>
            <p:nvPr/>
          </p:nvSpPr>
          <p:spPr bwMode="auto">
            <a:xfrm>
              <a:off x="5268913" y="1128713"/>
              <a:ext cx="11113" cy="9525"/>
            </a:xfrm>
            <a:custGeom>
              <a:avLst/>
              <a:gdLst>
                <a:gd name="T0" fmla="*/ 5 w 12"/>
                <a:gd name="T1" fmla="*/ 6 h 10"/>
                <a:gd name="T2" fmla="*/ 5 w 12"/>
                <a:gd name="T3" fmla="*/ 6 h 10"/>
                <a:gd name="T4" fmla="*/ 6 w 12"/>
                <a:gd name="T5" fmla="*/ 2 h 10"/>
                <a:gd name="T6" fmla="*/ 8 w 12"/>
                <a:gd name="T7" fmla="*/ 6 h 10"/>
                <a:gd name="T8" fmla="*/ 5 w 12"/>
                <a:gd name="T9" fmla="*/ 6 h 10"/>
                <a:gd name="T10" fmla="*/ 5 w 12"/>
                <a:gd name="T11" fmla="*/ 0 h 10"/>
                <a:gd name="T12" fmla="*/ 5 w 12"/>
                <a:gd name="T13" fmla="*/ 0 h 10"/>
                <a:gd name="T14" fmla="*/ 0 w 12"/>
                <a:gd name="T15" fmla="*/ 10 h 10"/>
                <a:gd name="T16" fmla="*/ 3 w 12"/>
                <a:gd name="T17" fmla="*/ 10 h 10"/>
                <a:gd name="T18" fmla="*/ 4 w 12"/>
                <a:gd name="T19" fmla="*/ 8 h 10"/>
                <a:gd name="T20" fmla="*/ 9 w 12"/>
                <a:gd name="T21" fmla="*/ 8 h 10"/>
                <a:gd name="T22" fmla="*/ 10 w 12"/>
                <a:gd name="T23" fmla="*/ 10 h 10"/>
                <a:gd name="T24" fmla="*/ 12 w 12"/>
                <a:gd name="T25" fmla="*/ 10 h 10"/>
                <a:gd name="T26" fmla="*/ 8 w 12"/>
                <a:gd name="T27" fmla="*/ 0 h 10"/>
                <a:gd name="T28" fmla="*/ 5 w 12"/>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0">
                  <a:moveTo>
                    <a:pt x="5" y="6"/>
                  </a:moveTo>
                  <a:lnTo>
                    <a:pt x="5" y="6"/>
                  </a:lnTo>
                  <a:lnTo>
                    <a:pt x="6" y="2"/>
                  </a:lnTo>
                  <a:lnTo>
                    <a:pt x="8" y="6"/>
                  </a:lnTo>
                  <a:lnTo>
                    <a:pt x="5" y="6"/>
                  </a:lnTo>
                  <a:close/>
                  <a:moveTo>
                    <a:pt x="5" y="0"/>
                  </a:moveTo>
                  <a:lnTo>
                    <a:pt x="5" y="0"/>
                  </a:lnTo>
                  <a:lnTo>
                    <a:pt x="0" y="10"/>
                  </a:lnTo>
                  <a:lnTo>
                    <a:pt x="3" y="10"/>
                  </a:lnTo>
                  <a:lnTo>
                    <a:pt x="4" y="8"/>
                  </a:lnTo>
                  <a:lnTo>
                    <a:pt x="9" y="8"/>
                  </a:lnTo>
                  <a:lnTo>
                    <a:pt x="10" y="10"/>
                  </a:lnTo>
                  <a:lnTo>
                    <a:pt x="12" y="10"/>
                  </a:lnTo>
                  <a:lnTo>
                    <a:pt x="8" y="0"/>
                  </a:lnTo>
                  <a:lnTo>
                    <a:pt x="5"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7" name="Freeform 91"/>
            <p:cNvSpPr>
              <a:spLocks/>
            </p:cNvSpPr>
            <p:nvPr/>
          </p:nvSpPr>
          <p:spPr bwMode="auto">
            <a:xfrm>
              <a:off x="5278438" y="1128713"/>
              <a:ext cx="17463" cy="9525"/>
            </a:xfrm>
            <a:custGeom>
              <a:avLst/>
              <a:gdLst>
                <a:gd name="T0" fmla="*/ 12 w 17"/>
                <a:gd name="T1" fmla="*/ 8 h 10"/>
                <a:gd name="T2" fmla="*/ 12 w 17"/>
                <a:gd name="T3" fmla="*/ 8 h 10"/>
                <a:gd name="T4" fmla="*/ 10 w 17"/>
                <a:gd name="T5" fmla="*/ 0 h 10"/>
                <a:gd name="T6" fmla="*/ 7 w 17"/>
                <a:gd name="T7" fmla="*/ 0 h 10"/>
                <a:gd name="T8" fmla="*/ 5 w 17"/>
                <a:gd name="T9" fmla="*/ 8 h 10"/>
                <a:gd name="T10" fmla="*/ 2 w 17"/>
                <a:gd name="T11" fmla="*/ 0 h 10"/>
                <a:gd name="T12" fmla="*/ 0 w 17"/>
                <a:gd name="T13" fmla="*/ 0 h 10"/>
                <a:gd name="T14" fmla="*/ 4 w 17"/>
                <a:gd name="T15" fmla="*/ 10 h 10"/>
                <a:gd name="T16" fmla="*/ 6 w 17"/>
                <a:gd name="T17" fmla="*/ 10 h 10"/>
                <a:gd name="T18" fmla="*/ 9 w 17"/>
                <a:gd name="T19" fmla="*/ 2 h 10"/>
                <a:gd name="T20" fmla="*/ 11 w 17"/>
                <a:gd name="T21" fmla="*/ 10 h 10"/>
                <a:gd name="T22" fmla="*/ 14 w 17"/>
                <a:gd name="T23" fmla="*/ 10 h 10"/>
                <a:gd name="T24" fmla="*/ 17 w 17"/>
                <a:gd name="T25" fmla="*/ 0 h 10"/>
                <a:gd name="T26" fmla="*/ 15 w 17"/>
                <a:gd name="T27" fmla="*/ 0 h 10"/>
                <a:gd name="T28" fmla="*/ 12 w 17"/>
                <a:gd name="T2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2" y="8"/>
                  </a:moveTo>
                  <a:lnTo>
                    <a:pt x="12" y="8"/>
                  </a:lnTo>
                  <a:lnTo>
                    <a:pt x="10" y="0"/>
                  </a:lnTo>
                  <a:lnTo>
                    <a:pt x="7" y="0"/>
                  </a:lnTo>
                  <a:lnTo>
                    <a:pt x="5" y="8"/>
                  </a:lnTo>
                  <a:lnTo>
                    <a:pt x="2" y="0"/>
                  </a:lnTo>
                  <a:lnTo>
                    <a:pt x="0" y="0"/>
                  </a:lnTo>
                  <a:lnTo>
                    <a:pt x="4" y="10"/>
                  </a:lnTo>
                  <a:lnTo>
                    <a:pt x="6" y="10"/>
                  </a:lnTo>
                  <a:lnTo>
                    <a:pt x="9" y="2"/>
                  </a:lnTo>
                  <a:lnTo>
                    <a:pt x="11" y="10"/>
                  </a:lnTo>
                  <a:lnTo>
                    <a:pt x="14" y="10"/>
                  </a:lnTo>
                  <a:lnTo>
                    <a:pt x="17" y="0"/>
                  </a:lnTo>
                  <a:lnTo>
                    <a:pt x="15" y="0"/>
                  </a:lnTo>
                  <a:lnTo>
                    <a:pt x="12" y="8"/>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8" name="Freeform 92"/>
            <p:cNvSpPr>
              <a:spLocks/>
            </p:cNvSpPr>
            <p:nvPr/>
          </p:nvSpPr>
          <p:spPr bwMode="auto">
            <a:xfrm>
              <a:off x="5295900" y="1128713"/>
              <a:ext cx="9525" cy="9525"/>
            </a:xfrm>
            <a:custGeom>
              <a:avLst/>
              <a:gdLst>
                <a:gd name="T0" fmla="*/ 0 w 9"/>
                <a:gd name="T1" fmla="*/ 5 h 10"/>
                <a:gd name="T2" fmla="*/ 0 w 9"/>
                <a:gd name="T3" fmla="*/ 5 h 10"/>
                <a:gd name="T4" fmla="*/ 1 w 9"/>
                <a:gd name="T5" fmla="*/ 9 h 10"/>
                <a:gd name="T6" fmla="*/ 5 w 9"/>
                <a:gd name="T7" fmla="*/ 10 h 10"/>
                <a:gd name="T8" fmla="*/ 9 w 9"/>
                <a:gd name="T9" fmla="*/ 10 h 10"/>
                <a:gd name="T10" fmla="*/ 9 w 9"/>
                <a:gd name="T11" fmla="*/ 8 h 10"/>
                <a:gd name="T12" fmla="*/ 5 w 9"/>
                <a:gd name="T13" fmla="*/ 8 h 10"/>
                <a:gd name="T14" fmla="*/ 2 w 9"/>
                <a:gd name="T15" fmla="*/ 6 h 10"/>
                <a:gd name="T16" fmla="*/ 9 w 9"/>
                <a:gd name="T17" fmla="*/ 6 h 10"/>
                <a:gd name="T18" fmla="*/ 9 w 9"/>
                <a:gd name="T19" fmla="*/ 4 h 10"/>
                <a:gd name="T20" fmla="*/ 2 w 9"/>
                <a:gd name="T21" fmla="*/ 4 h 10"/>
                <a:gd name="T22" fmla="*/ 5 w 9"/>
                <a:gd name="T23" fmla="*/ 2 h 10"/>
                <a:gd name="T24" fmla="*/ 9 w 9"/>
                <a:gd name="T25" fmla="*/ 2 h 10"/>
                <a:gd name="T26" fmla="*/ 9 w 9"/>
                <a:gd name="T27" fmla="*/ 0 h 10"/>
                <a:gd name="T28" fmla="*/ 5 w 9"/>
                <a:gd name="T29" fmla="*/ 0 h 10"/>
                <a:gd name="T30" fmla="*/ 0 w 9"/>
                <a:gd name="T3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0" y="5"/>
                  </a:moveTo>
                  <a:lnTo>
                    <a:pt x="0" y="5"/>
                  </a:lnTo>
                  <a:cubicBezTo>
                    <a:pt x="0" y="7"/>
                    <a:pt x="0" y="8"/>
                    <a:pt x="1" y="9"/>
                  </a:cubicBezTo>
                  <a:cubicBezTo>
                    <a:pt x="3" y="10"/>
                    <a:pt x="4" y="10"/>
                    <a:pt x="5" y="10"/>
                  </a:cubicBezTo>
                  <a:lnTo>
                    <a:pt x="9" y="10"/>
                  </a:lnTo>
                  <a:lnTo>
                    <a:pt x="9" y="8"/>
                  </a:lnTo>
                  <a:lnTo>
                    <a:pt x="5" y="8"/>
                  </a:lnTo>
                  <a:cubicBezTo>
                    <a:pt x="3" y="8"/>
                    <a:pt x="2" y="8"/>
                    <a:pt x="2" y="6"/>
                  </a:cubicBezTo>
                  <a:lnTo>
                    <a:pt x="9" y="6"/>
                  </a:lnTo>
                  <a:lnTo>
                    <a:pt x="9" y="4"/>
                  </a:lnTo>
                  <a:lnTo>
                    <a:pt x="2" y="4"/>
                  </a:lnTo>
                  <a:cubicBezTo>
                    <a:pt x="2" y="2"/>
                    <a:pt x="3" y="2"/>
                    <a:pt x="5" y="2"/>
                  </a:cubicBezTo>
                  <a:lnTo>
                    <a:pt x="9" y="2"/>
                  </a:lnTo>
                  <a:lnTo>
                    <a:pt x="9" y="0"/>
                  </a:lnTo>
                  <a:lnTo>
                    <a:pt x="5" y="0"/>
                  </a:lnTo>
                  <a:cubicBezTo>
                    <a:pt x="1" y="0"/>
                    <a:pt x="0" y="1"/>
                    <a:pt x="0" y="5"/>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9" name="Freeform 93"/>
            <p:cNvSpPr>
              <a:spLocks/>
            </p:cNvSpPr>
            <p:nvPr/>
          </p:nvSpPr>
          <p:spPr bwMode="auto">
            <a:xfrm>
              <a:off x="5307013" y="1128713"/>
              <a:ext cx="1588" cy="9525"/>
            </a:xfrm>
            <a:custGeom>
              <a:avLst/>
              <a:gdLst>
                <a:gd name="T0" fmla="*/ 0 w 2"/>
                <a:gd name="T1" fmla="*/ 10 h 10"/>
                <a:gd name="T2" fmla="*/ 0 w 2"/>
                <a:gd name="T3" fmla="*/ 10 h 10"/>
                <a:gd name="T4" fmla="*/ 2 w 2"/>
                <a:gd name="T5" fmla="*/ 10 h 10"/>
                <a:gd name="T6" fmla="*/ 2 w 2"/>
                <a:gd name="T7" fmla="*/ 0 h 10"/>
                <a:gd name="T8" fmla="*/ 0 w 2"/>
                <a:gd name="T9" fmla="*/ 0 h 10"/>
                <a:gd name="T10" fmla="*/ 0 w 2"/>
                <a:gd name="T11" fmla="*/ 10 h 10"/>
              </a:gdLst>
              <a:ahLst/>
              <a:cxnLst>
                <a:cxn ang="0">
                  <a:pos x="T0" y="T1"/>
                </a:cxn>
                <a:cxn ang="0">
                  <a:pos x="T2" y="T3"/>
                </a:cxn>
                <a:cxn ang="0">
                  <a:pos x="T4" y="T5"/>
                </a:cxn>
                <a:cxn ang="0">
                  <a:pos x="T6" y="T7"/>
                </a:cxn>
                <a:cxn ang="0">
                  <a:pos x="T8" y="T9"/>
                </a:cxn>
                <a:cxn ang="0">
                  <a:pos x="T10" y="T11"/>
                </a:cxn>
              </a:cxnLst>
              <a:rect l="0" t="0" r="r" b="b"/>
              <a:pathLst>
                <a:path w="2" h="10">
                  <a:moveTo>
                    <a:pt x="0" y="10"/>
                  </a:moveTo>
                  <a:lnTo>
                    <a:pt x="0" y="10"/>
                  </a:lnTo>
                  <a:lnTo>
                    <a:pt x="2" y="10"/>
                  </a:lnTo>
                  <a:lnTo>
                    <a:pt x="2" y="0"/>
                  </a:lnTo>
                  <a:lnTo>
                    <a:pt x="0" y="0"/>
                  </a:lnTo>
                  <a:lnTo>
                    <a:pt x="0" y="1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0" name="Freeform 94"/>
            <p:cNvSpPr>
              <a:spLocks/>
            </p:cNvSpPr>
            <p:nvPr/>
          </p:nvSpPr>
          <p:spPr bwMode="auto">
            <a:xfrm>
              <a:off x="5213350" y="1123950"/>
              <a:ext cx="11113" cy="14288"/>
            </a:xfrm>
            <a:custGeom>
              <a:avLst/>
              <a:gdLst>
                <a:gd name="T0" fmla="*/ 0 w 12"/>
                <a:gd name="T1" fmla="*/ 6 h 15"/>
                <a:gd name="T2" fmla="*/ 0 w 12"/>
                <a:gd name="T3" fmla="*/ 6 h 15"/>
                <a:gd name="T4" fmla="*/ 2 w 12"/>
                <a:gd name="T5" fmla="*/ 9 h 15"/>
                <a:gd name="T6" fmla="*/ 11 w 12"/>
                <a:gd name="T7" fmla="*/ 15 h 15"/>
                <a:gd name="T8" fmla="*/ 12 w 12"/>
                <a:gd name="T9" fmla="*/ 15 h 15"/>
                <a:gd name="T10" fmla="*/ 12 w 12"/>
                <a:gd name="T11" fmla="*/ 15 h 15"/>
                <a:gd name="T12" fmla="*/ 3 w 12"/>
                <a:gd name="T13" fmla="*/ 0 h 15"/>
                <a:gd name="T14" fmla="*/ 0 w 12"/>
                <a:gd name="T15" fmla="*/ 6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5">
                  <a:moveTo>
                    <a:pt x="0" y="6"/>
                  </a:moveTo>
                  <a:lnTo>
                    <a:pt x="0" y="6"/>
                  </a:lnTo>
                  <a:cubicBezTo>
                    <a:pt x="0" y="8"/>
                    <a:pt x="2" y="9"/>
                    <a:pt x="2" y="9"/>
                  </a:cubicBezTo>
                  <a:cubicBezTo>
                    <a:pt x="4" y="11"/>
                    <a:pt x="10" y="14"/>
                    <a:pt x="11" y="15"/>
                  </a:cubicBezTo>
                  <a:cubicBezTo>
                    <a:pt x="11" y="15"/>
                    <a:pt x="12" y="15"/>
                    <a:pt x="12" y="15"/>
                  </a:cubicBezTo>
                  <a:cubicBezTo>
                    <a:pt x="12" y="15"/>
                    <a:pt x="12" y="15"/>
                    <a:pt x="12" y="15"/>
                  </a:cubicBezTo>
                  <a:cubicBezTo>
                    <a:pt x="8" y="6"/>
                    <a:pt x="3" y="0"/>
                    <a:pt x="3" y="0"/>
                  </a:cubicBezTo>
                  <a:cubicBezTo>
                    <a:pt x="3" y="0"/>
                    <a:pt x="0" y="3"/>
                    <a:pt x="0" y="6"/>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1" name="Freeform 95"/>
            <p:cNvSpPr>
              <a:spLocks/>
            </p:cNvSpPr>
            <p:nvPr/>
          </p:nvSpPr>
          <p:spPr bwMode="auto">
            <a:xfrm>
              <a:off x="5213350" y="1139825"/>
              <a:ext cx="9525" cy="3175"/>
            </a:xfrm>
            <a:custGeom>
              <a:avLst/>
              <a:gdLst>
                <a:gd name="T0" fmla="*/ 10 w 10"/>
                <a:gd name="T1" fmla="*/ 0 h 3"/>
                <a:gd name="T2" fmla="*/ 10 w 10"/>
                <a:gd name="T3" fmla="*/ 0 h 3"/>
                <a:gd name="T4" fmla="*/ 0 w 10"/>
                <a:gd name="T5" fmla="*/ 0 h 3"/>
                <a:gd name="T6" fmla="*/ 4 w 10"/>
                <a:gd name="T7" fmla="*/ 3 h 3"/>
                <a:gd name="T8" fmla="*/ 10 w 10"/>
                <a:gd name="T9" fmla="*/ 0 h 3"/>
                <a:gd name="T10" fmla="*/ 10 w 10"/>
                <a:gd name="T11" fmla="*/ 0 h 3"/>
                <a:gd name="T12" fmla="*/ 10 w 10"/>
                <a:gd name="T13" fmla="*/ 0 h 3"/>
                <a:gd name="T14" fmla="*/ 10 w 10"/>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
                  <a:moveTo>
                    <a:pt x="10" y="0"/>
                  </a:moveTo>
                  <a:lnTo>
                    <a:pt x="10" y="0"/>
                  </a:lnTo>
                  <a:lnTo>
                    <a:pt x="0" y="0"/>
                  </a:lnTo>
                  <a:cubicBezTo>
                    <a:pt x="1" y="2"/>
                    <a:pt x="3" y="3"/>
                    <a:pt x="4" y="3"/>
                  </a:cubicBezTo>
                  <a:cubicBezTo>
                    <a:pt x="6" y="3"/>
                    <a:pt x="9" y="1"/>
                    <a:pt x="10" y="0"/>
                  </a:cubicBezTo>
                  <a:lnTo>
                    <a:pt x="10" y="0"/>
                  </a:lnTo>
                  <a:cubicBezTo>
                    <a:pt x="10" y="0"/>
                    <a:pt x="10" y="0"/>
                    <a:pt x="10" y="0"/>
                  </a:cubicBezTo>
                  <a:cubicBezTo>
                    <a:pt x="10" y="0"/>
                    <a:pt x="10" y="0"/>
                    <a:pt x="10"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2" name="Freeform 96"/>
            <p:cNvSpPr>
              <a:spLocks/>
            </p:cNvSpPr>
            <p:nvPr/>
          </p:nvSpPr>
          <p:spPr bwMode="auto">
            <a:xfrm>
              <a:off x="5210175" y="1131888"/>
              <a:ext cx="12700" cy="6350"/>
            </a:xfrm>
            <a:custGeom>
              <a:avLst/>
              <a:gdLst>
                <a:gd name="T0" fmla="*/ 1 w 14"/>
                <a:gd name="T1" fmla="*/ 0 h 8"/>
                <a:gd name="T2" fmla="*/ 1 w 14"/>
                <a:gd name="T3" fmla="*/ 0 h 8"/>
                <a:gd name="T4" fmla="*/ 1 w 14"/>
                <a:gd name="T5" fmla="*/ 5 h 8"/>
                <a:gd name="T6" fmla="*/ 4 w 14"/>
                <a:gd name="T7" fmla="*/ 8 h 8"/>
                <a:gd name="T8" fmla="*/ 6 w 14"/>
                <a:gd name="T9" fmla="*/ 8 h 8"/>
                <a:gd name="T10" fmla="*/ 14 w 14"/>
                <a:gd name="T11" fmla="*/ 8 h 8"/>
                <a:gd name="T12" fmla="*/ 14 w 14"/>
                <a:gd name="T13" fmla="*/ 8 h 8"/>
                <a:gd name="T14" fmla="*/ 14 w 14"/>
                <a:gd name="T15" fmla="*/ 8 h 8"/>
                <a:gd name="T16" fmla="*/ 1 w 1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8">
                  <a:moveTo>
                    <a:pt x="1" y="0"/>
                  </a:moveTo>
                  <a:lnTo>
                    <a:pt x="1" y="0"/>
                  </a:lnTo>
                  <a:cubicBezTo>
                    <a:pt x="0" y="3"/>
                    <a:pt x="1" y="5"/>
                    <a:pt x="1" y="5"/>
                  </a:cubicBezTo>
                  <a:cubicBezTo>
                    <a:pt x="2" y="7"/>
                    <a:pt x="4" y="8"/>
                    <a:pt x="4" y="8"/>
                  </a:cubicBezTo>
                  <a:cubicBezTo>
                    <a:pt x="5" y="8"/>
                    <a:pt x="6" y="8"/>
                    <a:pt x="6" y="8"/>
                  </a:cubicBezTo>
                  <a:cubicBezTo>
                    <a:pt x="7" y="8"/>
                    <a:pt x="12" y="8"/>
                    <a:pt x="14" y="8"/>
                  </a:cubicBezTo>
                  <a:cubicBezTo>
                    <a:pt x="14" y="8"/>
                    <a:pt x="14" y="8"/>
                    <a:pt x="14" y="8"/>
                  </a:cubicBezTo>
                  <a:cubicBezTo>
                    <a:pt x="14" y="8"/>
                    <a:pt x="14" y="8"/>
                    <a:pt x="14" y="8"/>
                  </a:cubicBezTo>
                  <a:cubicBezTo>
                    <a:pt x="10" y="5"/>
                    <a:pt x="1" y="0"/>
                    <a:pt x="1"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3" name="Freeform 97"/>
            <p:cNvSpPr>
              <a:spLocks/>
            </p:cNvSpPr>
            <p:nvPr/>
          </p:nvSpPr>
          <p:spPr bwMode="auto">
            <a:xfrm>
              <a:off x="5218113" y="1119188"/>
              <a:ext cx="7938" cy="17463"/>
            </a:xfrm>
            <a:custGeom>
              <a:avLst/>
              <a:gdLst>
                <a:gd name="T0" fmla="*/ 4 w 8"/>
                <a:gd name="T1" fmla="*/ 0 h 18"/>
                <a:gd name="T2" fmla="*/ 4 w 8"/>
                <a:gd name="T3" fmla="*/ 0 h 18"/>
                <a:gd name="T4" fmla="*/ 1 w 8"/>
                <a:gd name="T5" fmla="*/ 3 h 18"/>
                <a:gd name="T6" fmla="*/ 1 w 8"/>
                <a:gd name="T7" fmla="*/ 6 h 18"/>
                <a:gd name="T8" fmla="*/ 7 w 8"/>
                <a:gd name="T9" fmla="*/ 18 h 18"/>
                <a:gd name="T10" fmla="*/ 7 w 8"/>
                <a:gd name="T11" fmla="*/ 18 h 18"/>
                <a:gd name="T12" fmla="*/ 7 w 8"/>
                <a:gd name="T13" fmla="*/ 18 h 18"/>
                <a:gd name="T14" fmla="*/ 5 w 8"/>
                <a:gd name="T15" fmla="*/ 0 h 18"/>
                <a:gd name="T16" fmla="*/ 4 w 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8">
                  <a:moveTo>
                    <a:pt x="4" y="0"/>
                  </a:moveTo>
                  <a:lnTo>
                    <a:pt x="4" y="0"/>
                  </a:lnTo>
                  <a:cubicBezTo>
                    <a:pt x="1" y="1"/>
                    <a:pt x="1" y="3"/>
                    <a:pt x="1" y="3"/>
                  </a:cubicBezTo>
                  <a:cubicBezTo>
                    <a:pt x="0" y="5"/>
                    <a:pt x="1" y="6"/>
                    <a:pt x="1" y="6"/>
                  </a:cubicBezTo>
                  <a:cubicBezTo>
                    <a:pt x="2" y="10"/>
                    <a:pt x="6" y="17"/>
                    <a:pt x="7" y="18"/>
                  </a:cubicBezTo>
                  <a:cubicBezTo>
                    <a:pt x="7" y="18"/>
                    <a:pt x="7" y="18"/>
                    <a:pt x="7" y="18"/>
                  </a:cubicBezTo>
                  <a:cubicBezTo>
                    <a:pt x="7" y="18"/>
                    <a:pt x="7" y="18"/>
                    <a:pt x="7" y="18"/>
                  </a:cubicBezTo>
                  <a:cubicBezTo>
                    <a:pt x="8" y="4"/>
                    <a:pt x="5" y="0"/>
                    <a:pt x="5" y="0"/>
                  </a:cubicBezTo>
                  <a:cubicBezTo>
                    <a:pt x="5" y="0"/>
                    <a:pt x="4" y="0"/>
                    <a:pt x="4"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4" name="Freeform 98"/>
            <p:cNvSpPr>
              <a:spLocks/>
            </p:cNvSpPr>
            <p:nvPr/>
          </p:nvSpPr>
          <p:spPr bwMode="auto">
            <a:xfrm>
              <a:off x="5226050" y="1119188"/>
              <a:ext cx="6350" cy="17463"/>
            </a:xfrm>
            <a:custGeom>
              <a:avLst/>
              <a:gdLst>
                <a:gd name="T0" fmla="*/ 8 w 8"/>
                <a:gd name="T1" fmla="*/ 3 h 18"/>
                <a:gd name="T2" fmla="*/ 8 w 8"/>
                <a:gd name="T3" fmla="*/ 3 h 18"/>
                <a:gd name="T4" fmla="*/ 5 w 8"/>
                <a:gd name="T5" fmla="*/ 0 h 18"/>
                <a:gd name="T6" fmla="*/ 3 w 8"/>
                <a:gd name="T7" fmla="*/ 0 h 18"/>
                <a:gd name="T8" fmla="*/ 2 w 8"/>
                <a:gd name="T9" fmla="*/ 18 h 18"/>
                <a:gd name="T10" fmla="*/ 2 w 8"/>
                <a:gd name="T11" fmla="*/ 18 h 18"/>
                <a:gd name="T12" fmla="*/ 2 w 8"/>
                <a:gd name="T13" fmla="*/ 18 h 18"/>
                <a:gd name="T14" fmla="*/ 8 w 8"/>
                <a:gd name="T15" fmla="*/ 6 h 18"/>
                <a:gd name="T16" fmla="*/ 8 w 8"/>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8">
                  <a:moveTo>
                    <a:pt x="8" y="3"/>
                  </a:moveTo>
                  <a:lnTo>
                    <a:pt x="8" y="3"/>
                  </a:lnTo>
                  <a:cubicBezTo>
                    <a:pt x="8" y="3"/>
                    <a:pt x="7" y="1"/>
                    <a:pt x="5" y="0"/>
                  </a:cubicBezTo>
                  <a:cubicBezTo>
                    <a:pt x="5" y="0"/>
                    <a:pt x="4" y="0"/>
                    <a:pt x="3" y="0"/>
                  </a:cubicBezTo>
                  <a:cubicBezTo>
                    <a:pt x="3" y="0"/>
                    <a:pt x="0" y="4"/>
                    <a:pt x="2" y="18"/>
                  </a:cubicBezTo>
                  <a:cubicBezTo>
                    <a:pt x="2" y="18"/>
                    <a:pt x="2" y="18"/>
                    <a:pt x="2" y="18"/>
                  </a:cubicBezTo>
                  <a:cubicBezTo>
                    <a:pt x="2" y="18"/>
                    <a:pt x="2" y="18"/>
                    <a:pt x="2" y="18"/>
                  </a:cubicBezTo>
                  <a:cubicBezTo>
                    <a:pt x="3" y="17"/>
                    <a:pt x="7" y="10"/>
                    <a:pt x="8" y="6"/>
                  </a:cubicBezTo>
                  <a:cubicBezTo>
                    <a:pt x="8" y="6"/>
                    <a:pt x="8" y="5"/>
                    <a:pt x="8"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5" name="Freeform 99"/>
            <p:cNvSpPr>
              <a:spLocks/>
            </p:cNvSpPr>
            <p:nvPr/>
          </p:nvSpPr>
          <p:spPr bwMode="auto">
            <a:xfrm>
              <a:off x="5229225" y="1139825"/>
              <a:ext cx="9525" cy="3175"/>
            </a:xfrm>
            <a:custGeom>
              <a:avLst/>
              <a:gdLst>
                <a:gd name="T0" fmla="*/ 0 w 10"/>
                <a:gd name="T1" fmla="*/ 0 h 4"/>
                <a:gd name="T2" fmla="*/ 0 w 10"/>
                <a:gd name="T3" fmla="*/ 0 h 4"/>
                <a:gd name="T4" fmla="*/ 0 w 10"/>
                <a:gd name="T5" fmla="*/ 0 h 4"/>
                <a:gd name="T6" fmla="*/ 5 w 10"/>
                <a:gd name="T7" fmla="*/ 3 h 4"/>
                <a:gd name="T8" fmla="*/ 10 w 10"/>
                <a:gd name="T9" fmla="*/ 0 h 4"/>
                <a:gd name="T10" fmla="*/ 0 w 10"/>
                <a:gd name="T11" fmla="*/ 0 h 4"/>
                <a:gd name="T12" fmla="*/ 0 w 1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0" y="0"/>
                  </a:moveTo>
                  <a:lnTo>
                    <a:pt x="0" y="0"/>
                  </a:lnTo>
                  <a:cubicBezTo>
                    <a:pt x="0" y="0"/>
                    <a:pt x="0" y="0"/>
                    <a:pt x="0" y="0"/>
                  </a:cubicBezTo>
                  <a:cubicBezTo>
                    <a:pt x="1" y="1"/>
                    <a:pt x="4" y="3"/>
                    <a:pt x="5" y="3"/>
                  </a:cubicBezTo>
                  <a:cubicBezTo>
                    <a:pt x="5" y="3"/>
                    <a:pt x="8" y="4"/>
                    <a:pt x="10"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6" name="Freeform 100"/>
            <p:cNvSpPr>
              <a:spLocks/>
            </p:cNvSpPr>
            <p:nvPr/>
          </p:nvSpPr>
          <p:spPr bwMode="auto">
            <a:xfrm>
              <a:off x="5229225" y="1131888"/>
              <a:ext cx="12700" cy="6350"/>
            </a:xfrm>
            <a:custGeom>
              <a:avLst/>
              <a:gdLst>
                <a:gd name="T0" fmla="*/ 0 w 13"/>
                <a:gd name="T1" fmla="*/ 8 h 8"/>
                <a:gd name="T2" fmla="*/ 0 w 13"/>
                <a:gd name="T3" fmla="*/ 8 h 8"/>
                <a:gd name="T4" fmla="*/ 0 w 13"/>
                <a:gd name="T5" fmla="*/ 8 h 8"/>
                <a:gd name="T6" fmla="*/ 0 w 13"/>
                <a:gd name="T7" fmla="*/ 8 h 8"/>
                <a:gd name="T8" fmla="*/ 8 w 13"/>
                <a:gd name="T9" fmla="*/ 8 h 8"/>
                <a:gd name="T10" fmla="*/ 9 w 13"/>
                <a:gd name="T11" fmla="*/ 8 h 8"/>
                <a:gd name="T12" fmla="*/ 12 w 13"/>
                <a:gd name="T13" fmla="*/ 5 h 8"/>
                <a:gd name="T14" fmla="*/ 13 w 13"/>
                <a:gd name="T15" fmla="*/ 0 h 8"/>
                <a:gd name="T16" fmla="*/ 0 w 13"/>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0" y="8"/>
                  </a:moveTo>
                  <a:lnTo>
                    <a:pt x="0" y="8"/>
                  </a:lnTo>
                  <a:cubicBezTo>
                    <a:pt x="0" y="8"/>
                    <a:pt x="0" y="8"/>
                    <a:pt x="0" y="8"/>
                  </a:cubicBezTo>
                  <a:cubicBezTo>
                    <a:pt x="0" y="8"/>
                    <a:pt x="0" y="8"/>
                    <a:pt x="0" y="8"/>
                  </a:cubicBezTo>
                  <a:cubicBezTo>
                    <a:pt x="1" y="8"/>
                    <a:pt x="7" y="8"/>
                    <a:pt x="8" y="8"/>
                  </a:cubicBezTo>
                  <a:cubicBezTo>
                    <a:pt x="8" y="8"/>
                    <a:pt x="8" y="8"/>
                    <a:pt x="9" y="8"/>
                  </a:cubicBezTo>
                  <a:cubicBezTo>
                    <a:pt x="9" y="8"/>
                    <a:pt x="11" y="7"/>
                    <a:pt x="12" y="5"/>
                  </a:cubicBezTo>
                  <a:cubicBezTo>
                    <a:pt x="12" y="5"/>
                    <a:pt x="13" y="3"/>
                    <a:pt x="13" y="0"/>
                  </a:cubicBezTo>
                  <a:cubicBezTo>
                    <a:pt x="13" y="0"/>
                    <a:pt x="4" y="5"/>
                    <a:pt x="0" y="8"/>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7" name="Freeform 101"/>
            <p:cNvSpPr>
              <a:spLocks/>
            </p:cNvSpPr>
            <p:nvPr/>
          </p:nvSpPr>
          <p:spPr bwMode="auto">
            <a:xfrm>
              <a:off x="5227638" y="1123950"/>
              <a:ext cx="12700" cy="14288"/>
            </a:xfrm>
            <a:custGeom>
              <a:avLst/>
              <a:gdLst>
                <a:gd name="T0" fmla="*/ 12 w 12"/>
                <a:gd name="T1" fmla="*/ 5 h 15"/>
                <a:gd name="T2" fmla="*/ 12 w 12"/>
                <a:gd name="T3" fmla="*/ 5 h 15"/>
                <a:gd name="T4" fmla="*/ 9 w 12"/>
                <a:gd name="T5" fmla="*/ 0 h 15"/>
                <a:gd name="T6" fmla="*/ 0 w 12"/>
                <a:gd name="T7" fmla="*/ 15 h 15"/>
                <a:gd name="T8" fmla="*/ 0 w 12"/>
                <a:gd name="T9" fmla="*/ 15 h 15"/>
                <a:gd name="T10" fmla="*/ 0 w 12"/>
                <a:gd name="T11" fmla="*/ 15 h 15"/>
                <a:gd name="T12" fmla="*/ 10 w 12"/>
                <a:gd name="T13" fmla="*/ 9 h 15"/>
                <a:gd name="T14" fmla="*/ 12 w 12"/>
                <a:gd name="T15" fmla="*/ 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5">
                  <a:moveTo>
                    <a:pt x="12" y="5"/>
                  </a:moveTo>
                  <a:lnTo>
                    <a:pt x="12" y="5"/>
                  </a:lnTo>
                  <a:cubicBezTo>
                    <a:pt x="12" y="3"/>
                    <a:pt x="9" y="0"/>
                    <a:pt x="9" y="0"/>
                  </a:cubicBezTo>
                  <a:cubicBezTo>
                    <a:pt x="9" y="0"/>
                    <a:pt x="4" y="6"/>
                    <a:pt x="0" y="15"/>
                  </a:cubicBezTo>
                  <a:cubicBezTo>
                    <a:pt x="0" y="15"/>
                    <a:pt x="0" y="15"/>
                    <a:pt x="0" y="15"/>
                  </a:cubicBezTo>
                  <a:cubicBezTo>
                    <a:pt x="0" y="15"/>
                    <a:pt x="0" y="15"/>
                    <a:pt x="0" y="15"/>
                  </a:cubicBezTo>
                  <a:cubicBezTo>
                    <a:pt x="2" y="14"/>
                    <a:pt x="7" y="11"/>
                    <a:pt x="10" y="9"/>
                  </a:cubicBezTo>
                  <a:cubicBezTo>
                    <a:pt x="10" y="9"/>
                    <a:pt x="11" y="7"/>
                    <a:pt x="12" y="5"/>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8" name="Freeform 102"/>
            <p:cNvSpPr>
              <a:spLocks/>
            </p:cNvSpPr>
            <p:nvPr/>
          </p:nvSpPr>
          <p:spPr bwMode="auto">
            <a:xfrm>
              <a:off x="5345113" y="1216025"/>
              <a:ext cx="15875" cy="46038"/>
            </a:xfrm>
            <a:custGeom>
              <a:avLst/>
              <a:gdLst>
                <a:gd name="T0" fmla="*/ 0 w 17"/>
                <a:gd name="T1" fmla="*/ 47 h 47"/>
                <a:gd name="T2" fmla="*/ 0 w 17"/>
                <a:gd name="T3" fmla="*/ 47 h 47"/>
                <a:gd name="T4" fmla="*/ 17 w 17"/>
                <a:gd name="T5" fmla="*/ 47 h 47"/>
                <a:gd name="T6" fmla="*/ 17 w 17"/>
                <a:gd name="T7" fmla="*/ 0 h 47"/>
                <a:gd name="T8" fmla="*/ 0 w 17"/>
                <a:gd name="T9" fmla="*/ 0 h 47"/>
                <a:gd name="T10" fmla="*/ 0 w 17"/>
                <a:gd name="T11" fmla="*/ 47 h 47"/>
              </a:gdLst>
              <a:ahLst/>
              <a:cxnLst>
                <a:cxn ang="0">
                  <a:pos x="T0" y="T1"/>
                </a:cxn>
                <a:cxn ang="0">
                  <a:pos x="T2" y="T3"/>
                </a:cxn>
                <a:cxn ang="0">
                  <a:pos x="T4" y="T5"/>
                </a:cxn>
                <a:cxn ang="0">
                  <a:pos x="T6" y="T7"/>
                </a:cxn>
                <a:cxn ang="0">
                  <a:pos x="T8" y="T9"/>
                </a:cxn>
                <a:cxn ang="0">
                  <a:pos x="T10" y="T11"/>
                </a:cxn>
              </a:cxnLst>
              <a:rect l="0" t="0" r="r" b="b"/>
              <a:pathLst>
                <a:path w="17" h="47">
                  <a:moveTo>
                    <a:pt x="0" y="47"/>
                  </a:moveTo>
                  <a:lnTo>
                    <a:pt x="0" y="47"/>
                  </a:lnTo>
                  <a:lnTo>
                    <a:pt x="17" y="47"/>
                  </a:lnTo>
                  <a:lnTo>
                    <a:pt x="17" y="0"/>
                  </a:lnTo>
                  <a:lnTo>
                    <a:pt x="0" y="0"/>
                  </a:lnTo>
                  <a:lnTo>
                    <a:pt x="0" y="47"/>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55" name="组合 54"/>
          <p:cNvGrpSpPr/>
          <p:nvPr/>
        </p:nvGrpSpPr>
        <p:grpSpPr>
          <a:xfrm>
            <a:off x="3820686" y="4551856"/>
            <a:ext cx="1535207" cy="318008"/>
            <a:chOff x="1165225" y="1108076"/>
            <a:chExt cx="706438" cy="200025"/>
          </a:xfrm>
          <a:solidFill>
            <a:srgbClr val="15B0E8"/>
          </a:solidFill>
        </p:grpSpPr>
        <p:sp>
          <p:nvSpPr>
            <p:cNvPr id="56" name="Freeform 43"/>
            <p:cNvSpPr>
              <a:spLocks/>
            </p:cNvSpPr>
            <p:nvPr/>
          </p:nvSpPr>
          <p:spPr bwMode="auto">
            <a:xfrm>
              <a:off x="1165225" y="1108076"/>
              <a:ext cx="706438" cy="188913"/>
            </a:xfrm>
            <a:custGeom>
              <a:avLst/>
              <a:gdLst>
                <a:gd name="T0" fmla="*/ 797 w 830"/>
                <a:gd name="T1" fmla="*/ 222 h 222"/>
                <a:gd name="T2" fmla="*/ 797 w 830"/>
                <a:gd name="T3" fmla="*/ 222 h 222"/>
                <a:gd name="T4" fmla="*/ 743 w 830"/>
                <a:gd name="T5" fmla="*/ 222 h 222"/>
                <a:gd name="T6" fmla="*/ 730 w 830"/>
                <a:gd name="T7" fmla="*/ 209 h 222"/>
                <a:gd name="T8" fmla="*/ 743 w 830"/>
                <a:gd name="T9" fmla="*/ 197 h 222"/>
                <a:gd name="T10" fmla="*/ 797 w 830"/>
                <a:gd name="T11" fmla="*/ 197 h 222"/>
                <a:gd name="T12" fmla="*/ 805 w 830"/>
                <a:gd name="T13" fmla="*/ 189 h 222"/>
                <a:gd name="T14" fmla="*/ 805 w 830"/>
                <a:gd name="T15" fmla="*/ 33 h 222"/>
                <a:gd name="T16" fmla="*/ 797 w 830"/>
                <a:gd name="T17" fmla="*/ 25 h 222"/>
                <a:gd name="T18" fmla="*/ 32 w 830"/>
                <a:gd name="T19" fmla="*/ 25 h 222"/>
                <a:gd name="T20" fmla="*/ 24 w 830"/>
                <a:gd name="T21" fmla="*/ 33 h 222"/>
                <a:gd name="T22" fmla="*/ 24 w 830"/>
                <a:gd name="T23" fmla="*/ 189 h 222"/>
                <a:gd name="T24" fmla="*/ 32 w 830"/>
                <a:gd name="T25" fmla="*/ 197 h 222"/>
                <a:gd name="T26" fmla="*/ 667 w 830"/>
                <a:gd name="T27" fmla="*/ 197 h 222"/>
                <a:gd name="T28" fmla="*/ 680 w 830"/>
                <a:gd name="T29" fmla="*/ 209 h 222"/>
                <a:gd name="T30" fmla="*/ 667 w 830"/>
                <a:gd name="T31" fmla="*/ 222 h 222"/>
                <a:gd name="T32" fmla="*/ 32 w 830"/>
                <a:gd name="T33" fmla="*/ 222 h 222"/>
                <a:gd name="T34" fmla="*/ 0 w 830"/>
                <a:gd name="T35" fmla="*/ 189 h 222"/>
                <a:gd name="T36" fmla="*/ 0 w 830"/>
                <a:gd name="T37" fmla="*/ 33 h 222"/>
                <a:gd name="T38" fmla="*/ 32 w 830"/>
                <a:gd name="T39" fmla="*/ 0 h 222"/>
                <a:gd name="T40" fmla="*/ 797 w 830"/>
                <a:gd name="T41" fmla="*/ 0 h 222"/>
                <a:gd name="T42" fmla="*/ 830 w 830"/>
                <a:gd name="T43" fmla="*/ 33 h 222"/>
                <a:gd name="T44" fmla="*/ 830 w 830"/>
                <a:gd name="T45" fmla="*/ 189 h 222"/>
                <a:gd name="T46" fmla="*/ 797 w 830"/>
                <a:gd name="T4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222">
                  <a:moveTo>
                    <a:pt x="797" y="222"/>
                  </a:moveTo>
                  <a:lnTo>
                    <a:pt x="797" y="222"/>
                  </a:lnTo>
                  <a:lnTo>
                    <a:pt x="743" y="222"/>
                  </a:lnTo>
                  <a:cubicBezTo>
                    <a:pt x="736" y="222"/>
                    <a:pt x="730" y="216"/>
                    <a:pt x="730" y="209"/>
                  </a:cubicBezTo>
                  <a:cubicBezTo>
                    <a:pt x="730" y="203"/>
                    <a:pt x="736" y="197"/>
                    <a:pt x="743" y="197"/>
                  </a:cubicBezTo>
                  <a:lnTo>
                    <a:pt x="797" y="197"/>
                  </a:lnTo>
                  <a:cubicBezTo>
                    <a:pt x="802" y="197"/>
                    <a:pt x="805" y="193"/>
                    <a:pt x="805" y="189"/>
                  </a:cubicBezTo>
                  <a:lnTo>
                    <a:pt x="805" y="33"/>
                  </a:lnTo>
                  <a:cubicBezTo>
                    <a:pt x="805" y="28"/>
                    <a:pt x="802" y="25"/>
                    <a:pt x="797" y="25"/>
                  </a:cubicBezTo>
                  <a:lnTo>
                    <a:pt x="32" y="25"/>
                  </a:lnTo>
                  <a:cubicBezTo>
                    <a:pt x="28" y="25"/>
                    <a:pt x="24" y="28"/>
                    <a:pt x="24" y="33"/>
                  </a:cubicBezTo>
                  <a:lnTo>
                    <a:pt x="24" y="189"/>
                  </a:lnTo>
                  <a:cubicBezTo>
                    <a:pt x="24" y="193"/>
                    <a:pt x="28" y="197"/>
                    <a:pt x="32" y="197"/>
                  </a:cubicBezTo>
                  <a:lnTo>
                    <a:pt x="667" y="197"/>
                  </a:lnTo>
                  <a:cubicBezTo>
                    <a:pt x="674" y="197"/>
                    <a:pt x="680" y="203"/>
                    <a:pt x="680" y="209"/>
                  </a:cubicBezTo>
                  <a:cubicBezTo>
                    <a:pt x="680" y="216"/>
                    <a:pt x="674" y="222"/>
                    <a:pt x="667" y="222"/>
                  </a:cubicBezTo>
                  <a:lnTo>
                    <a:pt x="32" y="222"/>
                  </a:lnTo>
                  <a:cubicBezTo>
                    <a:pt x="14" y="222"/>
                    <a:pt x="0" y="207"/>
                    <a:pt x="0" y="189"/>
                  </a:cubicBezTo>
                  <a:lnTo>
                    <a:pt x="0" y="33"/>
                  </a:lnTo>
                  <a:cubicBezTo>
                    <a:pt x="0" y="15"/>
                    <a:pt x="14" y="0"/>
                    <a:pt x="32" y="0"/>
                  </a:cubicBezTo>
                  <a:lnTo>
                    <a:pt x="797" y="0"/>
                  </a:lnTo>
                  <a:cubicBezTo>
                    <a:pt x="815" y="0"/>
                    <a:pt x="830" y="15"/>
                    <a:pt x="830" y="33"/>
                  </a:cubicBezTo>
                  <a:lnTo>
                    <a:pt x="830" y="189"/>
                  </a:lnTo>
                  <a:cubicBezTo>
                    <a:pt x="830" y="207"/>
                    <a:pt x="815" y="222"/>
                    <a:pt x="797" y="22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7" name="Freeform 44"/>
            <p:cNvSpPr>
              <a:spLocks/>
            </p:cNvSpPr>
            <p:nvPr/>
          </p:nvSpPr>
          <p:spPr bwMode="auto">
            <a:xfrm>
              <a:off x="1709738" y="1265238"/>
              <a:ext cx="42863" cy="42863"/>
            </a:xfrm>
            <a:custGeom>
              <a:avLst/>
              <a:gdLst>
                <a:gd name="T0" fmla="*/ 26 w 52"/>
                <a:gd name="T1" fmla="*/ 51 h 51"/>
                <a:gd name="T2" fmla="*/ 26 w 52"/>
                <a:gd name="T3" fmla="*/ 51 h 51"/>
                <a:gd name="T4" fmla="*/ 0 w 52"/>
                <a:gd name="T5" fmla="*/ 26 h 51"/>
                <a:gd name="T6" fmla="*/ 26 w 52"/>
                <a:gd name="T7" fmla="*/ 0 h 51"/>
                <a:gd name="T8" fmla="*/ 52 w 52"/>
                <a:gd name="T9" fmla="*/ 26 h 51"/>
                <a:gd name="T10" fmla="*/ 26 w 52"/>
                <a:gd name="T11" fmla="*/ 51 h 51"/>
              </a:gdLst>
              <a:ahLst/>
              <a:cxnLst>
                <a:cxn ang="0">
                  <a:pos x="T0" y="T1"/>
                </a:cxn>
                <a:cxn ang="0">
                  <a:pos x="T2" y="T3"/>
                </a:cxn>
                <a:cxn ang="0">
                  <a:pos x="T4" y="T5"/>
                </a:cxn>
                <a:cxn ang="0">
                  <a:pos x="T6" y="T7"/>
                </a:cxn>
                <a:cxn ang="0">
                  <a:pos x="T8" y="T9"/>
                </a:cxn>
                <a:cxn ang="0">
                  <a:pos x="T10" y="T11"/>
                </a:cxn>
              </a:cxnLst>
              <a:rect l="0" t="0" r="r" b="b"/>
              <a:pathLst>
                <a:path w="52" h="51">
                  <a:moveTo>
                    <a:pt x="26" y="51"/>
                  </a:moveTo>
                  <a:lnTo>
                    <a:pt x="26" y="51"/>
                  </a:lnTo>
                  <a:cubicBezTo>
                    <a:pt x="12" y="51"/>
                    <a:pt x="0" y="40"/>
                    <a:pt x="0" y="26"/>
                  </a:cubicBezTo>
                  <a:cubicBezTo>
                    <a:pt x="0" y="11"/>
                    <a:pt x="12" y="0"/>
                    <a:pt x="26" y="0"/>
                  </a:cubicBezTo>
                  <a:cubicBezTo>
                    <a:pt x="40" y="0"/>
                    <a:pt x="52" y="11"/>
                    <a:pt x="52" y="26"/>
                  </a:cubicBezTo>
                  <a:cubicBezTo>
                    <a:pt x="52" y="40"/>
                    <a:pt x="40" y="51"/>
                    <a:pt x="26" y="51"/>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8" name="Freeform 45"/>
            <p:cNvSpPr>
              <a:spLocks/>
            </p:cNvSpPr>
            <p:nvPr/>
          </p:nvSpPr>
          <p:spPr bwMode="auto">
            <a:xfrm>
              <a:off x="1776413" y="1265238"/>
              <a:ext cx="44450" cy="42863"/>
            </a:xfrm>
            <a:custGeom>
              <a:avLst/>
              <a:gdLst>
                <a:gd name="T0" fmla="*/ 26 w 52"/>
                <a:gd name="T1" fmla="*/ 51 h 51"/>
                <a:gd name="T2" fmla="*/ 26 w 52"/>
                <a:gd name="T3" fmla="*/ 51 h 51"/>
                <a:gd name="T4" fmla="*/ 0 w 52"/>
                <a:gd name="T5" fmla="*/ 25 h 51"/>
                <a:gd name="T6" fmla="*/ 26 w 52"/>
                <a:gd name="T7" fmla="*/ 0 h 51"/>
                <a:gd name="T8" fmla="*/ 52 w 52"/>
                <a:gd name="T9" fmla="*/ 25 h 51"/>
                <a:gd name="T10" fmla="*/ 26 w 52"/>
                <a:gd name="T11" fmla="*/ 51 h 51"/>
              </a:gdLst>
              <a:ahLst/>
              <a:cxnLst>
                <a:cxn ang="0">
                  <a:pos x="T0" y="T1"/>
                </a:cxn>
                <a:cxn ang="0">
                  <a:pos x="T2" y="T3"/>
                </a:cxn>
                <a:cxn ang="0">
                  <a:pos x="T4" y="T5"/>
                </a:cxn>
                <a:cxn ang="0">
                  <a:pos x="T6" y="T7"/>
                </a:cxn>
                <a:cxn ang="0">
                  <a:pos x="T8" y="T9"/>
                </a:cxn>
                <a:cxn ang="0">
                  <a:pos x="T10" y="T11"/>
                </a:cxn>
              </a:cxnLst>
              <a:rect l="0" t="0" r="r" b="b"/>
              <a:pathLst>
                <a:path w="52" h="51">
                  <a:moveTo>
                    <a:pt x="26" y="51"/>
                  </a:moveTo>
                  <a:lnTo>
                    <a:pt x="26" y="51"/>
                  </a:lnTo>
                  <a:cubicBezTo>
                    <a:pt x="12" y="51"/>
                    <a:pt x="0" y="39"/>
                    <a:pt x="0" y="25"/>
                  </a:cubicBezTo>
                  <a:cubicBezTo>
                    <a:pt x="0" y="11"/>
                    <a:pt x="12" y="0"/>
                    <a:pt x="26" y="0"/>
                  </a:cubicBezTo>
                  <a:cubicBezTo>
                    <a:pt x="40" y="0"/>
                    <a:pt x="52" y="11"/>
                    <a:pt x="52" y="25"/>
                  </a:cubicBezTo>
                  <a:cubicBezTo>
                    <a:pt x="52" y="39"/>
                    <a:pt x="40" y="51"/>
                    <a:pt x="26" y="51"/>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9" name="Freeform 46"/>
            <p:cNvSpPr>
              <a:spLocks/>
            </p:cNvSpPr>
            <p:nvPr/>
          </p:nvSpPr>
          <p:spPr bwMode="auto">
            <a:xfrm>
              <a:off x="1487488" y="1168401"/>
              <a:ext cx="7938" cy="7938"/>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3" y="0"/>
                    <a:pt x="0" y="2"/>
                    <a:pt x="0" y="5"/>
                  </a:cubicBezTo>
                  <a:cubicBezTo>
                    <a:pt x="0" y="7"/>
                    <a:pt x="3" y="10"/>
                    <a:pt x="5" y="10"/>
                  </a:cubicBezTo>
                  <a:cubicBezTo>
                    <a:pt x="8" y="10"/>
                    <a:pt x="10" y="7"/>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0" name="Freeform 47"/>
            <p:cNvSpPr>
              <a:spLocks noEditPoints="1"/>
            </p:cNvSpPr>
            <p:nvPr/>
          </p:nvSpPr>
          <p:spPr bwMode="auto">
            <a:xfrm>
              <a:off x="1301750" y="1150938"/>
              <a:ext cx="211138" cy="41275"/>
            </a:xfrm>
            <a:custGeom>
              <a:avLst/>
              <a:gdLst>
                <a:gd name="T0" fmla="*/ 222 w 248"/>
                <a:gd name="T1" fmla="*/ 35 h 49"/>
                <a:gd name="T2" fmla="*/ 222 w 248"/>
                <a:gd name="T3" fmla="*/ 35 h 49"/>
                <a:gd name="T4" fmla="*/ 212 w 248"/>
                <a:gd name="T5" fmla="*/ 25 h 49"/>
                <a:gd name="T6" fmla="*/ 222 w 248"/>
                <a:gd name="T7" fmla="*/ 15 h 49"/>
                <a:gd name="T8" fmla="*/ 232 w 248"/>
                <a:gd name="T9" fmla="*/ 25 h 49"/>
                <a:gd name="T10" fmla="*/ 222 w 248"/>
                <a:gd name="T11" fmla="*/ 35 h 49"/>
                <a:gd name="T12" fmla="*/ 185 w 248"/>
                <a:gd name="T13" fmla="*/ 35 h 49"/>
                <a:gd name="T14" fmla="*/ 185 w 248"/>
                <a:gd name="T15" fmla="*/ 35 h 49"/>
                <a:gd name="T16" fmla="*/ 163 w 248"/>
                <a:gd name="T17" fmla="*/ 35 h 49"/>
                <a:gd name="T18" fmla="*/ 163 w 248"/>
                <a:gd name="T19" fmla="*/ 22 h 49"/>
                <a:gd name="T20" fmla="*/ 168 w 248"/>
                <a:gd name="T21" fmla="*/ 22 h 49"/>
                <a:gd name="T22" fmla="*/ 168 w 248"/>
                <a:gd name="T23" fmla="*/ 17 h 49"/>
                <a:gd name="T24" fmla="*/ 180 w 248"/>
                <a:gd name="T25" fmla="*/ 17 h 49"/>
                <a:gd name="T26" fmla="*/ 180 w 248"/>
                <a:gd name="T27" fmla="*/ 22 h 49"/>
                <a:gd name="T28" fmla="*/ 185 w 248"/>
                <a:gd name="T29" fmla="*/ 22 h 49"/>
                <a:gd name="T30" fmla="*/ 185 w 248"/>
                <a:gd name="T31" fmla="*/ 35 h 49"/>
                <a:gd name="T32" fmla="*/ 151 w 248"/>
                <a:gd name="T33" fmla="*/ 35 h 49"/>
                <a:gd name="T34" fmla="*/ 151 w 248"/>
                <a:gd name="T35" fmla="*/ 35 h 49"/>
                <a:gd name="T36" fmla="*/ 130 w 248"/>
                <a:gd name="T37" fmla="*/ 35 h 49"/>
                <a:gd name="T38" fmla="*/ 130 w 248"/>
                <a:gd name="T39" fmla="*/ 22 h 49"/>
                <a:gd name="T40" fmla="*/ 135 w 248"/>
                <a:gd name="T41" fmla="*/ 22 h 49"/>
                <a:gd name="T42" fmla="*/ 135 w 248"/>
                <a:gd name="T43" fmla="*/ 17 h 49"/>
                <a:gd name="T44" fmla="*/ 147 w 248"/>
                <a:gd name="T45" fmla="*/ 17 h 49"/>
                <a:gd name="T46" fmla="*/ 147 w 248"/>
                <a:gd name="T47" fmla="*/ 22 h 49"/>
                <a:gd name="T48" fmla="*/ 151 w 248"/>
                <a:gd name="T49" fmla="*/ 22 h 49"/>
                <a:gd name="T50" fmla="*/ 151 w 248"/>
                <a:gd name="T51" fmla="*/ 35 h 49"/>
                <a:gd name="T52" fmla="*/ 118 w 248"/>
                <a:gd name="T53" fmla="*/ 35 h 49"/>
                <a:gd name="T54" fmla="*/ 118 w 248"/>
                <a:gd name="T55" fmla="*/ 35 h 49"/>
                <a:gd name="T56" fmla="*/ 97 w 248"/>
                <a:gd name="T57" fmla="*/ 35 h 49"/>
                <a:gd name="T58" fmla="*/ 97 w 248"/>
                <a:gd name="T59" fmla="*/ 22 h 49"/>
                <a:gd name="T60" fmla="*/ 101 w 248"/>
                <a:gd name="T61" fmla="*/ 22 h 49"/>
                <a:gd name="T62" fmla="*/ 101 w 248"/>
                <a:gd name="T63" fmla="*/ 17 h 49"/>
                <a:gd name="T64" fmla="*/ 113 w 248"/>
                <a:gd name="T65" fmla="*/ 17 h 49"/>
                <a:gd name="T66" fmla="*/ 113 w 248"/>
                <a:gd name="T67" fmla="*/ 22 h 49"/>
                <a:gd name="T68" fmla="*/ 118 w 248"/>
                <a:gd name="T69" fmla="*/ 22 h 49"/>
                <a:gd name="T70" fmla="*/ 118 w 248"/>
                <a:gd name="T71" fmla="*/ 35 h 49"/>
                <a:gd name="T72" fmla="*/ 85 w 248"/>
                <a:gd name="T73" fmla="*/ 35 h 49"/>
                <a:gd name="T74" fmla="*/ 85 w 248"/>
                <a:gd name="T75" fmla="*/ 35 h 49"/>
                <a:gd name="T76" fmla="*/ 63 w 248"/>
                <a:gd name="T77" fmla="*/ 35 h 49"/>
                <a:gd name="T78" fmla="*/ 63 w 248"/>
                <a:gd name="T79" fmla="*/ 22 h 49"/>
                <a:gd name="T80" fmla="*/ 67 w 248"/>
                <a:gd name="T81" fmla="*/ 22 h 49"/>
                <a:gd name="T82" fmla="*/ 67 w 248"/>
                <a:gd name="T83" fmla="*/ 17 h 49"/>
                <a:gd name="T84" fmla="*/ 79 w 248"/>
                <a:gd name="T85" fmla="*/ 17 h 49"/>
                <a:gd name="T86" fmla="*/ 79 w 248"/>
                <a:gd name="T87" fmla="*/ 22 h 49"/>
                <a:gd name="T88" fmla="*/ 85 w 248"/>
                <a:gd name="T89" fmla="*/ 22 h 49"/>
                <a:gd name="T90" fmla="*/ 85 w 248"/>
                <a:gd name="T91" fmla="*/ 35 h 49"/>
                <a:gd name="T92" fmla="*/ 26 w 248"/>
                <a:gd name="T93" fmla="*/ 35 h 49"/>
                <a:gd name="T94" fmla="*/ 26 w 248"/>
                <a:gd name="T95" fmla="*/ 35 h 49"/>
                <a:gd name="T96" fmla="*/ 16 w 248"/>
                <a:gd name="T97" fmla="*/ 25 h 49"/>
                <a:gd name="T98" fmla="*/ 26 w 248"/>
                <a:gd name="T99" fmla="*/ 15 h 49"/>
                <a:gd name="T100" fmla="*/ 36 w 248"/>
                <a:gd name="T101" fmla="*/ 25 h 49"/>
                <a:gd name="T102" fmla="*/ 26 w 248"/>
                <a:gd name="T103" fmla="*/ 35 h 49"/>
                <a:gd name="T104" fmla="*/ 0 w 248"/>
                <a:gd name="T105" fmla="*/ 49 h 49"/>
                <a:gd name="T106" fmla="*/ 0 w 248"/>
                <a:gd name="T107" fmla="*/ 49 h 49"/>
                <a:gd name="T108" fmla="*/ 248 w 248"/>
                <a:gd name="T109" fmla="*/ 49 h 49"/>
                <a:gd name="T110" fmla="*/ 248 w 248"/>
                <a:gd name="T111" fmla="*/ 0 h 49"/>
                <a:gd name="T112" fmla="*/ 0 w 248"/>
                <a:gd name="T113" fmla="*/ 0 h 49"/>
                <a:gd name="T114" fmla="*/ 0 w 248"/>
                <a:gd name="T115" fmla="*/ 49 h 49"/>
                <a:gd name="T116" fmla="*/ 0 w 248"/>
                <a:gd name="T117" fmla="*/ 0 h 49"/>
                <a:gd name="T118" fmla="*/ 0 w 248"/>
                <a:gd name="T1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8" h="49">
                  <a:moveTo>
                    <a:pt x="222" y="35"/>
                  </a:moveTo>
                  <a:lnTo>
                    <a:pt x="222" y="35"/>
                  </a:lnTo>
                  <a:cubicBezTo>
                    <a:pt x="217" y="35"/>
                    <a:pt x="212" y="30"/>
                    <a:pt x="212" y="25"/>
                  </a:cubicBezTo>
                  <a:cubicBezTo>
                    <a:pt x="212" y="19"/>
                    <a:pt x="217" y="15"/>
                    <a:pt x="222" y="15"/>
                  </a:cubicBezTo>
                  <a:cubicBezTo>
                    <a:pt x="228" y="15"/>
                    <a:pt x="232" y="19"/>
                    <a:pt x="232" y="25"/>
                  </a:cubicBezTo>
                  <a:cubicBezTo>
                    <a:pt x="232" y="30"/>
                    <a:pt x="228" y="35"/>
                    <a:pt x="222" y="35"/>
                  </a:cubicBezTo>
                  <a:close/>
                  <a:moveTo>
                    <a:pt x="185" y="35"/>
                  </a:moveTo>
                  <a:lnTo>
                    <a:pt x="185" y="35"/>
                  </a:lnTo>
                  <a:lnTo>
                    <a:pt x="163" y="35"/>
                  </a:lnTo>
                  <a:lnTo>
                    <a:pt x="163" y="22"/>
                  </a:lnTo>
                  <a:lnTo>
                    <a:pt x="168" y="22"/>
                  </a:lnTo>
                  <a:lnTo>
                    <a:pt x="168" y="17"/>
                  </a:lnTo>
                  <a:lnTo>
                    <a:pt x="180" y="17"/>
                  </a:lnTo>
                  <a:lnTo>
                    <a:pt x="180" y="22"/>
                  </a:lnTo>
                  <a:lnTo>
                    <a:pt x="185" y="22"/>
                  </a:lnTo>
                  <a:lnTo>
                    <a:pt x="185" y="35"/>
                  </a:lnTo>
                  <a:close/>
                  <a:moveTo>
                    <a:pt x="151" y="35"/>
                  </a:moveTo>
                  <a:lnTo>
                    <a:pt x="151" y="35"/>
                  </a:lnTo>
                  <a:lnTo>
                    <a:pt x="130" y="35"/>
                  </a:lnTo>
                  <a:lnTo>
                    <a:pt x="130" y="22"/>
                  </a:lnTo>
                  <a:lnTo>
                    <a:pt x="135" y="22"/>
                  </a:lnTo>
                  <a:lnTo>
                    <a:pt x="135" y="17"/>
                  </a:lnTo>
                  <a:lnTo>
                    <a:pt x="147" y="17"/>
                  </a:lnTo>
                  <a:lnTo>
                    <a:pt x="147" y="22"/>
                  </a:lnTo>
                  <a:lnTo>
                    <a:pt x="151" y="22"/>
                  </a:lnTo>
                  <a:lnTo>
                    <a:pt x="151" y="35"/>
                  </a:lnTo>
                  <a:close/>
                  <a:moveTo>
                    <a:pt x="118" y="35"/>
                  </a:moveTo>
                  <a:lnTo>
                    <a:pt x="118" y="35"/>
                  </a:lnTo>
                  <a:lnTo>
                    <a:pt x="97" y="35"/>
                  </a:lnTo>
                  <a:lnTo>
                    <a:pt x="97" y="22"/>
                  </a:lnTo>
                  <a:lnTo>
                    <a:pt x="101" y="22"/>
                  </a:lnTo>
                  <a:lnTo>
                    <a:pt x="101" y="17"/>
                  </a:lnTo>
                  <a:lnTo>
                    <a:pt x="113" y="17"/>
                  </a:lnTo>
                  <a:lnTo>
                    <a:pt x="113" y="22"/>
                  </a:lnTo>
                  <a:lnTo>
                    <a:pt x="118" y="22"/>
                  </a:lnTo>
                  <a:lnTo>
                    <a:pt x="118" y="35"/>
                  </a:lnTo>
                  <a:close/>
                  <a:moveTo>
                    <a:pt x="85" y="35"/>
                  </a:moveTo>
                  <a:lnTo>
                    <a:pt x="85" y="35"/>
                  </a:lnTo>
                  <a:lnTo>
                    <a:pt x="63" y="35"/>
                  </a:lnTo>
                  <a:lnTo>
                    <a:pt x="63" y="22"/>
                  </a:lnTo>
                  <a:lnTo>
                    <a:pt x="67" y="22"/>
                  </a:lnTo>
                  <a:lnTo>
                    <a:pt x="67" y="17"/>
                  </a:lnTo>
                  <a:lnTo>
                    <a:pt x="79" y="17"/>
                  </a:lnTo>
                  <a:lnTo>
                    <a:pt x="79" y="22"/>
                  </a:lnTo>
                  <a:lnTo>
                    <a:pt x="85" y="22"/>
                  </a:lnTo>
                  <a:lnTo>
                    <a:pt x="85" y="35"/>
                  </a:lnTo>
                  <a:close/>
                  <a:moveTo>
                    <a:pt x="26" y="35"/>
                  </a:moveTo>
                  <a:lnTo>
                    <a:pt x="26" y="35"/>
                  </a:lnTo>
                  <a:cubicBezTo>
                    <a:pt x="20" y="35"/>
                    <a:pt x="16" y="30"/>
                    <a:pt x="16" y="25"/>
                  </a:cubicBezTo>
                  <a:cubicBezTo>
                    <a:pt x="16" y="19"/>
                    <a:pt x="20" y="15"/>
                    <a:pt x="26" y="15"/>
                  </a:cubicBezTo>
                  <a:cubicBezTo>
                    <a:pt x="31" y="15"/>
                    <a:pt x="36" y="19"/>
                    <a:pt x="36" y="25"/>
                  </a:cubicBezTo>
                  <a:cubicBezTo>
                    <a:pt x="36" y="30"/>
                    <a:pt x="31" y="35"/>
                    <a:pt x="26" y="35"/>
                  </a:cubicBezTo>
                  <a:close/>
                  <a:moveTo>
                    <a:pt x="0" y="49"/>
                  </a:moveTo>
                  <a:lnTo>
                    <a:pt x="0" y="49"/>
                  </a:lnTo>
                  <a:lnTo>
                    <a:pt x="248" y="49"/>
                  </a:lnTo>
                  <a:lnTo>
                    <a:pt x="248" y="0"/>
                  </a:lnTo>
                  <a:lnTo>
                    <a:pt x="0" y="0"/>
                  </a:lnTo>
                  <a:lnTo>
                    <a:pt x="0" y="49"/>
                  </a:lnTo>
                  <a:close/>
                  <a:moveTo>
                    <a:pt x="0" y="0"/>
                  </a:move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1" name="Freeform 48"/>
            <p:cNvSpPr>
              <a:spLocks/>
            </p:cNvSpPr>
            <p:nvPr/>
          </p:nvSpPr>
          <p:spPr bwMode="auto">
            <a:xfrm>
              <a:off x="1320800" y="1168401"/>
              <a:ext cx="7938" cy="7938"/>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2" y="0"/>
                    <a:pt x="0" y="2"/>
                    <a:pt x="0" y="5"/>
                  </a:cubicBezTo>
                  <a:cubicBezTo>
                    <a:pt x="0" y="7"/>
                    <a:pt x="2" y="10"/>
                    <a:pt x="5" y="10"/>
                  </a:cubicBezTo>
                  <a:cubicBezTo>
                    <a:pt x="8" y="10"/>
                    <a:pt x="10" y="7"/>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2" name="Freeform 49"/>
            <p:cNvSpPr>
              <a:spLocks/>
            </p:cNvSpPr>
            <p:nvPr/>
          </p:nvSpPr>
          <p:spPr bwMode="auto">
            <a:xfrm>
              <a:off x="1711325" y="1168401"/>
              <a:ext cx="7938" cy="7938"/>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3" y="0"/>
                    <a:pt x="0" y="2"/>
                    <a:pt x="0" y="5"/>
                  </a:cubicBezTo>
                  <a:cubicBezTo>
                    <a:pt x="0" y="7"/>
                    <a:pt x="3" y="10"/>
                    <a:pt x="5" y="10"/>
                  </a:cubicBezTo>
                  <a:cubicBezTo>
                    <a:pt x="8" y="10"/>
                    <a:pt x="10" y="7"/>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3" name="Freeform 50"/>
            <p:cNvSpPr>
              <a:spLocks/>
            </p:cNvSpPr>
            <p:nvPr/>
          </p:nvSpPr>
          <p:spPr bwMode="auto">
            <a:xfrm>
              <a:off x="1544638" y="1168401"/>
              <a:ext cx="7938" cy="7938"/>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2" y="0"/>
                    <a:pt x="0" y="2"/>
                    <a:pt x="0" y="5"/>
                  </a:cubicBezTo>
                  <a:cubicBezTo>
                    <a:pt x="0" y="7"/>
                    <a:pt x="2" y="10"/>
                    <a:pt x="5" y="10"/>
                  </a:cubicBezTo>
                  <a:cubicBezTo>
                    <a:pt x="8" y="10"/>
                    <a:pt x="10" y="7"/>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4" name="Freeform 51"/>
            <p:cNvSpPr>
              <a:spLocks noEditPoints="1"/>
            </p:cNvSpPr>
            <p:nvPr/>
          </p:nvSpPr>
          <p:spPr bwMode="auto">
            <a:xfrm>
              <a:off x="1527175" y="1150938"/>
              <a:ext cx="209550" cy="41275"/>
            </a:xfrm>
            <a:custGeom>
              <a:avLst/>
              <a:gdLst>
                <a:gd name="T0" fmla="*/ 221 w 247"/>
                <a:gd name="T1" fmla="*/ 35 h 49"/>
                <a:gd name="T2" fmla="*/ 221 w 247"/>
                <a:gd name="T3" fmla="*/ 35 h 49"/>
                <a:gd name="T4" fmla="*/ 212 w 247"/>
                <a:gd name="T5" fmla="*/ 25 h 49"/>
                <a:gd name="T6" fmla="*/ 221 w 247"/>
                <a:gd name="T7" fmla="*/ 15 h 49"/>
                <a:gd name="T8" fmla="*/ 231 w 247"/>
                <a:gd name="T9" fmla="*/ 25 h 49"/>
                <a:gd name="T10" fmla="*/ 221 w 247"/>
                <a:gd name="T11" fmla="*/ 35 h 49"/>
                <a:gd name="T12" fmla="*/ 184 w 247"/>
                <a:gd name="T13" fmla="*/ 35 h 49"/>
                <a:gd name="T14" fmla="*/ 184 w 247"/>
                <a:gd name="T15" fmla="*/ 35 h 49"/>
                <a:gd name="T16" fmla="*/ 163 w 247"/>
                <a:gd name="T17" fmla="*/ 35 h 49"/>
                <a:gd name="T18" fmla="*/ 163 w 247"/>
                <a:gd name="T19" fmla="*/ 22 h 49"/>
                <a:gd name="T20" fmla="*/ 167 w 247"/>
                <a:gd name="T21" fmla="*/ 22 h 49"/>
                <a:gd name="T22" fmla="*/ 167 w 247"/>
                <a:gd name="T23" fmla="*/ 17 h 49"/>
                <a:gd name="T24" fmla="*/ 179 w 247"/>
                <a:gd name="T25" fmla="*/ 17 h 49"/>
                <a:gd name="T26" fmla="*/ 179 w 247"/>
                <a:gd name="T27" fmla="*/ 22 h 49"/>
                <a:gd name="T28" fmla="*/ 184 w 247"/>
                <a:gd name="T29" fmla="*/ 22 h 49"/>
                <a:gd name="T30" fmla="*/ 184 w 247"/>
                <a:gd name="T31" fmla="*/ 35 h 49"/>
                <a:gd name="T32" fmla="*/ 151 w 247"/>
                <a:gd name="T33" fmla="*/ 35 h 49"/>
                <a:gd name="T34" fmla="*/ 151 w 247"/>
                <a:gd name="T35" fmla="*/ 35 h 49"/>
                <a:gd name="T36" fmla="*/ 129 w 247"/>
                <a:gd name="T37" fmla="*/ 35 h 49"/>
                <a:gd name="T38" fmla="*/ 129 w 247"/>
                <a:gd name="T39" fmla="*/ 22 h 49"/>
                <a:gd name="T40" fmla="*/ 134 w 247"/>
                <a:gd name="T41" fmla="*/ 22 h 49"/>
                <a:gd name="T42" fmla="*/ 134 w 247"/>
                <a:gd name="T43" fmla="*/ 17 h 49"/>
                <a:gd name="T44" fmla="*/ 146 w 247"/>
                <a:gd name="T45" fmla="*/ 17 h 49"/>
                <a:gd name="T46" fmla="*/ 146 w 247"/>
                <a:gd name="T47" fmla="*/ 22 h 49"/>
                <a:gd name="T48" fmla="*/ 151 w 247"/>
                <a:gd name="T49" fmla="*/ 22 h 49"/>
                <a:gd name="T50" fmla="*/ 151 w 247"/>
                <a:gd name="T51" fmla="*/ 35 h 49"/>
                <a:gd name="T52" fmla="*/ 117 w 247"/>
                <a:gd name="T53" fmla="*/ 35 h 49"/>
                <a:gd name="T54" fmla="*/ 117 w 247"/>
                <a:gd name="T55" fmla="*/ 35 h 49"/>
                <a:gd name="T56" fmla="*/ 96 w 247"/>
                <a:gd name="T57" fmla="*/ 35 h 49"/>
                <a:gd name="T58" fmla="*/ 96 w 247"/>
                <a:gd name="T59" fmla="*/ 22 h 49"/>
                <a:gd name="T60" fmla="*/ 101 w 247"/>
                <a:gd name="T61" fmla="*/ 22 h 49"/>
                <a:gd name="T62" fmla="*/ 101 w 247"/>
                <a:gd name="T63" fmla="*/ 17 h 49"/>
                <a:gd name="T64" fmla="*/ 112 w 247"/>
                <a:gd name="T65" fmla="*/ 17 h 49"/>
                <a:gd name="T66" fmla="*/ 112 w 247"/>
                <a:gd name="T67" fmla="*/ 22 h 49"/>
                <a:gd name="T68" fmla="*/ 117 w 247"/>
                <a:gd name="T69" fmla="*/ 22 h 49"/>
                <a:gd name="T70" fmla="*/ 117 w 247"/>
                <a:gd name="T71" fmla="*/ 35 h 49"/>
                <a:gd name="T72" fmla="*/ 84 w 247"/>
                <a:gd name="T73" fmla="*/ 35 h 49"/>
                <a:gd name="T74" fmla="*/ 84 w 247"/>
                <a:gd name="T75" fmla="*/ 35 h 49"/>
                <a:gd name="T76" fmla="*/ 62 w 247"/>
                <a:gd name="T77" fmla="*/ 35 h 49"/>
                <a:gd name="T78" fmla="*/ 62 w 247"/>
                <a:gd name="T79" fmla="*/ 22 h 49"/>
                <a:gd name="T80" fmla="*/ 67 w 247"/>
                <a:gd name="T81" fmla="*/ 22 h 49"/>
                <a:gd name="T82" fmla="*/ 67 w 247"/>
                <a:gd name="T83" fmla="*/ 17 h 49"/>
                <a:gd name="T84" fmla="*/ 78 w 247"/>
                <a:gd name="T85" fmla="*/ 17 h 49"/>
                <a:gd name="T86" fmla="*/ 78 w 247"/>
                <a:gd name="T87" fmla="*/ 22 h 49"/>
                <a:gd name="T88" fmla="*/ 84 w 247"/>
                <a:gd name="T89" fmla="*/ 22 h 49"/>
                <a:gd name="T90" fmla="*/ 84 w 247"/>
                <a:gd name="T91" fmla="*/ 35 h 49"/>
                <a:gd name="T92" fmla="*/ 25 w 247"/>
                <a:gd name="T93" fmla="*/ 35 h 49"/>
                <a:gd name="T94" fmla="*/ 25 w 247"/>
                <a:gd name="T95" fmla="*/ 35 h 49"/>
                <a:gd name="T96" fmla="*/ 15 w 247"/>
                <a:gd name="T97" fmla="*/ 25 h 49"/>
                <a:gd name="T98" fmla="*/ 25 w 247"/>
                <a:gd name="T99" fmla="*/ 15 h 49"/>
                <a:gd name="T100" fmla="*/ 35 w 247"/>
                <a:gd name="T101" fmla="*/ 25 h 49"/>
                <a:gd name="T102" fmla="*/ 25 w 247"/>
                <a:gd name="T103" fmla="*/ 35 h 49"/>
                <a:gd name="T104" fmla="*/ 0 w 247"/>
                <a:gd name="T105" fmla="*/ 49 h 49"/>
                <a:gd name="T106" fmla="*/ 0 w 247"/>
                <a:gd name="T107" fmla="*/ 49 h 49"/>
                <a:gd name="T108" fmla="*/ 247 w 247"/>
                <a:gd name="T109" fmla="*/ 49 h 49"/>
                <a:gd name="T110" fmla="*/ 247 w 247"/>
                <a:gd name="T111" fmla="*/ 0 h 49"/>
                <a:gd name="T112" fmla="*/ 0 w 247"/>
                <a:gd name="T113" fmla="*/ 0 h 49"/>
                <a:gd name="T114" fmla="*/ 0 w 247"/>
                <a:gd name="T115" fmla="*/ 49 h 49"/>
                <a:gd name="T116" fmla="*/ 0 w 247"/>
                <a:gd name="T117" fmla="*/ 0 h 49"/>
                <a:gd name="T118" fmla="*/ 0 w 247"/>
                <a:gd name="T1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7" h="49">
                  <a:moveTo>
                    <a:pt x="221" y="35"/>
                  </a:moveTo>
                  <a:lnTo>
                    <a:pt x="221" y="35"/>
                  </a:lnTo>
                  <a:cubicBezTo>
                    <a:pt x="216" y="35"/>
                    <a:pt x="212" y="30"/>
                    <a:pt x="212" y="25"/>
                  </a:cubicBezTo>
                  <a:cubicBezTo>
                    <a:pt x="212" y="19"/>
                    <a:pt x="216" y="15"/>
                    <a:pt x="221" y="15"/>
                  </a:cubicBezTo>
                  <a:cubicBezTo>
                    <a:pt x="227" y="15"/>
                    <a:pt x="231" y="19"/>
                    <a:pt x="231" y="25"/>
                  </a:cubicBezTo>
                  <a:cubicBezTo>
                    <a:pt x="231" y="30"/>
                    <a:pt x="227" y="35"/>
                    <a:pt x="221" y="35"/>
                  </a:cubicBezTo>
                  <a:close/>
                  <a:moveTo>
                    <a:pt x="184" y="35"/>
                  </a:moveTo>
                  <a:lnTo>
                    <a:pt x="184" y="35"/>
                  </a:lnTo>
                  <a:lnTo>
                    <a:pt x="163" y="35"/>
                  </a:lnTo>
                  <a:lnTo>
                    <a:pt x="163" y="22"/>
                  </a:lnTo>
                  <a:lnTo>
                    <a:pt x="167" y="22"/>
                  </a:lnTo>
                  <a:lnTo>
                    <a:pt x="167" y="17"/>
                  </a:lnTo>
                  <a:lnTo>
                    <a:pt x="179" y="17"/>
                  </a:lnTo>
                  <a:lnTo>
                    <a:pt x="179" y="22"/>
                  </a:lnTo>
                  <a:lnTo>
                    <a:pt x="184" y="22"/>
                  </a:lnTo>
                  <a:lnTo>
                    <a:pt x="184" y="35"/>
                  </a:lnTo>
                  <a:close/>
                  <a:moveTo>
                    <a:pt x="151" y="35"/>
                  </a:moveTo>
                  <a:lnTo>
                    <a:pt x="151" y="35"/>
                  </a:lnTo>
                  <a:lnTo>
                    <a:pt x="129" y="35"/>
                  </a:lnTo>
                  <a:lnTo>
                    <a:pt x="129" y="22"/>
                  </a:lnTo>
                  <a:lnTo>
                    <a:pt x="134" y="22"/>
                  </a:lnTo>
                  <a:lnTo>
                    <a:pt x="134" y="17"/>
                  </a:lnTo>
                  <a:lnTo>
                    <a:pt x="146" y="17"/>
                  </a:lnTo>
                  <a:lnTo>
                    <a:pt x="146" y="22"/>
                  </a:lnTo>
                  <a:lnTo>
                    <a:pt x="151" y="22"/>
                  </a:lnTo>
                  <a:lnTo>
                    <a:pt x="151" y="35"/>
                  </a:lnTo>
                  <a:close/>
                  <a:moveTo>
                    <a:pt x="117" y="35"/>
                  </a:moveTo>
                  <a:lnTo>
                    <a:pt x="117" y="35"/>
                  </a:lnTo>
                  <a:lnTo>
                    <a:pt x="96" y="35"/>
                  </a:lnTo>
                  <a:lnTo>
                    <a:pt x="96" y="22"/>
                  </a:lnTo>
                  <a:lnTo>
                    <a:pt x="101" y="22"/>
                  </a:lnTo>
                  <a:lnTo>
                    <a:pt x="101" y="17"/>
                  </a:lnTo>
                  <a:lnTo>
                    <a:pt x="112" y="17"/>
                  </a:lnTo>
                  <a:lnTo>
                    <a:pt x="112" y="22"/>
                  </a:lnTo>
                  <a:lnTo>
                    <a:pt x="117" y="22"/>
                  </a:lnTo>
                  <a:lnTo>
                    <a:pt x="117" y="35"/>
                  </a:lnTo>
                  <a:close/>
                  <a:moveTo>
                    <a:pt x="84" y="35"/>
                  </a:moveTo>
                  <a:lnTo>
                    <a:pt x="84" y="35"/>
                  </a:lnTo>
                  <a:lnTo>
                    <a:pt x="62" y="35"/>
                  </a:lnTo>
                  <a:lnTo>
                    <a:pt x="62" y="22"/>
                  </a:lnTo>
                  <a:lnTo>
                    <a:pt x="67" y="22"/>
                  </a:lnTo>
                  <a:lnTo>
                    <a:pt x="67" y="17"/>
                  </a:lnTo>
                  <a:lnTo>
                    <a:pt x="78" y="17"/>
                  </a:lnTo>
                  <a:lnTo>
                    <a:pt x="78" y="22"/>
                  </a:lnTo>
                  <a:lnTo>
                    <a:pt x="84" y="22"/>
                  </a:lnTo>
                  <a:lnTo>
                    <a:pt x="84" y="35"/>
                  </a:lnTo>
                  <a:close/>
                  <a:moveTo>
                    <a:pt x="25" y="35"/>
                  </a:moveTo>
                  <a:lnTo>
                    <a:pt x="25" y="35"/>
                  </a:lnTo>
                  <a:cubicBezTo>
                    <a:pt x="20" y="35"/>
                    <a:pt x="15" y="30"/>
                    <a:pt x="15" y="25"/>
                  </a:cubicBezTo>
                  <a:cubicBezTo>
                    <a:pt x="15" y="19"/>
                    <a:pt x="20" y="15"/>
                    <a:pt x="25" y="15"/>
                  </a:cubicBezTo>
                  <a:cubicBezTo>
                    <a:pt x="30" y="15"/>
                    <a:pt x="35" y="19"/>
                    <a:pt x="35" y="25"/>
                  </a:cubicBezTo>
                  <a:cubicBezTo>
                    <a:pt x="35" y="30"/>
                    <a:pt x="30" y="35"/>
                    <a:pt x="25" y="35"/>
                  </a:cubicBezTo>
                  <a:close/>
                  <a:moveTo>
                    <a:pt x="0" y="49"/>
                  </a:moveTo>
                  <a:lnTo>
                    <a:pt x="0" y="49"/>
                  </a:lnTo>
                  <a:lnTo>
                    <a:pt x="247" y="49"/>
                  </a:lnTo>
                  <a:lnTo>
                    <a:pt x="247" y="0"/>
                  </a:lnTo>
                  <a:lnTo>
                    <a:pt x="0" y="0"/>
                  </a:lnTo>
                  <a:lnTo>
                    <a:pt x="0" y="49"/>
                  </a:lnTo>
                  <a:close/>
                  <a:moveTo>
                    <a:pt x="0" y="0"/>
                  </a:move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5" name="Freeform 52"/>
            <p:cNvSpPr>
              <a:spLocks/>
            </p:cNvSpPr>
            <p:nvPr/>
          </p:nvSpPr>
          <p:spPr bwMode="auto">
            <a:xfrm>
              <a:off x="1487488" y="1227138"/>
              <a:ext cx="7938" cy="9525"/>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3" y="0"/>
                    <a:pt x="0" y="2"/>
                    <a:pt x="0" y="5"/>
                  </a:cubicBezTo>
                  <a:cubicBezTo>
                    <a:pt x="0" y="8"/>
                    <a:pt x="3" y="10"/>
                    <a:pt x="5" y="10"/>
                  </a:cubicBezTo>
                  <a:cubicBezTo>
                    <a:pt x="8" y="10"/>
                    <a:pt x="10" y="8"/>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6" name="Freeform 53"/>
            <p:cNvSpPr>
              <a:spLocks/>
            </p:cNvSpPr>
            <p:nvPr/>
          </p:nvSpPr>
          <p:spPr bwMode="auto">
            <a:xfrm>
              <a:off x="1320800" y="1227138"/>
              <a:ext cx="7938" cy="9525"/>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2" y="0"/>
                    <a:pt x="0" y="2"/>
                    <a:pt x="0" y="5"/>
                  </a:cubicBezTo>
                  <a:cubicBezTo>
                    <a:pt x="0" y="8"/>
                    <a:pt x="2" y="10"/>
                    <a:pt x="5" y="10"/>
                  </a:cubicBezTo>
                  <a:cubicBezTo>
                    <a:pt x="8" y="10"/>
                    <a:pt x="10" y="8"/>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7" name="Freeform 54"/>
            <p:cNvSpPr>
              <a:spLocks noEditPoints="1"/>
            </p:cNvSpPr>
            <p:nvPr/>
          </p:nvSpPr>
          <p:spPr bwMode="auto">
            <a:xfrm>
              <a:off x="1301750" y="1211263"/>
              <a:ext cx="211138" cy="41275"/>
            </a:xfrm>
            <a:custGeom>
              <a:avLst/>
              <a:gdLst>
                <a:gd name="T0" fmla="*/ 222 w 248"/>
                <a:gd name="T1" fmla="*/ 35 h 49"/>
                <a:gd name="T2" fmla="*/ 222 w 248"/>
                <a:gd name="T3" fmla="*/ 35 h 49"/>
                <a:gd name="T4" fmla="*/ 212 w 248"/>
                <a:gd name="T5" fmla="*/ 25 h 49"/>
                <a:gd name="T6" fmla="*/ 222 w 248"/>
                <a:gd name="T7" fmla="*/ 15 h 49"/>
                <a:gd name="T8" fmla="*/ 232 w 248"/>
                <a:gd name="T9" fmla="*/ 25 h 49"/>
                <a:gd name="T10" fmla="*/ 222 w 248"/>
                <a:gd name="T11" fmla="*/ 35 h 49"/>
                <a:gd name="T12" fmla="*/ 185 w 248"/>
                <a:gd name="T13" fmla="*/ 35 h 49"/>
                <a:gd name="T14" fmla="*/ 185 w 248"/>
                <a:gd name="T15" fmla="*/ 35 h 49"/>
                <a:gd name="T16" fmla="*/ 163 w 248"/>
                <a:gd name="T17" fmla="*/ 35 h 49"/>
                <a:gd name="T18" fmla="*/ 163 w 248"/>
                <a:gd name="T19" fmla="*/ 22 h 49"/>
                <a:gd name="T20" fmla="*/ 168 w 248"/>
                <a:gd name="T21" fmla="*/ 22 h 49"/>
                <a:gd name="T22" fmla="*/ 168 w 248"/>
                <a:gd name="T23" fmla="*/ 17 h 49"/>
                <a:gd name="T24" fmla="*/ 180 w 248"/>
                <a:gd name="T25" fmla="*/ 17 h 49"/>
                <a:gd name="T26" fmla="*/ 180 w 248"/>
                <a:gd name="T27" fmla="*/ 22 h 49"/>
                <a:gd name="T28" fmla="*/ 185 w 248"/>
                <a:gd name="T29" fmla="*/ 22 h 49"/>
                <a:gd name="T30" fmla="*/ 185 w 248"/>
                <a:gd name="T31" fmla="*/ 35 h 49"/>
                <a:gd name="T32" fmla="*/ 151 w 248"/>
                <a:gd name="T33" fmla="*/ 35 h 49"/>
                <a:gd name="T34" fmla="*/ 151 w 248"/>
                <a:gd name="T35" fmla="*/ 35 h 49"/>
                <a:gd name="T36" fmla="*/ 130 w 248"/>
                <a:gd name="T37" fmla="*/ 35 h 49"/>
                <a:gd name="T38" fmla="*/ 130 w 248"/>
                <a:gd name="T39" fmla="*/ 22 h 49"/>
                <a:gd name="T40" fmla="*/ 135 w 248"/>
                <a:gd name="T41" fmla="*/ 22 h 49"/>
                <a:gd name="T42" fmla="*/ 135 w 248"/>
                <a:gd name="T43" fmla="*/ 17 h 49"/>
                <a:gd name="T44" fmla="*/ 147 w 248"/>
                <a:gd name="T45" fmla="*/ 17 h 49"/>
                <a:gd name="T46" fmla="*/ 147 w 248"/>
                <a:gd name="T47" fmla="*/ 22 h 49"/>
                <a:gd name="T48" fmla="*/ 151 w 248"/>
                <a:gd name="T49" fmla="*/ 22 h 49"/>
                <a:gd name="T50" fmla="*/ 151 w 248"/>
                <a:gd name="T51" fmla="*/ 35 h 49"/>
                <a:gd name="T52" fmla="*/ 118 w 248"/>
                <a:gd name="T53" fmla="*/ 35 h 49"/>
                <a:gd name="T54" fmla="*/ 118 w 248"/>
                <a:gd name="T55" fmla="*/ 35 h 49"/>
                <a:gd name="T56" fmla="*/ 97 w 248"/>
                <a:gd name="T57" fmla="*/ 35 h 49"/>
                <a:gd name="T58" fmla="*/ 97 w 248"/>
                <a:gd name="T59" fmla="*/ 22 h 49"/>
                <a:gd name="T60" fmla="*/ 101 w 248"/>
                <a:gd name="T61" fmla="*/ 22 h 49"/>
                <a:gd name="T62" fmla="*/ 101 w 248"/>
                <a:gd name="T63" fmla="*/ 17 h 49"/>
                <a:gd name="T64" fmla="*/ 113 w 248"/>
                <a:gd name="T65" fmla="*/ 17 h 49"/>
                <a:gd name="T66" fmla="*/ 113 w 248"/>
                <a:gd name="T67" fmla="*/ 22 h 49"/>
                <a:gd name="T68" fmla="*/ 118 w 248"/>
                <a:gd name="T69" fmla="*/ 22 h 49"/>
                <a:gd name="T70" fmla="*/ 118 w 248"/>
                <a:gd name="T71" fmla="*/ 35 h 49"/>
                <a:gd name="T72" fmla="*/ 85 w 248"/>
                <a:gd name="T73" fmla="*/ 35 h 49"/>
                <a:gd name="T74" fmla="*/ 85 w 248"/>
                <a:gd name="T75" fmla="*/ 35 h 49"/>
                <a:gd name="T76" fmla="*/ 63 w 248"/>
                <a:gd name="T77" fmla="*/ 35 h 49"/>
                <a:gd name="T78" fmla="*/ 63 w 248"/>
                <a:gd name="T79" fmla="*/ 22 h 49"/>
                <a:gd name="T80" fmla="*/ 67 w 248"/>
                <a:gd name="T81" fmla="*/ 22 h 49"/>
                <a:gd name="T82" fmla="*/ 67 w 248"/>
                <a:gd name="T83" fmla="*/ 17 h 49"/>
                <a:gd name="T84" fmla="*/ 79 w 248"/>
                <a:gd name="T85" fmla="*/ 17 h 49"/>
                <a:gd name="T86" fmla="*/ 79 w 248"/>
                <a:gd name="T87" fmla="*/ 22 h 49"/>
                <a:gd name="T88" fmla="*/ 85 w 248"/>
                <a:gd name="T89" fmla="*/ 22 h 49"/>
                <a:gd name="T90" fmla="*/ 85 w 248"/>
                <a:gd name="T91" fmla="*/ 35 h 49"/>
                <a:gd name="T92" fmla="*/ 26 w 248"/>
                <a:gd name="T93" fmla="*/ 35 h 49"/>
                <a:gd name="T94" fmla="*/ 26 w 248"/>
                <a:gd name="T95" fmla="*/ 35 h 49"/>
                <a:gd name="T96" fmla="*/ 16 w 248"/>
                <a:gd name="T97" fmla="*/ 25 h 49"/>
                <a:gd name="T98" fmla="*/ 26 w 248"/>
                <a:gd name="T99" fmla="*/ 15 h 49"/>
                <a:gd name="T100" fmla="*/ 36 w 248"/>
                <a:gd name="T101" fmla="*/ 25 h 49"/>
                <a:gd name="T102" fmla="*/ 26 w 248"/>
                <a:gd name="T103" fmla="*/ 35 h 49"/>
                <a:gd name="T104" fmla="*/ 0 w 248"/>
                <a:gd name="T105" fmla="*/ 49 h 49"/>
                <a:gd name="T106" fmla="*/ 0 w 248"/>
                <a:gd name="T107" fmla="*/ 49 h 49"/>
                <a:gd name="T108" fmla="*/ 248 w 248"/>
                <a:gd name="T109" fmla="*/ 49 h 49"/>
                <a:gd name="T110" fmla="*/ 248 w 248"/>
                <a:gd name="T111" fmla="*/ 0 h 49"/>
                <a:gd name="T112" fmla="*/ 0 w 248"/>
                <a:gd name="T113" fmla="*/ 0 h 49"/>
                <a:gd name="T114" fmla="*/ 0 w 248"/>
                <a:gd name="T115" fmla="*/ 49 h 49"/>
                <a:gd name="T116" fmla="*/ 0 w 248"/>
                <a:gd name="T117" fmla="*/ 0 h 49"/>
                <a:gd name="T118" fmla="*/ 0 w 248"/>
                <a:gd name="T1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8" h="49">
                  <a:moveTo>
                    <a:pt x="222" y="35"/>
                  </a:moveTo>
                  <a:lnTo>
                    <a:pt x="222" y="35"/>
                  </a:lnTo>
                  <a:cubicBezTo>
                    <a:pt x="217" y="35"/>
                    <a:pt x="212" y="30"/>
                    <a:pt x="212" y="25"/>
                  </a:cubicBezTo>
                  <a:cubicBezTo>
                    <a:pt x="212" y="19"/>
                    <a:pt x="217" y="15"/>
                    <a:pt x="222" y="15"/>
                  </a:cubicBezTo>
                  <a:cubicBezTo>
                    <a:pt x="228" y="15"/>
                    <a:pt x="232" y="19"/>
                    <a:pt x="232" y="25"/>
                  </a:cubicBezTo>
                  <a:cubicBezTo>
                    <a:pt x="232" y="30"/>
                    <a:pt x="228" y="35"/>
                    <a:pt x="222" y="35"/>
                  </a:cubicBezTo>
                  <a:close/>
                  <a:moveTo>
                    <a:pt x="185" y="35"/>
                  </a:moveTo>
                  <a:lnTo>
                    <a:pt x="185" y="35"/>
                  </a:lnTo>
                  <a:lnTo>
                    <a:pt x="163" y="35"/>
                  </a:lnTo>
                  <a:lnTo>
                    <a:pt x="163" y="22"/>
                  </a:lnTo>
                  <a:lnTo>
                    <a:pt x="168" y="22"/>
                  </a:lnTo>
                  <a:lnTo>
                    <a:pt x="168" y="17"/>
                  </a:lnTo>
                  <a:lnTo>
                    <a:pt x="180" y="17"/>
                  </a:lnTo>
                  <a:lnTo>
                    <a:pt x="180" y="22"/>
                  </a:lnTo>
                  <a:lnTo>
                    <a:pt x="185" y="22"/>
                  </a:lnTo>
                  <a:lnTo>
                    <a:pt x="185" y="35"/>
                  </a:lnTo>
                  <a:close/>
                  <a:moveTo>
                    <a:pt x="151" y="35"/>
                  </a:moveTo>
                  <a:lnTo>
                    <a:pt x="151" y="35"/>
                  </a:lnTo>
                  <a:lnTo>
                    <a:pt x="130" y="35"/>
                  </a:lnTo>
                  <a:lnTo>
                    <a:pt x="130" y="22"/>
                  </a:lnTo>
                  <a:lnTo>
                    <a:pt x="135" y="22"/>
                  </a:lnTo>
                  <a:lnTo>
                    <a:pt x="135" y="17"/>
                  </a:lnTo>
                  <a:lnTo>
                    <a:pt x="147" y="17"/>
                  </a:lnTo>
                  <a:lnTo>
                    <a:pt x="147" y="22"/>
                  </a:lnTo>
                  <a:lnTo>
                    <a:pt x="151" y="22"/>
                  </a:lnTo>
                  <a:lnTo>
                    <a:pt x="151" y="35"/>
                  </a:lnTo>
                  <a:close/>
                  <a:moveTo>
                    <a:pt x="118" y="35"/>
                  </a:moveTo>
                  <a:lnTo>
                    <a:pt x="118" y="35"/>
                  </a:lnTo>
                  <a:lnTo>
                    <a:pt x="97" y="35"/>
                  </a:lnTo>
                  <a:lnTo>
                    <a:pt x="97" y="22"/>
                  </a:lnTo>
                  <a:lnTo>
                    <a:pt x="101" y="22"/>
                  </a:lnTo>
                  <a:lnTo>
                    <a:pt x="101" y="17"/>
                  </a:lnTo>
                  <a:lnTo>
                    <a:pt x="113" y="17"/>
                  </a:lnTo>
                  <a:lnTo>
                    <a:pt x="113" y="22"/>
                  </a:lnTo>
                  <a:lnTo>
                    <a:pt x="118" y="22"/>
                  </a:lnTo>
                  <a:lnTo>
                    <a:pt x="118" y="35"/>
                  </a:lnTo>
                  <a:close/>
                  <a:moveTo>
                    <a:pt x="85" y="35"/>
                  </a:moveTo>
                  <a:lnTo>
                    <a:pt x="85" y="35"/>
                  </a:lnTo>
                  <a:lnTo>
                    <a:pt x="63" y="35"/>
                  </a:lnTo>
                  <a:lnTo>
                    <a:pt x="63" y="22"/>
                  </a:lnTo>
                  <a:lnTo>
                    <a:pt x="67" y="22"/>
                  </a:lnTo>
                  <a:lnTo>
                    <a:pt x="67" y="17"/>
                  </a:lnTo>
                  <a:lnTo>
                    <a:pt x="79" y="17"/>
                  </a:lnTo>
                  <a:lnTo>
                    <a:pt x="79" y="22"/>
                  </a:lnTo>
                  <a:lnTo>
                    <a:pt x="85" y="22"/>
                  </a:lnTo>
                  <a:lnTo>
                    <a:pt x="85" y="35"/>
                  </a:lnTo>
                  <a:close/>
                  <a:moveTo>
                    <a:pt x="26" y="35"/>
                  </a:moveTo>
                  <a:lnTo>
                    <a:pt x="26" y="35"/>
                  </a:lnTo>
                  <a:cubicBezTo>
                    <a:pt x="20" y="35"/>
                    <a:pt x="16" y="30"/>
                    <a:pt x="16" y="25"/>
                  </a:cubicBezTo>
                  <a:cubicBezTo>
                    <a:pt x="16" y="19"/>
                    <a:pt x="20" y="15"/>
                    <a:pt x="26" y="15"/>
                  </a:cubicBezTo>
                  <a:cubicBezTo>
                    <a:pt x="31" y="15"/>
                    <a:pt x="36" y="19"/>
                    <a:pt x="36" y="25"/>
                  </a:cubicBezTo>
                  <a:cubicBezTo>
                    <a:pt x="36" y="30"/>
                    <a:pt x="31" y="35"/>
                    <a:pt x="26" y="35"/>
                  </a:cubicBezTo>
                  <a:close/>
                  <a:moveTo>
                    <a:pt x="0" y="49"/>
                  </a:moveTo>
                  <a:lnTo>
                    <a:pt x="0" y="49"/>
                  </a:lnTo>
                  <a:lnTo>
                    <a:pt x="248" y="49"/>
                  </a:lnTo>
                  <a:lnTo>
                    <a:pt x="248" y="0"/>
                  </a:lnTo>
                  <a:lnTo>
                    <a:pt x="0" y="0"/>
                  </a:lnTo>
                  <a:lnTo>
                    <a:pt x="0" y="49"/>
                  </a:lnTo>
                  <a:close/>
                  <a:moveTo>
                    <a:pt x="0" y="0"/>
                  </a:move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8" name="Freeform 55"/>
            <p:cNvSpPr>
              <a:spLocks/>
            </p:cNvSpPr>
            <p:nvPr/>
          </p:nvSpPr>
          <p:spPr bwMode="auto">
            <a:xfrm>
              <a:off x="1711325" y="1227138"/>
              <a:ext cx="7938" cy="9525"/>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3" y="0"/>
                    <a:pt x="0" y="2"/>
                    <a:pt x="0" y="5"/>
                  </a:cubicBezTo>
                  <a:cubicBezTo>
                    <a:pt x="0" y="8"/>
                    <a:pt x="3" y="10"/>
                    <a:pt x="5" y="10"/>
                  </a:cubicBezTo>
                  <a:cubicBezTo>
                    <a:pt x="8" y="10"/>
                    <a:pt x="10" y="8"/>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9" name="Freeform 56"/>
            <p:cNvSpPr>
              <a:spLocks/>
            </p:cNvSpPr>
            <p:nvPr/>
          </p:nvSpPr>
          <p:spPr bwMode="auto">
            <a:xfrm>
              <a:off x="1544638" y="1227138"/>
              <a:ext cx="7938" cy="9525"/>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2" y="0"/>
                    <a:pt x="0" y="2"/>
                    <a:pt x="0" y="5"/>
                  </a:cubicBezTo>
                  <a:cubicBezTo>
                    <a:pt x="0" y="8"/>
                    <a:pt x="2" y="10"/>
                    <a:pt x="5" y="10"/>
                  </a:cubicBezTo>
                  <a:cubicBezTo>
                    <a:pt x="8" y="10"/>
                    <a:pt x="10" y="8"/>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0" name="Freeform 57"/>
            <p:cNvSpPr>
              <a:spLocks noEditPoints="1"/>
            </p:cNvSpPr>
            <p:nvPr/>
          </p:nvSpPr>
          <p:spPr bwMode="auto">
            <a:xfrm>
              <a:off x="1527175" y="1211263"/>
              <a:ext cx="209550" cy="41275"/>
            </a:xfrm>
            <a:custGeom>
              <a:avLst/>
              <a:gdLst>
                <a:gd name="T0" fmla="*/ 221 w 247"/>
                <a:gd name="T1" fmla="*/ 35 h 49"/>
                <a:gd name="T2" fmla="*/ 221 w 247"/>
                <a:gd name="T3" fmla="*/ 35 h 49"/>
                <a:gd name="T4" fmla="*/ 212 w 247"/>
                <a:gd name="T5" fmla="*/ 25 h 49"/>
                <a:gd name="T6" fmla="*/ 221 w 247"/>
                <a:gd name="T7" fmla="*/ 15 h 49"/>
                <a:gd name="T8" fmla="*/ 231 w 247"/>
                <a:gd name="T9" fmla="*/ 25 h 49"/>
                <a:gd name="T10" fmla="*/ 221 w 247"/>
                <a:gd name="T11" fmla="*/ 35 h 49"/>
                <a:gd name="T12" fmla="*/ 184 w 247"/>
                <a:gd name="T13" fmla="*/ 35 h 49"/>
                <a:gd name="T14" fmla="*/ 184 w 247"/>
                <a:gd name="T15" fmla="*/ 35 h 49"/>
                <a:gd name="T16" fmla="*/ 163 w 247"/>
                <a:gd name="T17" fmla="*/ 35 h 49"/>
                <a:gd name="T18" fmla="*/ 163 w 247"/>
                <a:gd name="T19" fmla="*/ 22 h 49"/>
                <a:gd name="T20" fmla="*/ 167 w 247"/>
                <a:gd name="T21" fmla="*/ 22 h 49"/>
                <a:gd name="T22" fmla="*/ 167 w 247"/>
                <a:gd name="T23" fmla="*/ 17 h 49"/>
                <a:gd name="T24" fmla="*/ 179 w 247"/>
                <a:gd name="T25" fmla="*/ 17 h 49"/>
                <a:gd name="T26" fmla="*/ 179 w 247"/>
                <a:gd name="T27" fmla="*/ 22 h 49"/>
                <a:gd name="T28" fmla="*/ 184 w 247"/>
                <a:gd name="T29" fmla="*/ 22 h 49"/>
                <a:gd name="T30" fmla="*/ 184 w 247"/>
                <a:gd name="T31" fmla="*/ 35 h 49"/>
                <a:gd name="T32" fmla="*/ 151 w 247"/>
                <a:gd name="T33" fmla="*/ 35 h 49"/>
                <a:gd name="T34" fmla="*/ 151 w 247"/>
                <a:gd name="T35" fmla="*/ 35 h 49"/>
                <a:gd name="T36" fmla="*/ 129 w 247"/>
                <a:gd name="T37" fmla="*/ 35 h 49"/>
                <a:gd name="T38" fmla="*/ 129 w 247"/>
                <a:gd name="T39" fmla="*/ 22 h 49"/>
                <a:gd name="T40" fmla="*/ 134 w 247"/>
                <a:gd name="T41" fmla="*/ 22 h 49"/>
                <a:gd name="T42" fmla="*/ 134 w 247"/>
                <a:gd name="T43" fmla="*/ 17 h 49"/>
                <a:gd name="T44" fmla="*/ 146 w 247"/>
                <a:gd name="T45" fmla="*/ 17 h 49"/>
                <a:gd name="T46" fmla="*/ 146 w 247"/>
                <a:gd name="T47" fmla="*/ 22 h 49"/>
                <a:gd name="T48" fmla="*/ 151 w 247"/>
                <a:gd name="T49" fmla="*/ 22 h 49"/>
                <a:gd name="T50" fmla="*/ 151 w 247"/>
                <a:gd name="T51" fmla="*/ 35 h 49"/>
                <a:gd name="T52" fmla="*/ 117 w 247"/>
                <a:gd name="T53" fmla="*/ 35 h 49"/>
                <a:gd name="T54" fmla="*/ 117 w 247"/>
                <a:gd name="T55" fmla="*/ 35 h 49"/>
                <a:gd name="T56" fmla="*/ 96 w 247"/>
                <a:gd name="T57" fmla="*/ 35 h 49"/>
                <a:gd name="T58" fmla="*/ 96 w 247"/>
                <a:gd name="T59" fmla="*/ 22 h 49"/>
                <a:gd name="T60" fmla="*/ 101 w 247"/>
                <a:gd name="T61" fmla="*/ 22 h 49"/>
                <a:gd name="T62" fmla="*/ 101 w 247"/>
                <a:gd name="T63" fmla="*/ 17 h 49"/>
                <a:gd name="T64" fmla="*/ 112 w 247"/>
                <a:gd name="T65" fmla="*/ 17 h 49"/>
                <a:gd name="T66" fmla="*/ 112 w 247"/>
                <a:gd name="T67" fmla="*/ 22 h 49"/>
                <a:gd name="T68" fmla="*/ 117 w 247"/>
                <a:gd name="T69" fmla="*/ 22 h 49"/>
                <a:gd name="T70" fmla="*/ 117 w 247"/>
                <a:gd name="T71" fmla="*/ 35 h 49"/>
                <a:gd name="T72" fmla="*/ 84 w 247"/>
                <a:gd name="T73" fmla="*/ 35 h 49"/>
                <a:gd name="T74" fmla="*/ 84 w 247"/>
                <a:gd name="T75" fmla="*/ 35 h 49"/>
                <a:gd name="T76" fmla="*/ 62 w 247"/>
                <a:gd name="T77" fmla="*/ 35 h 49"/>
                <a:gd name="T78" fmla="*/ 62 w 247"/>
                <a:gd name="T79" fmla="*/ 22 h 49"/>
                <a:gd name="T80" fmla="*/ 67 w 247"/>
                <a:gd name="T81" fmla="*/ 22 h 49"/>
                <a:gd name="T82" fmla="*/ 67 w 247"/>
                <a:gd name="T83" fmla="*/ 17 h 49"/>
                <a:gd name="T84" fmla="*/ 78 w 247"/>
                <a:gd name="T85" fmla="*/ 17 h 49"/>
                <a:gd name="T86" fmla="*/ 78 w 247"/>
                <a:gd name="T87" fmla="*/ 22 h 49"/>
                <a:gd name="T88" fmla="*/ 84 w 247"/>
                <a:gd name="T89" fmla="*/ 22 h 49"/>
                <a:gd name="T90" fmla="*/ 84 w 247"/>
                <a:gd name="T91" fmla="*/ 35 h 49"/>
                <a:gd name="T92" fmla="*/ 25 w 247"/>
                <a:gd name="T93" fmla="*/ 35 h 49"/>
                <a:gd name="T94" fmla="*/ 25 w 247"/>
                <a:gd name="T95" fmla="*/ 35 h 49"/>
                <a:gd name="T96" fmla="*/ 15 w 247"/>
                <a:gd name="T97" fmla="*/ 25 h 49"/>
                <a:gd name="T98" fmla="*/ 25 w 247"/>
                <a:gd name="T99" fmla="*/ 15 h 49"/>
                <a:gd name="T100" fmla="*/ 35 w 247"/>
                <a:gd name="T101" fmla="*/ 25 h 49"/>
                <a:gd name="T102" fmla="*/ 25 w 247"/>
                <a:gd name="T103" fmla="*/ 35 h 49"/>
                <a:gd name="T104" fmla="*/ 0 w 247"/>
                <a:gd name="T105" fmla="*/ 49 h 49"/>
                <a:gd name="T106" fmla="*/ 0 w 247"/>
                <a:gd name="T107" fmla="*/ 49 h 49"/>
                <a:gd name="T108" fmla="*/ 247 w 247"/>
                <a:gd name="T109" fmla="*/ 49 h 49"/>
                <a:gd name="T110" fmla="*/ 247 w 247"/>
                <a:gd name="T111" fmla="*/ 0 h 49"/>
                <a:gd name="T112" fmla="*/ 0 w 247"/>
                <a:gd name="T113" fmla="*/ 0 h 49"/>
                <a:gd name="T114" fmla="*/ 0 w 247"/>
                <a:gd name="T115" fmla="*/ 49 h 49"/>
                <a:gd name="T116" fmla="*/ 0 w 247"/>
                <a:gd name="T117" fmla="*/ 0 h 49"/>
                <a:gd name="T118" fmla="*/ 0 w 247"/>
                <a:gd name="T1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7" h="49">
                  <a:moveTo>
                    <a:pt x="221" y="35"/>
                  </a:moveTo>
                  <a:lnTo>
                    <a:pt x="221" y="35"/>
                  </a:lnTo>
                  <a:cubicBezTo>
                    <a:pt x="216" y="35"/>
                    <a:pt x="212" y="30"/>
                    <a:pt x="212" y="25"/>
                  </a:cubicBezTo>
                  <a:cubicBezTo>
                    <a:pt x="212" y="19"/>
                    <a:pt x="216" y="15"/>
                    <a:pt x="221" y="15"/>
                  </a:cubicBezTo>
                  <a:cubicBezTo>
                    <a:pt x="227" y="15"/>
                    <a:pt x="231" y="19"/>
                    <a:pt x="231" y="25"/>
                  </a:cubicBezTo>
                  <a:cubicBezTo>
                    <a:pt x="231" y="30"/>
                    <a:pt x="227" y="35"/>
                    <a:pt x="221" y="35"/>
                  </a:cubicBezTo>
                  <a:close/>
                  <a:moveTo>
                    <a:pt x="184" y="35"/>
                  </a:moveTo>
                  <a:lnTo>
                    <a:pt x="184" y="35"/>
                  </a:lnTo>
                  <a:lnTo>
                    <a:pt x="163" y="35"/>
                  </a:lnTo>
                  <a:lnTo>
                    <a:pt x="163" y="22"/>
                  </a:lnTo>
                  <a:lnTo>
                    <a:pt x="167" y="22"/>
                  </a:lnTo>
                  <a:lnTo>
                    <a:pt x="167" y="17"/>
                  </a:lnTo>
                  <a:lnTo>
                    <a:pt x="179" y="17"/>
                  </a:lnTo>
                  <a:lnTo>
                    <a:pt x="179" y="22"/>
                  </a:lnTo>
                  <a:lnTo>
                    <a:pt x="184" y="22"/>
                  </a:lnTo>
                  <a:lnTo>
                    <a:pt x="184" y="35"/>
                  </a:lnTo>
                  <a:close/>
                  <a:moveTo>
                    <a:pt x="151" y="35"/>
                  </a:moveTo>
                  <a:lnTo>
                    <a:pt x="151" y="35"/>
                  </a:lnTo>
                  <a:lnTo>
                    <a:pt x="129" y="35"/>
                  </a:lnTo>
                  <a:lnTo>
                    <a:pt x="129" y="22"/>
                  </a:lnTo>
                  <a:lnTo>
                    <a:pt x="134" y="22"/>
                  </a:lnTo>
                  <a:lnTo>
                    <a:pt x="134" y="17"/>
                  </a:lnTo>
                  <a:lnTo>
                    <a:pt x="146" y="17"/>
                  </a:lnTo>
                  <a:lnTo>
                    <a:pt x="146" y="22"/>
                  </a:lnTo>
                  <a:lnTo>
                    <a:pt x="151" y="22"/>
                  </a:lnTo>
                  <a:lnTo>
                    <a:pt x="151" y="35"/>
                  </a:lnTo>
                  <a:close/>
                  <a:moveTo>
                    <a:pt x="117" y="35"/>
                  </a:moveTo>
                  <a:lnTo>
                    <a:pt x="117" y="35"/>
                  </a:lnTo>
                  <a:lnTo>
                    <a:pt x="96" y="35"/>
                  </a:lnTo>
                  <a:lnTo>
                    <a:pt x="96" y="22"/>
                  </a:lnTo>
                  <a:lnTo>
                    <a:pt x="101" y="22"/>
                  </a:lnTo>
                  <a:lnTo>
                    <a:pt x="101" y="17"/>
                  </a:lnTo>
                  <a:lnTo>
                    <a:pt x="112" y="17"/>
                  </a:lnTo>
                  <a:lnTo>
                    <a:pt x="112" y="22"/>
                  </a:lnTo>
                  <a:lnTo>
                    <a:pt x="117" y="22"/>
                  </a:lnTo>
                  <a:lnTo>
                    <a:pt x="117" y="35"/>
                  </a:lnTo>
                  <a:close/>
                  <a:moveTo>
                    <a:pt x="84" y="35"/>
                  </a:moveTo>
                  <a:lnTo>
                    <a:pt x="84" y="35"/>
                  </a:lnTo>
                  <a:lnTo>
                    <a:pt x="62" y="35"/>
                  </a:lnTo>
                  <a:lnTo>
                    <a:pt x="62" y="22"/>
                  </a:lnTo>
                  <a:lnTo>
                    <a:pt x="67" y="22"/>
                  </a:lnTo>
                  <a:lnTo>
                    <a:pt x="67" y="17"/>
                  </a:lnTo>
                  <a:lnTo>
                    <a:pt x="78" y="17"/>
                  </a:lnTo>
                  <a:lnTo>
                    <a:pt x="78" y="22"/>
                  </a:lnTo>
                  <a:lnTo>
                    <a:pt x="84" y="22"/>
                  </a:lnTo>
                  <a:lnTo>
                    <a:pt x="84" y="35"/>
                  </a:lnTo>
                  <a:close/>
                  <a:moveTo>
                    <a:pt x="25" y="35"/>
                  </a:moveTo>
                  <a:lnTo>
                    <a:pt x="25" y="35"/>
                  </a:lnTo>
                  <a:cubicBezTo>
                    <a:pt x="20" y="35"/>
                    <a:pt x="15" y="30"/>
                    <a:pt x="15" y="25"/>
                  </a:cubicBezTo>
                  <a:cubicBezTo>
                    <a:pt x="15" y="19"/>
                    <a:pt x="20" y="15"/>
                    <a:pt x="25" y="15"/>
                  </a:cubicBezTo>
                  <a:cubicBezTo>
                    <a:pt x="30" y="15"/>
                    <a:pt x="35" y="19"/>
                    <a:pt x="35" y="25"/>
                  </a:cubicBezTo>
                  <a:cubicBezTo>
                    <a:pt x="35" y="30"/>
                    <a:pt x="30" y="35"/>
                    <a:pt x="25" y="35"/>
                  </a:cubicBezTo>
                  <a:close/>
                  <a:moveTo>
                    <a:pt x="0" y="49"/>
                  </a:moveTo>
                  <a:lnTo>
                    <a:pt x="0" y="49"/>
                  </a:lnTo>
                  <a:lnTo>
                    <a:pt x="247" y="49"/>
                  </a:lnTo>
                  <a:lnTo>
                    <a:pt x="247" y="0"/>
                  </a:lnTo>
                  <a:lnTo>
                    <a:pt x="0" y="0"/>
                  </a:lnTo>
                  <a:lnTo>
                    <a:pt x="0" y="49"/>
                  </a:lnTo>
                  <a:close/>
                  <a:moveTo>
                    <a:pt x="0" y="0"/>
                  </a:move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71" name="组合 70"/>
          <p:cNvGrpSpPr/>
          <p:nvPr/>
        </p:nvGrpSpPr>
        <p:grpSpPr>
          <a:xfrm>
            <a:off x="1543611" y="3173358"/>
            <a:ext cx="2912752" cy="582551"/>
            <a:chOff x="2449513" y="1096964"/>
            <a:chExt cx="650875" cy="130175"/>
          </a:xfrm>
          <a:solidFill>
            <a:srgbClr val="15B0E8"/>
          </a:solidFill>
        </p:grpSpPr>
        <p:sp>
          <p:nvSpPr>
            <p:cNvPr id="72"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3"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4"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5"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6"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7"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8"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9"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0"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1"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2"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3"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4"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5"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6"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7"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8"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9"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0"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1"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2"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3"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4"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5"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6"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7"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8"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9"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0"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101" name="组合 100"/>
          <p:cNvGrpSpPr/>
          <p:nvPr/>
        </p:nvGrpSpPr>
        <p:grpSpPr>
          <a:xfrm>
            <a:off x="4645213" y="3180462"/>
            <a:ext cx="2912752" cy="582551"/>
            <a:chOff x="2449513" y="1096964"/>
            <a:chExt cx="650875" cy="130175"/>
          </a:xfrm>
          <a:solidFill>
            <a:srgbClr val="15B0E8"/>
          </a:solidFill>
        </p:grpSpPr>
        <p:sp>
          <p:nvSpPr>
            <p:cNvPr id="102"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3"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4"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5"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6"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7"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8"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9"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0"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1"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2"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3"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4"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5"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6"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7"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8"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9"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0"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1"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2"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3"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4"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5"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6"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7"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8"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9"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0"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cxnSp>
        <p:nvCxnSpPr>
          <p:cNvPr id="132" name="直接连接符 131"/>
          <p:cNvCxnSpPr>
            <a:stCxn id="67" idx="48"/>
          </p:cNvCxnSpPr>
          <p:nvPr/>
        </p:nvCxnSpPr>
        <p:spPr bwMode="auto">
          <a:xfrm>
            <a:off x="4146979" y="4749387"/>
            <a:ext cx="0" cy="1440133"/>
          </a:xfrm>
          <a:prstGeom prst="line">
            <a:avLst/>
          </a:prstGeom>
          <a:solidFill>
            <a:schemeClr val="accent1"/>
          </a:solidFill>
          <a:ln w="28575" cap="flat" cmpd="sng" algn="ctr">
            <a:solidFill>
              <a:srgbClr val="FFC000"/>
            </a:solidFill>
            <a:prstDash val="solid"/>
            <a:round/>
            <a:headEnd type="none" w="med" len="med"/>
            <a:tailEnd type="none" w="med" len="med"/>
          </a:ln>
          <a:effectLst/>
        </p:spPr>
      </p:cxnSp>
      <p:cxnSp>
        <p:nvCxnSpPr>
          <p:cNvPr id="134" name="直接连接符 133"/>
          <p:cNvCxnSpPr>
            <a:stCxn id="77" idx="0"/>
            <a:endCxn id="60" idx="48"/>
          </p:cNvCxnSpPr>
          <p:nvPr/>
        </p:nvCxnSpPr>
        <p:spPr bwMode="auto">
          <a:xfrm>
            <a:off x="3442124" y="3755909"/>
            <a:ext cx="704855" cy="897571"/>
          </a:xfrm>
          <a:prstGeom prst="line">
            <a:avLst/>
          </a:prstGeom>
          <a:solidFill>
            <a:schemeClr val="accent1"/>
          </a:solidFill>
          <a:ln w="28575" cap="flat" cmpd="sng" algn="ctr">
            <a:solidFill>
              <a:srgbClr val="FFC000"/>
            </a:solidFill>
            <a:prstDash val="solid"/>
            <a:round/>
            <a:headEnd type="none" w="med" len="med"/>
            <a:tailEnd type="none" w="med" len="med"/>
          </a:ln>
          <a:effectLst/>
        </p:spPr>
      </p:cxnSp>
      <p:cxnSp>
        <p:nvCxnSpPr>
          <p:cNvPr id="136" name="直接连接符 135"/>
          <p:cNvCxnSpPr>
            <a:stCxn id="107" idx="0"/>
            <a:endCxn id="62" idx="2"/>
          </p:cNvCxnSpPr>
          <p:nvPr/>
        </p:nvCxnSpPr>
        <p:spPr bwMode="auto">
          <a:xfrm flipH="1">
            <a:off x="5007452" y="3763013"/>
            <a:ext cx="1536274" cy="891060"/>
          </a:xfrm>
          <a:prstGeom prst="line">
            <a:avLst/>
          </a:prstGeom>
          <a:solidFill>
            <a:schemeClr val="accent1"/>
          </a:solidFill>
          <a:ln w="28575" cap="flat" cmpd="sng" algn="ctr">
            <a:solidFill>
              <a:srgbClr val="FFC000"/>
            </a:solidFill>
            <a:prstDash val="solid"/>
            <a:round/>
            <a:headEnd type="none" w="med" len="med"/>
            <a:tailEnd type="none" w="med" len="med"/>
          </a:ln>
          <a:effectLst/>
        </p:spPr>
      </p:cxnSp>
      <p:cxnSp>
        <p:nvCxnSpPr>
          <p:cNvPr id="143" name="直接连接符 142"/>
          <p:cNvCxnSpPr>
            <a:stCxn id="70" idx="2"/>
            <a:endCxn id="5" idx="39"/>
          </p:cNvCxnSpPr>
          <p:nvPr/>
        </p:nvCxnSpPr>
        <p:spPr bwMode="auto">
          <a:xfrm>
            <a:off x="4998121" y="4749387"/>
            <a:ext cx="28962" cy="1451236"/>
          </a:xfrm>
          <a:prstGeom prst="line">
            <a:avLst/>
          </a:prstGeom>
          <a:solidFill>
            <a:schemeClr val="accent1"/>
          </a:solidFill>
          <a:ln w="28575" cap="flat" cmpd="sng" algn="ctr">
            <a:solidFill>
              <a:srgbClr val="FFC000"/>
            </a:solidFill>
            <a:prstDash val="solid"/>
            <a:round/>
            <a:headEnd type="none" w="med" len="med"/>
            <a:tailEnd type="none" w="med" len="med"/>
          </a:ln>
          <a:effectLst/>
        </p:spPr>
      </p:cxnSp>
      <p:sp>
        <p:nvSpPr>
          <p:cNvPr id="152" name="文本框 151"/>
          <p:cNvSpPr txBox="1"/>
          <p:nvPr/>
        </p:nvSpPr>
        <p:spPr bwMode="auto">
          <a:xfrm>
            <a:off x="6608576" y="5543960"/>
            <a:ext cx="1995671" cy="531835"/>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400" dirty="0" smtClean="0">
                <a:solidFill>
                  <a:srgbClr val="000000"/>
                </a:solidFill>
                <a:latin typeface="+mn-lt"/>
                <a:ea typeface="+mn-ea"/>
                <a:cs typeface="Arial" pitchFamily="34" charset="0"/>
              </a:rPr>
              <a:t>存储资源：</a:t>
            </a:r>
            <a:endParaRPr lang="en-US" altLang="zh-CN" sz="1400" dirty="0" smtClean="0">
              <a:solidFill>
                <a:srgbClr val="000000"/>
              </a:solidFill>
              <a:latin typeface="+mn-lt"/>
              <a:ea typeface="+mn-ea"/>
              <a:cs typeface="Arial" pitchFamily="34" charset="0"/>
            </a:endParaRPr>
          </a:p>
          <a:p>
            <a:pPr defTabSz="1001649" eaLnBrk="0" hangingPunct="0"/>
            <a:r>
              <a:rPr lang="en-US" altLang="zh-CN" sz="1400" dirty="0" err="1" smtClean="0">
                <a:solidFill>
                  <a:srgbClr val="000000"/>
                </a:solidFill>
                <a:latin typeface="+mn-lt"/>
                <a:ea typeface="+mn-ea"/>
                <a:cs typeface="Arial" pitchFamily="34" charset="0"/>
              </a:rPr>
              <a:t>OceanStor</a:t>
            </a:r>
            <a:r>
              <a:rPr lang="en-US" altLang="zh-CN" sz="1400" dirty="0" smtClean="0">
                <a:solidFill>
                  <a:srgbClr val="000000"/>
                </a:solidFill>
                <a:latin typeface="+mn-lt"/>
                <a:ea typeface="+mn-ea"/>
                <a:cs typeface="Arial" pitchFamily="34" charset="0"/>
              </a:rPr>
              <a:t> V3</a:t>
            </a:r>
            <a:r>
              <a:rPr lang="zh-CN" altLang="en-US" sz="1400" dirty="0" smtClean="0">
                <a:solidFill>
                  <a:srgbClr val="000000"/>
                </a:solidFill>
                <a:latin typeface="+mn-lt"/>
                <a:ea typeface="+mn-ea"/>
                <a:cs typeface="Arial" pitchFamily="34" charset="0"/>
              </a:rPr>
              <a:t>存储</a:t>
            </a:r>
          </a:p>
        </p:txBody>
      </p:sp>
      <p:sp>
        <p:nvSpPr>
          <p:cNvPr id="154" name="文本框 153"/>
          <p:cNvSpPr txBox="1"/>
          <p:nvPr/>
        </p:nvSpPr>
        <p:spPr bwMode="auto">
          <a:xfrm>
            <a:off x="6511763" y="4439822"/>
            <a:ext cx="2092485" cy="53183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lt"/>
                <a:ea typeface="+mn-ea"/>
                <a:cs typeface="Arial" pitchFamily="34" charset="0"/>
              </a:rPr>
              <a:t>LAN</a:t>
            </a:r>
            <a:r>
              <a:rPr lang="zh-CN" altLang="en-US" sz="1400" dirty="0" smtClean="0">
                <a:solidFill>
                  <a:srgbClr val="000000"/>
                </a:solidFill>
                <a:latin typeface="+mn-lt"/>
                <a:ea typeface="+mn-ea"/>
                <a:cs typeface="Arial" pitchFamily="34" charset="0"/>
              </a:rPr>
              <a:t>网络，</a:t>
            </a:r>
            <a:r>
              <a:rPr lang="en-US" altLang="zh-CN" sz="1400" dirty="0" smtClean="0">
                <a:solidFill>
                  <a:srgbClr val="000000"/>
                </a:solidFill>
                <a:latin typeface="+mn-lt"/>
                <a:ea typeface="+mn-ea"/>
                <a:cs typeface="Arial" pitchFamily="34" charset="0"/>
              </a:rPr>
              <a:t>TCP/IP</a:t>
            </a:r>
            <a:r>
              <a:rPr lang="zh-CN" altLang="en-US" sz="1400" dirty="0" smtClean="0">
                <a:solidFill>
                  <a:srgbClr val="000000"/>
                </a:solidFill>
                <a:latin typeface="+mn-lt"/>
                <a:ea typeface="+mn-ea"/>
                <a:cs typeface="Arial" pitchFamily="34" charset="0"/>
              </a:rPr>
              <a:t>连接，以太网</a:t>
            </a:r>
            <a:r>
              <a:rPr lang="en-US" altLang="zh-CN" sz="1400" dirty="0">
                <a:solidFill>
                  <a:srgbClr val="000000"/>
                </a:solidFill>
                <a:cs typeface="Arial" pitchFamily="34" charset="0"/>
              </a:rPr>
              <a:t>·</a:t>
            </a:r>
            <a:r>
              <a:rPr lang="zh-CN" altLang="en-US" sz="1400" dirty="0" smtClean="0">
                <a:solidFill>
                  <a:srgbClr val="000000"/>
                </a:solidFill>
                <a:latin typeface="+mn-lt"/>
                <a:ea typeface="+mn-ea"/>
                <a:cs typeface="Arial" pitchFamily="34" charset="0"/>
              </a:rPr>
              <a:t>交换机</a:t>
            </a:r>
          </a:p>
        </p:txBody>
      </p:sp>
      <p:grpSp>
        <p:nvGrpSpPr>
          <p:cNvPr id="155" name="组合 154"/>
          <p:cNvGrpSpPr/>
          <p:nvPr/>
        </p:nvGrpSpPr>
        <p:grpSpPr>
          <a:xfrm>
            <a:off x="4340831" y="4878655"/>
            <a:ext cx="428319" cy="546273"/>
            <a:chOff x="8407400" y="2055813"/>
            <a:chExt cx="360363" cy="458788"/>
          </a:xfrm>
          <a:solidFill>
            <a:srgbClr val="15B0E8"/>
          </a:solidFill>
        </p:grpSpPr>
        <p:sp>
          <p:nvSpPr>
            <p:cNvPr id="15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sp>
        <p:nvSpPr>
          <p:cNvPr id="161" name="文本框 160"/>
          <p:cNvSpPr txBox="1"/>
          <p:nvPr/>
        </p:nvSpPr>
        <p:spPr bwMode="auto">
          <a:xfrm>
            <a:off x="1007604" y="4910357"/>
            <a:ext cx="2682338" cy="531835"/>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400" dirty="0" smtClean="0">
                <a:solidFill>
                  <a:srgbClr val="000000"/>
                </a:solidFill>
                <a:latin typeface="+mn-lt"/>
                <a:ea typeface="+mn-ea"/>
                <a:cs typeface="Arial" pitchFamily="34" charset="0"/>
              </a:rPr>
              <a:t>存储设备：</a:t>
            </a:r>
            <a:r>
              <a:rPr lang="en-US" altLang="zh-CN" sz="1400" dirty="0" smtClean="0">
                <a:solidFill>
                  <a:srgbClr val="000000"/>
                </a:solidFill>
                <a:latin typeface="+mn-lt"/>
                <a:ea typeface="+mn-ea"/>
                <a:cs typeface="Arial" pitchFamily="34" charset="0"/>
              </a:rPr>
              <a:t>LUN</a:t>
            </a:r>
            <a:r>
              <a:rPr lang="zh-CN" altLang="en-US" sz="1400" dirty="0" smtClean="0">
                <a:solidFill>
                  <a:srgbClr val="000000"/>
                </a:solidFill>
                <a:latin typeface="+mn-lt"/>
                <a:ea typeface="+mn-ea"/>
                <a:cs typeface="Arial" pitchFamily="34" charset="0"/>
              </a:rPr>
              <a:t>，常见为共享存储方式，</a:t>
            </a:r>
            <a:r>
              <a:rPr lang="en-US" altLang="zh-CN" sz="1400" dirty="0" smtClean="0">
                <a:solidFill>
                  <a:srgbClr val="000000"/>
                </a:solidFill>
                <a:latin typeface="+mn-lt"/>
                <a:ea typeface="+mn-ea"/>
                <a:cs typeface="Arial" pitchFamily="34" charset="0"/>
              </a:rPr>
              <a:t>LUN</a:t>
            </a:r>
            <a:r>
              <a:rPr lang="zh-CN" altLang="en-US" sz="1400" dirty="0" smtClean="0">
                <a:solidFill>
                  <a:srgbClr val="000000"/>
                </a:solidFill>
                <a:latin typeface="+mn-lt"/>
                <a:ea typeface="+mn-ea"/>
                <a:cs typeface="Arial" pitchFamily="34" charset="0"/>
              </a:rPr>
              <a:t>挂载给多台主机</a:t>
            </a:r>
          </a:p>
        </p:txBody>
      </p:sp>
      <p:sp>
        <p:nvSpPr>
          <p:cNvPr id="162" name="文本框 161"/>
          <p:cNvSpPr txBox="1"/>
          <p:nvPr/>
        </p:nvSpPr>
        <p:spPr bwMode="auto">
          <a:xfrm>
            <a:off x="876413" y="4334685"/>
            <a:ext cx="2705804"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服务器通过网卡连接到</a:t>
            </a:r>
            <a:r>
              <a:rPr lang="en-US" altLang="zh-CN" sz="1400" dirty="0">
                <a:solidFill>
                  <a:srgbClr val="000000"/>
                </a:solidFill>
                <a:latin typeface="+mn-lt"/>
                <a:ea typeface="+mn-ea"/>
                <a:cs typeface="Arial" pitchFamily="34" charset="0"/>
              </a:rPr>
              <a:t>LAN</a:t>
            </a:r>
            <a:r>
              <a:rPr lang="zh-CN" altLang="en-US" sz="1400" dirty="0" smtClean="0">
                <a:solidFill>
                  <a:srgbClr val="000000"/>
                </a:solidFill>
                <a:latin typeface="+mn-lt"/>
                <a:ea typeface="+mn-ea"/>
                <a:cs typeface="Arial" pitchFamily="34" charset="0"/>
              </a:rPr>
              <a:t>网络</a:t>
            </a:r>
            <a:endParaRPr lang="en-US" altLang="zh-CN" sz="1400" dirty="0" smtClean="0">
              <a:solidFill>
                <a:srgbClr val="000000"/>
              </a:solidFill>
              <a:latin typeface="+mn-lt"/>
              <a:ea typeface="+mn-ea"/>
              <a:cs typeface="Arial" pitchFamily="34" charset="0"/>
            </a:endParaRPr>
          </a:p>
        </p:txBody>
      </p:sp>
      <p:sp>
        <p:nvSpPr>
          <p:cNvPr id="164" name="矩形 5"/>
          <p:cNvSpPr>
            <a:spLocks noChangeArrowheads="1"/>
          </p:cNvSpPr>
          <p:nvPr/>
        </p:nvSpPr>
        <p:spPr bwMode="auto">
          <a:xfrm>
            <a:off x="1576864" y="2653561"/>
            <a:ext cx="2841946" cy="420336"/>
          </a:xfrm>
          <a:prstGeom prst="rect">
            <a:avLst/>
          </a:prstGeom>
          <a:solidFill>
            <a:srgbClr val="61D6FF"/>
          </a:solidFill>
          <a:ln w="9525" algn="ctr">
            <a:solidFill>
              <a:schemeClr val="bg2"/>
            </a:solidFill>
            <a:round/>
            <a:headEnd/>
            <a:tailEnd/>
          </a:ln>
        </p:spPr>
        <p:txBody>
          <a:bodyPr/>
          <a:lstStyle/>
          <a:p>
            <a:pPr algn="ctr"/>
            <a:r>
              <a:rPr lang="en-US" altLang="zh-CN" sz="1600" b="1" dirty="0">
                <a:solidFill>
                  <a:srgbClr val="2D2015"/>
                </a:solidFill>
                <a:latin typeface="+mn-lt"/>
                <a:ea typeface="+mn-ea"/>
              </a:rPr>
              <a:t>FusionCompute</a:t>
            </a:r>
            <a:endParaRPr lang="zh-CN" altLang="en-US" sz="1600" b="1" dirty="0">
              <a:solidFill>
                <a:srgbClr val="2D2015"/>
              </a:solidFill>
              <a:latin typeface="+mn-lt"/>
              <a:ea typeface="+mn-ea"/>
            </a:endParaRPr>
          </a:p>
        </p:txBody>
      </p:sp>
      <p:sp>
        <p:nvSpPr>
          <p:cNvPr id="165" name="矩形 5"/>
          <p:cNvSpPr>
            <a:spLocks noChangeArrowheads="1"/>
          </p:cNvSpPr>
          <p:nvPr/>
        </p:nvSpPr>
        <p:spPr bwMode="auto">
          <a:xfrm>
            <a:off x="4680500" y="2656217"/>
            <a:ext cx="2841946" cy="420336"/>
          </a:xfrm>
          <a:prstGeom prst="rect">
            <a:avLst/>
          </a:prstGeom>
          <a:solidFill>
            <a:srgbClr val="61D6FF"/>
          </a:solidFill>
          <a:ln w="9525" algn="ctr">
            <a:solidFill>
              <a:schemeClr val="bg2"/>
            </a:solidFill>
            <a:round/>
            <a:headEnd/>
            <a:tailEnd/>
          </a:ln>
        </p:spPr>
        <p:txBody>
          <a:bodyPr/>
          <a:lstStyle/>
          <a:p>
            <a:pPr algn="ctr"/>
            <a:r>
              <a:rPr lang="en-US" altLang="zh-CN" sz="1600" b="1" dirty="0">
                <a:solidFill>
                  <a:srgbClr val="2D2015"/>
                </a:solidFill>
                <a:latin typeface="+mn-lt"/>
                <a:ea typeface="+mn-ea"/>
              </a:rPr>
              <a:t>FusionCompute</a:t>
            </a:r>
            <a:endParaRPr lang="zh-CN" altLang="en-US" sz="1600" b="1" dirty="0">
              <a:solidFill>
                <a:srgbClr val="2D2015"/>
              </a:solidFill>
              <a:latin typeface="+mn-lt"/>
              <a:ea typeface="+mn-ea"/>
            </a:endParaRPr>
          </a:p>
        </p:txBody>
      </p:sp>
      <p:sp>
        <p:nvSpPr>
          <p:cNvPr id="166" name="圆角矩形 165"/>
          <p:cNvSpPr/>
          <p:nvPr/>
        </p:nvSpPr>
        <p:spPr bwMode="auto">
          <a:xfrm>
            <a:off x="1756744" y="2210844"/>
            <a:ext cx="5552574" cy="360040"/>
          </a:xfrm>
          <a:prstGeom prst="round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Datastore1</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39" name="文本框 38"/>
          <p:cNvSpPr txBox="1"/>
          <p:nvPr/>
        </p:nvSpPr>
        <p:spPr bwMode="auto">
          <a:xfrm>
            <a:off x="6304727" y="1444655"/>
            <a:ext cx="2356004" cy="747279"/>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FusionCompute</a:t>
            </a:r>
            <a:r>
              <a:rPr lang="zh-CN" altLang="en-US" sz="1400" dirty="0" smtClean="0">
                <a:solidFill>
                  <a:srgbClr val="000000"/>
                </a:solidFill>
                <a:latin typeface="+mn-lt"/>
                <a:ea typeface="+mn-ea"/>
                <a:cs typeface="Arial" pitchFamily="34" charset="0"/>
              </a:rPr>
              <a:t>中使用存储设备创建数据存储如“</a:t>
            </a:r>
            <a:r>
              <a:rPr lang="en-US" altLang="zh-CN" sz="1400" dirty="0" smtClean="0">
                <a:solidFill>
                  <a:srgbClr val="000000"/>
                </a:solidFill>
                <a:latin typeface="+mn-lt"/>
                <a:ea typeface="+mn-ea"/>
                <a:cs typeface="Arial" pitchFamily="34" charset="0"/>
              </a:rPr>
              <a:t>Datastore1</a:t>
            </a:r>
            <a:r>
              <a:rPr lang="zh-CN" altLang="en-US" sz="1400" dirty="0" smtClean="0">
                <a:solidFill>
                  <a:srgbClr val="000000"/>
                </a:solidFill>
                <a:latin typeface="+mn-lt"/>
                <a:ea typeface="+mn-ea"/>
                <a:cs typeface="Arial" pitchFamily="34" charset="0"/>
              </a:rPr>
              <a:t>”</a:t>
            </a:r>
          </a:p>
        </p:txBody>
      </p:sp>
      <p:grpSp>
        <p:nvGrpSpPr>
          <p:cNvPr id="140" name="组合 139"/>
          <p:cNvGrpSpPr/>
          <p:nvPr/>
        </p:nvGrpSpPr>
        <p:grpSpPr>
          <a:xfrm>
            <a:off x="4414043" y="1749078"/>
            <a:ext cx="315913" cy="419100"/>
            <a:chOff x="9585325" y="3487738"/>
            <a:chExt cx="315913" cy="419100"/>
          </a:xfrm>
        </p:grpSpPr>
        <p:sp>
          <p:nvSpPr>
            <p:cNvPr id="141" name="Freeform 13"/>
            <p:cNvSpPr>
              <a:spLocks noEditPoints="1"/>
            </p:cNvSpPr>
            <p:nvPr/>
          </p:nvSpPr>
          <p:spPr bwMode="auto">
            <a:xfrm>
              <a:off x="9659938" y="3641726"/>
              <a:ext cx="171450" cy="115888"/>
            </a:xfrm>
            <a:custGeom>
              <a:avLst/>
              <a:gdLst>
                <a:gd name="T0" fmla="*/ 33 w 44"/>
                <a:gd name="T1" fmla="*/ 29 h 30"/>
                <a:gd name="T2" fmla="*/ 27 w 44"/>
                <a:gd name="T3" fmla="*/ 28 h 30"/>
                <a:gd name="T4" fmla="*/ 15 w 44"/>
                <a:gd name="T5" fmla="*/ 28 h 30"/>
                <a:gd name="T6" fmla="*/ 10 w 44"/>
                <a:gd name="T7" fmla="*/ 29 h 30"/>
                <a:gd name="T8" fmla="*/ 0 w 44"/>
                <a:gd name="T9" fmla="*/ 19 h 30"/>
                <a:gd name="T10" fmla="*/ 7 w 44"/>
                <a:gd name="T11" fmla="*/ 10 h 30"/>
                <a:gd name="T12" fmla="*/ 21 w 44"/>
                <a:gd name="T13" fmla="*/ 0 h 30"/>
                <a:gd name="T14" fmla="*/ 33 w 44"/>
                <a:gd name="T15" fmla="*/ 7 h 30"/>
                <a:gd name="T16" fmla="*/ 44 w 44"/>
                <a:gd name="T17" fmla="*/ 18 h 30"/>
                <a:gd name="T18" fmla="*/ 33 w 44"/>
                <a:gd name="T19" fmla="*/ 29 h 30"/>
                <a:gd name="T20" fmla="*/ 27 w 44"/>
                <a:gd name="T21" fmla="*/ 23 h 30"/>
                <a:gd name="T22" fmla="*/ 29 w 44"/>
                <a:gd name="T23" fmla="*/ 23 h 30"/>
                <a:gd name="T24" fmla="*/ 33 w 44"/>
                <a:gd name="T25" fmla="*/ 25 h 30"/>
                <a:gd name="T26" fmla="*/ 40 w 44"/>
                <a:gd name="T27" fmla="*/ 18 h 30"/>
                <a:gd name="T28" fmla="*/ 33 w 44"/>
                <a:gd name="T29" fmla="*/ 11 h 30"/>
                <a:gd name="T30" fmla="*/ 30 w 44"/>
                <a:gd name="T31" fmla="*/ 10 h 30"/>
                <a:gd name="T32" fmla="*/ 21 w 44"/>
                <a:gd name="T33" fmla="*/ 4 h 30"/>
                <a:gd name="T34" fmla="*/ 11 w 44"/>
                <a:gd name="T35" fmla="*/ 13 h 30"/>
                <a:gd name="T36" fmla="*/ 9 w 44"/>
                <a:gd name="T37" fmla="*/ 14 h 30"/>
                <a:gd name="T38" fmla="*/ 4 w 44"/>
                <a:gd name="T39" fmla="*/ 19 h 30"/>
                <a:gd name="T40" fmla="*/ 10 w 44"/>
                <a:gd name="T41" fmla="*/ 25 h 30"/>
                <a:gd name="T42" fmla="*/ 13 w 44"/>
                <a:gd name="T43" fmla="*/ 23 h 30"/>
                <a:gd name="T44" fmla="*/ 16 w 44"/>
                <a:gd name="T45" fmla="*/ 23 h 30"/>
                <a:gd name="T46" fmla="*/ 26 w 44"/>
                <a:gd name="T47" fmla="*/ 23 h 30"/>
                <a:gd name="T48" fmla="*/ 27 w 44"/>
                <a:gd name="T4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30">
                  <a:moveTo>
                    <a:pt x="33" y="29"/>
                  </a:moveTo>
                  <a:cubicBezTo>
                    <a:pt x="31" y="29"/>
                    <a:pt x="29" y="29"/>
                    <a:pt x="27" y="28"/>
                  </a:cubicBezTo>
                  <a:cubicBezTo>
                    <a:pt x="23" y="30"/>
                    <a:pt x="19" y="30"/>
                    <a:pt x="15" y="28"/>
                  </a:cubicBezTo>
                  <a:cubicBezTo>
                    <a:pt x="13" y="29"/>
                    <a:pt x="11" y="29"/>
                    <a:pt x="10" y="29"/>
                  </a:cubicBezTo>
                  <a:cubicBezTo>
                    <a:pt x="4" y="29"/>
                    <a:pt x="0" y="25"/>
                    <a:pt x="0" y="19"/>
                  </a:cubicBezTo>
                  <a:cubicBezTo>
                    <a:pt x="0" y="15"/>
                    <a:pt x="3" y="11"/>
                    <a:pt x="7" y="10"/>
                  </a:cubicBezTo>
                  <a:cubicBezTo>
                    <a:pt x="9" y="4"/>
                    <a:pt x="15" y="0"/>
                    <a:pt x="21" y="0"/>
                  </a:cubicBezTo>
                  <a:cubicBezTo>
                    <a:pt x="26" y="0"/>
                    <a:pt x="31" y="2"/>
                    <a:pt x="33" y="7"/>
                  </a:cubicBezTo>
                  <a:cubicBezTo>
                    <a:pt x="39" y="7"/>
                    <a:pt x="44" y="12"/>
                    <a:pt x="44" y="18"/>
                  </a:cubicBezTo>
                  <a:cubicBezTo>
                    <a:pt x="44" y="24"/>
                    <a:pt x="39" y="29"/>
                    <a:pt x="33" y="29"/>
                  </a:cubicBezTo>
                  <a:close/>
                  <a:moveTo>
                    <a:pt x="27" y="23"/>
                  </a:moveTo>
                  <a:cubicBezTo>
                    <a:pt x="28" y="23"/>
                    <a:pt x="28" y="23"/>
                    <a:pt x="29" y="23"/>
                  </a:cubicBezTo>
                  <a:cubicBezTo>
                    <a:pt x="30" y="24"/>
                    <a:pt x="31" y="25"/>
                    <a:pt x="33" y="25"/>
                  </a:cubicBezTo>
                  <a:cubicBezTo>
                    <a:pt x="37" y="25"/>
                    <a:pt x="40" y="22"/>
                    <a:pt x="40" y="18"/>
                  </a:cubicBezTo>
                  <a:cubicBezTo>
                    <a:pt x="40" y="14"/>
                    <a:pt x="37" y="11"/>
                    <a:pt x="33" y="11"/>
                  </a:cubicBezTo>
                  <a:cubicBezTo>
                    <a:pt x="32" y="11"/>
                    <a:pt x="31" y="11"/>
                    <a:pt x="30" y="10"/>
                  </a:cubicBezTo>
                  <a:cubicBezTo>
                    <a:pt x="28" y="6"/>
                    <a:pt x="25" y="4"/>
                    <a:pt x="21" y="4"/>
                  </a:cubicBezTo>
                  <a:cubicBezTo>
                    <a:pt x="16" y="4"/>
                    <a:pt x="12" y="8"/>
                    <a:pt x="11" y="13"/>
                  </a:cubicBezTo>
                  <a:cubicBezTo>
                    <a:pt x="11" y="13"/>
                    <a:pt x="10" y="14"/>
                    <a:pt x="9" y="14"/>
                  </a:cubicBezTo>
                  <a:cubicBezTo>
                    <a:pt x="7" y="14"/>
                    <a:pt x="4" y="17"/>
                    <a:pt x="4" y="19"/>
                  </a:cubicBezTo>
                  <a:cubicBezTo>
                    <a:pt x="4" y="22"/>
                    <a:pt x="7" y="25"/>
                    <a:pt x="10" y="25"/>
                  </a:cubicBezTo>
                  <a:cubicBezTo>
                    <a:pt x="11" y="25"/>
                    <a:pt x="12" y="24"/>
                    <a:pt x="13" y="23"/>
                  </a:cubicBezTo>
                  <a:cubicBezTo>
                    <a:pt x="14" y="23"/>
                    <a:pt x="15" y="23"/>
                    <a:pt x="16" y="23"/>
                  </a:cubicBezTo>
                  <a:cubicBezTo>
                    <a:pt x="19" y="25"/>
                    <a:pt x="23" y="25"/>
                    <a:pt x="26" y="23"/>
                  </a:cubicBezTo>
                  <a:cubicBezTo>
                    <a:pt x="27" y="23"/>
                    <a:pt x="27" y="23"/>
                    <a:pt x="27" y="23"/>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42" name="Freeform 14"/>
            <p:cNvSpPr>
              <a:spLocks noEditPoints="1"/>
            </p:cNvSpPr>
            <p:nvPr/>
          </p:nvSpPr>
          <p:spPr bwMode="auto">
            <a:xfrm>
              <a:off x="9585325" y="3487738"/>
              <a:ext cx="315913" cy="419100"/>
            </a:xfrm>
            <a:custGeom>
              <a:avLst/>
              <a:gdLst>
                <a:gd name="T0" fmla="*/ 71 w 81"/>
                <a:gd name="T1" fmla="*/ 6 h 109"/>
                <a:gd name="T2" fmla="*/ 76 w 81"/>
                <a:gd name="T3" fmla="*/ 10 h 109"/>
                <a:gd name="T4" fmla="*/ 76 w 81"/>
                <a:gd name="T5" fmla="*/ 99 h 109"/>
                <a:gd name="T6" fmla="*/ 71 w 81"/>
                <a:gd name="T7" fmla="*/ 103 h 109"/>
                <a:gd name="T8" fmla="*/ 10 w 81"/>
                <a:gd name="T9" fmla="*/ 103 h 109"/>
                <a:gd name="T10" fmla="*/ 6 w 81"/>
                <a:gd name="T11" fmla="*/ 99 h 109"/>
                <a:gd name="T12" fmla="*/ 6 w 81"/>
                <a:gd name="T13" fmla="*/ 10 h 109"/>
                <a:gd name="T14" fmla="*/ 10 w 81"/>
                <a:gd name="T15" fmla="*/ 6 h 109"/>
                <a:gd name="T16" fmla="*/ 71 w 81"/>
                <a:gd name="T17" fmla="*/ 6 h 109"/>
                <a:gd name="T18" fmla="*/ 71 w 81"/>
                <a:gd name="T19" fmla="*/ 0 h 109"/>
                <a:gd name="T20" fmla="*/ 10 w 81"/>
                <a:gd name="T21" fmla="*/ 0 h 109"/>
                <a:gd name="T22" fmla="*/ 0 w 81"/>
                <a:gd name="T23" fmla="*/ 10 h 109"/>
                <a:gd name="T24" fmla="*/ 0 w 81"/>
                <a:gd name="T25" fmla="*/ 99 h 109"/>
                <a:gd name="T26" fmla="*/ 10 w 81"/>
                <a:gd name="T27" fmla="*/ 109 h 109"/>
                <a:gd name="T28" fmla="*/ 71 w 81"/>
                <a:gd name="T29" fmla="*/ 109 h 109"/>
                <a:gd name="T30" fmla="*/ 81 w 81"/>
                <a:gd name="T31" fmla="*/ 99 h 109"/>
                <a:gd name="T32" fmla="*/ 81 w 81"/>
                <a:gd name="T33" fmla="*/ 10 h 109"/>
                <a:gd name="T34" fmla="*/ 71 w 81"/>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9">
                  <a:moveTo>
                    <a:pt x="71" y="6"/>
                  </a:moveTo>
                  <a:cubicBezTo>
                    <a:pt x="74" y="6"/>
                    <a:pt x="76" y="7"/>
                    <a:pt x="76" y="10"/>
                  </a:cubicBezTo>
                  <a:cubicBezTo>
                    <a:pt x="76" y="99"/>
                    <a:pt x="76" y="99"/>
                    <a:pt x="76" y="99"/>
                  </a:cubicBezTo>
                  <a:cubicBezTo>
                    <a:pt x="76" y="102"/>
                    <a:pt x="74" y="103"/>
                    <a:pt x="71" y="103"/>
                  </a:cubicBezTo>
                  <a:cubicBezTo>
                    <a:pt x="10" y="103"/>
                    <a:pt x="10" y="103"/>
                    <a:pt x="10" y="103"/>
                  </a:cubicBezTo>
                  <a:cubicBezTo>
                    <a:pt x="8" y="103"/>
                    <a:pt x="6" y="102"/>
                    <a:pt x="6" y="99"/>
                  </a:cubicBezTo>
                  <a:cubicBezTo>
                    <a:pt x="6" y="10"/>
                    <a:pt x="6" y="10"/>
                    <a:pt x="6" y="10"/>
                  </a:cubicBezTo>
                  <a:cubicBezTo>
                    <a:pt x="6" y="7"/>
                    <a:pt x="8" y="6"/>
                    <a:pt x="10" y="6"/>
                  </a:cubicBezTo>
                  <a:cubicBezTo>
                    <a:pt x="71" y="6"/>
                    <a:pt x="71" y="6"/>
                    <a:pt x="71" y="6"/>
                  </a:cubicBezTo>
                  <a:moveTo>
                    <a:pt x="71" y="0"/>
                  </a:moveTo>
                  <a:cubicBezTo>
                    <a:pt x="10" y="0"/>
                    <a:pt x="10" y="0"/>
                    <a:pt x="10" y="0"/>
                  </a:cubicBezTo>
                  <a:cubicBezTo>
                    <a:pt x="5" y="0"/>
                    <a:pt x="0" y="4"/>
                    <a:pt x="0" y="10"/>
                  </a:cubicBezTo>
                  <a:cubicBezTo>
                    <a:pt x="0" y="99"/>
                    <a:pt x="0" y="99"/>
                    <a:pt x="0" y="99"/>
                  </a:cubicBezTo>
                  <a:cubicBezTo>
                    <a:pt x="0" y="105"/>
                    <a:pt x="5" y="109"/>
                    <a:pt x="10" y="109"/>
                  </a:cubicBezTo>
                  <a:cubicBezTo>
                    <a:pt x="71" y="109"/>
                    <a:pt x="71" y="109"/>
                    <a:pt x="71" y="109"/>
                  </a:cubicBezTo>
                  <a:cubicBezTo>
                    <a:pt x="77" y="109"/>
                    <a:pt x="81" y="105"/>
                    <a:pt x="81" y="99"/>
                  </a:cubicBezTo>
                  <a:cubicBezTo>
                    <a:pt x="81" y="10"/>
                    <a:pt x="81" y="10"/>
                    <a:pt x="81" y="10"/>
                  </a:cubicBezTo>
                  <a:cubicBezTo>
                    <a:pt x="81" y="4"/>
                    <a:pt x="77" y="0"/>
                    <a:pt x="71"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45" name="Oval 15"/>
            <p:cNvSpPr>
              <a:spLocks noChangeArrowheads="1"/>
            </p:cNvSpPr>
            <p:nvPr/>
          </p:nvSpPr>
          <p:spPr bwMode="auto">
            <a:xfrm>
              <a:off x="9620250"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53" name="Oval 16"/>
            <p:cNvSpPr>
              <a:spLocks noChangeArrowheads="1"/>
            </p:cNvSpPr>
            <p:nvPr/>
          </p:nvSpPr>
          <p:spPr bwMode="auto">
            <a:xfrm>
              <a:off x="9834563"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160" name="组合 159"/>
          <p:cNvGrpSpPr/>
          <p:nvPr/>
        </p:nvGrpSpPr>
        <p:grpSpPr>
          <a:xfrm>
            <a:off x="4802059" y="1749078"/>
            <a:ext cx="315913" cy="419100"/>
            <a:chOff x="9585325" y="3487738"/>
            <a:chExt cx="315913" cy="419100"/>
          </a:xfrm>
        </p:grpSpPr>
        <p:sp>
          <p:nvSpPr>
            <p:cNvPr id="163" name="Freeform 13"/>
            <p:cNvSpPr>
              <a:spLocks noEditPoints="1"/>
            </p:cNvSpPr>
            <p:nvPr/>
          </p:nvSpPr>
          <p:spPr bwMode="auto">
            <a:xfrm>
              <a:off x="9659938" y="3641726"/>
              <a:ext cx="171450" cy="115888"/>
            </a:xfrm>
            <a:custGeom>
              <a:avLst/>
              <a:gdLst>
                <a:gd name="T0" fmla="*/ 33 w 44"/>
                <a:gd name="T1" fmla="*/ 29 h 30"/>
                <a:gd name="T2" fmla="*/ 27 w 44"/>
                <a:gd name="T3" fmla="*/ 28 h 30"/>
                <a:gd name="T4" fmla="*/ 15 w 44"/>
                <a:gd name="T5" fmla="*/ 28 h 30"/>
                <a:gd name="T6" fmla="*/ 10 w 44"/>
                <a:gd name="T7" fmla="*/ 29 h 30"/>
                <a:gd name="T8" fmla="*/ 0 w 44"/>
                <a:gd name="T9" fmla="*/ 19 h 30"/>
                <a:gd name="T10" fmla="*/ 7 w 44"/>
                <a:gd name="T11" fmla="*/ 10 h 30"/>
                <a:gd name="T12" fmla="*/ 21 w 44"/>
                <a:gd name="T13" fmla="*/ 0 h 30"/>
                <a:gd name="T14" fmla="*/ 33 w 44"/>
                <a:gd name="T15" fmla="*/ 7 h 30"/>
                <a:gd name="T16" fmla="*/ 44 w 44"/>
                <a:gd name="T17" fmla="*/ 18 h 30"/>
                <a:gd name="T18" fmla="*/ 33 w 44"/>
                <a:gd name="T19" fmla="*/ 29 h 30"/>
                <a:gd name="T20" fmla="*/ 27 w 44"/>
                <a:gd name="T21" fmla="*/ 23 h 30"/>
                <a:gd name="T22" fmla="*/ 29 w 44"/>
                <a:gd name="T23" fmla="*/ 23 h 30"/>
                <a:gd name="T24" fmla="*/ 33 w 44"/>
                <a:gd name="T25" fmla="*/ 25 h 30"/>
                <a:gd name="T26" fmla="*/ 40 w 44"/>
                <a:gd name="T27" fmla="*/ 18 h 30"/>
                <a:gd name="T28" fmla="*/ 33 w 44"/>
                <a:gd name="T29" fmla="*/ 11 h 30"/>
                <a:gd name="T30" fmla="*/ 30 w 44"/>
                <a:gd name="T31" fmla="*/ 10 h 30"/>
                <a:gd name="T32" fmla="*/ 21 w 44"/>
                <a:gd name="T33" fmla="*/ 4 h 30"/>
                <a:gd name="T34" fmla="*/ 11 w 44"/>
                <a:gd name="T35" fmla="*/ 13 h 30"/>
                <a:gd name="T36" fmla="*/ 9 w 44"/>
                <a:gd name="T37" fmla="*/ 14 h 30"/>
                <a:gd name="T38" fmla="*/ 4 w 44"/>
                <a:gd name="T39" fmla="*/ 19 h 30"/>
                <a:gd name="T40" fmla="*/ 10 w 44"/>
                <a:gd name="T41" fmla="*/ 25 h 30"/>
                <a:gd name="T42" fmla="*/ 13 w 44"/>
                <a:gd name="T43" fmla="*/ 23 h 30"/>
                <a:gd name="T44" fmla="*/ 16 w 44"/>
                <a:gd name="T45" fmla="*/ 23 h 30"/>
                <a:gd name="T46" fmla="*/ 26 w 44"/>
                <a:gd name="T47" fmla="*/ 23 h 30"/>
                <a:gd name="T48" fmla="*/ 27 w 44"/>
                <a:gd name="T4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30">
                  <a:moveTo>
                    <a:pt x="33" y="29"/>
                  </a:moveTo>
                  <a:cubicBezTo>
                    <a:pt x="31" y="29"/>
                    <a:pt x="29" y="29"/>
                    <a:pt x="27" y="28"/>
                  </a:cubicBezTo>
                  <a:cubicBezTo>
                    <a:pt x="23" y="30"/>
                    <a:pt x="19" y="30"/>
                    <a:pt x="15" y="28"/>
                  </a:cubicBezTo>
                  <a:cubicBezTo>
                    <a:pt x="13" y="29"/>
                    <a:pt x="11" y="29"/>
                    <a:pt x="10" y="29"/>
                  </a:cubicBezTo>
                  <a:cubicBezTo>
                    <a:pt x="4" y="29"/>
                    <a:pt x="0" y="25"/>
                    <a:pt x="0" y="19"/>
                  </a:cubicBezTo>
                  <a:cubicBezTo>
                    <a:pt x="0" y="15"/>
                    <a:pt x="3" y="11"/>
                    <a:pt x="7" y="10"/>
                  </a:cubicBezTo>
                  <a:cubicBezTo>
                    <a:pt x="9" y="4"/>
                    <a:pt x="15" y="0"/>
                    <a:pt x="21" y="0"/>
                  </a:cubicBezTo>
                  <a:cubicBezTo>
                    <a:pt x="26" y="0"/>
                    <a:pt x="31" y="2"/>
                    <a:pt x="33" y="7"/>
                  </a:cubicBezTo>
                  <a:cubicBezTo>
                    <a:pt x="39" y="7"/>
                    <a:pt x="44" y="12"/>
                    <a:pt x="44" y="18"/>
                  </a:cubicBezTo>
                  <a:cubicBezTo>
                    <a:pt x="44" y="24"/>
                    <a:pt x="39" y="29"/>
                    <a:pt x="33" y="29"/>
                  </a:cubicBezTo>
                  <a:close/>
                  <a:moveTo>
                    <a:pt x="27" y="23"/>
                  </a:moveTo>
                  <a:cubicBezTo>
                    <a:pt x="28" y="23"/>
                    <a:pt x="28" y="23"/>
                    <a:pt x="29" y="23"/>
                  </a:cubicBezTo>
                  <a:cubicBezTo>
                    <a:pt x="30" y="24"/>
                    <a:pt x="31" y="25"/>
                    <a:pt x="33" y="25"/>
                  </a:cubicBezTo>
                  <a:cubicBezTo>
                    <a:pt x="37" y="25"/>
                    <a:pt x="40" y="22"/>
                    <a:pt x="40" y="18"/>
                  </a:cubicBezTo>
                  <a:cubicBezTo>
                    <a:pt x="40" y="14"/>
                    <a:pt x="37" y="11"/>
                    <a:pt x="33" y="11"/>
                  </a:cubicBezTo>
                  <a:cubicBezTo>
                    <a:pt x="32" y="11"/>
                    <a:pt x="31" y="11"/>
                    <a:pt x="30" y="10"/>
                  </a:cubicBezTo>
                  <a:cubicBezTo>
                    <a:pt x="28" y="6"/>
                    <a:pt x="25" y="4"/>
                    <a:pt x="21" y="4"/>
                  </a:cubicBezTo>
                  <a:cubicBezTo>
                    <a:pt x="16" y="4"/>
                    <a:pt x="12" y="8"/>
                    <a:pt x="11" y="13"/>
                  </a:cubicBezTo>
                  <a:cubicBezTo>
                    <a:pt x="11" y="13"/>
                    <a:pt x="10" y="14"/>
                    <a:pt x="9" y="14"/>
                  </a:cubicBezTo>
                  <a:cubicBezTo>
                    <a:pt x="7" y="14"/>
                    <a:pt x="4" y="17"/>
                    <a:pt x="4" y="19"/>
                  </a:cubicBezTo>
                  <a:cubicBezTo>
                    <a:pt x="4" y="22"/>
                    <a:pt x="7" y="25"/>
                    <a:pt x="10" y="25"/>
                  </a:cubicBezTo>
                  <a:cubicBezTo>
                    <a:pt x="11" y="25"/>
                    <a:pt x="12" y="24"/>
                    <a:pt x="13" y="23"/>
                  </a:cubicBezTo>
                  <a:cubicBezTo>
                    <a:pt x="14" y="23"/>
                    <a:pt x="15" y="23"/>
                    <a:pt x="16" y="23"/>
                  </a:cubicBezTo>
                  <a:cubicBezTo>
                    <a:pt x="19" y="25"/>
                    <a:pt x="23" y="25"/>
                    <a:pt x="26" y="23"/>
                  </a:cubicBezTo>
                  <a:cubicBezTo>
                    <a:pt x="27" y="23"/>
                    <a:pt x="27" y="23"/>
                    <a:pt x="27" y="23"/>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67" name="Freeform 14"/>
            <p:cNvSpPr>
              <a:spLocks noEditPoints="1"/>
            </p:cNvSpPr>
            <p:nvPr/>
          </p:nvSpPr>
          <p:spPr bwMode="auto">
            <a:xfrm>
              <a:off x="9585325" y="3487738"/>
              <a:ext cx="315913" cy="419100"/>
            </a:xfrm>
            <a:custGeom>
              <a:avLst/>
              <a:gdLst>
                <a:gd name="T0" fmla="*/ 71 w 81"/>
                <a:gd name="T1" fmla="*/ 6 h 109"/>
                <a:gd name="T2" fmla="*/ 76 w 81"/>
                <a:gd name="T3" fmla="*/ 10 h 109"/>
                <a:gd name="T4" fmla="*/ 76 w 81"/>
                <a:gd name="T5" fmla="*/ 99 h 109"/>
                <a:gd name="T6" fmla="*/ 71 w 81"/>
                <a:gd name="T7" fmla="*/ 103 h 109"/>
                <a:gd name="T8" fmla="*/ 10 w 81"/>
                <a:gd name="T9" fmla="*/ 103 h 109"/>
                <a:gd name="T10" fmla="*/ 6 w 81"/>
                <a:gd name="T11" fmla="*/ 99 h 109"/>
                <a:gd name="T12" fmla="*/ 6 w 81"/>
                <a:gd name="T13" fmla="*/ 10 h 109"/>
                <a:gd name="T14" fmla="*/ 10 w 81"/>
                <a:gd name="T15" fmla="*/ 6 h 109"/>
                <a:gd name="T16" fmla="*/ 71 w 81"/>
                <a:gd name="T17" fmla="*/ 6 h 109"/>
                <a:gd name="T18" fmla="*/ 71 w 81"/>
                <a:gd name="T19" fmla="*/ 0 h 109"/>
                <a:gd name="T20" fmla="*/ 10 w 81"/>
                <a:gd name="T21" fmla="*/ 0 h 109"/>
                <a:gd name="T22" fmla="*/ 0 w 81"/>
                <a:gd name="T23" fmla="*/ 10 h 109"/>
                <a:gd name="T24" fmla="*/ 0 w 81"/>
                <a:gd name="T25" fmla="*/ 99 h 109"/>
                <a:gd name="T26" fmla="*/ 10 w 81"/>
                <a:gd name="T27" fmla="*/ 109 h 109"/>
                <a:gd name="T28" fmla="*/ 71 w 81"/>
                <a:gd name="T29" fmla="*/ 109 h 109"/>
                <a:gd name="T30" fmla="*/ 81 w 81"/>
                <a:gd name="T31" fmla="*/ 99 h 109"/>
                <a:gd name="T32" fmla="*/ 81 w 81"/>
                <a:gd name="T33" fmla="*/ 10 h 109"/>
                <a:gd name="T34" fmla="*/ 71 w 81"/>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9">
                  <a:moveTo>
                    <a:pt x="71" y="6"/>
                  </a:moveTo>
                  <a:cubicBezTo>
                    <a:pt x="74" y="6"/>
                    <a:pt x="76" y="7"/>
                    <a:pt x="76" y="10"/>
                  </a:cubicBezTo>
                  <a:cubicBezTo>
                    <a:pt x="76" y="99"/>
                    <a:pt x="76" y="99"/>
                    <a:pt x="76" y="99"/>
                  </a:cubicBezTo>
                  <a:cubicBezTo>
                    <a:pt x="76" y="102"/>
                    <a:pt x="74" y="103"/>
                    <a:pt x="71" y="103"/>
                  </a:cubicBezTo>
                  <a:cubicBezTo>
                    <a:pt x="10" y="103"/>
                    <a:pt x="10" y="103"/>
                    <a:pt x="10" y="103"/>
                  </a:cubicBezTo>
                  <a:cubicBezTo>
                    <a:pt x="8" y="103"/>
                    <a:pt x="6" y="102"/>
                    <a:pt x="6" y="99"/>
                  </a:cubicBezTo>
                  <a:cubicBezTo>
                    <a:pt x="6" y="10"/>
                    <a:pt x="6" y="10"/>
                    <a:pt x="6" y="10"/>
                  </a:cubicBezTo>
                  <a:cubicBezTo>
                    <a:pt x="6" y="7"/>
                    <a:pt x="8" y="6"/>
                    <a:pt x="10" y="6"/>
                  </a:cubicBezTo>
                  <a:cubicBezTo>
                    <a:pt x="71" y="6"/>
                    <a:pt x="71" y="6"/>
                    <a:pt x="71" y="6"/>
                  </a:cubicBezTo>
                  <a:moveTo>
                    <a:pt x="71" y="0"/>
                  </a:moveTo>
                  <a:cubicBezTo>
                    <a:pt x="10" y="0"/>
                    <a:pt x="10" y="0"/>
                    <a:pt x="10" y="0"/>
                  </a:cubicBezTo>
                  <a:cubicBezTo>
                    <a:pt x="5" y="0"/>
                    <a:pt x="0" y="4"/>
                    <a:pt x="0" y="10"/>
                  </a:cubicBezTo>
                  <a:cubicBezTo>
                    <a:pt x="0" y="99"/>
                    <a:pt x="0" y="99"/>
                    <a:pt x="0" y="99"/>
                  </a:cubicBezTo>
                  <a:cubicBezTo>
                    <a:pt x="0" y="105"/>
                    <a:pt x="5" y="109"/>
                    <a:pt x="10" y="109"/>
                  </a:cubicBezTo>
                  <a:cubicBezTo>
                    <a:pt x="71" y="109"/>
                    <a:pt x="71" y="109"/>
                    <a:pt x="71" y="109"/>
                  </a:cubicBezTo>
                  <a:cubicBezTo>
                    <a:pt x="77" y="109"/>
                    <a:pt x="81" y="105"/>
                    <a:pt x="81" y="99"/>
                  </a:cubicBezTo>
                  <a:cubicBezTo>
                    <a:pt x="81" y="10"/>
                    <a:pt x="81" y="10"/>
                    <a:pt x="81" y="10"/>
                  </a:cubicBezTo>
                  <a:cubicBezTo>
                    <a:pt x="81" y="4"/>
                    <a:pt x="77" y="0"/>
                    <a:pt x="71"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68" name="Oval 15"/>
            <p:cNvSpPr>
              <a:spLocks noChangeArrowheads="1"/>
            </p:cNvSpPr>
            <p:nvPr/>
          </p:nvSpPr>
          <p:spPr bwMode="auto">
            <a:xfrm>
              <a:off x="9620250"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69" name="Oval 16"/>
            <p:cNvSpPr>
              <a:spLocks noChangeArrowheads="1"/>
            </p:cNvSpPr>
            <p:nvPr/>
          </p:nvSpPr>
          <p:spPr bwMode="auto">
            <a:xfrm>
              <a:off x="9834563"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170" name="组合 169"/>
          <p:cNvGrpSpPr/>
          <p:nvPr/>
        </p:nvGrpSpPr>
        <p:grpSpPr>
          <a:xfrm>
            <a:off x="4031970" y="1747218"/>
            <a:ext cx="315913" cy="419100"/>
            <a:chOff x="9585325" y="3487738"/>
            <a:chExt cx="315913" cy="419100"/>
          </a:xfrm>
        </p:grpSpPr>
        <p:sp>
          <p:nvSpPr>
            <p:cNvPr id="171" name="Freeform 13"/>
            <p:cNvSpPr>
              <a:spLocks noEditPoints="1"/>
            </p:cNvSpPr>
            <p:nvPr/>
          </p:nvSpPr>
          <p:spPr bwMode="auto">
            <a:xfrm>
              <a:off x="9659938" y="3641726"/>
              <a:ext cx="171450" cy="115888"/>
            </a:xfrm>
            <a:custGeom>
              <a:avLst/>
              <a:gdLst>
                <a:gd name="T0" fmla="*/ 33 w 44"/>
                <a:gd name="T1" fmla="*/ 29 h 30"/>
                <a:gd name="T2" fmla="*/ 27 w 44"/>
                <a:gd name="T3" fmla="*/ 28 h 30"/>
                <a:gd name="T4" fmla="*/ 15 w 44"/>
                <a:gd name="T5" fmla="*/ 28 h 30"/>
                <a:gd name="T6" fmla="*/ 10 w 44"/>
                <a:gd name="T7" fmla="*/ 29 h 30"/>
                <a:gd name="T8" fmla="*/ 0 w 44"/>
                <a:gd name="T9" fmla="*/ 19 h 30"/>
                <a:gd name="T10" fmla="*/ 7 w 44"/>
                <a:gd name="T11" fmla="*/ 10 h 30"/>
                <a:gd name="T12" fmla="*/ 21 w 44"/>
                <a:gd name="T13" fmla="*/ 0 h 30"/>
                <a:gd name="T14" fmla="*/ 33 w 44"/>
                <a:gd name="T15" fmla="*/ 7 h 30"/>
                <a:gd name="T16" fmla="*/ 44 w 44"/>
                <a:gd name="T17" fmla="*/ 18 h 30"/>
                <a:gd name="T18" fmla="*/ 33 w 44"/>
                <a:gd name="T19" fmla="*/ 29 h 30"/>
                <a:gd name="T20" fmla="*/ 27 w 44"/>
                <a:gd name="T21" fmla="*/ 23 h 30"/>
                <a:gd name="T22" fmla="*/ 29 w 44"/>
                <a:gd name="T23" fmla="*/ 23 h 30"/>
                <a:gd name="T24" fmla="*/ 33 w 44"/>
                <a:gd name="T25" fmla="*/ 25 h 30"/>
                <a:gd name="T26" fmla="*/ 40 w 44"/>
                <a:gd name="T27" fmla="*/ 18 h 30"/>
                <a:gd name="T28" fmla="*/ 33 w 44"/>
                <a:gd name="T29" fmla="*/ 11 h 30"/>
                <a:gd name="T30" fmla="*/ 30 w 44"/>
                <a:gd name="T31" fmla="*/ 10 h 30"/>
                <a:gd name="T32" fmla="*/ 21 w 44"/>
                <a:gd name="T33" fmla="*/ 4 h 30"/>
                <a:gd name="T34" fmla="*/ 11 w 44"/>
                <a:gd name="T35" fmla="*/ 13 h 30"/>
                <a:gd name="T36" fmla="*/ 9 w 44"/>
                <a:gd name="T37" fmla="*/ 14 h 30"/>
                <a:gd name="T38" fmla="*/ 4 w 44"/>
                <a:gd name="T39" fmla="*/ 19 h 30"/>
                <a:gd name="T40" fmla="*/ 10 w 44"/>
                <a:gd name="T41" fmla="*/ 25 h 30"/>
                <a:gd name="T42" fmla="*/ 13 w 44"/>
                <a:gd name="T43" fmla="*/ 23 h 30"/>
                <a:gd name="T44" fmla="*/ 16 w 44"/>
                <a:gd name="T45" fmla="*/ 23 h 30"/>
                <a:gd name="T46" fmla="*/ 26 w 44"/>
                <a:gd name="T47" fmla="*/ 23 h 30"/>
                <a:gd name="T48" fmla="*/ 27 w 44"/>
                <a:gd name="T4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30">
                  <a:moveTo>
                    <a:pt x="33" y="29"/>
                  </a:moveTo>
                  <a:cubicBezTo>
                    <a:pt x="31" y="29"/>
                    <a:pt x="29" y="29"/>
                    <a:pt x="27" y="28"/>
                  </a:cubicBezTo>
                  <a:cubicBezTo>
                    <a:pt x="23" y="30"/>
                    <a:pt x="19" y="30"/>
                    <a:pt x="15" y="28"/>
                  </a:cubicBezTo>
                  <a:cubicBezTo>
                    <a:pt x="13" y="29"/>
                    <a:pt x="11" y="29"/>
                    <a:pt x="10" y="29"/>
                  </a:cubicBezTo>
                  <a:cubicBezTo>
                    <a:pt x="4" y="29"/>
                    <a:pt x="0" y="25"/>
                    <a:pt x="0" y="19"/>
                  </a:cubicBezTo>
                  <a:cubicBezTo>
                    <a:pt x="0" y="15"/>
                    <a:pt x="3" y="11"/>
                    <a:pt x="7" y="10"/>
                  </a:cubicBezTo>
                  <a:cubicBezTo>
                    <a:pt x="9" y="4"/>
                    <a:pt x="15" y="0"/>
                    <a:pt x="21" y="0"/>
                  </a:cubicBezTo>
                  <a:cubicBezTo>
                    <a:pt x="26" y="0"/>
                    <a:pt x="31" y="2"/>
                    <a:pt x="33" y="7"/>
                  </a:cubicBezTo>
                  <a:cubicBezTo>
                    <a:pt x="39" y="7"/>
                    <a:pt x="44" y="12"/>
                    <a:pt x="44" y="18"/>
                  </a:cubicBezTo>
                  <a:cubicBezTo>
                    <a:pt x="44" y="24"/>
                    <a:pt x="39" y="29"/>
                    <a:pt x="33" y="29"/>
                  </a:cubicBezTo>
                  <a:close/>
                  <a:moveTo>
                    <a:pt x="27" y="23"/>
                  </a:moveTo>
                  <a:cubicBezTo>
                    <a:pt x="28" y="23"/>
                    <a:pt x="28" y="23"/>
                    <a:pt x="29" y="23"/>
                  </a:cubicBezTo>
                  <a:cubicBezTo>
                    <a:pt x="30" y="24"/>
                    <a:pt x="31" y="25"/>
                    <a:pt x="33" y="25"/>
                  </a:cubicBezTo>
                  <a:cubicBezTo>
                    <a:pt x="37" y="25"/>
                    <a:pt x="40" y="22"/>
                    <a:pt x="40" y="18"/>
                  </a:cubicBezTo>
                  <a:cubicBezTo>
                    <a:pt x="40" y="14"/>
                    <a:pt x="37" y="11"/>
                    <a:pt x="33" y="11"/>
                  </a:cubicBezTo>
                  <a:cubicBezTo>
                    <a:pt x="32" y="11"/>
                    <a:pt x="31" y="11"/>
                    <a:pt x="30" y="10"/>
                  </a:cubicBezTo>
                  <a:cubicBezTo>
                    <a:pt x="28" y="6"/>
                    <a:pt x="25" y="4"/>
                    <a:pt x="21" y="4"/>
                  </a:cubicBezTo>
                  <a:cubicBezTo>
                    <a:pt x="16" y="4"/>
                    <a:pt x="12" y="8"/>
                    <a:pt x="11" y="13"/>
                  </a:cubicBezTo>
                  <a:cubicBezTo>
                    <a:pt x="11" y="13"/>
                    <a:pt x="10" y="14"/>
                    <a:pt x="9" y="14"/>
                  </a:cubicBezTo>
                  <a:cubicBezTo>
                    <a:pt x="7" y="14"/>
                    <a:pt x="4" y="17"/>
                    <a:pt x="4" y="19"/>
                  </a:cubicBezTo>
                  <a:cubicBezTo>
                    <a:pt x="4" y="22"/>
                    <a:pt x="7" y="25"/>
                    <a:pt x="10" y="25"/>
                  </a:cubicBezTo>
                  <a:cubicBezTo>
                    <a:pt x="11" y="25"/>
                    <a:pt x="12" y="24"/>
                    <a:pt x="13" y="23"/>
                  </a:cubicBezTo>
                  <a:cubicBezTo>
                    <a:pt x="14" y="23"/>
                    <a:pt x="15" y="23"/>
                    <a:pt x="16" y="23"/>
                  </a:cubicBezTo>
                  <a:cubicBezTo>
                    <a:pt x="19" y="25"/>
                    <a:pt x="23" y="25"/>
                    <a:pt x="26" y="23"/>
                  </a:cubicBezTo>
                  <a:cubicBezTo>
                    <a:pt x="27" y="23"/>
                    <a:pt x="27" y="23"/>
                    <a:pt x="27" y="23"/>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72" name="Freeform 14"/>
            <p:cNvSpPr>
              <a:spLocks noEditPoints="1"/>
            </p:cNvSpPr>
            <p:nvPr/>
          </p:nvSpPr>
          <p:spPr bwMode="auto">
            <a:xfrm>
              <a:off x="9585325" y="3487738"/>
              <a:ext cx="315913" cy="419100"/>
            </a:xfrm>
            <a:custGeom>
              <a:avLst/>
              <a:gdLst>
                <a:gd name="T0" fmla="*/ 71 w 81"/>
                <a:gd name="T1" fmla="*/ 6 h 109"/>
                <a:gd name="T2" fmla="*/ 76 w 81"/>
                <a:gd name="T3" fmla="*/ 10 h 109"/>
                <a:gd name="T4" fmla="*/ 76 w 81"/>
                <a:gd name="T5" fmla="*/ 99 h 109"/>
                <a:gd name="T6" fmla="*/ 71 w 81"/>
                <a:gd name="T7" fmla="*/ 103 h 109"/>
                <a:gd name="T8" fmla="*/ 10 w 81"/>
                <a:gd name="T9" fmla="*/ 103 h 109"/>
                <a:gd name="T10" fmla="*/ 6 w 81"/>
                <a:gd name="T11" fmla="*/ 99 h 109"/>
                <a:gd name="T12" fmla="*/ 6 w 81"/>
                <a:gd name="T13" fmla="*/ 10 h 109"/>
                <a:gd name="T14" fmla="*/ 10 w 81"/>
                <a:gd name="T15" fmla="*/ 6 h 109"/>
                <a:gd name="T16" fmla="*/ 71 w 81"/>
                <a:gd name="T17" fmla="*/ 6 h 109"/>
                <a:gd name="T18" fmla="*/ 71 w 81"/>
                <a:gd name="T19" fmla="*/ 0 h 109"/>
                <a:gd name="T20" fmla="*/ 10 w 81"/>
                <a:gd name="T21" fmla="*/ 0 h 109"/>
                <a:gd name="T22" fmla="*/ 0 w 81"/>
                <a:gd name="T23" fmla="*/ 10 h 109"/>
                <a:gd name="T24" fmla="*/ 0 w 81"/>
                <a:gd name="T25" fmla="*/ 99 h 109"/>
                <a:gd name="T26" fmla="*/ 10 w 81"/>
                <a:gd name="T27" fmla="*/ 109 h 109"/>
                <a:gd name="T28" fmla="*/ 71 w 81"/>
                <a:gd name="T29" fmla="*/ 109 h 109"/>
                <a:gd name="T30" fmla="*/ 81 w 81"/>
                <a:gd name="T31" fmla="*/ 99 h 109"/>
                <a:gd name="T32" fmla="*/ 81 w 81"/>
                <a:gd name="T33" fmla="*/ 10 h 109"/>
                <a:gd name="T34" fmla="*/ 71 w 81"/>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9">
                  <a:moveTo>
                    <a:pt x="71" y="6"/>
                  </a:moveTo>
                  <a:cubicBezTo>
                    <a:pt x="74" y="6"/>
                    <a:pt x="76" y="7"/>
                    <a:pt x="76" y="10"/>
                  </a:cubicBezTo>
                  <a:cubicBezTo>
                    <a:pt x="76" y="99"/>
                    <a:pt x="76" y="99"/>
                    <a:pt x="76" y="99"/>
                  </a:cubicBezTo>
                  <a:cubicBezTo>
                    <a:pt x="76" y="102"/>
                    <a:pt x="74" y="103"/>
                    <a:pt x="71" y="103"/>
                  </a:cubicBezTo>
                  <a:cubicBezTo>
                    <a:pt x="10" y="103"/>
                    <a:pt x="10" y="103"/>
                    <a:pt x="10" y="103"/>
                  </a:cubicBezTo>
                  <a:cubicBezTo>
                    <a:pt x="8" y="103"/>
                    <a:pt x="6" y="102"/>
                    <a:pt x="6" y="99"/>
                  </a:cubicBezTo>
                  <a:cubicBezTo>
                    <a:pt x="6" y="10"/>
                    <a:pt x="6" y="10"/>
                    <a:pt x="6" y="10"/>
                  </a:cubicBezTo>
                  <a:cubicBezTo>
                    <a:pt x="6" y="7"/>
                    <a:pt x="8" y="6"/>
                    <a:pt x="10" y="6"/>
                  </a:cubicBezTo>
                  <a:cubicBezTo>
                    <a:pt x="71" y="6"/>
                    <a:pt x="71" y="6"/>
                    <a:pt x="71" y="6"/>
                  </a:cubicBezTo>
                  <a:moveTo>
                    <a:pt x="71" y="0"/>
                  </a:moveTo>
                  <a:cubicBezTo>
                    <a:pt x="10" y="0"/>
                    <a:pt x="10" y="0"/>
                    <a:pt x="10" y="0"/>
                  </a:cubicBezTo>
                  <a:cubicBezTo>
                    <a:pt x="5" y="0"/>
                    <a:pt x="0" y="4"/>
                    <a:pt x="0" y="10"/>
                  </a:cubicBezTo>
                  <a:cubicBezTo>
                    <a:pt x="0" y="99"/>
                    <a:pt x="0" y="99"/>
                    <a:pt x="0" y="99"/>
                  </a:cubicBezTo>
                  <a:cubicBezTo>
                    <a:pt x="0" y="105"/>
                    <a:pt x="5" y="109"/>
                    <a:pt x="10" y="109"/>
                  </a:cubicBezTo>
                  <a:cubicBezTo>
                    <a:pt x="71" y="109"/>
                    <a:pt x="71" y="109"/>
                    <a:pt x="71" y="109"/>
                  </a:cubicBezTo>
                  <a:cubicBezTo>
                    <a:pt x="77" y="109"/>
                    <a:pt x="81" y="105"/>
                    <a:pt x="81" y="99"/>
                  </a:cubicBezTo>
                  <a:cubicBezTo>
                    <a:pt x="81" y="10"/>
                    <a:pt x="81" y="10"/>
                    <a:pt x="81" y="10"/>
                  </a:cubicBezTo>
                  <a:cubicBezTo>
                    <a:pt x="81" y="4"/>
                    <a:pt x="77" y="0"/>
                    <a:pt x="71"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73" name="Oval 15"/>
            <p:cNvSpPr>
              <a:spLocks noChangeArrowheads="1"/>
            </p:cNvSpPr>
            <p:nvPr/>
          </p:nvSpPr>
          <p:spPr bwMode="auto">
            <a:xfrm>
              <a:off x="9620250"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74" name="Oval 16"/>
            <p:cNvSpPr>
              <a:spLocks noChangeArrowheads="1"/>
            </p:cNvSpPr>
            <p:nvPr/>
          </p:nvSpPr>
          <p:spPr bwMode="auto">
            <a:xfrm>
              <a:off x="9834563"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sp>
        <p:nvSpPr>
          <p:cNvPr id="40" name="文本框 39"/>
          <p:cNvSpPr txBox="1"/>
          <p:nvPr/>
        </p:nvSpPr>
        <p:spPr bwMode="auto">
          <a:xfrm>
            <a:off x="1397336" y="1589787"/>
            <a:ext cx="1921861" cy="53183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虚拟机磁盘文件直接存放在数据存储中</a:t>
            </a:r>
          </a:p>
        </p:txBody>
      </p:sp>
      <p:sp>
        <p:nvSpPr>
          <p:cNvPr id="42" name="下箭头 41"/>
          <p:cNvSpPr/>
          <p:nvPr/>
        </p:nvSpPr>
        <p:spPr bwMode="auto">
          <a:xfrm>
            <a:off x="7391690" y="2208735"/>
            <a:ext cx="216941" cy="355124"/>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43" name="右箭头 42"/>
          <p:cNvSpPr/>
          <p:nvPr/>
        </p:nvSpPr>
        <p:spPr bwMode="auto">
          <a:xfrm>
            <a:off x="3443511" y="1747705"/>
            <a:ext cx="356400" cy="216000"/>
          </a:xfrm>
          <a:prstGeom prst="rightArrow">
            <a:avLst/>
          </a:prstGeom>
          <a:solidFill>
            <a:srgbClr val="FF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76" name="右箭头 175"/>
          <p:cNvSpPr/>
          <p:nvPr/>
        </p:nvSpPr>
        <p:spPr bwMode="auto">
          <a:xfrm rot="10800000">
            <a:off x="6134712" y="4573006"/>
            <a:ext cx="356400" cy="216000"/>
          </a:xfrm>
          <a:prstGeom prst="rightArrow">
            <a:avLst/>
          </a:prstGeom>
          <a:solidFill>
            <a:srgbClr val="FF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77" name="右箭头 176"/>
          <p:cNvSpPr/>
          <p:nvPr/>
        </p:nvSpPr>
        <p:spPr bwMode="auto">
          <a:xfrm rot="10800000">
            <a:off x="6163073" y="5713176"/>
            <a:ext cx="356400" cy="216000"/>
          </a:xfrm>
          <a:prstGeom prst="rightArrow">
            <a:avLst/>
          </a:prstGeom>
          <a:solidFill>
            <a:srgbClr val="FF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79" name="右箭头 178"/>
          <p:cNvSpPr/>
          <p:nvPr/>
        </p:nvSpPr>
        <p:spPr bwMode="auto">
          <a:xfrm rot="16200000">
            <a:off x="3105150" y="4026596"/>
            <a:ext cx="356400" cy="216000"/>
          </a:xfrm>
          <a:prstGeom prst="rightArrow">
            <a:avLst/>
          </a:prstGeom>
          <a:solidFill>
            <a:srgbClr val="FF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80" name="右箭头 179"/>
          <p:cNvSpPr/>
          <p:nvPr/>
        </p:nvSpPr>
        <p:spPr bwMode="auto">
          <a:xfrm>
            <a:off x="3717951" y="5054837"/>
            <a:ext cx="356400" cy="216000"/>
          </a:xfrm>
          <a:prstGeom prst="rightArrow">
            <a:avLst/>
          </a:prstGeom>
          <a:solidFill>
            <a:srgbClr val="FF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Tree>
    <p:extLst>
      <p:ext uri="{BB962C8B-B14F-4D97-AF65-F5344CB8AC3E}">
        <p14:creationId xmlns:p14="http://schemas.microsoft.com/office/powerpoint/2010/main" val="1356678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圆角右箭头 137"/>
          <p:cNvSpPr/>
          <p:nvPr/>
        </p:nvSpPr>
        <p:spPr bwMode="auto">
          <a:xfrm>
            <a:off x="4770492" y="3811107"/>
            <a:ext cx="554137" cy="1285627"/>
          </a:xfrm>
          <a:prstGeom prst="ben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44" name="圆角右箭头 143"/>
          <p:cNvSpPr/>
          <p:nvPr/>
        </p:nvSpPr>
        <p:spPr bwMode="auto">
          <a:xfrm flipH="1">
            <a:off x="3777150" y="3779030"/>
            <a:ext cx="569635" cy="1321584"/>
          </a:xfrm>
          <a:prstGeom prst="ben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2" name="标题 1"/>
          <p:cNvSpPr>
            <a:spLocks noGrp="1"/>
          </p:cNvSpPr>
          <p:nvPr>
            <p:ph type="title"/>
          </p:nvPr>
        </p:nvSpPr>
        <p:spPr/>
        <p:txBody>
          <a:bodyPr/>
          <a:lstStyle/>
          <a:p>
            <a:r>
              <a:rPr lang="en-US" altLang="zh-CN" smtClean="0"/>
              <a:t>NAS</a:t>
            </a:r>
            <a:r>
              <a:rPr lang="zh-CN" altLang="en-US" smtClean="0"/>
              <a:t>存储场景</a:t>
            </a:r>
            <a:endParaRPr lang="zh-CN" altLang="en-US" dirty="0"/>
          </a:p>
        </p:txBody>
      </p:sp>
      <p:grpSp>
        <p:nvGrpSpPr>
          <p:cNvPr id="4" name="组合 3"/>
          <p:cNvGrpSpPr/>
          <p:nvPr/>
        </p:nvGrpSpPr>
        <p:grpSpPr>
          <a:xfrm>
            <a:off x="3290077" y="5392897"/>
            <a:ext cx="2563846" cy="891730"/>
            <a:chOff x="4618038" y="1035050"/>
            <a:chExt cx="763588" cy="265113"/>
          </a:xfrm>
          <a:solidFill>
            <a:srgbClr val="15B0E8"/>
          </a:solidFill>
        </p:grpSpPr>
        <p:sp>
          <p:nvSpPr>
            <p:cNvPr id="5" name="Freeform 69"/>
            <p:cNvSpPr>
              <a:spLocks noEditPoints="1"/>
            </p:cNvSpPr>
            <p:nvPr/>
          </p:nvSpPr>
          <p:spPr bwMode="auto">
            <a:xfrm>
              <a:off x="4618038" y="1035050"/>
              <a:ext cx="763588" cy="265113"/>
            </a:xfrm>
            <a:custGeom>
              <a:avLst/>
              <a:gdLst>
                <a:gd name="T0" fmla="*/ 753 w 800"/>
                <a:gd name="T1" fmla="*/ 181 h 276"/>
                <a:gd name="T2" fmla="*/ 785 w 800"/>
                <a:gd name="T3" fmla="*/ 243 h 276"/>
                <a:gd name="T4" fmla="*/ 753 w 800"/>
                <a:gd name="T5" fmla="*/ 181 h 276"/>
                <a:gd name="T6" fmla="*/ 449 w 800"/>
                <a:gd name="T7" fmla="*/ 148 h 276"/>
                <a:gd name="T8" fmla="*/ 57 w 800"/>
                <a:gd name="T9" fmla="*/ 74 h 276"/>
                <a:gd name="T10" fmla="*/ 743 w 800"/>
                <a:gd name="T11" fmla="*/ 159 h 276"/>
                <a:gd name="T12" fmla="*/ 15 w 800"/>
                <a:gd name="T13" fmla="*/ 195 h 276"/>
                <a:gd name="T14" fmla="*/ 47 w 800"/>
                <a:gd name="T15" fmla="*/ 195 h 276"/>
                <a:gd name="T16" fmla="*/ 15 w 800"/>
                <a:gd name="T17" fmla="*/ 243 h 276"/>
                <a:gd name="T18" fmla="*/ 47 w 800"/>
                <a:gd name="T19" fmla="*/ 117 h 276"/>
                <a:gd name="T20" fmla="*/ 15 w 800"/>
                <a:gd name="T21" fmla="*/ 117 h 276"/>
                <a:gd name="T22" fmla="*/ 47 w 800"/>
                <a:gd name="T23" fmla="*/ 74 h 276"/>
                <a:gd name="T24" fmla="*/ 15 w 800"/>
                <a:gd name="T25" fmla="*/ 163 h 276"/>
                <a:gd name="T26" fmla="*/ 47 w 800"/>
                <a:gd name="T27" fmla="*/ 163 h 276"/>
                <a:gd name="T28" fmla="*/ 15 w 800"/>
                <a:gd name="T29" fmla="*/ 192 h 276"/>
                <a:gd name="T30" fmla="*/ 47 w 800"/>
                <a:gd name="T31" fmla="*/ 159 h 276"/>
                <a:gd name="T32" fmla="*/ 15 w 800"/>
                <a:gd name="T33" fmla="*/ 159 h 276"/>
                <a:gd name="T34" fmla="*/ 47 w 800"/>
                <a:gd name="T35" fmla="*/ 121 h 276"/>
                <a:gd name="T36" fmla="*/ 28 w 800"/>
                <a:gd name="T37" fmla="*/ 51 h 276"/>
                <a:gd name="T38" fmla="*/ 726 w 800"/>
                <a:gd name="T39" fmla="*/ 51 h 276"/>
                <a:gd name="T40" fmla="*/ 726 w 800"/>
                <a:gd name="T41" fmla="*/ 51 h 276"/>
                <a:gd name="T42" fmla="*/ 783 w 800"/>
                <a:gd name="T43" fmla="*/ 59 h 276"/>
                <a:gd name="T44" fmla="*/ 28 w 800"/>
                <a:gd name="T45" fmla="*/ 51 h 276"/>
                <a:gd name="T46" fmla="*/ 133 w 800"/>
                <a:gd name="T47" fmla="*/ 10 h 276"/>
                <a:gd name="T48" fmla="*/ 710 w 800"/>
                <a:gd name="T49" fmla="*/ 41 h 276"/>
                <a:gd name="T50" fmla="*/ 133 w 800"/>
                <a:gd name="T51" fmla="*/ 10 h 276"/>
                <a:gd name="T52" fmla="*/ 753 w 800"/>
                <a:gd name="T53" fmla="*/ 143 h 276"/>
                <a:gd name="T54" fmla="*/ 785 w 800"/>
                <a:gd name="T55" fmla="*/ 178 h 276"/>
                <a:gd name="T56" fmla="*/ 753 w 800"/>
                <a:gd name="T57" fmla="*/ 143 h 276"/>
                <a:gd name="T58" fmla="*/ 785 w 800"/>
                <a:gd name="T59" fmla="*/ 139 h 276"/>
                <a:gd name="T60" fmla="*/ 753 w 800"/>
                <a:gd name="T61" fmla="*/ 74 h 276"/>
                <a:gd name="T62" fmla="*/ 785 w 800"/>
                <a:gd name="T63" fmla="*/ 139 h 276"/>
                <a:gd name="T64" fmla="*/ 800 w 800"/>
                <a:gd name="T65" fmla="*/ 59 h 276"/>
                <a:gd name="T66" fmla="*/ 775 w 800"/>
                <a:gd name="T67" fmla="*/ 41 h 276"/>
                <a:gd name="T68" fmla="*/ 666 w 800"/>
                <a:gd name="T69" fmla="*/ 0 h 276"/>
                <a:gd name="T70" fmla="*/ 84 w 800"/>
                <a:gd name="T71" fmla="*/ 41 h 276"/>
                <a:gd name="T72" fmla="*/ 0 w 800"/>
                <a:gd name="T73" fmla="*/ 59 h 276"/>
                <a:gd name="T74" fmla="*/ 0 w 800"/>
                <a:gd name="T75" fmla="*/ 59 h 276"/>
                <a:gd name="T76" fmla="*/ 492 w 800"/>
                <a:gd name="T77" fmla="*/ 258 h 276"/>
                <a:gd name="T78" fmla="*/ 542 w 800"/>
                <a:gd name="T79" fmla="*/ 250 h 276"/>
                <a:gd name="T80" fmla="*/ 492 w 800"/>
                <a:gd name="T81" fmla="*/ 243 h 276"/>
                <a:gd name="T82" fmla="*/ 57 w 800"/>
                <a:gd name="T83" fmla="*/ 173 h 276"/>
                <a:gd name="T84" fmla="*/ 743 w 800"/>
                <a:gd name="T85" fmla="*/ 173 h 276"/>
                <a:gd name="T86" fmla="*/ 620 w 800"/>
                <a:gd name="T87" fmla="*/ 243 h 276"/>
                <a:gd name="T88" fmla="*/ 569 w 800"/>
                <a:gd name="T89" fmla="*/ 250 h 276"/>
                <a:gd name="T90" fmla="*/ 620 w 800"/>
                <a:gd name="T91" fmla="*/ 258 h 276"/>
                <a:gd name="T92" fmla="*/ 800 w 800"/>
                <a:gd name="T93" fmla="*/ 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0" h="276">
                  <a:moveTo>
                    <a:pt x="753" y="181"/>
                  </a:moveTo>
                  <a:lnTo>
                    <a:pt x="753" y="181"/>
                  </a:lnTo>
                  <a:lnTo>
                    <a:pt x="785" y="181"/>
                  </a:lnTo>
                  <a:lnTo>
                    <a:pt x="785" y="243"/>
                  </a:lnTo>
                  <a:lnTo>
                    <a:pt x="753" y="243"/>
                  </a:lnTo>
                  <a:lnTo>
                    <a:pt x="753" y="181"/>
                  </a:lnTo>
                  <a:close/>
                  <a:moveTo>
                    <a:pt x="449" y="148"/>
                  </a:moveTo>
                  <a:lnTo>
                    <a:pt x="449" y="148"/>
                  </a:lnTo>
                  <a:cubicBezTo>
                    <a:pt x="289" y="148"/>
                    <a:pt x="94" y="157"/>
                    <a:pt x="57" y="159"/>
                  </a:cubicBezTo>
                  <a:lnTo>
                    <a:pt x="57" y="74"/>
                  </a:lnTo>
                  <a:lnTo>
                    <a:pt x="743" y="74"/>
                  </a:lnTo>
                  <a:lnTo>
                    <a:pt x="743" y="159"/>
                  </a:lnTo>
                  <a:cubicBezTo>
                    <a:pt x="719" y="157"/>
                    <a:pt x="606" y="148"/>
                    <a:pt x="449" y="148"/>
                  </a:cubicBezTo>
                  <a:close/>
                  <a:moveTo>
                    <a:pt x="15" y="195"/>
                  </a:moveTo>
                  <a:lnTo>
                    <a:pt x="15" y="195"/>
                  </a:lnTo>
                  <a:lnTo>
                    <a:pt x="47" y="195"/>
                  </a:lnTo>
                  <a:lnTo>
                    <a:pt x="47" y="243"/>
                  </a:lnTo>
                  <a:lnTo>
                    <a:pt x="15" y="243"/>
                  </a:lnTo>
                  <a:lnTo>
                    <a:pt x="15" y="195"/>
                  </a:lnTo>
                  <a:close/>
                  <a:moveTo>
                    <a:pt x="47" y="117"/>
                  </a:moveTo>
                  <a:lnTo>
                    <a:pt x="47" y="117"/>
                  </a:lnTo>
                  <a:lnTo>
                    <a:pt x="15" y="117"/>
                  </a:lnTo>
                  <a:lnTo>
                    <a:pt x="15" y="74"/>
                  </a:lnTo>
                  <a:lnTo>
                    <a:pt x="47" y="74"/>
                  </a:lnTo>
                  <a:lnTo>
                    <a:pt x="47" y="117"/>
                  </a:lnTo>
                  <a:close/>
                  <a:moveTo>
                    <a:pt x="15" y="163"/>
                  </a:moveTo>
                  <a:lnTo>
                    <a:pt x="15" y="163"/>
                  </a:lnTo>
                  <a:lnTo>
                    <a:pt x="47" y="163"/>
                  </a:lnTo>
                  <a:lnTo>
                    <a:pt x="47" y="192"/>
                  </a:lnTo>
                  <a:lnTo>
                    <a:pt x="15" y="192"/>
                  </a:lnTo>
                  <a:lnTo>
                    <a:pt x="15" y="163"/>
                  </a:lnTo>
                  <a:close/>
                  <a:moveTo>
                    <a:pt x="47" y="159"/>
                  </a:moveTo>
                  <a:lnTo>
                    <a:pt x="47" y="159"/>
                  </a:lnTo>
                  <a:lnTo>
                    <a:pt x="15" y="159"/>
                  </a:lnTo>
                  <a:lnTo>
                    <a:pt x="15" y="121"/>
                  </a:lnTo>
                  <a:lnTo>
                    <a:pt x="47" y="121"/>
                  </a:lnTo>
                  <a:lnTo>
                    <a:pt x="47" y="159"/>
                  </a:lnTo>
                  <a:close/>
                  <a:moveTo>
                    <a:pt x="28" y="51"/>
                  </a:moveTo>
                  <a:lnTo>
                    <a:pt x="28" y="51"/>
                  </a:lnTo>
                  <a:lnTo>
                    <a:pt x="726" y="51"/>
                  </a:lnTo>
                  <a:lnTo>
                    <a:pt x="726" y="51"/>
                  </a:lnTo>
                  <a:lnTo>
                    <a:pt x="726" y="51"/>
                  </a:lnTo>
                  <a:lnTo>
                    <a:pt x="772" y="51"/>
                  </a:lnTo>
                  <a:lnTo>
                    <a:pt x="783" y="59"/>
                  </a:lnTo>
                  <a:lnTo>
                    <a:pt x="17" y="59"/>
                  </a:lnTo>
                  <a:lnTo>
                    <a:pt x="28" y="51"/>
                  </a:lnTo>
                  <a:close/>
                  <a:moveTo>
                    <a:pt x="133" y="10"/>
                  </a:moveTo>
                  <a:lnTo>
                    <a:pt x="133" y="10"/>
                  </a:lnTo>
                  <a:lnTo>
                    <a:pt x="663" y="10"/>
                  </a:lnTo>
                  <a:lnTo>
                    <a:pt x="710" y="41"/>
                  </a:lnTo>
                  <a:lnTo>
                    <a:pt x="99" y="41"/>
                  </a:lnTo>
                  <a:lnTo>
                    <a:pt x="133" y="10"/>
                  </a:lnTo>
                  <a:close/>
                  <a:moveTo>
                    <a:pt x="753" y="143"/>
                  </a:moveTo>
                  <a:lnTo>
                    <a:pt x="753" y="143"/>
                  </a:lnTo>
                  <a:lnTo>
                    <a:pt x="785" y="143"/>
                  </a:lnTo>
                  <a:lnTo>
                    <a:pt x="785" y="178"/>
                  </a:lnTo>
                  <a:lnTo>
                    <a:pt x="753" y="178"/>
                  </a:lnTo>
                  <a:lnTo>
                    <a:pt x="753" y="143"/>
                  </a:lnTo>
                  <a:close/>
                  <a:moveTo>
                    <a:pt x="785" y="139"/>
                  </a:moveTo>
                  <a:lnTo>
                    <a:pt x="785" y="139"/>
                  </a:lnTo>
                  <a:lnTo>
                    <a:pt x="753" y="139"/>
                  </a:lnTo>
                  <a:lnTo>
                    <a:pt x="753" y="74"/>
                  </a:lnTo>
                  <a:lnTo>
                    <a:pt x="785" y="74"/>
                  </a:lnTo>
                  <a:lnTo>
                    <a:pt x="785" y="139"/>
                  </a:lnTo>
                  <a:close/>
                  <a:moveTo>
                    <a:pt x="800" y="59"/>
                  </a:moveTo>
                  <a:lnTo>
                    <a:pt x="800" y="59"/>
                  </a:lnTo>
                  <a:lnTo>
                    <a:pt x="799" y="59"/>
                  </a:lnTo>
                  <a:lnTo>
                    <a:pt x="775" y="41"/>
                  </a:lnTo>
                  <a:lnTo>
                    <a:pt x="729" y="41"/>
                  </a:lnTo>
                  <a:lnTo>
                    <a:pt x="666" y="0"/>
                  </a:lnTo>
                  <a:lnTo>
                    <a:pt x="129" y="0"/>
                  </a:lnTo>
                  <a:lnTo>
                    <a:pt x="84" y="41"/>
                  </a:lnTo>
                  <a:lnTo>
                    <a:pt x="24" y="41"/>
                  </a:lnTo>
                  <a:lnTo>
                    <a:pt x="0" y="59"/>
                  </a:lnTo>
                  <a:lnTo>
                    <a:pt x="0" y="59"/>
                  </a:lnTo>
                  <a:lnTo>
                    <a:pt x="0" y="59"/>
                  </a:lnTo>
                  <a:lnTo>
                    <a:pt x="0" y="258"/>
                  </a:lnTo>
                  <a:lnTo>
                    <a:pt x="492" y="258"/>
                  </a:lnTo>
                  <a:cubicBezTo>
                    <a:pt x="495" y="268"/>
                    <a:pt x="505" y="276"/>
                    <a:pt x="516" y="276"/>
                  </a:cubicBezTo>
                  <a:cubicBezTo>
                    <a:pt x="531" y="276"/>
                    <a:pt x="542" y="264"/>
                    <a:pt x="542" y="250"/>
                  </a:cubicBezTo>
                  <a:cubicBezTo>
                    <a:pt x="542" y="236"/>
                    <a:pt x="531" y="224"/>
                    <a:pt x="516" y="224"/>
                  </a:cubicBezTo>
                  <a:cubicBezTo>
                    <a:pt x="505" y="224"/>
                    <a:pt x="495" y="232"/>
                    <a:pt x="492" y="243"/>
                  </a:cubicBezTo>
                  <a:lnTo>
                    <a:pt x="57" y="243"/>
                  </a:lnTo>
                  <a:lnTo>
                    <a:pt x="57" y="173"/>
                  </a:lnTo>
                  <a:cubicBezTo>
                    <a:pt x="92" y="172"/>
                    <a:pt x="288" y="162"/>
                    <a:pt x="449" y="162"/>
                  </a:cubicBezTo>
                  <a:cubicBezTo>
                    <a:pt x="609" y="162"/>
                    <a:pt x="723" y="172"/>
                    <a:pt x="743" y="173"/>
                  </a:cubicBezTo>
                  <a:lnTo>
                    <a:pt x="743" y="243"/>
                  </a:lnTo>
                  <a:lnTo>
                    <a:pt x="620" y="243"/>
                  </a:lnTo>
                  <a:cubicBezTo>
                    <a:pt x="617" y="232"/>
                    <a:pt x="607" y="224"/>
                    <a:pt x="595" y="224"/>
                  </a:cubicBezTo>
                  <a:cubicBezTo>
                    <a:pt x="581" y="224"/>
                    <a:pt x="569" y="236"/>
                    <a:pt x="569" y="250"/>
                  </a:cubicBezTo>
                  <a:cubicBezTo>
                    <a:pt x="569" y="264"/>
                    <a:pt x="581" y="276"/>
                    <a:pt x="595" y="276"/>
                  </a:cubicBezTo>
                  <a:cubicBezTo>
                    <a:pt x="607" y="276"/>
                    <a:pt x="616" y="268"/>
                    <a:pt x="620" y="258"/>
                  </a:cubicBezTo>
                  <a:lnTo>
                    <a:pt x="800" y="258"/>
                  </a:lnTo>
                  <a:lnTo>
                    <a:pt x="800" y="59"/>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 name="Freeform 70"/>
            <p:cNvSpPr>
              <a:spLocks/>
            </p:cNvSpPr>
            <p:nvPr/>
          </p:nvSpPr>
          <p:spPr bwMode="auto">
            <a:xfrm>
              <a:off x="5346700" y="1150938"/>
              <a:ext cx="12700" cy="12700"/>
            </a:xfrm>
            <a:custGeom>
              <a:avLst/>
              <a:gdLst>
                <a:gd name="T0" fmla="*/ 13 w 13"/>
                <a:gd name="T1" fmla="*/ 0 h 13"/>
                <a:gd name="T2" fmla="*/ 13 w 13"/>
                <a:gd name="T3" fmla="*/ 0 h 13"/>
                <a:gd name="T4" fmla="*/ 0 w 13"/>
                <a:gd name="T5" fmla="*/ 0 h 13"/>
                <a:gd name="T6" fmla="*/ 0 w 13"/>
                <a:gd name="T7" fmla="*/ 13 h 13"/>
                <a:gd name="T8" fmla="*/ 13 w 13"/>
                <a:gd name="T9" fmla="*/ 13 h 13"/>
                <a:gd name="T10" fmla="*/ 1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13" y="0"/>
                  </a:moveTo>
                  <a:lnTo>
                    <a:pt x="13" y="0"/>
                  </a:lnTo>
                  <a:lnTo>
                    <a:pt x="0" y="0"/>
                  </a:lnTo>
                  <a:lnTo>
                    <a:pt x="0" y="13"/>
                  </a:lnTo>
                  <a:lnTo>
                    <a:pt x="13" y="13"/>
                  </a:lnTo>
                  <a:lnTo>
                    <a:pt x="13"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 name="Freeform 71"/>
            <p:cNvSpPr>
              <a:spLocks/>
            </p:cNvSpPr>
            <p:nvPr/>
          </p:nvSpPr>
          <p:spPr bwMode="auto">
            <a:xfrm>
              <a:off x="5346700" y="1130300"/>
              <a:ext cx="12700" cy="12700"/>
            </a:xfrm>
            <a:custGeom>
              <a:avLst/>
              <a:gdLst>
                <a:gd name="T0" fmla="*/ 13 w 13"/>
                <a:gd name="T1" fmla="*/ 0 h 14"/>
                <a:gd name="T2" fmla="*/ 13 w 13"/>
                <a:gd name="T3" fmla="*/ 0 h 14"/>
                <a:gd name="T4" fmla="*/ 0 w 13"/>
                <a:gd name="T5" fmla="*/ 0 h 14"/>
                <a:gd name="T6" fmla="*/ 0 w 13"/>
                <a:gd name="T7" fmla="*/ 14 h 14"/>
                <a:gd name="T8" fmla="*/ 13 w 13"/>
                <a:gd name="T9" fmla="*/ 14 h 14"/>
                <a:gd name="T10" fmla="*/ 13 w 13"/>
                <a:gd name="T11" fmla="*/ 0 h 14"/>
              </a:gdLst>
              <a:ahLst/>
              <a:cxnLst>
                <a:cxn ang="0">
                  <a:pos x="T0" y="T1"/>
                </a:cxn>
                <a:cxn ang="0">
                  <a:pos x="T2" y="T3"/>
                </a:cxn>
                <a:cxn ang="0">
                  <a:pos x="T4" y="T5"/>
                </a:cxn>
                <a:cxn ang="0">
                  <a:pos x="T6" y="T7"/>
                </a:cxn>
                <a:cxn ang="0">
                  <a:pos x="T8" y="T9"/>
                </a:cxn>
                <a:cxn ang="0">
                  <a:pos x="T10" y="T11"/>
                </a:cxn>
              </a:cxnLst>
              <a:rect l="0" t="0" r="r" b="b"/>
              <a:pathLst>
                <a:path w="13" h="14">
                  <a:moveTo>
                    <a:pt x="13" y="0"/>
                  </a:moveTo>
                  <a:lnTo>
                    <a:pt x="13" y="0"/>
                  </a:lnTo>
                  <a:lnTo>
                    <a:pt x="0" y="0"/>
                  </a:lnTo>
                  <a:lnTo>
                    <a:pt x="0" y="14"/>
                  </a:lnTo>
                  <a:lnTo>
                    <a:pt x="13" y="14"/>
                  </a:lnTo>
                  <a:lnTo>
                    <a:pt x="13"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 name="Freeform 72"/>
            <p:cNvSpPr>
              <a:spLocks/>
            </p:cNvSpPr>
            <p:nvPr/>
          </p:nvSpPr>
          <p:spPr bwMode="auto">
            <a:xfrm>
              <a:off x="5345113" y="1179513"/>
              <a:ext cx="15875" cy="17463"/>
            </a:xfrm>
            <a:custGeom>
              <a:avLst/>
              <a:gdLst>
                <a:gd name="T0" fmla="*/ 0 w 17"/>
                <a:gd name="T1" fmla="*/ 17 h 17"/>
                <a:gd name="T2" fmla="*/ 0 w 17"/>
                <a:gd name="T3" fmla="*/ 17 h 17"/>
                <a:gd name="T4" fmla="*/ 17 w 17"/>
                <a:gd name="T5" fmla="*/ 17 h 17"/>
                <a:gd name="T6" fmla="*/ 17 w 17"/>
                <a:gd name="T7" fmla="*/ 0 h 17"/>
                <a:gd name="T8" fmla="*/ 0 w 17"/>
                <a:gd name="T9" fmla="*/ 0 h 17"/>
                <a:gd name="T10" fmla="*/ 0 w 17"/>
                <a:gd name="T11" fmla="*/ 17 h 17"/>
              </a:gdLst>
              <a:ahLst/>
              <a:cxnLst>
                <a:cxn ang="0">
                  <a:pos x="T0" y="T1"/>
                </a:cxn>
                <a:cxn ang="0">
                  <a:pos x="T2" y="T3"/>
                </a:cxn>
                <a:cxn ang="0">
                  <a:pos x="T4" y="T5"/>
                </a:cxn>
                <a:cxn ang="0">
                  <a:pos x="T6" y="T7"/>
                </a:cxn>
                <a:cxn ang="0">
                  <a:pos x="T8" y="T9"/>
                </a:cxn>
                <a:cxn ang="0">
                  <a:pos x="T10" y="T11"/>
                </a:cxn>
              </a:cxnLst>
              <a:rect l="0" t="0" r="r" b="b"/>
              <a:pathLst>
                <a:path w="17" h="17">
                  <a:moveTo>
                    <a:pt x="0" y="17"/>
                  </a:moveTo>
                  <a:lnTo>
                    <a:pt x="0" y="17"/>
                  </a:lnTo>
                  <a:lnTo>
                    <a:pt x="17" y="17"/>
                  </a:lnTo>
                  <a:lnTo>
                    <a:pt x="17" y="0"/>
                  </a:lnTo>
                  <a:lnTo>
                    <a:pt x="0" y="0"/>
                  </a:lnTo>
                  <a:lnTo>
                    <a:pt x="0" y="17"/>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 name="Freeform 73"/>
            <p:cNvSpPr>
              <a:spLocks/>
            </p:cNvSpPr>
            <p:nvPr/>
          </p:nvSpPr>
          <p:spPr bwMode="auto">
            <a:xfrm>
              <a:off x="4640263" y="1196975"/>
              <a:ext cx="15875" cy="15875"/>
            </a:xfrm>
            <a:custGeom>
              <a:avLst/>
              <a:gdLst>
                <a:gd name="T0" fmla="*/ 0 w 17"/>
                <a:gd name="T1" fmla="*/ 16 h 16"/>
                <a:gd name="T2" fmla="*/ 0 w 17"/>
                <a:gd name="T3" fmla="*/ 16 h 16"/>
                <a:gd name="T4" fmla="*/ 17 w 17"/>
                <a:gd name="T5" fmla="*/ 16 h 16"/>
                <a:gd name="T6" fmla="*/ 17 w 17"/>
                <a:gd name="T7" fmla="*/ 0 h 16"/>
                <a:gd name="T8" fmla="*/ 0 w 17"/>
                <a:gd name="T9" fmla="*/ 0 h 16"/>
                <a:gd name="T10" fmla="*/ 0 w 17"/>
                <a:gd name="T11" fmla="*/ 16 h 16"/>
              </a:gdLst>
              <a:ahLst/>
              <a:cxnLst>
                <a:cxn ang="0">
                  <a:pos x="T0" y="T1"/>
                </a:cxn>
                <a:cxn ang="0">
                  <a:pos x="T2" y="T3"/>
                </a:cxn>
                <a:cxn ang="0">
                  <a:pos x="T4" y="T5"/>
                </a:cxn>
                <a:cxn ang="0">
                  <a:pos x="T6" y="T7"/>
                </a:cxn>
                <a:cxn ang="0">
                  <a:pos x="T8" y="T9"/>
                </a:cxn>
                <a:cxn ang="0">
                  <a:pos x="T10" y="T11"/>
                </a:cxn>
              </a:cxnLst>
              <a:rect l="0" t="0" r="r" b="b"/>
              <a:pathLst>
                <a:path w="17" h="16">
                  <a:moveTo>
                    <a:pt x="0" y="16"/>
                  </a:moveTo>
                  <a:lnTo>
                    <a:pt x="0" y="16"/>
                  </a:lnTo>
                  <a:lnTo>
                    <a:pt x="17" y="16"/>
                  </a:lnTo>
                  <a:lnTo>
                    <a:pt x="17" y="0"/>
                  </a:lnTo>
                  <a:lnTo>
                    <a:pt x="0" y="0"/>
                  </a:lnTo>
                  <a:lnTo>
                    <a:pt x="0"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 name="Freeform 74"/>
            <p:cNvSpPr>
              <a:spLocks/>
            </p:cNvSpPr>
            <p:nvPr/>
          </p:nvSpPr>
          <p:spPr bwMode="auto">
            <a:xfrm>
              <a:off x="4640263" y="1254125"/>
              <a:ext cx="1588" cy="3175"/>
            </a:xfrm>
            <a:custGeom>
              <a:avLst/>
              <a:gdLst>
                <a:gd name="T0" fmla="*/ 2 w 3"/>
                <a:gd name="T1" fmla="*/ 1 h 3"/>
                <a:gd name="T2" fmla="*/ 2 w 3"/>
                <a:gd name="T3" fmla="*/ 1 h 3"/>
                <a:gd name="T4" fmla="*/ 1 w 3"/>
                <a:gd name="T5" fmla="*/ 1 h 3"/>
                <a:gd name="T6" fmla="*/ 1 w 3"/>
                <a:gd name="T7" fmla="*/ 0 h 3"/>
                <a:gd name="T8" fmla="*/ 0 w 3"/>
                <a:gd name="T9" fmla="*/ 0 h 3"/>
                <a:gd name="T10" fmla="*/ 0 w 3"/>
                <a:gd name="T11" fmla="*/ 3 h 3"/>
                <a:gd name="T12" fmla="*/ 1 w 3"/>
                <a:gd name="T13" fmla="*/ 3 h 3"/>
                <a:gd name="T14" fmla="*/ 1 w 3"/>
                <a:gd name="T15" fmla="*/ 1 h 3"/>
                <a:gd name="T16" fmla="*/ 2 w 3"/>
                <a:gd name="T17" fmla="*/ 1 h 3"/>
                <a:gd name="T18" fmla="*/ 2 w 3"/>
                <a:gd name="T19" fmla="*/ 3 h 3"/>
                <a:gd name="T20" fmla="*/ 3 w 3"/>
                <a:gd name="T21" fmla="*/ 3 h 3"/>
                <a:gd name="T22" fmla="*/ 3 w 3"/>
                <a:gd name="T23" fmla="*/ 0 h 3"/>
                <a:gd name="T24" fmla="*/ 2 w 3"/>
                <a:gd name="T25" fmla="*/ 0 h 3"/>
                <a:gd name="T26" fmla="*/ 2 w 3"/>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1"/>
                  </a:moveTo>
                  <a:lnTo>
                    <a:pt x="2" y="1"/>
                  </a:lnTo>
                  <a:lnTo>
                    <a:pt x="1" y="1"/>
                  </a:lnTo>
                  <a:lnTo>
                    <a:pt x="1" y="0"/>
                  </a:lnTo>
                  <a:lnTo>
                    <a:pt x="0" y="0"/>
                  </a:lnTo>
                  <a:lnTo>
                    <a:pt x="0" y="3"/>
                  </a:lnTo>
                  <a:lnTo>
                    <a:pt x="1" y="3"/>
                  </a:lnTo>
                  <a:lnTo>
                    <a:pt x="1" y="1"/>
                  </a:lnTo>
                  <a:lnTo>
                    <a:pt x="2" y="1"/>
                  </a:lnTo>
                  <a:lnTo>
                    <a:pt x="2" y="3"/>
                  </a:lnTo>
                  <a:lnTo>
                    <a:pt x="3" y="3"/>
                  </a:lnTo>
                  <a:lnTo>
                    <a:pt x="3" y="0"/>
                  </a:lnTo>
                  <a:lnTo>
                    <a:pt x="2" y="0"/>
                  </a:lnTo>
                  <a:lnTo>
                    <a:pt x="2" y="1"/>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 name="Freeform 75"/>
            <p:cNvSpPr>
              <a:spLocks/>
            </p:cNvSpPr>
            <p:nvPr/>
          </p:nvSpPr>
          <p:spPr bwMode="auto">
            <a:xfrm>
              <a:off x="4641850" y="1254125"/>
              <a:ext cx="3175" cy="3175"/>
            </a:xfrm>
            <a:custGeom>
              <a:avLst/>
              <a:gdLst>
                <a:gd name="T0" fmla="*/ 3 w 3"/>
                <a:gd name="T1" fmla="*/ 2 h 3"/>
                <a:gd name="T2" fmla="*/ 3 w 3"/>
                <a:gd name="T3" fmla="*/ 2 h 3"/>
                <a:gd name="T4" fmla="*/ 2 w 3"/>
                <a:gd name="T5" fmla="*/ 2 h 3"/>
                <a:gd name="T6" fmla="*/ 1 w 3"/>
                <a:gd name="T7" fmla="*/ 2 h 3"/>
                <a:gd name="T8" fmla="*/ 1 w 3"/>
                <a:gd name="T9" fmla="*/ 0 h 3"/>
                <a:gd name="T10" fmla="*/ 0 w 3"/>
                <a:gd name="T11" fmla="*/ 0 h 3"/>
                <a:gd name="T12" fmla="*/ 0 w 3"/>
                <a:gd name="T13" fmla="*/ 2 h 3"/>
                <a:gd name="T14" fmla="*/ 1 w 3"/>
                <a:gd name="T15" fmla="*/ 2 h 3"/>
                <a:gd name="T16" fmla="*/ 2 w 3"/>
                <a:gd name="T17" fmla="*/ 3 h 3"/>
                <a:gd name="T18" fmla="*/ 3 w 3"/>
                <a:gd name="T19" fmla="*/ 2 h 3"/>
                <a:gd name="T20" fmla="*/ 3 w 3"/>
                <a:gd name="T21" fmla="*/ 2 h 3"/>
                <a:gd name="T22" fmla="*/ 3 w 3"/>
                <a:gd name="T23" fmla="*/ 0 h 3"/>
                <a:gd name="T24" fmla="*/ 3 w 3"/>
                <a:gd name="T25" fmla="*/ 0 h 3"/>
                <a:gd name="T26" fmla="*/ 3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3" y="2"/>
                  </a:moveTo>
                  <a:lnTo>
                    <a:pt x="3" y="2"/>
                  </a:lnTo>
                  <a:cubicBezTo>
                    <a:pt x="3" y="2"/>
                    <a:pt x="3" y="2"/>
                    <a:pt x="2" y="2"/>
                  </a:cubicBezTo>
                  <a:cubicBezTo>
                    <a:pt x="1" y="2"/>
                    <a:pt x="1" y="2"/>
                    <a:pt x="1" y="2"/>
                  </a:cubicBezTo>
                  <a:lnTo>
                    <a:pt x="1" y="0"/>
                  </a:lnTo>
                  <a:lnTo>
                    <a:pt x="0" y="0"/>
                  </a:lnTo>
                  <a:lnTo>
                    <a:pt x="0" y="2"/>
                  </a:lnTo>
                  <a:cubicBezTo>
                    <a:pt x="0" y="2"/>
                    <a:pt x="1" y="2"/>
                    <a:pt x="1" y="2"/>
                  </a:cubicBezTo>
                  <a:cubicBezTo>
                    <a:pt x="1" y="3"/>
                    <a:pt x="1" y="3"/>
                    <a:pt x="2" y="3"/>
                  </a:cubicBezTo>
                  <a:cubicBezTo>
                    <a:pt x="3" y="3"/>
                    <a:pt x="3" y="3"/>
                    <a:pt x="3" y="2"/>
                  </a:cubicBezTo>
                  <a:cubicBezTo>
                    <a:pt x="3" y="2"/>
                    <a:pt x="3" y="2"/>
                    <a:pt x="3" y="2"/>
                  </a:cubicBezTo>
                  <a:lnTo>
                    <a:pt x="3" y="0"/>
                  </a:lnTo>
                  <a:lnTo>
                    <a:pt x="3" y="0"/>
                  </a:lnTo>
                  <a:lnTo>
                    <a:pt x="3" y="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 name="Freeform 76"/>
            <p:cNvSpPr>
              <a:spLocks noEditPoints="1"/>
            </p:cNvSpPr>
            <p:nvPr/>
          </p:nvSpPr>
          <p:spPr bwMode="auto">
            <a:xfrm>
              <a:off x="4646613" y="1254125"/>
              <a:ext cx="3175" cy="3175"/>
            </a:xfrm>
            <a:custGeom>
              <a:avLst/>
              <a:gdLst>
                <a:gd name="T0" fmla="*/ 1 w 3"/>
                <a:gd name="T1" fmla="*/ 1 h 3"/>
                <a:gd name="T2" fmla="*/ 1 w 3"/>
                <a:gd name="T3" fmla="*/ 1 h 3"/>
                <a:gd name="T4" fmla="*/ 1 w 3"/>
                <a:gd name="T5" fmla="*/ 0 h 3"/>
                <a:gd name="T6" fmla="*/ 2 w 3"/>
                <a:gd name="T7" fmla="*/ 1 h 3"/>
                <a:gd name="T8" fmla="*/ 1 w 3"/>
                <a:gd name="T9" fmla="*/ 1 h 3"/>
                <a:gd name="T10" fmla="*/ 1 w 3"/>
                <a:gd name="T11" fmla="*/ 0 h 3"/>
                <a:gd name="T12" fmla="*/ 1 w 3"/>
                <a:gd name="T13" fmla="*/ 0 h 3"/>
                <a:gd name="T14" fmla="*/ 0 w 3"/>
                <a:gd name="T15" fmla="*/ 3 h 3"/>
                <a:gd name="T16" fmla="*/ 0 w 3"/>
                <a:gd name="T17" fmla="*/ 3 h 3"/>
                <a:gd name="T18" fmla="*/ 1 w 3"/>
                <a:gd name="T19" fmla="*/ 2 h 3"/>
                <a:gd name="T20" fmla="*/ 2 w 3"/>
                <a:gd name="T21" fmla="*/ 2 h 3"/>
                <a:gd name="T22" fmla="*/ 2 w 3"/>
                <a:gd name="T23" fmla="*/ 3 h 3"/>
                <a:gd name="T24" fmla="*/ 3 w 3"/>
                <a:gd name="T25" fmla="*/ 3 h 3"/>
                <a:gd name="T26" fmla="*/ 2 w 3"/>
                <a:gd name="T27" fmla="*/ 0 h 3"/>
                <a:gd name="T28" fmla="*/ 1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1" y="1"/>
                  </a:moveTo>
                  <a:lnTo>
                    <a:pt x="1" y="1"/>
                  </a:lnTo>
                  <a:lnTo>
                    <a:pt x="1" y="0"/>
                  </a:lnTo>
                  <a:lnTo>
                    <a:pt x="2" y="1"/>
                  </a:lnTo>
                  <a:lnTo>
                    <a:pt x="1" y="1"/>
                  </a:lnTo>
                  <a:close/>
                  <a:moveTo>
                    <a:pt x="1" y="0"/>
                  </a:moveTo>
                  <a:lnTo>
                    <a:pt x="1" y="0"/>
                  </a:lnTo>
                  <a:lnTo>
                    <a:pt x="0" y="3"/>
                  </a:lnTo>
                  <a:lnTo>
                    <a:pt x="0" y="3"/>
                  </a:lnTo>
                  <a:lnTo>
                    <a:pt x="1" y="2"/>
                  </a:lnTo>
                  <a:lnTo>
                    <a:pt x="2" y="2"/>
                  </a:lnTo>
                  <a:lnTo>
                    <a:pt x="2" y="3"/>
                  </a:lnTo>
                  <a:lnTo>
                    <a:pt x="3" y="3"/>
                  </a:lnTo>
                  <a:lnTo>
                    <a:pt x="2" y="0"/>
                  </a:lnTo>
                  <a:lnTo>
                    <a:pt x="1"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 name="Freeform 77"/>
            <p:cNvSpPr>
              <a:spLocks/>
            </p:cNvSpPr>
            <p:nvPr/>
          </p:nvSpPr>
          <p:spPr bwMode="auto">
            <a:xfrm>
              <a:off x="4649788" y="1254125"/>
              <a:ext cx="4763" cy="3175"/>
            </a:xfrm>
            <a:custGeom>
              <a:avLst/>
              <a:gdLst>
                <a:gd name="T0" fmla="*/ 3 w 5"/>
                <a:gd name="T1" fmla="*/ 2 h 3"/>
                <a:gd name="T2" fmla="*/ 3 w 5"/>
                <a:gd name="T3" fmla="*/ 2 h 3"/>
                <a:gd name="T4" fmla="*/ 3 w 5"/>
                <a:gd name="T5" fmla="*/ 0 h 3"/>
                <a:gd name="T6" fmla="*/ 2 w 5"/>
                <a:gd name="T7" fmla="*/ 0 h 3"/>
                <a:gd name="T8" fmla="*/ 1 w 5"/>
                <a:gd name="T9" fmla="*/ 2 h 3"/>
                <a:gd name="T10" fmla="*/ 0 w 5"/>
                <a:gd name="T11" fmla="*/ 0 h 3"/>
                <a:gd name="T12" fmla="*/ 0 w 5"/>
                <a:gd name="T13" fmla="*/ 0 h 3"/>
                <a:gd name="T14" fmla="*/ 1 w 5"/>
                <a:gd name="T15" fmla="*/ 3 h 3"/>
                <a:gd name="T16" fmla="*/ 2 w 5"/>
                <a:gd name="T17" fmla="*/ 3 h 3"/>
                <a:gd name="T18" fmla="*/ 2 w 5"/>
                <a:gd name="T19" fmla="*/ 0 h 3"/>
                <a:gd name="T20" fmla="*/ 3 w 5"/>
                <a:gd name="T21" fmla="*/ 3 h 3"/>
                <a:gd name="T22" fmla="*/ 4 w 5"/>
                <a:gd name="T23" fmla="*/ 3 h 3"/>
                <a:gd name="T24" fmla="*/ 5 w 5"/>
                <a:gd name="T25" fmla="*/ 0 h 3"/>
                <a:gd name="T26" fmla="*/ 4 w 5"/>
                <a:gd name="T27" fmla="*/ 0 h 3"/>
                <a:gd name="T28" fmla="*/ 3 w 5"/>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3" y="2"/>
                  </a:moveTo>
                  <a:lnTo>
                    <a:pt x="3" y="2"/>
                  </a:lnTo>
                  <a:lnTo>
                    <a:pt x="3" y="0"/>
                  </a:lnTo>
                  <a:lnTo>
                    <a:pt x="2" y="0"/>
                  </a:lnTo>
                  <a:lnTo>
                    <a:pt x="1" y="2"/>
                  </a:lnTo>
                  <a:lnTo>
                    <a:pt x="0" y="0"/>
                  </a:lnTo>
                  <a:lnTo>
                    <a:pt x="0" y="0"/>
                  </a:lnTo>
                  <a:lnTo>
                    <a:pt x="1" y="3"/>
                  </a:lnTo>
                  <a:lnTo>
                    <a:pt x="2" y="3"/>
                  </a:lnTo>
                  <a:lnTo>
                    <a:pt x="2" y="0"/>
                  </a:lnTo>
                  <a:lnTo>
                    <a:pt x="3" y="3"/>
                  </a:lnTo>
                  <a:lnTo>
                    <a:pt x="4" y="3"/>
                  </a:lnTo>
                  <a:lnTo>
                    <a:pt x="5" y="0"/>
                  </a:lnTo>
                  <a:lnTo>
                    <a:pt x="4" y="0"/>
                  </a:lnTo>
                  <a:lnTo>
                    <a:pt x="3" y="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 name="Freeform 78"/>
            <p:cNvSpPr>
              <a:spLocks/>
            </p:cNvSpPr>
            <p:nvPr/>
          </p:nvSpPr>
          <p:spPr bwMode="auto">
            <a:xfrm>
              <a:off x="4654550" y="1254125"/>
              <a:ext cx="1588" cy="3175"/>
            </a:xfrm>
            <a:custGeom>
              <a:avLst/>
              <a:gdLst>
                <a:gd name="T0" fmla="*/ 0 w 3"/>
                <a:gd name="T1" fmla="*/ 1 h 3"/>
                <a:gd name="T2" fmla="*/ 0 w 3"/>
                <a:gd name="T3" fmla="*/ 1 h 3"/>
                <a:gd name="T4" fmla="*/ 0 w 3"/>
                <a:gd name="T5" fmla="*/ 3 h 3"/>
                <a:gd name="T6" fmla="*/ 1 w 3"/>
                <a:gd name="T7" fmla="*/ 3 h 3"/>
                <a:gd name="T8" fmla="*/ 3 w 3"/>
                <a:gd name="T9" fmla="*/ 3 h 3"/>
                <a:gd name="T10" fmla="*/ 3 w 3"/>
                <a:gd name="T11" fmla="*/ 2 h 3"/>
                <a:gd name="T12" fmla="*/ 2 w 3"/>
                <a:gd name="T13" fmla="*/ 2 h 3"/>
                <a:gd name="T14" fmla="*/ 1 w 3"/>
                <a:gd name="T15" fmla="*/ 1 h 3"/>
                <a:gd name="T16" fmla="*/ 3 w 3"/>
                <a:gd name="T17" fmla="*/ 1 h 3"/>
                <a:gd name="T18" fmla="*/ 3 w 3"/>
                <a:gd name="T19" fmla="*/ 1 h 3"/>
                <a:gd name="T20" fmla="*/ 1 w 3"/>
                <a:gd name="T21" fmla="*/ 1 h 3"/>
                <a:gd name="T22" fmla="*/ 2 w 3"/>
                <a:gd name="T23" fmla="*/ 0 h 3"/>
                <a:gd name="T24" fmla="*/ 3 w 3"/>
                <a:gd name="T25" fmla="*/ 0 h 3"/>
                <a:gd name="T26" fmla="*/ 3 w 3"/>
                <a:gd name="T27" fmla="*/ 0 h 3"/>
                <a:gd name="T28" fmla="*/ 2 w 3"/>
                <a:gd name="T29" fmla="*/ 0 h 3"/>
                <a:gd name="T30" fmla="*/ 0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0" y="1"/>
                  </a:moveTo>
                  <a:lnTo>
                    <a:pt x="0" y="1"/>
                  </a:lnTo>
                  <a:cubicBezTo>
                    <a:pt x="0" y="2"/>
                    <a:pt x="0" y="2"/>
                    <a:pt x="0" y="3"/>
                  </a:cubicBezTo>
                  <a:cubicBezTo>
                    <a:pt x="1" y="3"/>
                    <a:pt x="1" y="3"/>
                    <a:pt x="1" y="3"/>
                  </a:cubicBezTo>
                  <a:lnTo>
                    <a:pt x="3" y="3"/>
                  </a:lnTo>
                  <a:lnTo>
                    <a:pt x="3" y="2"/>
                  </a:lnTo>
                  <a:lnTo>
                    <a:pt x="2" y="2"/>
                  </a:lnTo>
                  <a:cubicBezTo>
                    <a:pt x="1" y="2"/>
                    <a:pt x="1" y="2"/>
                    <a:pt x="1" y="1"/>
                  </a:cubicBezTo>
                  <a:lnTo>
                    <a:pt x="3" y="1"/>
                  </a:lnTo>
                  <a:lnTo>
                    <a:pt x="3" y="1"/>
                  </a:lnTo>
                  <a:lnTo>
                    <a:pt x="1" y="1"/>
                  </a:lnTo>
                  <a:cubicBezTo>
                    <a:pt x="1" y="0"/>
                    <a:pt x="1" y="0"/>
                    <a:pt x="2" y="0"/>
                  </a:cubicBezTo>
                  <a:lnTo>
                    <a:pt x="3" y="0"/>
                  </a:lnTo>
                  <a:lnTo>
                    <a:pt x="3" y="0"/>
                  </a:lnTo>
                  <a:lnTo>
                    <a:pt x="2" y="0"/>
                  </a:lnTo>
                  <a:cubicBezTo>
                    <a:pt x="0" y="0"/>
                    <a:pt x="0" y="0"/>
                    <a:pt x="0" y="1"/>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 name="Freeform 79"/>
            <p:cNvSpPr>
              <a:spLocks/>
            </p:cNvSpPr>
            <p:nvPr/>
          </p:nvSpPr>
          <p:spPr bwMode="auto">
            <a:xfrm>
              <a:off x="4656138" y="1254125"/>
              <a:ext cx="1588" cy="3175"/>
            </a:xfrm>
            <a:custGeom>
              <a:avLst/>
              <a:gdLst>
                <a:gd name="T0" fmla="*/ 0 w 1"/>
                <a:gd name="T1" fmla="*/ 3 h 3"/>
                <a:gd name="T2" fmla="*/ 0 w 1"/>
                <a:gd name="T3" fmla="*/ 3 h 3"/>
                <a:gd name="T4" fmla="*/ 1 w 1"/>
                <a:gd name="T5" fmla="*/ 3 h 3"/>
                <a:gd name="T6" fmla="*/ 1 w 1"/>
                <a:gd name="T7" fmla="*/ 0 h 3"/>
                <a:gd name="T8" fmla="*/ 0 w 1"/>
                <a:gd name="T9" fmla="*/ 0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6" name="Freeform 80"/>
            <p:cNvSpPr>
              <a:spLocks/>
            </p:cNvSpPr>
            <p:nvPr/>
          </p:nvSpPr>
          <p:spPr bwMode="auto">
            <a:xfrm>
              <a:off x="4640263" y="1241425"/>
              <a:ext cx="6350" cy="7938"/>
            </a:xfrm>
            <a:custGeom>
              <a:avLst/>
              <a:gdLst>
                <a:gd name="T0" fmla="*/ 7 w 7"/>
                <a:gd name="T1" fmla="*/ 9 h 9"/>
                <a:gd name="T2" fmla="*/ 7 w 7"/>
                <a:gd name="T3" fmla="*/ 9 h 9"/>
                <a:gd name="T4" fmla="*/ 7 w 7"/>
                <a:gd name="T5" fmla="*/ 9 h 9"/>
                <a:gd name="T6" fmla="*/ 7 w 7"/>
                <a:gd name="T7" fmla="*/ 9 h 9"/>
                <a:gd name="T8" fmla="*/ 2 w 7"/>
                <a:gd name="T9" fmla="*/ 0 h 9"/>
                <a:gd name="T10" fmla="*/ 0 w 7"/>
                <a:gd name="T11" fmla="*/ 3 h 9"/>
                <a:gd name="T12" fmla="*/ 1 w 7"/>
                <a:gd name="T13" fmla="*/ 5 h 9"/>
                <a:gd name="T14" fmla="*/ 7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7" y="9"/>
                  </a:moveTo>
                  <a:lnTo>
                    <a:pt x="7" y="9"/>
                  </a:lnTo>
                  <a:lnTo>
                    <a:pt x="7" y="9"/>
                  </a:lnTo>
                  <a:cubicBezTo>
                    <a:pt x="7" y="9"/>
                    <a:pt x="7" y="9"/>
                    <a:pt x="7" y="9"/>
                  </a:cubicBezTo>
                  <a:cubicBezTo>
                    <a:pt x="5" y="4"/>
                    <a:pt x="2" y="0"/>
                    <a:pt x="2" y="0"/>
                  </a:cubicBezTo>
                  <a:cubicBezTo>
                    <a:pt x="2" y="0"/>
                    <a:pt x="0" y="2"/>
                    <a:pt x="0" y="3"/>
                  </a:cubicBezTo>
                  <a:cubicBezTo>
                    <a:pt x="0" y="5"/>
                    <a:pt x="1" y="5"/>
                    <a:pt x="1" y="5"/>
                  </a:cubicBezTo>
                  <a:cubicBezTo>
                    <a:pt x="3" y="7"/>
                    <a:pt x="6" y="9"/>
                    <a:pt x="7" y="9"/>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7" name="Freeform 81"/>
            <p:cNvSpPr>
              <a:spLocks/>
            </p:cNvSpPr>
            <p:nvPr/>
          </p:nvSpPr>
          <p:spPr bwMode="auto">
            <a:xfrm>
              <a:off x="4641850" y="1250950"/>
              <a:ext cx="4763" cy="1588"/>
            </a:xfrm>
            <a:custGeom>
              <a:avLst/>
              <a:gdLst>
                <a:gd name="T0" fmla="*/ 6 w 6"/>
                <a:gd name="T1" fmla="*/ 0 h 2"/>
                <a:gd name="T2" fmla="*/ 6 w 6"/>
                <a:gd name="T3" fmla="*/ 0 h 2"/>
                <a:gd name="T4" fmla="*/ 6 w 6"/>
                <a:gd name="T5" fmla="*/ 0 h 2"/>
                <a:gd name="T6" fmla="*/ 6 w 6"/>
                <a:gd name="T7" fmla="*/ 0 h 2"/>
                <a:gd name="T8" fmla="*/ 0 w 6"/>
                <a:gd name="T9" fmla="*/ 0 h 2"/>
                <a:gd name="T10" fmla="*/ 3 w 6"/>
                <a:gd name="T11" fmla="*/ 2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lnTo>
                    <a:pt x="6" y="0"/>
                  </a:lnTo>
                  <a:cubicBezTo>
                    <a:pt x="6" y="0"/>
                    <a:pt x="6" y="0"/>
                    <a:pt x="6" y="0"/>
                  </a:cubicBezTo>
                  <a:cubicBezTo>
                    <a:pt x="6" y="0"/>
                    <a:pt x="6" y="0"/>
                    <a:pt x="6" y="0"/>
                  </a:cubicBezTo>
                  <a:lnTo>
                    <a:pt x="0" y="0"/>
                  </a:lnTo>
                  <a:cubicBezTo>
                    <a:pt x="0" y="1"/>
                    <a:pt x="1" y="2"/>
                    <a:pt x="3" y="2"/>
                  </a:cubicBezTo>
                  <a:cubicBezTo>
                    <a:pt x="3" y="2"/>
                    <a:pt x="5" y="1"/>
                    <a:pt x="6"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8" name="Freeform 82"/>
            <p:cNvSpPr>
              <a:spLocks/>
            </p:cNvSpPr>
            <p:nvPr/>
          </p:nvSpPr>
          <p:spPr bwMode="auto">
            <a:xfrm>
              <a:off x="4640263" y="1246188"/>
              <a:ext cx="6350" cy="4763"/>
            </a:xfrm>
            <a:custGeom>
              <a:avLst/>
              <a:gdLst>
                <a:gd name="T0" fmla="*/ 2 w 8"/>
                <a:gd name="T1" fmla="*/ 4 h 5"/>
                <a:gd name="T2" fmla="*/ 2 w 8"/>
                <a:gd name="T3" fmla="*/ 4 h 5"/>
                <a:gd name="T4" fmla="*/ 3 w 8"/>
                <a:gd name="T5" fmla="*/ 5 h 5"/>
                <a:gd name="T6" fmla="*/ 8 w 8"/>
                <a:gd name="T7" fmla="*/ 5 h 5"/>
                <a:gd name="T8" fmla="*/ 8 w 8"/>
                <a:gd name="T9" fmla="*/ 5 h 5"/>
                <a:gd name="T10" fmla="*/ 8 w 8"/>
                <a:gd name="T11" fmla="*/ 5 h 5"/>
                <a:gd name="T12" fmla="*/ 0 w 8"/>
                <a:gd name="T13" fmla="*/ 0 h 5"/>
                <a:gd name="T14" fmla="*/ 0 w 8"/>
                <a:gd name="T15" fmla="*/ 1 h 5"/>
                <a:gd name="T16" fmla="*/ 0 w 8"/>
                <a:gd name="T17" fmla="*/ 2 h 5"/>
                <a:gd name="T18" fmla="*/ 0 w 8"/>
                <a:gd name="T19" fmla="*/ 3 h 5"/>
                <a:gd name="T20" fmla="*/ 2 w 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4"/>
                  </a:moveTo>
                  <a:lnTo>
                    <a:pt x="2" y="4"/>
                  </a:lnTo>
                  <a:cubicBezTo>
                    <a:pt x="3" y="5"/>
                    <a:pt x="3" y="5"/>
                    <a:pt x="3" y="5"/>
                  </a:cubicBezTo>
                  <a:cubicBezTo>
                    <a:pt x="3" y="5"/>
                    <a:pt x="7" y="5"/>
                    <a:pt x="8" y="5"/>
                  </a:cubicBezTo>
                  <a:lnTo>
                    <a:pt x="8" y="5"/>
                  </a:lnTo>
                  <a:cubicBezTo>
                    <a:pt x="8" y="5"/>
                    <a:pt x="8" y="5"/>
                    <a:pt x="8" y="5"/>
                  </a:cubicBezTo>
                  <a:cubicBezTo>
                    <a:pt x="5" y="3"/>
                    <a:pt x="0" y="0"/>
                    <a:pt x="0" y="0"/>
                  </a:cubicBezTo>
                  <a:cubicBezTo>
                    <a:pt x="0" y="0"/>
                    <a:pt x="0" y="1"/>
                    <a:pt x="0" y="1"/>
                  </a:cubicBezTo>
                  <a:lnTo>
                    <a:pt x="0" y="2"/>
                  </a:lnTo>
                  <a:cubicBezTo>
                    <a:pt x="0" y="2"/>
                    <a:pt x="0" y="3"/>
                    <a:pt x="0" y="3"/>
                  </a:cubicBezTo>
                  <a:cubicBezTo>
                    <a:pt x="1" y="4"/>
                    <a:pt x="2" y="4"/>
                    <a:pt x="2" y="4"/>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9" name="Freeform 83"/>
            <p:cNvSpPr>
              <a:spLocks/>
            </p:cNvSpPr>
            <p:nvPr/>
          </p:nvSpPr>
          <p:spPr bwMode="auto">
            <a:xfrm>
              <a:off x="4645025" y="1239838"/>
              <a:ext cx="4763" cy="9525"/>
            </a:xfrm>
            <a:custGeom>
              <a:avLst/>
              <a:gdLst>
                <a:gd name="T0" fmla="*/ 4 w 5"/>
                <a:gd name="T1" fmla="*/ 10 h 11"/>
                <a:gd name="T2" fmla="*/ 4 w 5"/>
                <a:gd name="T3" fmla="*/ 10 h 11"/>
                <a:gd name="T4" fmla="*/ 4 w 5"/>
                <a:gd name="T5" fmla="*/ 10 h 11"/>
                <a:gd name="T6" fmla="*/ 4 w 5"/>
                <a:gd name="T7" fmla="*/ 10 h 11"/>
                <a:gd name="T8" fmla="*/ 3 w 5"/>
                <a:gd name="T9" fmla="*/ 0 h 11"/>
                <a:gd name="T10" fmla="*/ 2 w 5"/>
                <a:gd name="T11" fmla="*/ 0 h 11"/>
                <a:gd name="T12" fmla="*/ 0 w 5"/>
                <a:gd name="T13" fmla="*/ 2 h 11"/>
                <a:gd name="T14" fmla="*/ 0 w 5"/>
                <a:gd name="T15" fmla="*/ 4 h 11"/>
                <a:gd name="T16" fmla="*/ 4 w 5"/>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4" y="10"/>
                  </a:moveTo>
                  <a:lnTo>
                    <a:pt x="4" y="10"/>
                  </a:lnTo>
                  <a:cubicBezTo>
                    <a:pt x="4" y="11"/>
                    <a:pt x="4" y="10"/>
                    <a:pt x="4" y="10"/>
                  </a:cubicBezTo>
                  <a:cubicBezTo>
                    <a:pt x="4" y="10"/>
                    <a:pt x="4" y="10"/>
                    <a:pt x="4" y="10"/>
                  </a:cubicBezTo>
                  <a:cubicBezTo>
                    <a:pt x="5" y="2"/>
                    <a:pt x="3" y="0"/>
                    <a:pt x="3" y="0"/>
                  </a:cubicBezTo>
                  <a:cubicBezTo>
                    <a:pt x="3" y="0"/>
                    <a:pt x="2" y="0"/>
                    <a:pt x="2" y="0"/>
                  </a:cubicBezTo>
                  <a:cubicBezTo>
                    <a:pt x="1" y="0"/>
                    <a:pt x="0" y="2"/>
                    <a:pt x="0" y="2"/>
                  </a:cubicBezTo>
                  <a:cubicBezTo>
                    <a:pt x="0" y="3"/>
                    <a:pt x="0" y="4"/>
                    <a:pt x="0" y="4"/>
                  </a:cubicBezTo>
                  <a:cubicBezTo>
                    <a:pt x="1" y="6"/>
                    <a:pt x="3" y="10"/>
                    <a:pt x="4"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0" name="Freeform 84"/>
            <p:cNvSpPr>
              <a:spLocks/>
            </p:cNvSpPr>
            <p:nvPr/>
          </p:nvSpPr>
          <p:spPr bwMode="auto">
            <a:xfrm>
              <a:off x="4648200" y="1239838"/>
              <a:ext cx="4763" cy="9525"/>
            </a:xfrm>
            <a:custGeom>
              <a:avLst/>
              <a:gdLst>
                <a:gd name="T0" fmla="*/ 1 w 5"/>
                <a:gd name="T1" fmla="*/ 10 h 11"/>
                <a:gd name="T2" fmla="*/ 1 w 5"/>
                <a:gd name="T3" fmla="*/ 10 h 11"/>
                <a:gd name="T4" fmla="*/ 1 w 5"/>
                <a:gd name="T5" fmla="*/ 10 h 11"/>
                <a:gd name="T6" fmla="*/ 5 w 5"/>
                <a:gd name="T7" fmla="*/ 4 h 11"/>
                <a:gd name="T8" fmla="*/ 5 w 5"/>
                <a:gd name="T9" fmla="*/ 2 h 11"/>
                <a:gd name="T10" fmla="*/ 3 w 5"/>
                <a:gd name="T11" fmla="*/ 0 h 11"/>
                <a:gd name="T12" fmla="*/ 2 w 5"/>
                <a:gd name="T13" fmla="*/ 0 h 11"/>
                <a:gd name="T14" fmla="*/ 1 w 5"/>
                <a:gd name="T15" fmla="*/ 10 h 11"/>
                <a:gd name="T16" fmla="*/ 1 w 5"/>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1" y="10"/>
                  </a:moveTo>
                  <a:lnTo>
                    <a:pt x="1" y="10"/>
                  </a:lnTo>
                  <a:cubicBezTo>
                    <a:pt x="1" y="11"/>
                    <a:pt x="1" y="10"/>
                    <a:pt x="1" y="10"/>
                  </a:cubicBezTo>
                  <a:cubicBezTo>
                    <a:pt x="2" y="10"/>
                    <a:pt x="4" y="6"/>
                    <a:pt x="5" y="4"/>
                  </a:cubicBezTo>
                  <a:cubicBezTo>
                    <a:pt x="5" y="4"/>
                    <a:pt x="5" y="2"/>
                    <a:pt x="5" y="2"/>
                  </a:cubicBezTo>
                  <a:cubicBezTo>
                    <a:pt x="5" y="2"/>
                    <a:pt x="4" y="0"/>
                    <a:pt x="3" y="0"/>
                  </a:cubicBezTo>
                  <a:cubicBezTo>
                    <a:pt x="3" y="0"/>
                    <a:pt x="2" y="0"/>
                    <a:pt x="2" y="0"/>
                  </a:cubicBezTo>
                  <a:cubicBezTo>
                    <a:pt x="2" y="0"/>
                    <a:pt x="0" y="2"/>
                    <a:pt x="1" y="10"/>
                  </a:cubicBezTo>
                  <a:cubicBezTo>
                    <a:pt x="1" y="10"/>
                    <a:pt x="1" y="10"/>
                    <a:pt x="1"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1" name="Freeform 85"/>
            <p:cNvSpPr>
              <a:spLocks/>
            </p:cNvSpPr>
            <p:nvPr/>
          </p:nvSpPr>
          <p:spPr bwMode="auto">
            <a:xfrm>
              <a:off x="4649788" y="1250950"/>
              <a:ext cx="6350" cy="3175"/>
            </a:xfrm>
            <a:custGeom>
              <a:avLst/>
              <a:gdLst>
                <a:gd name="T0" fmla="*/ 0 w 6"/>
                <a:gd name="T1" fmla="*/ 0 h 3"/>
                <a:gd name="T2" fmla="*/ 0 w 6"/>
                <a:gd name="T3" fmla="*/ 0 h 3"/>
                <a:gd name="T4" fmla="*/ 0 w 6"/>
                <a:gd name="T5" fmla="*/ 0 h 3"/>
                <a:gd name="T6" fmla="*/ 3 w 6"/>
                <a:gd name="T7" fmla="*/ 2 h 3"/>
                <a:gd name="T8" fmla="*/ 6 w 6"/>
                <a:gd name="T9" fmla="*/ 0 h 3"/>
                <a:gd name="T10" fmla="*/ 0 w 6"/>
                <a:gd name="T11" fmla="*/ 0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0" y="0"/>
                  </a:lnTo>
                  <a:lnTo>
                    <a:pt x="0" y="0"/>
                  </a:lnTo>
                  <a:cubicBezTo>
                    <a:pt x="1" y="1"/>
                    <a:pt x="3" y="2"/>
                    <a:pt x="3" y="2"/>
                  </a:cubicBezTo>
                  <a:cubicBezTo>
                    <a:pt x="3" y="2"/>
                    <a:pt x="5" y="3"/>
                    <a:pt x="6"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2" name="Freeform 86"/>
            <p:cNvSpPr>
              <a:spLocks/>
            </p:cNvSpPr>
            <p:nvPr/>
          </p:nvSpPr>
          <p:spPr bwMode="auto">
            <a:xfrm>
              <a:off x="4649788" y="1246188"/>
              <a:ext cx="7938" cy="4763"/>
            </a:xfrm>
            <a:custGeom>
              <a:avLst/>
              <a:gdLst>
                <a:gd name="T0" fmla="*/ 0 w 8"/>
                <a:gd name="T1" fmla="*/ 5 h 5"/>
                <a:gd name="T2" fmla="*/ 0 w 8"/>
                <a:gd name="T3" fmla="*/ 5 h 5"/>
                <a:gd name="T4" fmla="*/ 0 w 8"/>
                <a:gd name="T5" fmla="*/ 5 h 5"/>
                <a:gd name="T6" fmla="*/ 5 w 8"/>
                <a:gd name="T7" fmla="*/ 5 h 5"/>
                <a:gd name="T8" fmla="*/ 6 w 8"/>
                <a:gd name="T9" fmla="*/ 4 h 5"/>
                <a:gd name="T10" fmla="*/ 8 w 8"/>
                <a:gd name="T11" fmla="*/ 3 h 5"/>
                <a:gd name="T12" fmla="*/ 8 w 8"/>
                <a:gd name="T13" fmla="*/ 1 h 5"/>
                <a:gd name="T14" fmla="*/ 8 w 8"/>
                <a:gd name="T15" fmla="*/ 1 h 5"/>
                <a:gd name="T16" fmla="*/ 8 w 8"/>
                <a:gd name="T17" fmla="*/ 0 h 5"/>
                <a:gd name="T18" fmla="*/ 0 w 8"/>
                <a:gd name="T19" fmla="*/ 5 h 5"/>
                <a:gd name="T20" fmla="*/ 0 w 8"/>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0" y="5"/>
                  </a:moveTo>
                  <a:lnTo>
                    <a:pt x="0" y="5"/>
                  </a:lnTo>
                  <a:cubicBezTo>
                    <a:pt x="0" y="5"/>
                    <a:pt x="0" y="5"/>
                    <a:pt x="0" y="5"/>
                  </a:cubicBezTo>
                  <a:cubicBezTo>
                    <a:pt x="1" y="5"/>
                    <a:pt x="5" y="5"/>
                    <a:pt x="5" y="5"/>
                  </a:cubicBezTo>
                  <a:cubicBezTo>
                    <a:pt x="5" y="5"/>
                    <a:pt x="5" y="5"/>
                    <a:pt x="6" y="4"/>
                  </a:cubicBezTo>
                  <a:cubicBezTo>
                    <a:pt x="6" y="4"/>
                    <a:pt x="7" y="4"/>
                    <a:pt x="8" y="3"/>
                  </a:cubicBezTo>
                  <a:cubicBezTo>
                    <a:pt x="8" y="3"/>
                    <a:pt x="8" y="2"/>
                    <a:pt x="8" y="1"/>
                  </a:cubicBezTo>
                  <a:lnTo>
                    <a:pt x="8" y="1"/>
                  </a:lnTo>
                  <a:cubicBezTo>
                    <a:pt x="8" y="1"/>
                    <a:pt x="8" y="0"/>
                    <a:pt x="8" y="0"/>
                  </a:cubicBezTo>
                  <a:cubicBezTo>
                    <a:pt x="8" y="0"/>
                    <a:pt x="3" y="3"/>
                    <a:pt x="0" y="5"/>
                  </a:cubicBezTo>
                  <a:cubicBezTo>
                    <a:pt x="0" y="5"/>
                    <a:pt x="0" y="5"/>
                    <a:pt x="0" y="5"/>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3" name="Freeform 87"/>
            <p:cNvSpPr>
              <a:spLocks/>
            </p:cNvSpPr>
            <p:nvPr/>
          </p:nvSpPr>
          <p:spPr bwMode="auto">
            <a:xfrm>
              <a:off x="4649788" y="1241425"/>
              <a:ext cx="6350" cy="7938"/>
            </a:xfrm>
            <a:custGeom>
              <a:avLst/>
              <a:gdLst>
                <a:gd name="T0" fmla="*/ 0 w 7"/>
                <a:gd name="T1" fmla="*/ 9 h 9"/>
                <a:gd name="T2" fmla="*/ 0 w 7"/>
                <a:gd name="T3" fmla="*/ 9 h 9"/>
                <a:gd name="T4" fmla="*/ 0 w 7"/>
                <a:gd name="T5" fmla="*/ 9 h 9"/>
                <a:gd name="T6" fmla="*/ 6 w 7"/>
                <a:gd name="T7" fmla="*/ 5 h 9"/>
                <a:gd name="T8" fmla="*/ 7 w 7"/>
                <a:gd name="T9" fmla="*/ 3 h 9"/>
                <a:gd name="T10" fmla="*/ 5 w 7"/>
                <a:gd name="T11" fmla="*/ 0 h 9"/>
                <a:gd name="T12" fmla="*/ 0 w 7"/>
                <a:gd name="T13" fmla="*/ 9 h 9"/>
                <a:gd name="T14" fmla="*/ 0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0" y="9"/>
                  </a:moveTo>
                  <a:lnTo>
                    <a:pt x="0" y="9"/>
                  </a:lnTo>
                  <a:cubicBezTo>
                    <a:pt x="0" y="9"/>
                    <a:pt x="0" y="9"/>
                    <a:pt x="0" y="9"/>
                  </a:cubicBezTo>
                  <a:cubicBezTo>
                    <a:pt x="1" y="9"/>
                    <a:pt x="4" y="7"/>
                    <a:pt x="6" y="5"/>
                  </a:cubicBezTo>
                  <a:cubicBezTo>
                    <a:pt x="6" y="5"/>
                    <a:pt x="7" y="5"/>
                    <a:pt x="7" y="3"/>
                  </a:cubicBezTo>
                  <a:cubicBezTo>
                    <a:pt x="7" y="2"/>
                    <a:pt x="5" y="0"/>
                    <a:pt x="5" y="0"/>
                  </a:cubicBezTo>
                  <a:cubicBezTo>
                    <a:pt x="5" y="0"/>
                    <a:pt x="2" y="4"/>
                    <a:pt x="0" y="9"/>
                  </a:cubicBezTo>
                  <a:cubicBezTo>
                    <a:pt x="0" y="9"/>
                    <a:pt x="0" y="9"/>
                    <a:pt x="0" y="9"/>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4" name="Freeform 88"/>
            <p:cNvSpPr>
              <a:spLocks/>
            </p:cNvSpPr>
            <p:nvPr/>
          </p:nvSpPr>
          <p:spPr bwMode="auto">
            <a:xfrm>
              <a:off x="5246688" y="1128713"/>
              <a:ext cx="11113" cy="9525"/>
            </a:xfrm>
            <a:custGeom>
              <a:avLst/>
              <a:gdLst>
                <a:gd name="T0" fmla="*/ 8 w 10"/>
                <a:gd name="T1" fmla="*/ 4 h 10"/>
                <a:gd name="T2" fmla="*/ 8 w 10"/>
                <a:gd name="T3" fmla="*/ 4 h 10"/>
                <a:gd name="T4" fmla="*/ 3 w 10"/>
                <a:gd name="T5" fmla="*/ 4 h 10"/>
                <a:gd name="T6" fmla="*/ 3 w 10"/>
                <a:gd name="T7" fmla="*/ 0 h 10"/>
                <a:gd name="T8" fmla="*/ 0 w 10"/>
                <a:gd name="T9" fmla="*/ 0 h 10"/>
                <a:gd name="T10" fmla="*/ 0 w 10"/>
                <a:gd name="T11" fmla="*/ 10 h 10"/>
                <a:gd name="T12" fmla="*/ 3 w 10"/>
                <a:gd name="T13" fmla="*/ 10 h 10"/>
                <a:gd name="T14" fmla="*/ 3 w 10"/>
                <a:gd name="T15" fmla="*/ 6 h 10"/>
                <a:gd name="T16" fmla="*/ 8 w 10"/>
                <a:gd name="T17" fmla="*/ 6 h 10"/>
                <a:gd name="T18" fmla="*/ 8 w 10"/>
                <a:gd name="T19" fmla="*/ 10 h 10"/>
                <a:gd name="T20" fmla="*/ 10 w 10"/>
                <a:gd name="T21" fmla="*/ 10 h 10"/>
                <a:gd name="T22" fmla="*/ 10 w 10"/>
                <a:gd name="T23" fmla="*/ 0 h 10"/>
                <a:gd name="T24" fmla="*/ 8 w 10"/>
                <a:gd name="T25" fmla="*/ 0 h 10"/>
                <a:gd name="T26" fmla="*/ 8 w 10"/>
                <a:gd name="T2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4"/>
                  </a:moveTo>
                  <a:lnTo>
                    <a:pt x="8" y="4"/>
                  </a:lnTo>
                  <a:lnTo>
                    <a:pt x="3" y="4"/>
                  </a:lnTo>
                  <a:lnTo>
                    <a:pt x="3" y="0"/>
                  </a:lnTo>
                  <a:lnTo>
                    <a:pt x="0" y="0"/>
                  </a:lnTo>
                  <a:lnTo>
                    <a:pt x="0" y="10"/>
                  </a:lnTo>
                  <a:lnTo>
                    <a:pt x="3" y="10"/>
                  </a:lnTo>
                  <a:lnTo>
                    <a:pt x="3" y="6"/>
                  </a:lnTo>
                  <a:lnTo>
                    <a:pt x="8" y="6"/>
                  </a:lnTo>
                  <a:lnTo>
                    <a:pt x="8" y="10"/>
                  </a:lnTo>
                  <a:lnTo>
                    <a:pt x="10" y="10"/>
                  </a:lnTo>
                  <a:lnTo>
                    <a:pt x="10" y="0"/>
                  </a:lnTo>
                  <a:lnTo>
                    <a:pt x="8" y="0"/>
                  </a:lnTo>
                  <a:lnTo>
                    <a:pt x="8" y="4"/>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5" name="Freeform 89"/>
            <p:cNvSpPr>
              <a:spLocks/>
            </p:cNvSpPr>
            <p:nvPr/>
          </p:nvSpPr>
          <p:spPr bwMode="auto">
            <a:xfrm>
              <a:off x="5259388" y="1128713"/>
              <a:ext cx="9525" cy="9525"/>
            </a:xfrm>
            <a:custGeom>
              <a:avLst/>
              <a:gdLst>
                <a:gd name="T0" fmla="*/ 8 w 10"/>
                <a:gd name="T1" fmla="*/ 6 h 10"/>
                <a:gd name="T2" fmla="*/ 8 w 10"/>
                <a:gd name="T3" fmla="*/ 6 h 10"/>
                <a:gd name="T4" fmla="*/ 5 w 10"/>
                <a:gd name="T5" fmla="*/ 8 h 10"/>
                <a:gd name="T6" fmla="*/ 2 w 10"/>
                <a:gd name="T7" fmla="*/ 6 h 10"/>
                <a:gd name="T8" fmla="*/ 2 w 10"/>
                <a:gd name="T9" fmla="*/ 0 h 10"/>
                <a:gd name="T10" fmla="*/ 0 w 10"/>
                <a:gd name="T11" fmla="*/ 0 h 10"/>
                <a:gd name="T12" fmla="*/ 0 w 10"/>
                <a:gd name="T13" fmla="*/ 6 h 10"/>
                <a:gd name="T14" fmla="*/ 1 w 10"/>
                <a:gd name="T15" fmla="*/ 9 h 10"/>
                <a:gd name="T16" fmla="*/ 5 w 10"/>
                <a:gd name="T17" fmla="*/ 10 h 10"/>
                <a:gd name="T18" fmla="*/ 9 w 10"/>
                <a:gd name="T19" fmla="*/ 9 h 10"/>
                <a:gd name="T20" fmla="*/ 10 w 10"/>
                <a:gd name="T21" fmla="*/ 6 h 10"/>
                <a:gd name="T22" fmla="*/ 10 w 10"/>
                <a:gd name="T23" fmla="*/ 0 h 10"/>
                <a:gd name="T24" fmla="*/ 8 w 10"/>
                <a:gd name="T25" fmla="*/ 0 h 10"/>
                <a:gd name="T26" fmla="*/ 8 w 10"/>
                <a:gd name="T2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6"/>
                  </a:moveTo>
                  <a:lnTo>
                    <a:pt x="8" y="6"/>
                  </a:lnTo>
                  <a:cubicBezTo>
                    <a:pt x="8" y="8"/>
                    <a:pt x="7" y="8"/>
                    <a:pt x="5" y="8"/>
                  </a:cubicBezTo>
                  <a:cubicBezTo>
                    <a:pt x="3" y="8"/>
                    <a:pt x="2" y="8"/>
                    <a:pt x="2" y="6"/>
                  </a:cubicBezTo>
                  <a:lnTo>
                    <a:pt x="2" y="0"/>
                  </a:lnTo>
                  <a:lnTo>
                    <a:pt x="0" y="0"/>
                  </a:lnTo>
                  <a:lnTo>
                    <a:pt x="0" y="6"/>
                  </a:lnTo>
                  <a:cubicBezTo>
                    <a:pt x="0" y="7"/>
                    <a:pt x="0" y="8"/>
                    <a:pt x="1" y="9"/>
                  </a:cubicBezTo>
                  <a:cubicBezTo>
                    <a:pt x="2" y="10"/>
                    <a:pt x="3" y="10"/>
                    <a:pt x="5" y="10"/>
                  </a:cubicBezTo>
                  <a:cubicBezTo>
                    <a:pt x="7" y="10"/>
                    <a:pt x="8" y="10"/>
                    <a:pt x="9" y="9"/>
                  </a:cubicBezTo>
                  <a:cubicBezTo>
                    <a:pt x="10" y="8"/>
                    <a:pt x="10" y="7"/>
                    <a:pt x="10" y="6"/>
                  </a:cubicBezTo>
                  <a:lnTo>
                    <a:pt x="10" y="0"/>
                  </a:lnTo>
                  <a:lnTo>
                    <a:pt x="8" y="0"/>
                  </a:lnTo>
                  <a:lnTo>
                    <a:pt x="8" y="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6" name="Freeform 90"/>
            <p:cNvSpPr>
              <a:spLocks noEditPoints="1"/>
            </p:cNvSpPr>
            <p:nvPr/>
          </p:nvSpPr>
          <p:spPr bwMode="auto">
            <a:xfrm>
              <a:off x="5268913" y="1128713"/>
              <a:ext cx="11113" cy="9525"/>
            </a:xfrm>
            <a:custGeom>
              <a:avLst/>
              <a:gdLst>
                <a:gd name="T0" fmla="*/ 5 w 12"/>
                <a:gd name="T1" fmla="*/ 6 h 10"/>
                <a:gd name="T2" fmla="*/ 5 w 12"/>
                <a:gd name="T3" fmla="*/ 6 h 10"/>
                <a:gd name="T4" fmla="*/ 6 w 12"/>
                <a:gd name="T5" fmla="*/ 2 h 10"/>
                <a:gd name="T6" fmla="*/ 8 w 12"/>
                <a:gd name="T7" fmla="*/ 6 h 10"/>
                <a:gd name="T8" fmla="*/ 5 w 12"/>
                <a:gd name="T9" fmla="*/ 6 h 10"/>
                <a:gd name="T10" fmla="*/ 5 w 12"/>
                <a:gd name="T11" fmla="*/ 0 h 10"/>
                <a:gd name="T12" fmla="*/ 5 w 12"/>
                <a:gd name="T13" fmla="*/ 0 h 10"/>
                <a:gd name="T14" fmla="*/ 0 w 12"/>
                <a:gd name="T15" fmla="*/ 10 h 10"/>
                <a:gd name="T16" fmla="*/ 3 w 12"/>
                <a:gd name="T17" fmla="*/ 10 h 10"/>
                <a:gd name="T18" fmla="*/ 4 w 12"/>
                <a:gd name="T19" fmla="*/ 8 h 10"/>
                <a:gd name="T20" fmla="*/ 9 w 12"/>
                <a:gd name="T21" fmla="*/ 8 h 10"/>
                <a:gd name="T22" fmla="*/ 10 w 12"/>
                <a:gd name="T23" fmla="*/ 10 h 10"/>
                <a:gd name="T24" fmla="*/ 12 w 12"/>
                <a:gd name="T25" fmla="*/ 10 h 10"/>
                <a:gd name="T26" fmla="*/ 8 w 12"/>
                <a:gd name="T27" fmla="*/ 0 h 10"/>
                <a:gd name="T28" fmla="*/ 5 w 12"/>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0">
                  <a:moveTo>
                    <a:pt x="5" y="6"/>
                  </a:moveTo>
                  <a:lnTo>
                    <a:pt x="5" y="6"/>
                  </a:lnTo>
                  <a:lnTo>
                    <a:pt x="6" y="2"/>
                  </a:lnTo>
                  <a:lnTo>
                    <a:pt x="8" y="6"/>
                  </a:lnTo>
                  <a:lnTo>
                    <a:pt x="5" y="6"/>
                  </a:lnTo>
                  <a:close/>
                  <a:moveTo>
                    <a:pt x="5" y="0"/>
                  </a:moveTo>
                  <a:lnTo>
                    <a:pt x="5" y="0"/>
                  </a:lnTo>
                  <a:lnTo>
                    <a:pt x="0" y="10"/>
                  </a:lnTo>
                  <a:lnTo>
                    <a:pt x="3" y="10"/>
                  </a:lnTo>
                  <a:lnTo>
                    <a:pt x="4" y="8"/>
                  </a:lnTo>
                  <a:lnTo>
                    <a:pt x="9" y="8"/>
                  </a:lnTo>
                  <a:lnTo>
                    <a:pt x="10" y="10"/>
                  </a:lnTo>
                  <a:lnTo>
                    <a:pt x="12" y="10"/>
                  </a:lnTo>
                  <a:lnTo>
                    <a:pt x="8" y="0"/>
                  </a:lnTo>
                  <a:lnTo>
                    <a:pt x="5"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7" name="Freeform 91"/>
            <p:cNvSpPr>
              <a:spLocks/>
            </p:cNvSpPr>
            <p:nvPr/>
          </p:nvSpPr>
          <p:spPr bwMode="auto">
            <a:xfrm>
              <a:off x="5278438" y="1128713"/>
              <a:ext cx="17463" cy="9525"/>
            </a:xfrm>
            <a:custGeom>
              <a:avLst/>
              <a:gdLst>
                <a:gd name="T0" fmla="*/ 12 w 17"/>
                <a:gd name="T1" fmla="*/ 8 h 10"/>
                <a:gd name="T2" fmla="*/ 12 w 17"/>
                <a:gd name="T3" fmla="*/ 8 h 10"/>
                <a:gd name="T4" fmla="*/ 10 w 17"/>
                <a:gd name="T5" fmla="*/ 0 h 10"/>
                <a:gd name="T6" fmla="*/ 7 w 17"/>
                <a:gd name="T7" fmla="*/ 0 h 10"/>
                <a:gd name="T8" fmla="*/ 5 w 17"/>
                <a:gd name="T9" fmla="*/ 8 h 10"/>
                <a:gd name="T10" fmla="*/ 2 w 17"/>
                <a:gd name="T11" fmla="*/ 0 h 10"/>
                <a:gd name="T12" fmla="*/ 0 w 17"/>
                <a:gd name="T13" fmla="*/ 0 h 10"/>
                <a:gd name="T14" fmla="*/ 4 w 17"/>
                <a:gd name="T15" fmla="*/ 10 h 10"/>
                <a:gd name="T16" fmla="*/ 6 w 17"/>
                <a:gd name="T17" fmla="*/ 10 h 10"/>
                <a:gd name="T18" fmla="*/ 9 w 17"/>
                <a:gd name="T19" fmla="*/ 2 h 10"/>
                <a:gd name="T20" fmla="*/ 11 w 17"/>
                <a:gd name="T21" fmla="*/ 10 h 10"/>
                <a:gd name="T22" fmla="*/ 14 w 17"/>
                <a:gd name="T23" fmla="*/ 10 h 10"/>
                <a:gd name="T24" fmla="*/ 17 w 17"/>
                <a:gd name="T25" fmla="*/ 0 h 10"/>
                <a:gd name="T26" fmla="*/ 15 w 17"/>
                <a:gd name="T27" fmla="*/ 0 h 10"/>
                <a:gd name="T28" fmla="*/ 12 w 17"/>
                <a:gd name="T2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2" y="8"/>
                  </a:moveTo>
                  <a:lnTo>
                    <a:pt x="12" y="8"/>
                  </a:lnTo>
                  <a:lnTo>
                    <a:pt x="10" y="0"/>
                  </a:lnTo>
                  <a:lnTo>
                    <a:pt x="7" y="0"/>
                  </a:lnTo>
                  <a:lnTo>
                    <a:pt x="5" y="8"/>
                  </a:lnTo>
                  <a:lnTo>
                    <a:pt x="2" y="0"/>
                  </a:lnTo>
                  <a:lnTo>
                    <a:pt x="0" y="0"/>
                  </a:lnTo>
                  <a:lnTo>
                    <a:pt x="4" y="10"/>
                  </a:lnTo>
                  <a:lnTo>
                    <a:pt x="6" y="10"/>
                  </a:lnTo>
                  <a:lnTo>
                    <a:pt x="9" y="2"/>
                  </a:lnTo>
                  <a:lnTo>
                    <a:pt x="11" y="10"/>
                  </a:lnTo>
                  <a:lnTo>
                    <a:pt x="14" y="10"/>
                  </a:lnTo>
                  <a:lnTo>
                    <a:pt x="17" y="0"/>
                  </a:lnTo>
                  <a:lnTo>
                    <a:pt x="15" y="0"/>
                  </a:lnTo>
                  <a:lnTo>
                    <a:pt x="12" y="8"/>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8" name="Freeform 92"/>
            <p:cNvSpPr>
              <a:spLocks/>
            </p:cNvSpPr>
            <p:nvPr/>
          </p:nvSpPr>
          <p:spPr bwMode="auto">
            <a:xfrm>
              <a:off x="5295900" y="1128713"/>
              <a:ext cx="9525" cy="9525"/>
            </a:xfrm>
            <a:custGeom>
              <a:avLst/>
              <a:gdLst>
                <a:gd name="T0" fmla="*/ 0 w 9"/>
                <a:gd name="T1" fmla="*/ 5 h 10"/>
                <a:gd name="T2" fmla="*/ 0 w 9"/>
                <a:gd name="T3" fmla="*/ 5 h 10"/>
                <a:gd name="T4" fmla="*/ 1 w 9"/>
                <a:gd name="T5" fmla="*/ 9 h 10"/>
                <a:gd name="T6" fmla="*/ 5 w 9"/>
                <a:gd name="T7" fmla="*/ 10 h 10"/>
                <a:gd name="T8" fmla="*/ 9 w 9"/>
                <a:gd name="T9" fmla="*/ 10 h 10"/>
                <a:gd name="T10" fmla="*/ 9 w 9"/>
                <a:gd name="T11" fmla="*/ 8 h 10"/>
                <a:gd name="T12" fmla="*/ 5 w 9"/>
                <a:gd name="T13" fmla="*/ 8 h 10"/>
                <a:gd name="T14" fmla="*/ 2 w 9"/>
                <a:gd name="T15" fmla="*/ 6 h 10"/>
                <a:gd name="T16" fmla="*/ 9 w 9"/>
                <a:gd name="T17" fmla="*/ 6 h 10"/>
                <a:gd name="T18" fmla="*/ 9 w 9"/>
                <a:gd name="T19" fmla="*/ 4 h 10"/>
                <a:gd name="T20" fmla="*/ 2 w 9"/>
                <a:gd name="T21" fmla="*/ 4 h 10"/>
                <a:gd name="T22" fmla="*/ 5 w 9"/>
                <a:gd name="T23" fmla="*/ 2 h 10"/>
                <a:gd name="T24" fmla="*/ 9 w 9"/>
                <a:gd name="T25" fmla="*/ 2 h 10"/>
                <a:gd name="T26" fmla="*/ 9 w 9"/>
                <a:gd name="T27" fmla="*/ 0 h 10"/>
                <a:gd name="T28" fmla="*/ 5 w 9"/>
                <a:gd name="T29" fmla="*/ 0 h 10"/>
                <a:gd name="T30" fmla="*/ 0 w 9"/>
                <a:gd name="T3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0" y="5"/>
                  </a:moveTo>
                  <a:lnTo>
                    <a:pt x="0" y="5"/>
                  </a:lnTo>
                  <a:cubicBezTo>
                    <a:pt x="0" y="7"/>
                    <a:pt x="0" y="8"/>
                    <a:pt x="1" y="9"/>
                  </a:cubicBezTo>
                  <a:cubicBezTo>
                    <a:pt x="3" y="10"/>
                    <a:pt x="4" y="10"/>
                    <a:pt x="5" y="10"/>
                  </a:cubicBezTo>
                  <a:lnTo>
                    <a:pt x="9" y="10"/>
                  </a:lnTo>
                  <a:lnTo>
                    <a:pt x="9" y="8"/>
                  </a:lnTo>
                  <a:lnTo>
                    <a:pt x="5" y="8"/>
                  </a:lnTo>
                  <a:cubicBezTo>
                    <a:pt x="3" y="8"/>
                    <a:pt x="2" y="8"/>
                    <a:pt x="2" y="6"/>
                  </a:cubicBezTo>
                  <a:lnTo>
                    <a:pt x="9" y="6"/>
                  </a:lnTo>
                  <a:lnTo>
                    <a:pt x="9" y="4"/>
                  </a:lnTo>
                  <a:lnTo>
                    <a:pt x="2" y="4"/>
                  </a:lnTo>
                  <a:cubicBezTo>
                    <a:pt x="2" y="2"/>
                    <a:pt x="3" y="2"/>
                    <a:pt x="5" y="2"/>
                  </a:cubicBezTo>
                  <a:lnTo>
                    <a:pt x="9" y="2"/>
                  </a:lnTo>
                  <a:lnTo>
                    <a:pt x="9" y="0"/>
                  </a:lnTo>
                  <a:lnTo>
                    <a:pt x="5" y="0"/>
                  </a:lnTo>
                  <a:cubicBezTo>
                    <a:pt x="1" y="0"/>
                    <a:pt x="0" y="1"/>
                    <a:pt x="0" y="5"/>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9" name="Freeform 93"/>
            <p:cNvSpPr>
              <a:spLocks/>
            </p:cNvSpPr>
            <p:nvPr/>
          </p:nvSpPr>
          <p:spPr bwMode="auto">
            <a:xfrm>
              <a:off x="5307013" y="1128713"/>
              <a:ext cx="1588" cy="9525"/>
            </a:xfrm>
            <a:custGeom>
              <a:avLst/>
              <a:gdLst>
                <a:gd name="T0" fmla="*/ 0 w 2"/>
                <a:gd name="T1" fmla="*/ 10 h 10"/>
                <a:gd name="T2" fmla="*/ 0 w 2"/>
                <a:gd name="T3" fmla="*/ 10 h 10"/>
                <a:gd name="T4" fmla="*/ 2 w 2"/>
                <a:gd name="T5" fmla="*/ 10 h 10"/>
                <a:gd name="T6" fmla="*/ 2 w 2"/>
                <a:gd name="T7" fmla="*/ 0 h 10"/>
                <a:gd name="T8" fmla="*/ 0 w 2"/>
                <a:gd name="T9" fmla="*/ 0 h 10"/>
                <a:gd name="T10" fmla="*/ 0 w 2"/>
                <a:gd name="T11" fmla="*/ 10 h 10"/>
              </a:gdLst>
              <a:ahLst/>
              <a:cxnLst>
                <a:cxn ang="0">
                  <a:pos x="T0" y="T1"/>
                </a:cxn>
                <a:cxn ang="0">
                  <a:pos x="T2" y="T3"/>
                </a:cxn>
                <a:cxn ang="0">
                  <a:pos x="T4" y="T5"/>
                </a:cxn>
                <a:cxn ang="0">
                  <a:pos x="T6" y="T7"/>
                </a:cxn>
                <a:cxn ang="0">
                  <a:pos x="T8" y="T9"/>
                </a:cxn>
                <a:cxn ang="0">
                  <a:pos x="T10" y="T11"/>
                </a:cxn>
              </a:cxnLst>
              <a:rect l="0" t="0" r="r" b="b"/>
              <a:pathLst>
                <a:path w="2" h="10">
                  <a:moveTo>
                    <a:pt x="0" y="10"/>
                  </a:moveTo>
                  <a:lnTo>
                    <a:pt x="0" y="10"/>
                  </a:lnTo>
                  <a:lnTo>
                    <a:pt x="2" y="10"/>
                  </a:lnTo>
                  <a:lnTo>
                    <a:pt x="2" y="0"/>
                  </a:lnTo>
                  <a:lnTo>
                    <a:pt x="0" y="0"/>
                  </a:lnTo>
                  <a:lnTo>
                    <a:pt x="0" y="1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0" name="Freeform 94"/>
            <p:cNvSpPr>
              <a:spLocks/>
            </p:cNvSpPr>
            <p:nvPr/>
          </p:nvSpPr>
          <p:spPr bwMode="auto">
            <a:xfrm>
              <a:off x="5213350" y="1123950"/>
              <a:ext cx="11113" cy="14288"/>
            </a:xfrm>
            <a:custGeom>
              <a:avLst/>
              <a:gdLst>
                <a:gd name="T0" fmla="*/ 0 w 12"/>
                <a:gd name="T1" fmla="*/ 6 h 15"/>
                <a:gd name="T2" fmla="*/ 0 w 12"/>
                <a:gd name="T3" fmla="*/ 6 h 15"/>
                <a:gd name="T4" fmla="*/ 2 w 12"/>
                <a:gd name="T5" fmla="*/ 9 h 15"/>
                <a:gd name="T6" fmla="*/ 11 w 12"/>
                <a:gd name="T7" fmla="*/ 15 h 15"/>
                <a:gd name="T8" fmla="*/ 12 w 12"/>
                <a:gd name="T9" fmla="*/ 15 h 15"/>
                <a:gd name="T10" fmla="*/ 12 w 12"/>
                <a:gd name="T11" fmla="*/ 15 h 15"/>
                <a:gd name="T12" fmla="*/ 3 w 12"/>
                <a:gd name="T13" fmla="*/ 0 h 15"/>
                <a:gd name="T14" fmla="*/ 0 w 12"/>
                <a:gd name="T15" fmla="*/ 6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5">
                  <a:moveTo>
                    <a:pt x="0" y="6"/>
                  </a:moveTo>
                  <a:lnTo>
                    <a:pt x="0" y="6"/>
                  </a:lnTo>
                  <a:cubicBezTo>
                    <a:pt x="0" y="8"/>
                    <a:pt x="2" y="9"/>
                    <a:pt x="2" y="9"/>
                  </a:cubicBezTo>
                  <a:cubicBezTo>
                    <a:pt x="4" y="11"/>
                    <a:pt x="10" y="14"/>
                    <a:pt x="11" y="15"/>
                  </a:cubicBezTo>
                  <a:cubicBezTo>
                    <a:pt x="11" y="15"/>
                    <a:pt x="12" y="15"/>
                    <a:pt x="12" y="15"/>
                  </a:cubicBezTo>
                  <a:cubicBezTo>
                    <a:pt x="12" y="15"/>
                    <a:pt x="12" y="15"/>
                    <a:pt x="12" y="15"/>
                  </a:cubicBezTo>
                  <a:cubicBezTo>
                    <a:pt x="8" y="6"/>
                    <a:pt x="3" y="0"/>
                    <a:pt x="3" y="0"/>
                  </a:cubicBezTo>
                  <a:cubicBezTo>
                    <a:pt x="3" y="0"/>
                    <a:pt x="0" y="3"/>
                    <a:pt x="0" y="6"/>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1" name="Freeform 95"/>
            <p:cNvSpPr>
              <a:spLocks/>
            </p:cNvSpPr>
            <p:nvPr/>
          </p:nvSpPr>
          <p:spPr bwMode="auto">
            <a:xfrm>
              <a:off x="5213350" y="1139825"/>
              <a:ext cx="9525" cy="3175"/>
            </a:xfrm>
            <a:custGeom>
              <a:avLst/>
              <a:gdLst>
                <a:gd name="T0" fmla="*/ 10 w 10"/>
                <a:gd name="T1" fmla="*/ 0 h 3"/>
                <a:gd name="T2" fmla="*/ 10 w 10"/>
                <a:gd name="T3" fmla="*/ 0 h 3"/>
                <a:gd name="T4" fmla="*/ 0 w 10"/>
                <a:gd name="T5" fmla="*/ 0 h 3"/>
                <a:gd name="T6" fmla="*/ 4 w 10"/>
                <a:gd name="T7" fmla="*/ 3 h 3"/>
                <a:gd name="T8" fmla="*/ 10 w 10"/>
                <a:gd name="T9" fmla="*/ 0 h 3"/>
                <a:gd name="T10" fmla="*/ 10 w 10"/>
                <a:gd name="T11" fmla="*/ 0 h 3"/>
                <a:gd name="T12" fmla="*/ 10 w 10"/>
                <a:gd name="T13" fmla="*/ 0 h 3"/>
                <a:gd name="T14" fmla="*/ 10 w 10"/>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
                  <a:moveTo>
                    <a:pt x="10" y="0"/>
                  </a:moveTo>
                  <a:lnTo>
                    <a:pt x="10" y="0"/>
                  </a:lnTo>
                  <a:lnTo>
                    <a:pt x="0" y="0"/>
                  </a:lnTo>
                  <a:cubicBezTo>
                    <a:pt x="1" y="2"/>
                    <a:pt x="3" y="3"/>
                    <a:pt x="4" y="3"/>
                  </a:cubicBezTo>
                  <a:cubicBezTo>
                    <a:pt x="6" y="3"/>
                    <a:pt x="9" y="1"/>
                    <a:pt x="10" y="0"/>
                  </a:cubicBezTo>
                  <a:lnTo>
                    <a:pt x="10" y="0"/>
                  </a:lnTo>
                  <a:cubicBezTo>
                    <a:pt x="10" y="0"/>
                    <a:pt x="10" y="0"/>
                    <a:pt x="10" y="0"/>
                  </a:cubicBezTo>
                  <a:cubicBezTo>
                    <a:pt x="10" y="0"/>
                    <a:pt x="10" y="0"/>
                    <a:pt x="10"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2" name="Freeform 96"/>
            <p:cNvSpPr>
              <a:spLocks/>
            </p:cNvSpPr>
            <p:nvPr/>
          </p:nvSpPr>
          <p:spPr bwMode="auto">
            <a:xfrm>
              <a:off x="5210175" y="1131888"/>
              <a:ext cx="12700" cy="6350"/>
            </a:xfrm>
            <a:custGeom>
              <a:avLst/>
              <a:gdLst>
                <a:gd name="T0" fmla="*/ 1 w 14"/>
                <a:gd name="T1" fmla="*/ 0 h 8"/>
                <a:gd name="T2" fmla="*/ 1 w 14"/>
                <a:gd name="T3" fmla="*/ 0 h 8"/>
                <a:gd name="T4" fmla="*/ 1 w 14"/>
                <a:gd name="T5" fmla="*/ 5 h 8"/>
                <a:gd name="T6" fmla="*/ 4 w 14"/>
                <a:gd name="T7" fmla="*/ 8 h 8"/>
                <a:gd name="T8" fmla="*/ 6 w 14"/>
                <a:gd name="T9" fmla="*/ 8 h 8"/>
                <a:gd name="T10" fmla="*/ 14 w 14"/>
                <a:gd name="T11" fmla="*/ 8 h 8"/>
                <a:gd name="T12" fmla="*/ 14 w 14"/>
                <a:gd name="T13" fmla="*/ 8 h 8"/>
                <a:gd name="T14" fmla="*/ 14 w 14"/>
                <a:gd name="T15" fmla="*/ 8 h 8"/>
                <a:gd name="T16" fmla="*/ 1 w 1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8">
                  <a:moveTo>
                    <a:pt x="1" y="0"/>
                  </a:moveTo>
                  <a:lnTo>
                    <a:pt x="1" y="0"/>
                  </a:lnTo>
                  <a:cubicBezTo>
                    <a:pt x="0" y="3"/>
                    <a:pt x="1" y="5"/>
                    <a:pt x="1" y="5"/>
                  </a:cubicBezTo>
                  <a:cubicBezTo>
                    <a:pt x="2" y="7"/>
                    <a:pt x="4" y="8"/>
                    <a:pt x="4" y="8"/>
                  </a:cubicBezTo>
                  <a:cubicBezTo>
                    <a:pt x="5" y="8"/>
                    <a:pt x="6" y="8"/>
                    <a:pt x="6" y="8"/>
                  </a:cubicBezTo>
                  <a:cubicBezTo>
                    <a:pt x="7" y="8"/>
                    <a:pt x="12" y="8"/>
                    <a:pt x="14" y="8"/>
                  </a:cubicBezTo>
                  <a:cubicBezTo>
                    <a:pt x="14" y="8"/>
                    <a:pt x="14" y="8"/>
                    <a:pt x="14" y="8"/>
                  </a:cubicBezTo>
                  <a:cubicBezTo>
                    <a:pt x="14" y="8"/>
                    <a:pt x="14" y="8"/>
                    <a:pt x="14" y="8"/>
                  </a:cubicBezTo>
                  <a:cubicBezTo>
                    <a:pt x="10" y="5"/>
                    <a:pt x="1" y="0"/>
                    <a:pt x="1"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3" name="Freeform 97"/>
            <p:cNvSpPr>
              <a:spLocks/>
            </p:cNvSpPr>
            <p:nvPr/>
          </p:nvSpPr>
          <p:spPr bwMode="auto">
            <a:xfrm>
              <a:off x="5218113" y="1119188"/>
              <a:ext cx="7938" cy="17463"/>
            </a:xfrm>
            <a:custGeom>
              <a:avLst/>
              <a:gdLst>
                <a:gd name="T0" fmla="*/ 4 w 8"/>
                <a:gd name="T1" fmla="*/ 0 h 18"/>
                <a:gd name="T2" fmla="*/ 4 w 8"/>
                <a:gd name="T3" fmla="*/ 0 h 18"/>
                <a:gd name="T4" fmla="*/ 1 w 8"/>
                <a:gd name="T5" fmla="*/ 3 h 18"/>
                <a:gd name="T6" fmla="*/ 1 w 8"/>
                <a:gd name="T7" fmla="*/ 6 h 18"/>
                <a:gd name="T8" fmla="*/ 7 w 8"/>
                <a:gd name="T9" fmla="*/ 18 h 18"/>
                <a:gd name="T10" fmla="*/ 7 w 8"/>
                <a:gd name="T11" fmla="*/ 18 h 18"/>
                <a:gd name="T12" fmla="*/ 7 w 8"/>
                <a:gd name="T13" fmla="*/ 18 h 18"/>
                <a:gd name="T14" fmla="*/ 5 w 8"/>
                <a:gd name="T15" fmla="*/ 0 h 18"/>
                <a:gd name="T16" fmla="*/ 4 w 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8">
                  <a:moveTo>
                    <a:pt x="4" y="0"/>
                  </a:moveTo>
                  <a:lnTo>
                    <a:pt x="4" y="0"/>
                  </a:lnTo>
                  <a:cubicBezTo>
                    <a:pt x="1" y="1"/>
                    <a:pt x="1" y="3"/>
                    <a:pt x="1" y="3"/>
                  </a:cubicBezTo>
                  <a:cubicBezTo>
                    <a:pt x="0" y="5"/>
                    <a:pt x="1" y="6"/>
                    <a:pt x="1" y="6"/>
                  </a:cubicBezTo>
                  <a:cubicBezTo>
                    <a:pt x="2" y="10"/>
                    <a:pt x="6" y="17"/>
                    <a:pt x="7" y="18"/>
                  </a:cubicBezTo>
                  <a:cubicBezTo>
                    <a:pt x="7" y="18"/>
                    <a:pt x="7" y="18"/>
                    <a:pt x="7" y="18"/>
                  </a:cubicBezTo>
                  <a:cubicBezTo>
                    <a:pt x="7" y="18"/>
                    <a:pt x="7" y="18"/>
                    <a:pt x="7" y="18"/>
                  </a:cubicBezTo>
                  <a:cubicBezTo>
                    <a:pt x="8" y="4"/>
                    <a:pt x="5" y="0"/>
                    <a:pt x="5" y="0"/>
                  </a:cubicBezTo>
                  <a:cubicBezTo>
                    <a:pt x="5" y="0"/>
                    <a:pt x="4" y="0"/>
                    <a:pt x="4"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4" name="Freeform 98"/>
            <p:cNvSpPr>
              <a:spLocks/>
            </p:cNvSpPr>
            <p:nvPr/>
          </p:nvSpPr>
          <p:spPr bwMode="auto">
            <a:xfrm>
              <a:off x="5226050" y="1119188"/>
              <a:ext cx="6350" cy="17463"/>
            </a:xfrm>
            <a:custGeom>
              <a:avLst/>
              <a:gdLst>
                <a:gd name="T0" fmla="*/ 8 w 8"/>
                <a:gd name="T1" fmla="*/ 3 h 18"/>
                <a:gd name="T2" fmla="*/ 8 w 8"/>
                <a:gd name="T3" fmla="*/ 3 h 18"/>
                <a:gd name="T4" fmla="*/ 5 w 8"/>
                <a:gd name="T5" fmla="*/ 0 h 18"/>
                <a:gd name="T6" fmla="*/ 3 w 8"/>
                <a:gd name="T7" fmla="*/ 0 h 18"/>
                <a:gd name="T8" fmla="*/ 2 w 8"/>
                <a:gd name="T9" fmla="*/ 18 h 18"/>
                <a:gd name="T10" fmla="*/ 2 w 8"/>
                <a:gd name="T11" fmla="*/ 18 h 18"/>
                <a:gd name="T12" fmla="*/ 2 w 8"/>
                <a:gd name="T13" fmla="*/ 18 h 18"/>
                <a:gd name="T14" fmla="*/ 8 w 8"/>
                <a:gd name="T15" fmla="*/ 6 h 18"/>
                <a:gd name="T16" fmla="*/ 8 w 8"/>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8">
                  <a:moveTo>
                    <a:pt x="8" y="3"/>
                  </a:moveTo>
                  <a:lnTo>
                    <a:pt x="8" y="3"/>
                  </a:lnTo>
                  <a:cubicBezTo>
                    <a:pt x="8" y="3"/>
                    <a:pt x="7" y="1"/>
                    <a:pt x="5" y="0"/>
                  </a:cubicBezTo>
                  <a:cubicBezTo>
                    <a:pt x="5" y="0"/>
                    <a:pt x="4" y="0"/>
                    <a:pt x="3" y="0"/>
                  </a:cubicBezTo>
                  <a:cubicBezTo>
                    <a:pt x="3" y="0"/>
                    <a:pt x="0" y="4"/>
                    <a:pt x="2" y="18"/>
                  </a:cubicBezTo>
                  <a:cubicBezTo>
                    <a:pt x="2" y="18"/>
                    <a:pt x="2" y="18"/>
                    <a:pt x="2" y="18"/>
                  </a:cubicBezTo>
                  <a:cubicBezTo>
                    <a:pt x="2" y="18"/>
                    <a:pt x="2" y="18"/>
                    <a:pt x="2" y="18"/>
                  </a:cubicBezTo>
                  <a:cubicBezTo>
                    <a:pt x="3" y="17"/>
                    <a:pt x="7" y="10"/>
                    <a:pt x="8" y="6"/>
                  </a:cubicBezTo>
                  <a:cubicBezTo>
                    <a:pt x="8" y="6"/>
                    <a:pt x="8" y="5"/>
                    <a:pt x="8"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5" name="Freeform 99"/>
            <p:cNvSpPr>
              <a:spLocks/>
            </p:cNvSpPr>
            <p:nvPr/>
          </p:nvSpPr>
          <p:spPr bwMode="auto">
            <a:xfrm>
              <a:off x="5229225" y="1139825"/>
              <a:ext cx="9525" cy="3175"/>
            </a:xfrm>
            <a:custGeom>
              <a:avLst/>
              <a:gdLst>
                <a:gd name="T0" fmla="*/ 0 w 10"/>
                <a:gd name="T1" fmla="*/ 0 h 4"/>
                <a:gd name="T2" fmla="*/ 0 w 10"/>
                <a:gd name="T3" fmla="*/ 0 h 4"/>
                <a:gd name="T4" fmla="*/ 0 w 10"/>
                <a:gd name="T5" fmla="*/ 0 h 4"/>
                <a:gd name="T6" fmla="*/ 5 w 10"/>
                <a:gd name="T7" fmla="*/ 3 h 4"/>
                <a:gd name="T8" fmla="*/ 10 w 10"/>
                <a:gd name="T9" fmla="*/ 0 h 4"/>
                <a:gd name="T10" fmla="*/ 0 w 10"/>
                <a:gd name="T11" fmla="*/ 0 h 4"/>
                <a:gd name="T12" fmla="*/ 0 w 1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0" y="0"/>
                  </a:moveTo>
                  <a:lnTo>
                    <a:pt x="0" y="0"/>
                  </a:lnTo>
                  <a:cubicBezTo>
                    <a:pt x="0" y="0"/>
                    <a:pt x="0" y="0"/>
                    <a:pt x="0" y="0"/>
                  </a:cubicBezTo>
                  <a:cubicBezTo>
                    <a:pt x="1" y="1"/>
                    <a:pt x="4" y="3"/>
                    <a:pt x="5" y="3"/>
                  </a:cubicBezTo>
                  <a:cubicBezTo>
                    <a:pt x="5" y="3"/>
                    <a:pt x="8" y="4"/>
                    <a:pt x="10"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6" name="Freeform 100"/>
            <p:cNvSpPr>
              <a:spLocks/>
            </p:cNvSpPr>
            <p:nvPr/>
          </p:nvSpPr>
          <p:spPr bwMode="auto">
            <a:xfrm>
              <a:off x="5229225" y="1131888"/>
              <a:ext cx="12700" cy="6350"/>
            </a:xfrm>
            <a:custGeom>
              <a:avLst/>
              <a:gdLst>
                <a:gd name="T0" fmla="*/ 0 w 13"/>
                <a:gd name="T1" fmla="*/ 8 h 8"/>
                <a:gd name="T2" fmla="*/ 0 w 13"/>
                <a:gd name="T3" fmla="*/ 8 h 8"/>
                <a:gd name="T4" fmla="*/ 0 w 13"/>
                <a:gd name="T5" fmla="*/ 8 h 8"/>
                <a:gd name="T6" fmla="*/ 0 w 13"/>
                <a:gd name="T7" fmla="*/ 8 h 8"/>
                <a:gd name="T8" fmla="*/ 8 w 13"/>
                <a:gd name="T9" fmla="*/ 8 h 8"/>
                <a:gd name="T10" fmla="*/ 9 w 13"/>
                <a:gd name="T11" fmla="*/ 8 h 8"/>
                <a:gd name="T12" fmla="*/ 12 w 13"/>
                <a:gd name="T13" fmla="*/ 5 h 8"/>
                <a:gd name="T14" fmla="*/ 13 w 13"/>
                <a:gd name="T15" fmla="*/ 0 h 8"/>
                <a:gd name="T16" fmla="*/ 0 w 13"/>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0" y="8"/>
                  </a:moveTo>
                  <a:lnTo>
                    <a:pt x="0" y="8"/>
                  </a:lnTo>
                  <a:cubicBezTo>
                    <a:pt x="0" y="8"/>
                    <a:pt x="0" y="8"/>
                    <a:pt x="0" y="8"/>
                  </a:cubicBezTo>
                  <a:cubicBezTo>
                    <a:pt x="0" y="8"/>
                    <a:pt x="0" y="8"/>
                    <a:pt x="0" y="8"/>
                  </a:cubicBezTo>
                  <a:cubicBezTo>
                    <a:pt x="1" y="8"/>
                    <a:pt x="7" y="8"/>
                    <a:pt x="8" y="8"/>
                  </a:cubicBezTo>
                  <a:cubicBezTo>
                    <a:pt x="8" y="8"/>
                    <a:pt x="8" y="8"/>
                    <a:pt x="9" y="8"/>
                  </a:cubicBezTo>
                  <a:cubicBezTo>
                    <a:pt x="9" y="8"/>
                    <a:pt x="11" y="7"/>
                    <a:pt x="12" y="5"/>
                  </a:cubicBezTo>
                  <a:cubicBezTo>
                    <a:pt x="12" y="5"/>
                    <a:pt x="13" y="3"/>
                    <a:pt x="13" y="0"/>
                  </a:cubicBezTo>
                  <a:cubicBezTo>
                    <a:pt x="13" y="0"/>
                    <a:pt x="4" y="5"/>
                    <a:pt x="0" y="8"/>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7" name="Freeform 101"/>
            <p:cNvSpPr>
              <a:spLocks/>
            </p:cNvSpPr>
            <p:nvPr/>
          </p:nvSpPr>
          <p:spPr bwMode="auto">
            <a:xfrm>
              <a:off x="5227638" y="1123950"/>
              <a:ext cx="12700" cy="14288"/>
            </a:xfrm>
            <a:custGeom>
              <a:avLst/>
              <a:gdLst>
                <a:gd name="T0" fmla="*/ 12 w 12"/>
                <a:gd name="T1" fmla="*/ 5 h 15"/>
                <a:gd name="T2" fmla="*/ 12 w 12"/>
                <a:gd name="T3" fmla="*/ 5 h 15"/>
                <a:gd name="T4" fmla="*/ 9 w 12"/>
                <a:gd name="T5" fmla="*/ 0 h 15"/>
                <a:gd name="T6" fmla="*/ 0 w 12"/>
                <a:gd name="T7" fmla="*/ 15 h 15"/>
                <a:gd name="T8" fmla="*/ 0 w 12"/>
                <a:gd name="T9" fmla="*/ 15 h 15"/>
                <a:gd name="T10" fmla="*/ 0 w 12"/>
                <a:gd name="T11" fmla="*/ 15 h 15"/>
                <a:gd name="T12" fmla="*/ 10 w 12"/>
                <a:gd name="T13" fmla="*/ 9 h 15"/>
                <a:gd name="T14" fmla="*/ 12 w 12"/>
                <a:gd name="T15" fmla="*/ 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5">
                  <a:moveTo>
                    <a:pt x="12" y="5"/>
                  </a:moveTo>
                  <a:lnTo>
                    <a:pt x="12" y="5"/>
                  </a:lnTo>
                  <a:cubicBezTo>
                    <a:pt x="12" y="3"/>
                    <a:pt x="9" y="0"/>
                    <a:pt x="9" y="0"/>
                  </a:cubicBezTo>
                  <a:cubicBezTo>
                    <a:pt x="9" y="0"/>
                    <a:pt x="4" y="6"/>
                    <a:pt x="0" y="15"/>
                  </a:cubicBezTo>
                  <a:cubicBezTo>
                    <a:pt x="0" y="15"/>
                    <a:pt x="0" y="15"/>
                    <a:pt x="0" y="15"/>
                  </a:cubicBezTo>
                  <a:cubicBezTo>
                    <a:pt x="0" y="15"/>
                    <a:pt x="0" y="15"/>
                    <a:pt x="0" y="15"/>
                  </a:cubicBezTo>
                  <a:cubicBezTo>
                    <a:pt x="2" y="14"/>
                    <a:pt x="7" y="11"/>
                    <a:pt x="10" y="9"/>
                  </a:cubicBezTo>
                  <a:cubicBezTo>
                    <a:pt x="10" y="9"/>
                    <a:pt x="11" y="7"/>
                    <a:pt x="12" y="5"/>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8" name="Freeform 102"/>
            <p:cNvSpPr>
              <a:spLocks/>
            </p:cNvSpPr>
            <p:nvPr/>
          </p:nvSpPr>
          <p:spPr bwMode="auto">
            <a:xfrm>
              <a:off x="5345113" y="1216025"/>
              <a:ext cx="15875" cy="46038"/>
            </a:xfrm>
            <a:custGeom>
              <a:avLst/>
              <a:gdLst>
                <a:gd name="T0" fmla="*/ 0 w 17"/>
                <a:gd name="T1" fmla="*/ 47 h 47"/>
                <a:gd name="T2" fmla="*/ 0 w 17"/>
                <a:gd name="T3" fmla="*/ 47 h 47"/>
                <a:gd name="T4" fmla="*/ 17 w 17"/>
                <a:gd name="T5" fmla="*/ 47 h 47"/>
                <a:gd name="T6" fmla="*/ 17 w 17"/>
                <a:gd name="T7" fmla="*/ 0 h 47"/>
                <a:gd name="T8" fmla="*/ 0 w 17"/>
                <a:gd name="T9" fmla="*/ 0 h 47"/>
                <a:gd name="T10" fmla="*/ 0 w 17"/>
                <a:gd name="T11" fmla="*/ 47 h 47"/>
              </a:gdLst>
              <a:ahLst/>
              <a:cxnLst>
                <a:cxn ang="0">
                  <a:pos x="T0" y="T1"/>
                </a:cxn>
                <a:cxn ang="0">
                  <a:pos x="T2" y="T3"/>
                </a:cxn>
                <a:cxn ang="0">
                  <a:pos x="T4" y="T5"/>
                </a:cxn>
                <a:cxn ang="0">
                  <a:pos x="T6" y="T7"/>
                </a:cxn>
                <a:cxn ang="0">
                  <a:pos x="T8" y="T9"/>
                </a:cxn>
                <a:cxn ang="0">
                  <a:pos x="T10" y="T11"/>
                </a:cxn>
              </a:cxnLst>
              <a:rect l="0" t="0" r="r" b="b"/>
              <a:pathLst>
                <a:path w="17" h="47">
                  <a:moveTo>
                    <a:pt x="0" y="47"/>
                  </a:moveTo>
                  <a:lnTo>
                    <a:pt x="0" y="47"/>
                  </a:lnTo>
                  <a:lnTo>
                    <a:pt x="17" y="47"/>
                  </a:lnTo>
                  <a:lnTo>
                    <a:pt x="17" y="0"/>
                  </a:lnTo>
                  <a:lnTo>
                    <a:pt x="0" y="0"/>
                  </a:lnTo>
                  <a:lnTo>
                    <a:pt x="0" y="47"/>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55" name="组合 54"/>
          <p:cNvGrpSpPr/>
          <p:nvPr/>
        </p:nvGrpSpPr>
        <p:grpSpPr>
          <a:xfrm>
            <a:off x="3820686" y="4551856"/>
            <a:ext cx="1535207" cy="318008"/>
            <a:chOff x="1165225" y="1108076"/>
            <a:chExt cx="706438" cy="200025"/>
          </a:xfrm>
          <a:solidFill>
            <a:srgbClr val="15B0E8"/>
          </a:solidFill>
        </p:grpSpPr>
        <p:sp>
          <p:nvSpPr>
            <p:cNvPr id="56" name="Freeform 43"/>
            <p:cNvSpPr>
              <a:spLocks/>
            </p:cNvSpPr>
            <p:nvPr/>
          </p:nvSpPr>
          <p:spPr bwMode="auto">
            <a:xfrm>
              <a:off x="1165225" y="1108076"/>
              <a:ext cx="706438" cy="188913"/>
            </a:xfrm>
            <a:custGeom>
              <a:avLst/>
              <a:gdLst>
                <a:gd name="T0" fmla="*/ 797 w 830"/>
                <a:gd name="T1" fmla="*/ 222 h 222"/>
                <a:gd name="T2" fmla="*/ 797 w 830"/>
                <a:gd name="T3" fmla="*/ 222 h 222"/>
                <a:gd name="T4" fmla="*/ 743 w 830"/>
                <a:gd name="T5" fmla="*/ 222 h 222"/>
                <a:gd name="T6" fmla="*/ 730 w 830"/>
                <a:gd name="T7" fmla="*/ 209 h 222"/>
                <a:gd name="T8" fmla="*/ 743 w 830"/>
                <a:gd name="T9" fmla="*/ 197 h 222"/>
                <a:gd name="T10" fmla="*/ 797 w 830"/>
                <a:gd name="T11" fmla="*/ 197 h 222"/>
                <a:gd name="T12" fmla="*/ 805 w 830"/>
                <a:gd name="T13" fmla="*/ 189 h 222"/>
                <a:gd name="T14" fmla="*/ 805 w 830"/>
                <a:gd name="T15" fmla="*/ 33 h 222"/>
                <a:gd name="T16" fmla="*/ 797 w 830"/>
                <a:gd name="T17" fmla="*/ 25 h 222"/>
                <a:gd name="T18" fmla="*/ 32 w 830"/>
                <a:gd name="T19" fmla="*/ 25 h 222"/>
                <a:gd name="T20" fmla="*/ 24 w 830"/>
                <a:gd name="T21" fmla="*/ 33 h 222"/>
                <a:gd name="T22" fmla="*/ 24 w 830"/>
                <a:gd name="T23" fmla="*/ 189 h 222"/>
                <a:gd name="T24" fmla="*/ 32 w 830"/>
                <a:gd name="T25" fmla="*/ 197 h 222"/>
                <a:gd name="T26" fmla="*/ 667 w 830"/>
                <a:gd name="T27" fmla="*/ 197 h 222"/>
                <a:gd name="T28" fmla="*/ 680 w 830"/>
                <a:gd name="T29" fmla="*/ 209 h 222"/>
                <a:gd name="T30" fmla="*/ 667 w 830"/>
                <a:gd name="T31" fmla="*/ 222 h 222"/>
                <a:gd name="T32" fmla="*/ 32 w 830"/>
                <a:gd name="T33" fmla="*/ 222 h 222"/>
                <a:gd name="T34" fmla="*/ 0 w 830"/>
                <a:gd name="T35" fmla="*/ 189 h 222"/>
                <a:gd name="T36" fmla="*/ 0 w 830"/>
                <a:gd name="T37" fmla="*/ 33 h 222"/>
                <a:gd name="T38" fmla="*/ 32 w 830"/>
                <a:gd name="T39" fmla="*/ 0 h 222"/>
                <a:gd name="T40" fmla="*/ 797 w 830"/>
                <a:gd name="T41" fmla="*/ 0 h 222"/>
                <a:gd name="T42" fmla="*/ 830 w 830"/>
                <a:gd name="T43" fmla="*/ 33 h 222"/>
                <a:gd name="T44" fmla="*/ 830 w 830"/>
                <a:gd name="T45" fmla="*/ 189 h 222"/>
                <a:gd name="T46" fmla="*/ 797 w 830"/>
                <a:gd name="T4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222">
                  <a:moveTo>
                    <a:pt x="797" y="222"/>
                  </a:moveTo>
                  <a:lnTo>
                    <a:pt x="797" y="222"/>
                  </a:lnTo>
                  <a:lnTo>
                    <a:pt x="743" y="222"/>
                  </a:lnTo>
                  <a:cubicBezTo>
                    <a:pt x="736" y="222"/>
                    <a:pt x="730" y="216"/>
                    <a:pt x="730" y="209"/>
                  </a:cubicBezTo>
                  <a:cubicBezTo>
                    <a:pt x="730" y="203"/>
                    <a:pt x="736" y="197"/>
                    <a:pt x="743" y="197"/>
                  </a:cubicBezTo>
                  <a:lnTo>
                    <a:pt x="797" y="197"/>
                  </a:lnTo>
                  <a:cubicBezTo>
                    <a:pt x="802" y="197"/>
                    <a:pt x="805" y="193"/>
                    <a:pt x="805" y="189"/>
                  </a:cubicBezTo>
                  <a:lnTo>
                    <a:pt x="805" y="33"/>
                  </a:lnTo>
                  <a:cubicBezTo>
                    <a:pt x="805" y="28"/>
                    <a:pt x="802" y="25"/>
                    <a:pt x="797" y="25"/>
                  </a:cubicBezTo>
                  <a:lnTo>
                    <a:pt x="32" y="25"/>
                  </a:lnTo>
                  <a:cubicBezTo>
                    <a:pt x="28" y="25"/>
                    <a:pt x="24" y="28"/>
                    <a:pt x="24" y="33"/>
                  </a:cubicBezTo>
                  <a:lnTo>
                    <a:pt x="24" y="189"/>
                  </a:lnTo>
                  <a:cubicBezTo>
                    <a:pt x="24" y="193"/>
                    <a:pt x="28" y="197"/>
                    <a:pt x="32" y="197"/>
                  </a:cubicBezTo>
                  <a:lnTo>
                    <a:pt x="667" y="197"/>
                  </a:lnTo>
                  <a:cubicBezTo>
                    <a:pt x="674" y="197"/>
                    <a:pt x="680" y="203"/>
                    <a:pt x="680" y="209"/>
                  </a:cubicBezTo>
                  <a:cubicBezTo>
                    <a:pt x="680" y="216"/>
                    <a:pt x="674" y="222"/>
                    <a:pt x="667" y="222"/>
                  </a:cubicBezTo>
                  <a:lnTo>
                    <a:pt x="32" y="222"/>
                  </a:lnTo>
                  <a:cubicBezTo>
                    <a:pt x="14" y="222"/>
                    <a:pt x="0" y="207"/>
                    <a:pt x="0" y="189"/>
                  </a:cubicBezTo>
                  <a:lnTo>
                    <a:pt x="0" y="33"/>
                  </a:lnTo>
                  <a:cubicBezTo>
                    <a:pt x="0" y="15"/>
                    <a:pt x="14" y="0"/>
                    <a:pt x="32" y="0"/>
                  </a:cubicBezTo>
                  <a:lnTo>
                    <a:pt x="797" y="0"/>
                  </a:lnTo>
                  <a:cubicBezTo>
                    <a:pt x="815" y="0"/>
                    <a:pt x="830" y="15"/>
                    <a:pt x="830" y="33"/>
                  </a:cubicBezTo>
                  <a:lnTo>
                    <a:pt x="830" y="189"/>
                  </a:lnTo>
                  <a:cubicBezTo>
                    <a:pt x="830" y="207"/>
                    <a:pt x="815" y="222"/>
                    <a:pt x="797" y="22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7" name="Freeform 44"/>
            <p:cNvSpPr>
              <a:spLocks/>
            </p:cNvSpPr>
            <p:nvPr/>
          </p:nvSpPr>
          <p:spPr bwMode="auto">
            <a:xfrm>
              <a:off x="1709738" y="1265238"/>
              <a:ext cx="42863" cy="42863"/>
            </a:xfrm>
            <a:custGeom>
              <a:avLst/>
              <a:gdLst>
                <a:gd name="T0" fmla="*/ 26 w 52"/>
                <a:gd name="T1" fmla="*/ 51 h 51"/>
                <a:gd name="T2" fmla="*/ 26 w 52"/>
                <a:gd name="T3" fmla="*/ 51 h 51"/>
                <a:gd name="T4" fmla="*/ 0 w 52"/>
                <a:gd name="T5" fmla="*/ 26 h 51"/>
                <a:gd name="T6" fmla="*/ 26 w 52"/>
                <a:gd name="T7" fmla="*/ 0 h 51"/>
                <a:gd name="T8" fmla="*/ 52 w 52"/>
                <a:gd name="T9" fmla="*/ 26 h 51"/>
                <a:gd name="T10" fmla="*/ 26 w 52"/>
                <a:gd name="T11" fmla="*/ 51 h 51"/>
              </a:gdLst>
              <a:ahLst/>
              <a:cxnLst>
                <a:cxn ang="0">
                  <a:pos x="T0" y="T1"/>
                </a:cxn>
                <a:cxn ang="0">
                  <a:pos x="T2" y="T3"/>
                </a:cxn>
                <a:cxn ang="0">
                  <a:pos x="T4" y="T5"/>
                </a:cxn>
                <a:cxn ang="0">
                  <a:pos x="T6" y="T7"/>
                </a:cxn>
                <a:cxn ang="0">
                  <a:pos x="T8" y="T9"/>
                </a:cxn>
                <a:cxn ang="0">
                  <a:pos x="T10" y="T11"/>
                </a:cxn>
              </a:cxnLst>
              <a:rect l="0" t="0" r="r" b="b"/>
              <a:pathLst>
                <a:path w="52" h="51">
                  <a:moveTo>
                    <a:pt x="26" y="51"/>
                  </a:moveTo>
                  <a:lnTo>
                    <a:pt x="26" y="51"/>
                  </a:lnTo>
                  <a:cubicBezTo>
                    <a:pt x="12" y="51"/>
                    <a:pt x="0" y="40"/>
                    <a:pt x="0" y="26"/>
                  </a:cubicBezTo>
                  <a:cubicBezTo>
                    <a:pt x="0" y="11"/>
                    <a:pt x="12" y="0"/>
                    <a:pt x="26" y="0"/>
                  </a:cubicBezTo>
                  <a:cubicBezTo>
                    <a:pt x="40" y="0"/>
                    <a:pt x="52" y="11"/>
                    <a:pt x="52" y="26"/>
                  </a:cubicBezTo>
                  <a:cubicBezTo>
                    <a:pt x="52" y="40"/>
                    <a:pt x="40" y="51"/>
                    <a:pt x="26" y="51"/>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8" name="Freeform 45"/>
            <p:cNvSpPr>
              <a:spLocks/>
            </p:cNvSpPr>
            <p:nvPr/>
          </p:nvSpPr>
          <p:spPr bwMode="auto">
            <a:xfrm>
              <a:off x="1776413" y="1265238"/>
              <a:ext cx="44450" cy="42863"/>
            </a:xfrm>
            <a:custGeom>
              <a:avLst/>
              <a:gdLst>
                <a:gd name="T0" fmla="*/ 26 w 52"/>
                <a:gd name="T1" fmla="*/ 51 h 51"/>
                <a:gd name="T2" fmla="*/ 26 w 52"/>
                <a:gd name="T3" fmla="*/ 51 h 51"/>
                <a:gd name="T4" fmla="*/ 0 w 52"/>
                <a:gd name="T5" fmla="*/ 25 h 51"/>
                <a:gd name="T6" fmla="*/ 26 w 52"/>
                <a:gd name="T7" fmla="*/ 0 h 51"/>
                <a:gd name="T8" fmla="*/ 52 w 52"/>
                <a:gd name="T9" fmla="*/ 25 h 51"/>
                <a:gd name="T10" fmla="*/ 26 w 52"/>
                <a:gd name="T11" fmla="*/ 51 h 51"/>
              </a:gdLst>
              <a:ahLst/>
              <a:cxnLst>
                <a:cxn ang="0">
                  <a:pos x="T0" y="T1"/>
                </a:cxn>
                <a:cxn ang="0">
                  <a:pos x="T2" y="T3"/>
                </a:cxn>
                <a:cxn ang="0">
                  <a:pos x="T4" y="T5"/>
                </a:cxn>
                <a:cxn ang="0">
                  <a:pos x="T6" y="T7"/>
                </a:cxn>
                <a:cxn ang="0">
                  <a:pos x="T8" y="T9"/>
                </a:cxn>
                <a:cxn ang="0">
                  <a:pos x="T10" y="T11"/>
                </a:cxn>
              </a:cxnLst>
              <a:rect l="0" t="0" r="r" b="b"/>
              <a:pathLst>
                <a:path w="52" h="51">
                  <a:moveTo>
                    <a:pt x="26" y="51"/>
                  </a:moveTo>
                  <a:lnTo>
                    <a:pt x="26" y="51"/>
                  </a:lnTo>
                  <a:cubicBezTo>
                    <a:pt x="12" y="51"/>
                    <a:pt x="0" y="39"/>
                    <a:pt x="0" y="25"/>
                  </a:cubicBezTo>
                  <a:cubicBezTo>
                    <a:pt x="0" y="11"/>
                    <a:pt x="12" y="0"/>
                    <a:pt x="26" y="0"/>
                  </a:cubicBezTo>
                  <a:cubicBezTo>
                    <a:pt x="40" y="0"/>
                    <a:pt x="52" y="11"/>
                    <a:pt x="52" y="25"/>
                  </a:cubicBezTo>
                  <a:cubicBezTo>
                    <a:pt x="52" y="39"/>
                    <a:pt x="40" y="51"/>
                    <a:pt x="26" y="51"/>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9" name="Freeform 46"/>
            <p:cNvSpPr>
              <a:spLocks/>
            </p:cNvSpPr>
            <p:nvPr/>
          </p:nvSpPr>
          <p:spPr bwMode="auto">
            <a:xfrm>
              <a:off x="1487488" y="1168401"/>
              <a:ext cx="7938" cy="7938"/>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3" y="0"/>
                    <a:pt x="0" y="2"/>
                    <a:pt x="0" y="5"/>
                  </a:cubicBezTo>
                  <a:cubicBezTo>
                    <a:pt x="0" y="7"/>
                    <a:pt x="3" y="10"/>
                    <a:pt x="5" y="10"/>
                  </a:cubicBezTo>
                  <a:cubicBezTo>
                    <a:pt x="8" y="10"/>
                    <a:pt x="10" y="7"/>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0" name="Freeform 47"/>
            <p:cNvSpPr>
              <a:spLocks noEditPoints="1"/>
            </p:cNvSpPr>
            <p:nvPr/>
          </p:nvSpPr>
          <p:spPr bwMode="auto">
            <a:xfrm>
              <a:off x="1301750" y="1150938"/>
              <a:ext cx="211138" cy="41275"/>
            </a:xfrm>
            <a:custGeom>
              <a:avLst/>
              <a:gdLst>
                <a:gd name="T0" fmla="*/ 222 w 248"/>
                <a:gd name="T1" fmla="*/ 35 h 49"/>
                <a:gd name="T2" fmla="*/ 222 w 248"/>
                <a:gd name="T3" fmla="*/ 35 h 49"/>
                <a:gd name="T4" fmla="*/ 212 w 248"/>
                <a:gd name="T5" fmla="*/ 25 h 49"/>
                <a:gd name="T6" fmla="*/ 222 w 248"/>
                <a:gd name="T7" fmla="*/ 15 h 49"/>
                <a:gd name="T8" fmla="*/ 232 w 248"/>
                <a:gd name="T9" fmla="*/ 25 h 49"/>
                <a:gd name="T10" fmla="*/ 222 w 248"/>
                <a:gd name="T11" fmla="*/ 35 h 49"/>
                <a:gd name="T12" fmla="*/ 185 w 248"/>
                <a:gd name="T13" fmla="*/ 35 h 49"/>
                <a:gd name="T14" fmla="*/ 185 w 248"/>
                <a:gd name="T15" fmla="*/ 35 h 49"/>
                <a:gd name="T16" fmla="*/ 163 w 248"/>
                <a:gd name="T17" fmla="*/ 35 h 49"/>
                <a:gd name="T18" fmla="*/ 163 w 248"/>
                <a:gd name="T19" fmla="*/ 22 h 49"/>
                <a:gd name="T20" fmla="*/ 168 w 248"/>
                <a:gd name="T21" fmla="*/ 22 h 49"/>
                <a:gd name="T22" fmla="*/ 168 w 248"/>
                <a:gd name="T23" fmla="*/ 17 h 49"/>
                <a:gd name="T24" fmla="*/ 180 w 248"/>
                <a:gd name="T25" fmla="*/ 17 h 49"/>
                <a:gd name="T26" fmla="*/ 180 w 248"/>
                <a:gd name="T27" fmla="*/ 22 h 49"/>
                <a:gd name="T28" fmla="*/ 185 w 248"/>
                <a:gd name="T29" fmla="*/ 22 h 49"/>
                <a:gd name="T30" fmla="*/ 185 w 248"/>
                <a:gd name="T31" fmla="*/ 35 h 49"/>
                <a:gd name="T32" fmla="*/ 151 w 248"/>
                <a:gd name="T33" fmla="*/ 35 h 49"/>
                <a:gd name="T34" fmla="*/ 151 w 248"/>
                <a:gd name="T35" fmla="*/ 35 h 49"/>
                <a:gd name="T36" fmla="*/ 130 w 248"/>
                <a:gd name="T37" fmla="*/ 35 h 49"/>
                <a:gd name="T38" fmla="*/ 130 w 248"/>
                <a:gd name="T39" fmla="*/ 22 h 49"/>
                <a:gd name="T40" fmla="*/ 135 w 248"/>
                <a:gd name="T41" fmla="*/ 22 h 49"/>
                <a:gd name="T42" fmla="*/ 135 w 248"/>
                <a:gd name="T43" fmla="*/ 17 h 49"/>
                <a:gd name="T44" fmla="*/ 147 w 248"/>
                <a:gd name="T45" fmla="*/ 17 h 49"/>
                <a:gd name="T46" fmla="*/ 147 w 248"/>
                <a:gd name="T47" fmla="*/ 22 h 49"/>
                <a:gd name="T48" fmla="*/ 151 w 248"/>
                <a:gd name="T49" fmla="*/ 22 h 49"/>
                <a:gd name="T50" fmla="*/ 151 w 248"/>
                <a:gd name="T51" fmla="*/ 35 h 49"/>
                <a:gd name="T52" fmla="*/ 118 w 248"/>
                <a:gd name="T53" fmla="*/ 35 h 49"/>
                <a:gd name="T54" fmla="*/ 118 w 248"/>
                <a:gd name="T55" fmla="*/ 35 h 49"/>
                <a:gd name="T56" fmla="*/ 97 w 248"/>
                <a:gd name="T57" fmla="*/ 35 h 49"/>
                <a:gd name="T58" fmla="*/ 97 w 248"/>
                <a:gd name="T59" fmla="*/ 22 h 49"/>
                <a:gd name="T60" fmla="*/ 101 w 248"/>
                <a:gd name="T61" fmla="*/ 22 h 49"/>
                <a:gd name="T62" fmla="*/ 101 w 248"/>
                <a:gd name="T63" fmla="*/ 17 h 49"/>
                <a:gd name="T64" fmla="*/ 113 w 248"/>
                <a:gd name="T65" fmla="*/ 17 h 49"/>
                <a:gd name="T66" fmla="*/ 113 w 248"/>
                <a:gd name="T67" fmla="*/ 22 h 49"/>
                <a:gd name="T68" fmla="*/ 118 w 248"/>
                <a:gd name="T69" fmla="*/ 22 h 49"/>
                <a:gd name="T70" fmla="*/ 118 w 248"/>
                <a:gd name="T71" fmla="*/ 35 h 49"/>
                <a:gd name="T72" fmla="*/ 85 w 248"/>
                <a:gd name="T73" fmla="*/ 35 h 49"/>
                <a:gd name="T74" fmla="*/ 85 w 248"/>
                <a:gd name="T75" fmla="*/ 35 h 49"/>
                <a:gd name="T76" fmla="*/ 63 w 248"/>
                <a:gd name="T77" fmla="*/ 35 h 49"/>
                <a:gd name="T78" fmla="*/ 63 w 248"/>
                <a:gd name="T79" fmla="*/ 22 h 49"/>
                <a:gd name="T80" fmla="*/ 67 w 248"/>
                <a:gd name="T81" fmla="*/ 22 h 49"/>
                <a:gd name="T82" fmla="*/ 67 w 248"/>
                <a:gd name="T83" fmla="*/ 17 h 49"/>
                <a:gd name="T84" fmla="*/ 79 w 248"/>
                <a:gd name="T85" fmla="*/ 17 h 49"/>
                <a:gd name="T86" fmla="*/ 79 w 248"/>
                <a:gd name="T87" fmla="*/ 22 h 49"/>
                <a:gd name="T88" fmla="*/ 85 w 248"/>
                <a:gd name="T89" fmla="*/ 22 h 49"/>
                <a:gd name="T90" fmla="*/ 85 w 248"/>
                <a:gd name="T91" fmla="*/ 35 h 49"/>
                <a:gd name="T92" fmla="*/ 26 w 248"/>
                <a:gd name="T93" fmla="*/ 35 h 49"/>
                <a:gd name="T94" fmla="*/ 26 w 248"/>
                <a:gd name="T95" fmla="*/ 35 h 49"/>
                <a:gd name="T96" fmla="*/ 16 w 248"/>
                <a:gd name="T97" fmla="*/ 25 h 49"/>
                <a:gd name="T98" fmla="*/ 26 w 248"/>
                <a:gd name="T99" fmla="*/ 15 h 49"/>
                <a:gd name="T100" fmla="*/ 36 w 248"/>
                <a:gd name="T101" fmla="*/ 25 h 49"/>
                <a:gd name="T102" fmla="*/ 26 w 248"/>
                <a:gd name="T103" fmla="*/ 35 h 49"/>
                <a:gd name="T104" fmla="*/ 0 w 248"/>
                <a:gd name="T105" fmla="*/ 49 h 49"/>
                <a:gd name="T106" fmla="*/ 0 w 248"/>
                <a:gd name="T107" fmla="*/ 49 h 49"/>
                <a:gd name="T108" fmla="*/ 248 w 248"/>
                <a:gd name="T109" fmla="*/ 49 h 49"/>
                <a:gd name="T110" fmla="*/ 248 w 248"/>
                <a:gd name="T111" fmla="*/ 0 h 49"/>
                <a:gd name="T112" fmla="*/ 0 w 248"/>
                <a:gd name="T113" fmla="*/ 0 h 49"/>
                <a:gd name="T114" fmla="*/ 0 w 248"/>
                <a:gd name="T115" fmla="*/ 49 h 49"/>
                <a:gd name="T116" fmla="*/ 0 w 248"/>
                <a:gd name="T117" fmla="*/ 0 h 49"/>
                <a:gd name="T118" fmla="*/ 0 w 248"/>
                <a:gd name="T1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8" h="49">
                  <a:moveTo>
                    <a:pt x="222" y="35"/>
                  </a:moveTo>
                  <a:lnTo>
                    <a:pt x="222" y="35"/>
                  </a:lnTo>
                  <a:cubicBezTo>
                    <a:pt x="217" y="35"/>
                    <a:pt x="212" y="30"/>
                    <a:pt x="212" y="25"/>
                  </a:cubicBezTo>
                  <a:cubicBezTo>
                    <a:pt x="212" y="19"/>
                    <a:pt x="217" y="15"/>
                    <a:pt x="222" y="15"/>
                  </a:cubicBezTo>
                  <a:cubicBezTo>
                    <a:pt x="228" y="15"/>
                    <a:pt x="232" y="19"/>
                    <a:pt x="232" y="25"/>
                  </a:cubicBezTo>
                  <a:cubicBezTo>
                    <a:pt x="232" y="30"/>
                    <a:pt x="228" y="35"/>
                    <a:pt x="222" y="35"/>
                  </a:cubicBezTo>
                  <a:close/>
                  <a:moveTo>
                    <a:pt x="185" y="35"/>
                  </a:moveTo>
                  <a:lnTo>
                    <a:pt x="185" y="35"/>
                  </a:lnTo>
                  <a:lnTo>
                    <a:pt x="163" y="35"/>
                  </a:lnTo>
                  <a:lnTo>
                    <a:pt x="163" y="22"/>
                  </a:lnTo>
                  <a:lnTo>
                    <a:pt x="168" y="22"/>
                  </a:lnTo>
                  <a:lnTo>
                    <a:pt x="168" y="17"/>
                  </a:lnTo>
                  <a:lnTo>
                    <a:pt x="180" y="17"/>
                  </a:lnTo>
                  <a:lnTo>
                    <a:pt x="180" y="22"/>
                  </a:lnTo>
                  <a:lnTo>
                    <a:pt x="185" y="22"/>
                  </a:lnTo>
                  <a:lnTo>
                    <a:pt x="185" y="35"/>
                  </a:lnTo>
                  <a:close/>
                  <a:moveTo>
                    <a:pt x="151" y="35"/>
                  </a:moveTo>
                  <a:lnTo>
                    <a:pt x="151" y="35"/>
                  </a:lnTo>
                  <a:lnTo>
                    <a:pt x="130" y="35"/>
                  </a:lnTo>
                  <a:lnTo>
                    <a:pt x="130" y="22"/>
                  </a:lnTo>
                  <a:lnTo>
                    <a:pt x="135" y="22"/>
                  </a:lnTo>
                  <a:lnTo>
                    <a:pt x="135" y="17"/>
                  </a:lnTo>
                  <a:lnTo>
                    <a:pt x="147" y="17"/>
                  </a:lnTo>
                  <a:lnTo>
                    <a:pt x="147" y="22"/>
                  </a:lnTo>
                  <a:lnTo>
                    <a:pt x="151" y="22"/>
                  </a:lnTo>
                  <a:lnTo>
                    <a:pt x="151" y="35"/>
                  </a:lnTo>
                  <a:close/>
                  <a:moveTo>
                    <a:pt x="118" y="35"/>
                  </a:moveTo>
                  <a:lnTo>
                    <a:pt x="118" y="35"/>
                  </a:lnTo>
                  <a:lnTo>
                    <a:pt x="97" y="35"/>
                  </a:lnTo>
                  <a:lnTo>
                    <a:pt x="97" y="22"/>
                  </a:lnTo>
                  <a:lnTo>
                    <a:pt x="101" y="22"/>
                  </a:lnTo>
                  <a:lnTo>
                    <a:pt x="101" y="17"/>
                  </a:lnTo>
                  <a:lnTo>
                    <a:pt x="113" y="17"/>
                  </a:lnTo>
                  <a:lnTo>
                    <a:pt x="113" y="22"/>
                  </a:lnTo>
                  <a:lnTo>
                    <a:pt x="118" y="22"/>
                  </a:lnTo>
                  <a:lnTo>
                    <a:pt x="118" y="35"/>
                  </a:lnTo>
                  <a:close/>
                  <a:moveTo>
                    <a:pt x="85" y="35"/>
                  </a:moveTo>
                  <a:lnTo>
                    <a:pt x="85" y="35"/>
                  </a:lnTo>
                  <a:lnTo>
                    <a:pt x="63" y="35"/>
                  </a:lnTo>
                  <a:lnTo>
                    <a:pt x="63" y="22"/>
                  </a:lnTo>
                  <a:lnTo>
                    <a:pt x="67" y="22"/>
                  </a:lnTo>
                  <a:lnTo>
                    <a:pt x="67" y="17"/>
                  </a:lnTo>
                  <a:lnTo>
                    <a:pt x="79" y="17"/>
                  </a:lnTo>
                  <a:lnTo>
                    <a:pt x="79" y="22"/>
                  </a:lnTo>
                  <a:lnTo>
                    <a:pt x="85" y="22"/>
                  </a:lnTo>
                  <a:lnTo>
                    <a:pt x="85" y="35"/>
                  </a:lnTo>
                  <a:close/>
                  <a:moveTo>
                    <a:pt x="26" y="35"/>
                  </a:moveTo>
                  <a:lnTo>
                    <a:pt x="26" y="35"/>
                  </a:lnTo>
                  <a:cubicBezTo>
                    <a:pt x="20" y="35"/>
                    <a:pt x="16" y="30"/>
                    <a:pt x="16" y="25"/>
                  </a:cubicBezTo>
                  <a:cubicBezTo>
                    <a:pt x="16" y="19"/>
                    <a:pt x="20" y="15"/>
                    <a:pt x="26" y="15"/>
                  </a:cubicBezTo>
                  <a:cubicBezTo>
                    <a:pt x="31" y="15"/>
                    <a:pt x="36" y="19"/>
                    <a:pt x="36" y="25"/>
                  </a:cubicBezTo>
                  <a:cubicBezTo>
                    <a:pt x="36" y="30"/>
                    <a:pt x="31" y="35"/>
                    <a:pt x="26" y="35"/>
                  </a:cubicBezTo>
                  <a:close/>
                  <a:moveTo>
                    <a:pt x="0" y="49"/>
                  </a:moveTo>
                  <a:lnTo>
                    <a:pt x="0" y="49"/>
                  </a:lnTo>
                  <a:lnTo>
                    <a:pt x="248" y="49"/>
                  </a:lnTo>
                  <a:lnTo>
                    <a:pt x="248" y="0"/>
                  </a:lnTo>
                  <a:lnTo>
                    <a:pt x="0" y="0"/>
                  </a:lnTo>
                  <a:lnTo>
                    <a:pt x="0" y="49"/>
                  </a:lnTo>
                  <a:close/>
                  <a:moveTo>
                    <a:pt x="0" y="0"/>
                  </a:move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1" name="Freeform 48"/>
            <p:cNvSpPr>
              <a:spLocks/>
            </p:cNvSpPr>
            <p:nvPr/>
          </p:nvSpPr>
          <p:spPr bwMode="auto">
            <a:xfrm>
              <a:off x="1320800" y="1168401"/>
              <a:ext cx="7938" cy="7938"/>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2" y="0"/>
                    <a:pt x="0" y="2"/>
                    <a:pt x="0" y="5"/>
                  </a:cubicBezTo>
                  <a:cubicBezTo>
                    <a:pt x="0" y="7"/>
                    <a:pt x="2" y="10"/>
                    <a:pt x="5" y="10"/>
                  </a:cubicBezTo>
                  <a:cubicBezTo>
                    <a:pt x="8" y="10"/>
                    <a:pt x="10" y="7"/>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2" name="Freeform 49"/>
            <p:cNvSpPr>
              <a:spLocks/>
            </p:cNvSpPr>
            <p:nvPr/>
          </p:nvSpPr>
          <p:spPr bwMode="auto">
            <a:xfrm>
              <a:off x="1711325" y="1168401"/>
              <a:ext cx="7938" cy="7938"/>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3" y="0"/>
                    <a:pt x="0" y="2"/>
                    <a:pt x="0" y="5"/>
                  </a:cubicBezTo>
                  <a:cubicBezTo>
                    <a:pt x="0" y="7"/>
                    <a:pt x="3" y="10"/>
                    <a:pt x="5" y="10"/>
                  </a:cubicBezTo>
                  <a:cubicBezTo>
                    <a:pt x="8" y="10"/>
                    <a:pt x="10" y="7"/>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3" name="Freeform 50"/>
            <p:cNvSpPr>
              <a:spLocks/>
            </p:cNvSpPr>
            <p:nvPr/>
          </p:nvSpPr>
          <p:spPr bwMode="auto">
            <a:xfrm>
              <a:off x="1544638" y="1168401"/>
              <a:ext cx="7938" cy="7938"/>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2" y="0"/>
                    <a:pt x="0" y="2"/>
                    <a:pt x="0" y="5"/>
                  </a:cubicBezTo>
                  <a:cubicBezTo>
                    <a:pt x="0" y="7"/>
                    <a:pt x="2" y="10"/>
                    <a:pt x="5" y="10"/>
                  </a:cubicBezTo>
                  <a:cubicBezTo>
                    <a:pt x="8" y="10"/>
                    <a:pt x="10" y="7"/>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4" name="Freeform 51"/>
            <p:cNvSpPr>
              <a:spLocks noEditPoints="1"/>
            </p:cNvSpPr>
            <p:nvPr/>
          </p:nvSpPr>
          <p:spPr bwMode="auto">
            <a:xfrm>
              <a:off x="1527175" y="1150938"/>
              <a:ext cx="209550" cy="41275"/>
            </a:xfrm>
            <a:custGeom>
              <a:avLst/>
              <a:gdLst>
                <a:gd name="T0" fmla="*/ 221 w 247"/>
                <a:gd name="T1" fmla="*/ 35 h 49"/>
                <a:gd name="T2" fmla="*/ 221 w 247"/>
                <a:gd name="T3" fmla="*/ 35 h 49"/>
                <a:gd name="T4" fmla="*/ 212 w 247"/>
                <a:gd name="T5" fmla="*/ 25 h 49"/>
                <a:gd name="T6" fmla="*/ 221 w 247"/>
                <a:gd name="T7" fmla="*/ 15 h 49"/>
                <a:gd name="T8" fmla="*/ 231 w 247"/>
                <a:gd name="T9" fmla="*/ 25 h 49"/>
                <a:gd name="T10" fmla="*/ 221 w 247"/>
                <a:gd name="T11" fmla="*/ 35 h 49"/>
                <a:gd name="T12" fmla="*/ 184 w 247"/>
                <a:gd name="T13" fmla="*/ 35 h 49"/>
                <a:gd name="T14" fmla="*/ 184 w 247"/>
                <a:gd name="T15" fmla="*/ 35 h 49"/>
                <a:gd name="T16" fmla="*/ 163 w 247"/>
                <a:gd name="T17" fmla="*/ 35 h 49"/>
                <a:gd name="T18" fmla="*/ 163 w 247"/>
                <a:gd name="T19" fmla="*/ 22 h 49"/>
                <a:gd name="T20" fmla="*/ 167 w 247"/>
                <a:gd name="T21" fmla="*/ 22 h 49"/>
                <a:gd name="T22" fmla="*/ 167 w 247"/>
                <a:gd name="T23" fmla="*/ 17 h 49"/>
                <a:gd name="T24" fmla="*/ 179 w 247"/>
                <a:gd name="T25" fmla="*/ 17 h 49"/>
                <a:gd name="T26" fmla="*/ 179 w 247"/>
                <a:gd name="T27" fmla="*/ 22 h 49"/>
                <a:gd name="T28" fmla="*/ 184 w 247"/>
                <a:gd name="T29" fmla="*/ 22 h 49"/>
                <a:gd name="T30" fmla="*/ 184 w 247"/>
                <a:gd name="T31" fmla="*/ 35 h 49"/>
                <a:gd name="T32" fmla="*/ 151 w 247"/>
                <a:gd name="T33" fmla="*/ 35 h 49"/>
                <a:gd name="T34" fmla="*/ 151 w 247"/>
                <a:gd name="T35" fmla="*/ 35 h 49"/>
                <a:gd name="T36" fmla="*/ 129 w 247"/>
                <a:gd name="T37" fmla="*/ 35 h 49"/>
                <a:gd name="T38" fmla="*/ 129 w 247"/>
                <a:gd name="T39" fmla="*/ 22 h 49"/>
                <a:gd name="T40" fmla="*/ 134 w 247"/>
                <a:gd name="T41" fmla="*/ 22 h 49"/>
                <a:gd name="T42" fmla="*/ 134 w 247"/>
                <a:gd name="T43" fmla="*/ 17 h 49"/>
                <a:gd name="T44" fmla="*/ 146 w 247"/>
                <a:gd name="T45" fmla="*/ 17 h 49"/>
                <a:gd name="T46" fmla="*/ 146 w 247"/>
                <a:gd name="T47" fmla="*/ 22 h 49"/>
                <a:gd name="T48" fmla="*/ 151 w 247"/>
                <a:gd name="T49" fmla="*/ 22 h 49"/>
                <a:gd name="T50" fmla="*/ 151 w 247"/>
                <a:gd name="T51" fmla="*/ 35 h 49"/>
                <a:gd name="T52" fmla="*/ 117 w 247"/>
                <a:gd name="T53" fmla="*/ 35 h 49"/>
                <a:gd name="T54" fmla="*/ 117 w 247"/>
                <a:gd name="T55" fmla="*/ 35 h 49"/>
                <a:gd name="T56" fmla="*/ 96 w 247"/>
                <a:gd name="T57" fmla="*/ 35 h 49"/>
                <a:gd name="T58" fmla="*/ 96 w 247"/>
                <a:gd name="T59" fmla="*/ 22 h 49"/>
                <a:gd name="T60" fmla="*/ 101 w 247"/>
                <a:gd name="T61" fmla="*/ 22 h 49"/>
                <a:gd name="T62" fmla="*/ 101 w 247"/>
                <a:gd name="T63" fmla="*/ 17 h 49"/>
                <a:gd name="T64" fmla="*/ 112 w 247"/>
                <a:gd name="T65" fmla="*/ 17 h 49"/>
                <a:gd name="T66" fmla="*/ 112 w 247"/>
                <a:gd name="T67" fmla="*/ 22 h 49"/>
                <a:gd name="T68" fmla="*/ 117 w 247"/>
                <a:gd name="T69" fmla="*/ 22 h 49"/>
                <a:gd name="T70" fmla="*/ 117 w 247"/>
                <a:gd name="T71" fmla="*/ 35 h 49"/>
                <a:gd name="T72" fmla="*/ 84 w 247"/>
                <a:gd name="T73" fmla="*/ 35 h 49"/>
                <a:gd name="T74" fmla="*/ 84 w 247"/>
                <a:gd name="T75" fmla="*/ 35 h 49"/>
                <a:gd name="T76" fmla="*/ 62 w 247"/>
                <a:gd name="T77" fmla="*/ 35 h 49"/>
                <a:gd name="T78" fmla="*/ 62 w 247"/>
                <a:gd name="T79" fmla="*/ 22 h 49"/>
                <a:gd name="T80" fmla="*/ 67 w 247"/>
                <a:gd name="T81" fmla="*/ 22 h 49"/>
                <a:gd name="T82" fmla="*/ 67 w 247"/>
                <a:gd name="T83" fmla="*/ 17 h 49"/>
                <a:gd name="T84" fmla="*/ 78 w 247"/>
                <a:gd name="T85" fmla="*/ 17 h 49"/>
                <a:gd name="T86" fmla="*/ 78 w 247"/>
                <a:gd name="T87" fmla="*/ 22 h 49"/>
                <a:gd name="T88" fmla="*/ 84 w 247"/>
                <a:gd name="T89" fmla="*/ 22 h 49"/>
                <a:gd name="T90" fmla="*/ 84 w 247"/>
                <a:gd name="T91" fmla="*/ 35 h 49"/>
                <a:gd name="T92" fmla="*/ 25 w 247"/>
                <a:gd name="T93" fmla="*/ 35 h 49"/>
                <a:gd name="T94" fmla="*/ 25 w 247"/>
                <a:gd name="T95" fmla="*/ 35 h 49"/>
                <a:gd name="T96" fmla="*/ 15 w 247"/>
                <a:gd name="T97" fmla="*/ 25 h 49"/>
                <a:gd name="T98" fmla="*/ 25 w 247"/>
                <a:gd name="T99" fmla="*/ 15 h 49"/>
                <a:gd name="T100" fmla="*/ 35 w 247"/>
                <a:gd name="T101" fmla="*/ 25 h 49"/>
                <a:gd name="T102" fmla="*/ 25 w 247"/>
                <a:gd name="T103" fmla="*/ 35 h 49"/>
                <a:gd name="T104" fmla="*/ 0 w 247"/>
                <a:gd name="T105" fmla="*/ 49 h 49"/>
                <a:gd name="T106" fmla="*/ 0 w 247"/>
                <a:gd name="T107" fmla="*/ 49 h 49"/>
                <a:gd name="T108" fmla="*/ 247 w 247"/>
                <a:gd name="T109" fmla="*/ 49 h 49"/>
                <a:gd name="T110" fmla="*/ 247 w 247"/>
                <a:gd name="T111" fmla="*/ 0 h 49"/>
                <a:gd name="T112" fmla="*/ 0 w 247"/>
                <a:gd name="T113" fmla="*/ 0 h 49"/>
                <a:gd name="T114" fmla="*/ 0 w 247"/>
                <a:gd name="T115" fmla="*/ 49 h 49"/>
                <a:gd name="T116" fmla="*/ 0 w 247"/>
                <a:gd name="T117" fmla="*/ 0 h 49"/>
                <a:gd name="T118" fmla="*/ 0 w 247"/>
                <a:gd name="T1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7" h="49">
                  <a:moveTo>
                    <a:pt x="221" y="35"/>
                  </a:moveTo>
                  <a:lnTo>
                    <a:pt x="221" y="35"/>
                  </a:lnTo>
                  <a:cubicBezTo>
                    <a:pt x="216" y="35"/>
                    <a:pt x="212" y="30"/>
                    <a:pt x="212" y="25"/>
                  </a:cubicBezTo>
                  <a:cubicBezTo>
                    <a:pt x="212" y="19"/>
                    <a:pt x="216" y="15"/>
                    <a:pt x="221" y="15"/>
                  </a:cubicBezTo>
                  <a:cubicBezTo>
                    <a:pt x="227" y="15"/>
                    <a:pt x="231" y="19"/>
                    <a:pt x="231" y="25"/>
                  </a:cubicBezTo>
                  <a:cubicBezTo>
                    <a:pt x="231" y="30"/>
                    <a:pt x="227" y="35"/>
                    <a:pt x="221" y="35"/>
                  </a:cubicBezTo>
                  <a:close/>
                  <a:moveTo>
                    <a:pt x="184" y="35"/>
                  </a:moveTo>
                  <a:lnTo>
                    <a:pt x="184" y="35"/>
                  </a:lnTo>
                  <a:lnTo>
                    <a:pt x="163" y="35"/>
                  </a:lnTo>
                  <a:lnTo>
                    <a:pt x="163" y="22"/>
                  </a:lnTo>
                  <a:lnTo>
                    <a:pt x="167" y="22"/>
                  </a:lnTo>
                  <a:lnTo>
                    <a:pt x="167" y="17"/>
                  </a:lnTo>
                  <a:lnTo>
                    <a:pt x="179" y="17"/>
                  </a:lnTo>
                  <a:lnTo>
                    <a:pt x="179" y="22"/>
                  </a:lnTo>
                  <a:lnTo>
                    <a:pt x="184" y="22"/>
                  </a:lnTo>
                  <a:lnTo>
                    <a:pt x="184" y="35"/>
                  </a:lnTo>
                  <a:close/>
                  <a:moveTo>
                    <a:pt x="151" y="35"/>
                  </a:moveTo>
                  <a:lnTo>
                    <a:pt x="151" y="35"/>
                  </a:lnTo>
                  <a:lnTo>
                    <a:pt x="129" y="35"/>
                  </a:lnTo>
                  <a:lnTo>
                    <a:pt x="129" y="22"/>
                  </a:lnTo>
                  <a:lnTo>
                    <a:pt x="134" y="22"/>
                  </a:lnTo>
                  <a:lnTo>
                    <a:pt x="134" y="17"/>
                  </a:lnTo>
                  <a:lnTo>
                    <a:pt x="146" y="17"/>
                  </a:lnTo>
                  <a:lnTo>
                    <a:pt x="146" y="22"/>
                  </a:lnTo>
                  <a:lnTo>
                    <a:pt x="151" y="22"/>
                  </a:lnTo>
                  <a:lnTo>
                    <a:pt x="151" y="35"/>
                  </a:lnTo>
                  <a:close/>
                  <a:moveTo>
                    <a:pt x="117" y="35"/>
                  </a:moveTo>
                  <a:lnTo>
                    <a:pt x="117" y="35"/>
                  </a:lnTo>
                  <a:lnTo>
                    <a:pt x="96" y="35"/>
                  </a:lnTo>
                  <a:lnTo>
                    <a:pt x="96" y="22"/>
                  </a:lnTo>
                  <a:lnTo>
                    <a:pt x="101" y="22"/>
                  </a:lnTo>
                  <a:lnTo>
                    <a:pt x="101" y="17"/>
                  </a:lnTo>
                  <a:lnTo>
                    <a:pt x="112" y="17"/>
                  </a:lnTo>
                  <a:lnTo>
                    <a:pt x="112" y="22"/>
                  </a:lnTo>
                  <a:lnTo>
                    <a:pt x="117" y="22"/>
                  </a:lnTo>
                  <a:lnTo>
                    <a:pt x="117" y="35"/>
                  </a:lnTo>
                  <a:close/>
                  <a:moveTo>
                    <a:pt x="84" y="35"/>
                  </a:moveTo>
                  <a:lnTo>
                    <a:pt x="84" y="35"/>
                  </a:lnTo>
                  <a:lnTo>
                    <a:pt x="62" y="35"/>
                  </a:lnTo>
                  <a:lnTo>
                    <a:pt x="62" y="22"/>
                  </a:lnTo>
                  <a:lnTo>
                    <a:pt x="67" y="22"/>
                  </a:lnTo>
                  <a:lnTo>
                    <a:pt x="67" y="17"/>
                  </a:lnTo>
                  <a:lnTo>
                    <a:pt x="78" y="17"/>
                  </a:lnTo>
                  <a:lnTo>
                    <a:pt x="78" y="22"/>
                  </a:lnTo>
                  <a:lnTo>
                    <a:pt x="84" y="22"/>
                  </a:lnTo>
                  <a:lnTo>
                    <a:pt x="84" y="35"/>
                  </a:lnTo>
                  <a:close/>
                  <a:moveTo>
                    <a:pt x="25" y="35"/>
                  </a:moveTo>
                  <a:lnTo>
                    <a:pt x="25" y="35"/>
                  </a:lnTo>
                  <a:cubicBezTo>
                    <a:pt x="20" y="35"/>
                    <a:pt x="15" y="30"/>
                    <a:pt x="15" y="25"/>
                  </a:cubicBezTo>
                  <a:cubicBezTo>
                    <a:pt x="15" y="19"/>
                    <a:pt x="20" y="15"/>
                    <a:pt x="25" y="15"/>
                  </a:cubicBezTo>
                  <a:cubicBezTo>
                    <a:pt x="30" y="15"/>
                    <a:pt x="35" y="19"/>
                    <a:pt x="35" y="25"/>
                  </a:cubicBezTo>
                  <a:cubicBezTo>
                    <a:pt x="35" y="30"/>
                    <a:pt x="30" y="35"/>
                    <a:pt x="25" y="35"/>
                  </a:cubicBezTo>
                  <a:close/>
                  <a:moveTo>
                    <a:pt x="0" y="49"/>
                  </a:moveTo>
                  <a:lnTo>
                    <a:pt x="0" y="49"/>
                  </a:lnTo>
                  <a:lnTo>
                    <a:pt x="247" y="49"/>
                  </a:lnTo>
                  <a:lnTo>
                    <a:pt x="247" y="0"/>
                  </a:lnTo>
                  <a:lnTo>
                    <a:pt x="0" y="0"/>
                  </a:lnTo>
                  <a:lnTo>
                    <a:pt x="0" y="49"/>
                  </a:lnTo>
                  <a:close/>
                  <a:moveTo>
                    <a:pt x="0" y="0"/>
                  </a:move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5" name="Freeform 52"/>
            <p:cNvSpPr>
              <a:spLocks/>
            </p:cNvSpPr>
            <p:nvPr/>
          </p:nvSpPr>
          <p:spPr bwMode="auto">
            <a:xfrm>
              <a:off x="1487488" y="1227138"/>
              <a:ext cx="7938" cy="9525"/>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3" y="0"/>
                    <a:pt x="0" y="2"/>
                    <a:pt x="0" y="5"/>
                  </a:cubicBezTo>
                  <a:cubicBezTo>
                    <a:pt x="0" y="8"/>
                    <a:pt x="3" y="10"/>
                    <a:pt x="5" y="10"/>
                  </a:cubicBezTo>
                  <a:cubicBezTo>
                    <a:pt x="8" y="10"/>
                    <a:pt x="10" y="8"/>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6" name="Freeform 53"/>
            <p:cNvSpPr>
              <a:spLocks/>
            </p:cNvSpPr>
            <p:nvPr/>
          </p:nvSpPr>
          <p:spPr bwMode="auto">
            <a:xfrm>
              <a:off x="1320800" y="1227138"/>
              <a:ext cx="7938" cy="9525"/>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2" y="0"/>
                    <a:pt x="0" y="2"/>
                    <a:pt x="0" y="5"/>
                  </a:cubicBezTo>
                  <a:cubicBezTo>
                    <a:pt x="0" y="8"/>
                    <a:pt x="2" y="10"/>
                    <a:pt x="5" y="10"/>
                  </a:cubicBezTo>
                  <a:cubicBezTo>
                    <a:pt x="8" y="10"/>
                    <a:pt x="10" y="8"/>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7" name="Freeform 54"/>
            <p:cNvSpPr>
              <a:spLocks noEditPoints="1"/>
            </p:cNvSpPr>
            <p:nvPr/>
          </p:nvSpPr>
          <p:spPr bwMode="auto">
            <a:xfrm>
              <a:off x="1301750" y="1211263"/>
              <a:ext cx="211138" cy="41275"/>
            </a:xfrm>
            <a:custGeom>
              <a:avLst/>
              <a:gdLst>
                <a:gd name="T0" fmla="*/ 222 w 248"/>
                <a:gd name="T1" fmla="*/ 35 h 49"/>
                <a:gd name="T2" fmla="*/ 222 w 248"/>
                <a:gd name="T3" fmla="*/ 35 h 49"/>
                <a:gd name="T4" fmla="*/ 212 w 248"/>
                <a:gd name="T5" fmla="*/ 25 h 49"/>
                <a:gd name="T6" fmla="*/ 222 w 248"/>
                <a:gd name="T7" fmla="*/ 15 h 49"/>
                <a:gd name="T8" fmla="*/ 232 w 248"/>
                <a:gd name="T9" fmla="*/ 25 h 49"/>
                <a:gd name="T10" fmla="*/ 222 w 248"/>
                <a:gd name="T11" fmla="*/ 35 h 49"/>
                <a:gd name="T12" fmla="*/ 185 w 248"/>
                <a:gd name="T13" fmla="*/ 35 h 49"/>
                <a:gd name="T14" fmla="*/ 185 w 248"/>
                <a:gd name="T15" fmla="*/ 35 h 49"/>
                <a:gd name="T16" fmla="*/ 163 w 248"/>
                <a:gd name="T17" fmla="*/ 35 h 49"/>
                <a:gd name="T18" fmla="*/ 163 w 248"/>
                <a:gd name="T19" fmla="*/ 22 h 49"/>
                <a:gd name="T20" fmla="*/ 168 w 248"/>
                <a:gd name="T21" fmla="*/ 22 h 49"/>
                <a:gd name="T22" fmla="*/ 168 w 248"/>
                <a:gd name="T23" fmla="*/ 17 h 49"/>
                <a:gd name="T24" fmla="*/ 180 w 248"/>
                <a:gd name="T25" fmla="*/ 17 h 49"/>
                <a:gd name="T26" fmla="*/ 180 w 248"/>
                <a:gd name="T27" fmla="*/ 22 h 49"/>
                <a:gd name="T28" fmla="*/ 185 w 248"/>
                <a:gd name="T29" fmla="*/ 22 h 49"/>
                <a:gd name="T30" fmla="*/ 185 w 248"/>
                <a:gd name="T31" fmla="*/ 35 h 49"/>
                <a:gd name="T32" fmla="*/ 151 w 248"/>
                <a:gd name="T33" fmla="*/ 35 h 49"/>
                <a:gd name="T34" fmla="*/ 151 w 248"/>
                <a:gd name="T35" fmla="*/ 35 h 49"/>
                <a:gd name="T36" fmla="*/ 130 w 248"/>
                <a:gd name="T37" fmla="*/ 35 h 49"/>
                <a:gd name="T38" fmla="*/ 130 w 248"/>
                <a:gd name="T39" fmla="*/ 22 h 49"/>
                <a:gd name="T40" fmla="*/ 135 w 248"/>
                <a:gd name="T41" fmla="*/ 22 h 49"/>
                <a:gd name="T42" fmla="*/ 135 w 248"/>
                <a:gd name="T43" fmla="*/ 17 h 49"/>
                <a:gd name="T44" fmla="*/ 147 w 248"/>
                <a:gd name="T45" fmla="*/ 17 h 49"/>
                <a:gd name="T46" fmla="*/ 147 w 248"/>
                <a:gd name="T47" fmla="*/ 22 h 49"/>
                <a:gd name="T48" fmla="*/ 151 w 248"/>
                <a:gd name="T49" fmla="*/ 22 h 49"/>
                <a:gd name="T50" fmla="*/ 151 w 248"/>
                <a:gd name="T51" fmla="*/ 35 h 49"/>
                <a:gd name="T52" fmla="*/ 118 w 248"/>
                <a:gd name="T53" fmla="*/ 35 h 49"/>
                <a:gd name="T54" fmla="*/ 118 w 248"/>
                <a:gd name="T55" fmla="*/ 35 h 49"/>
                <a:gd name="T56" fmla="*/ 97 w 248"/>
                <a:gd name="T57" fmla="*/ 35 h 49"/>
                <a:gd name="T58" fmla="*/ 97 w 248"/>
                <a:gd name="T59" fmla="*/ 22 h 49"/>
                <a:gd name="T60" fmla="*/ 101 w 248"/>
                <a:gd name="T61" fmla="*/ 22 h 49"/>
                <a:gd name="T62" fmla="*/ 101 w 248"/>
                <a:gd name="T63" fmla="*/ 17 h 49"/>
                <a:gd name="T64" fmla="*/ 113 w 248"/>
                <a:gd name="T65" fmla="*/ 17 h 49"/>
                <a:gd name="T66" fmla="*/ 113 w 248"/>
                <a:gd name="T67" fmla="*/ 22 h 49"/>
                <a:gd name="T68" fmla="*/ 118 w 248"/>
                <a:gd name="T69" fmla="*/ 22 h 49"/>
                <a:gd name="T70" fmla="*/ 118 w 248"/>
                <a:gd name="T71" fmla="*/ 35 h 49"/>
                <a:gd name="T72" fmla="*/ 85 w 248"/>
                <a:gd name="T73" fmla="*/ 35 h 49"/>
                <a:gd name="T74" fmla="*/ 85 w 248"/>
                <a:gd name="T75" fmla="*/ 35 h 49"/>
                <a:gd name="T76" fmla="*/ 63 w 248"/>
                <a:gd name="T77" fmla="*/ 35 h 49"/>
                <a:gd name="T78" fmla="*/ 63 w 248"/>
                <a:gd name="T79" fmla="*/ 22 h 49"/>
                <a:gd name="T80" fmla="*/ 67 w 248"/>
                <a:gd name="T81" fmla="*/ 22 h 49"/>
                <a:gd name="T82" fmla="*/ 67 w 248"/>
                <a:gd name="T83" fmla="*/ 17 h 49"/>
                <a:gd name="T84" fmla="*/ 79 w 248"/>
                <a:gd name="T85" fmla="*/ 17 h 49"/>
                <a:gd name="T86" fmla="*/ 79 w 248"/>
                <a:gd name="T87" fmla="*/ 22 h 49"/>
                <a:gd name="T88" fmla="*/ 85 w 248"/>
                <a:gd name="T89" fmla="*/ 22 h 49"/>
                <a:gd name="T90" fmla="*/ 85 w 248"/>
                <a:gd name="T91" fmla="*/ 35 h 49"/>
                <a:gd name="T92" fmla="*/ 26 w 248"/>
                <a:gd name="T93" fmla="*/ 35 h 49"/>
                <a:gd name="T94" fmla="*/ 26 w 248"/>
                <a:gd name="T95" fmla="*/ 35 h 49"/>
                <a:gd name="T96" fmla="*/ 16 w 248"/>
                <a:gd name="T97" fmla="*/ 25 h 49"/>
                <a:gd name="T98" fmla="*/ 26 w 248"/>
                <a:gd name="T99" fmla="*/ 15 h 49"/>
                <a:gd name="T100" fmla="*/ 36 w 248"/>
                <a:gd name="T101" fmla="*/ 25 h 49"/>
                <a:gd name="T102" fmla="*/ 26 w 248"/>
                <a:gd name="T103" fmla="*/ 35 h 49"/>
                <a:gd name="T104" fmla="*/ 0 w 248"/>
                <a:gd name="T105" fmla="*/ 49 h 49"/>
                <a:gd name="T106" fmla="*/ 0 w 248"/>
                <a:gd name="T107" fmla="*/ 49 h 49"/>
                <a:gd name="T108" fmla="*/ 248 w 248"/>
                <a:gd name="T109" fmla="*/ 49 h 49"/>
                <a:gd name="T110" fmla="*/ 248 w 248"/>
                <a:gd name="T111" fmla="*/ 0 h 49"/>
                <a:gd name="T112" fmla="*/ 0 w 248"/>
                <a:gd name="T113" fmla="*/ 0 h 49"/>
                <a:gd name="T114" fmla="*/ 0 w 248"/>
                <a:gd name="T115" fmla="*/ 49 h 49"/>
                <a:gd name="T116" fmla="*/ 0 w 248"/>
                <a:gd name="T117" fmla="*/ 0 h 49"/>
                <a:gd name="T118" fmla="*/ 0 w 248"/>
                <a:gd name="T1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8" h="49">
                  <a:moveTo>
                    <a:pt x="222" y="35"/>
                  </a:moveTo>
                  <a:lnTo>
                    <a:pt x="222" y="35"/>
                  </a:lnTo>
                  <a:cubicBezTo>
                    <a:pt x="217" y="35"/>
                    <a:pt x="212" y="30"/>
                    <a:pt x="212" y="25"/>
                  </a:cubicBezTo>
                  <a:cubicBezTo>
                    <a:pt x="212" y="19"/>
                    <a:pt x="217" y="15"/>
                    <a:pt x="222" y="15"/>
                  </a:cubicBezTo>
                  <a:cubicBezTo>
                    <a:pt x="228" y="15"/>
                    <a:pt x="232" y="19"/>
                    <a:pt x="232" y="25"/>
                  </a:cubicBezTo>
                  <a:cubicBezTo>
                    <a:pt x="232" y="30"/>
                    <a:pt x="228" y="35"/>
                    <a:pt x="222" y="35"/>
                  </a:cubicBezTo>
                  <a:close/>
                  <a:moveTo>
                    <a:pt x="185" y="35"/>
                  </a:moveTo>
                  <a:lnTo>
                    <a:pt x="185" y="35"/>
                  </a:lnTo>
                  <a:lnTo>
                    <a:pt x="163" y="35"/>
                  </a:lnTo>
                  <a:lnTo>
                    <a:pt x="163" y="22"/>
                  </a:lnTo>
                  <a:lnTo>
                    <a:pt x="168" y="22"/>
                  </a:lnTo>
                  <a:lnTo>
                    <a:pt x="168" y="17"/>
                  </a:lnTo>
                  <a:lnTo>
                    <a:pt x="180" y="17"/>
                  </a:lnTo>
                  <a:lnTo>
                    <a:pt x="180" y="22"/>
                  </a:lnTo>
                  <a:lnTo>
                    <a:pt x="185" y="22"/>
                  </a:lnTo>
                  <a:lnTo>
                    <a:pt x="185" y="35"/>
                  </a:lnTo>
                  <a:close/>
                  <a:moveTo>
                    <a:pt x="151" y="35"/>
                  </a:moveTo>
                  <a:lnTo>
                    <a:pt x="151" y="35"/>
                  </a:lnTo>
                  <a:lnTo>
                    <a:pt x="130" y="35"/>
                  </a:lnTo>
                  <a:lnTo>
                    <a:pt x="130" y="22"/>
                  </a:lnTo>
                  <a:lnTo>
                    <a:pt x="135" y="22"/>
                  </a:lnTo>
                  <a:lnTo>
                    <a:pt x="135" y="17"/>
                  </a:lnTo>
                  <a:lnTo>
                    <a:pt x="147" y="17"/>
                  </a:lnTo>
                  <a:lnTo>
                    <a:pt x="147" y="22"/>
                  </a:lnTo>
                  <a:lnTo>
                    <a:pt x="151" y="22"/>
                  </a:lnTo>
                  <a:lnTo>
                    <a:pt x="151" y="35"/>
                  </a:lnTo>
                  <a:close/>
                  <a:moveTo>
                    <a:pt x="118" y="35"/>
                  </a:moveTo>
                  <a:lnTo>
                    <a:pt x="118" y="35"/>
                  </a:lnTo>
                  <a:lnTo>
                    <a:pt x="97" y="35"/>
                  </a:lnTo>
                  <a:lnTo>
                    <a:pt x="97" y="22"/>
                  </a:lnTo>
                  <a:lnTo>
                    <a:pt x="101" y="22"/>
                  </a:lnTo>
                  <a:lnTo>
                    <a:pt x="101" y="17"/>
                  </a:lnTo>
                  <a:lnTo>
                    <a:pt x="113" y="17"/>
                  </a:lnTo>
                  <a:lnTo>
                    <a:pt x="113" y="22"/>
                  </a:lnTo>
                  <a:lnTo>
                    <a:pt x="118" y="22"/>
                  </a:lnTo>
                  <a:lnTo>
                    <a:pt x="118" y="35"/>
                  </a:lnTo>
                  <a:close/>
                  <a:moveTo>
                    <a:pt x="85" y="35"/>
                  </a:moveTo>
                  <a:lnTo>
                    <a:pt x="85" y="35"/>
                  </a:lnTo>
                  <a:lnTo>
                    <a:pt x="63" y="35"/>
                  </a:lnTo>
                  <a:lnTo>
                    <a:pt x="63" y="22"/>
                  </a:lnTo>
                  <a:lnTo>
                    <a:pt x="67" y="22"/>
                  </a:lnTo>
                  <a:lnTo>
                    <a:pt x="67" y="17"/>
                  </a:lnTo>
                  <a:lnTo>
                    <a:pt x="79" y="17"/>
                  </a:lnTo>
                  <a:lnTo>
                    <a:pt x="79" y="22"/>
                  </a:lnTo>
                  <a:lnTo>
                    <a:pt x="85" y="22"/>
                  </a:lnTo>
                  <a:lnTo>
                    <a:pt x="85" y="35"/>
                  </a:lnTo>
                  <a:close/>
                  <a:moveTo>
                    <a:pt x="26" y="35"/>
                  </a:moveTo>
                  <a:lnTo>
                    <a:pt x="26" y="35"/>
                  </a:lnTo>
                  <a:cubicBezTo>
                    <a:pt x="20" y="35"/>
                    <a:pt x="16" y="30"/>
                    <a:pt x="16" y="25"/>
                  </a:cubicBezTo>
                  <a:cubicBezTo>
                    <a:pt x="16" y="19"/>
                    <a:pt x="20" y="15"/>
                    <a:pt x="26" y="15"/>
                  </a:cubicBezTo>
                  <a:cubicBezTo>
                    <a:pt x="31" y="15"/>
                    <a:pt x="36" y="19"/>
                    <a:pt x="36" y="25"/>
                  </a:cubicBezTo>
                  <a:cubicBezTo>
                    <a:pt x="36" y="30"/>
                    <a:pt x="31" y="35"/>
                    <a:pt x="26" y="35"/>
                  </a:cubicBezTo>
                  <a:close/>
                  <a:moveTo>
                    <a:pt x="0" y="49"/>
                  </a:moveTo>
                  <a:lnTo>
                    <a:pt x="0" y="49"/>
                  </a:lnTo>
                  <a:lnTo>
                    <a:pt x="248" y="49"/>
                  </a:lnTo>
                  <a:lnTo>
                    <a:pt x="248" y="0"/>
                  </a:lnTo>
                  <a:lnTo>
                    <a:pt x="0" y="0"/>
                  </a:lnTo>
                  <a:lnTo>
                    <a:pt x="0" y="49"/>
                  </a:lnTo>
                  <a:close/>
                  <a:moveTo>
                    <a:pt x="0" y="0"/>
                  </a:move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8" name="Freeform 55"/>
            <p:cNvSpPr>
              <a:spLocks/>
            </p:cNvSpPr>
            <p:nvPr/>
          </p:nvSpPr>
          <p:spPr bwMode="auto">
            <a:xfrm>
              <a:off x="1711325" y="1227138"/>
              <a:ext cx="7938" cy="9525"/>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3" y="0"/>
                    <a:pt x="0" y="2"/>
                    <a:pt x="0" y="5"/>
                  </a:cubicBezTo>
                  <a:cubicBezTo>
                    <a:pt x="0" y="8"/>
                    <a:pt x="3" y="10"/>
                    <a:pt x="5" y="10"/>
                  </a:cubicBezTo>
                  <a:cubicBezTo>
                    <a:pt x="8" y="10"/>
                    <a:pt x="10" y="8"/>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9" name="Freeform 56"/>
            <p:cNvSpPr>
              <a:spLocks/>
            </p:cNvSpPr>
            <p:nvPr/>
          </p:nvSpPr>
          <p:spPr bwMode="auto">
            <a:xfrm>
              <a:off x="1544638" y="1227138"/>
              <a:ext cx="7938" cy="9525"/>
            </a:xfrm>
            <a:custGeom>
              <a:avLst/>
              <a:gdLst>
                <a:gd name="T0" fmla="*/ 5 w 10"/>
                <a:gd name="T1" fmla="*/ 0 h 10"/>
                <a:gd name="T2" fmla="*/ 5 w 10"/>
                <a:gd name="T3" fmla="*/ 0 h 10"/>
                <a:gd name="T4" fmla="*/ 0 w 10"/>
                <a:gd name="T5" fmla="*/ 5 h 10"/>
                <a:gd name="T6" fmla="*/ 5 w 10"/>
                <a:gd name="T7" fmla="*/ 10 h 10"/>
                <a:gd name="T8" fmla="*/ 10 w 10"/>
                <a:gd name="T9" fmla="*/ 5 h 10"/>
                <a:gd name="T10" fmla="*/ 5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5" y="0"/>
                  </a:moveTo>
                  <a:lnTo>
                    <a:pt x="5" y="0"/>
                  </a:lnTo>
                  <a:cubicBezTo>
                    <a:pt x="2" y="0"/>
                    <a:pt x="0" y="2"/>
                    <a:pt x="0" y="5"/>
                  </a:cubicBezTo>
                  <a:cubicBezTo>
                    <a:pt x="0" y="8"/>
                    <a:pt x="2" y="10"/>
                    <a:pt x="5" y="10"/>
                  </a:cubicBezTo>
                  <a:cubicBezTo>
                    <a:pt x="8" y="10"/>
                    <a:pt x="10" y="8"/>
                    <a:pt x="10" y="5"/>
                  </a:cubicBezTo>
                  <a:cubicBezTo>
                    <a:pt x="10" y="2"/>
                    <a:pt x="8" y="0"/>
                    <a:pt x="5"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0" name="Freeform 57"/>
            <p:cNvSpPr>
              <a:spLocks noEditPoints="1"/>
            </p:cNvSpPr>
            <p:nvPr/>
          </p:nvSpPr>
          <p:spPr bwMode="auto">
            <a:xfrm>
              <a:off x="1527175" y="1211263"/>
              <a:ext cx="209550" cy="41275"/>
            </a:xfrm>
            <a:custGeom>
              <a:avLst/>
              <a:gdLst>
                <a:gd name="T0" fmla="*/ 221 w 247"/>
                <a:gd name="T1" fmla="*/ 35 h 49"/>
                <a:gd name="T2" fmla="*/ 221 w 247"/>
                <a:gd name="T3" fmla="*/ 35 h 49"/>
                <a:gd name="T4" fmla="*/ 212 w 247"/>
                <a:gd name="T5" fmla="*/ 25 h 49"/>
                <a:gd name="T6" fmla="*/ 221 w 247"/>
                <a:gd name="T7" fmla="*/ 15 h 49"/>
                <a:gd name="T8" fmla="*/ 231 w 247"/>
                <a:gd name="T9" fmla="*/ 25 h 49"/>
                <a:gd name="T10" fmla="*/ 221 w 247"/>
                <a:gd name="T11" fmla="*/ 35 h 49"/>
                <a:gd name="T12" fmla="*/ 184 w 247"/>
                <a:gd name="T13" fmla="*/ 35 h 49"/>
                <a:gd name="T14" fmla="*/ 184 w 247"/>
                <a:gd name="T15" fmla="*/ 35 h 49"/>
                <a:gd name="T16" fmla="*/ 163 w 247"/>
                <a:gd name="T17" fmla="*/ 35 h 49"/>
                <a:gd name="T18" fmla="*/ 163 w 247"/>
                <a:gd name="T19" fmla="*/ 22 h 49"/>
                <a:gd name="T20" fmla="*/ 167 w 247"/>
                <a:gd name="T21" fmla="*/ 22 h 49"/>
                <a:gd name="T22" fmla="*/ 167 w 247"/>
                <a:gd name="T23" fmla="*/ 17 h 49"/>
                <a:gd name="T24" fmla="*/ 179 w 247"/>
                <a:gd name="T25" fmla="*/ 17 h 49"/>
                <a:gd name="T26" fmla="*/ 179 w 247"/>
                <a:gd name="T27" fmla="*/ 22 h 49"/>
                <a:gd name="T28" fmla="*/ 184 w 247"/>
                <a:gd name="T29" fmla="*/ 22 h 49"/>
                <a:gd name="T30" fmla="*/ 184 w 247"/>
                <a:gd name="T31" fmla="*/ 35 h 49"/>
                <a:gd name="T32" fmla="*/ 151 w 247"/>
                <a:gd name="T33" fmla="*/ 35 h 49"/>
                <a:gd name="T34" fmla="*/ 151 w 247"/>
                <a:gd name="T35" fmla="*/ 35 h 49"/>
                <a:gd name="T36" fmla="*/ 129 w 247"/>
                <a:gd name="T37" fmla="*/ 35 h 49"/>
                <a:gd name="T38" fmla="*/ 129 w 247"/>
                <a:gd name="T39" fmla="*/ 22 h 49"/>
                <a:gd name="T40" fmla="*/ 134 w 247"/>
                <a:gd name="T41" fmla="*/ 22 h 49"/>
                <a:gd name="T42" fmla="*/ 134 w 247"/>
                <a:gd name="T43" fmla="*/ 17 h 49"/>
                <a:gd name="T44" fmla="*/ 146 w 247"/>
                <a:gd name="T45" fmla="*/ 17 h 49"/>
                <a:gd name="T46" fmla="*/ 146 w 247"/>
                <a:gd name="T47" fmla="*/ 22 h 49"/>
                <a:gd name="T48" fmla="*/ 151 w 247"/>
                <a:gd name="T49" fmla="*/ 22 h 49"/>
                <a:gd name="T50" fmla="*/ 151 w 247"/>
                <a:gd name="T51" fmla="*/ 35 h 49"/>
                <a:gd name="T52" fmla="*/ 117 w 247"/>
                <a:gd name="T53" fmla="*/ 35 h 49"/>
                <a:gd name="T54" fmla="*/ 117 w 247"/>
                <a:gd name="T55" fmla="*/ 35 h 49"/>
                <a:gd name="T56" fmla="*/ 96 w 247"/>
                <a:gd name="T57" fmla="*/ 35 h 49"/>
                <a:gd name="T58" fmla="*/ 96 w 247"/>
                <a:gd name="T59" fmla="*/ 22 h 49"/>
                <a:gd name="T60" fmla="*/ 101 w 247"/>
                <a:gd name="T61" fmla="*/ 22 h 49"/>
                <a:gd name="T62" fmla="*/ 101 w 247"/>
                <a:gd name="T63" fmla="*/ 17 h 49"/>
                <a:gd name="T64" fmla="*/ 112 w 247"/>
                <a:gd name="T65" fmla="*/ 17 h 49"/>
                <a:gd name="T66" fmla="*/ 112 w 247"/>
                <a:gd name="T67" fmla="*/ 22 h 49"/>
                <a:gd name="T68" fmla="*/ 117 w 247"/>
                <a:gd name="T69" fmla="*/ 22 h 49"/>
                <a:gd name="T70" fmla="*/ 117 w 247"/>
                <a:gd name="T71" fmla="*/ 35 h 49"/>
                <a:gd name="T72" fmla="*/ 84 w 247"/>
                <a:gd name="T73" fmla="*/ 35 h 49"/>
                <a:gd name="T74" fmla="*/ 84 w 247"/>
                <a:gd name="T75" fmla="*/ 35 h 49"/>
                <a:gd name="T76" fmla="*/ 62 w 247"/>
                <a:gd name="T77" fmla="*/ 35 h 49"/>
                <a:gd name="T78" fmla="*/ 62 w 247"/>
                <a:gd name="T79" fmla="*/ 22 h 49"/>
                <a:gd name="T80" fmla="*/ 67 w 247"/>
                <a:gd name="T81" fmla="*/ 22 h 49"/>
                <a:gd name="T82" fmla="*/ 67 w 247"/>
                <a:gd name="T83" fmla="*/ 17 h 49"/>
                <a:gd name="T84" fmla="*/ 78 w 247"/>
                <a:gd name="T85" fmla="*/ 17 h 49"/>
                <a:gd name="T86" fmla="*/ 78 w 247"/>
                <a:gd name="T87" fmla="*/ 22 h 49"/>
                <a:gd name="T88" fmla="*/ 84 w 247"/>
                <a:gd name="T89" fmla="*/ 22 h 49"/>
                <a:gd name="T90" fmla="*/ 84 w 247"/>
                <a:gd name="T91" fmla="*/ 35 h 49"/>
                <a:gd name="T92" fmla="*/ 25 w 247"/>
                <a:gd name="T93" fmla="*/ 35 h 49"/>
                <a:gd name="T94" fmla="*/ 25 w 247"/>
                <a:gd name="T95" fmla="*/ 35 h 49"/>
                <a:gd name="T96" fmla="*/ 15 w 247"/>
                <a:gd name="T97" fmla="*/ 25 h 49"/>
                <a:gd name="T98" fmla="*/ 25 w 247"/>
                <a:gd name="T99" fmla="*/ 15 h 49"/>
                <a:gd name="T100" fmla="*/ 35 w 247"/>
                <a:gd name="T101" fmla="*/ 25 h 49"/>
                <a:gd name="T102" fmla="*/ 25 w 247"/>
                <a:gd name="T103" fmla="*/ 35 h 49"/>
                <a:gd name="T104" fmla="*/ 0 w 247"/>
                <a:gd name="T105" fmla="*/ 49 h 49"/>
                <a:gd name="T106" fmla="*/ 0 w 247"/>
                <a:gd name="T107" fmla="*/ 49 h 49"/>
                <a:gd name="T108" fmla="*/ 247 w 247"/>
                <a:gd name="T109" fmla="*/ 49 h 49"/>
                <a:gd name="T110" fmla="*/ 247 w 247"/>
                <a:gd name="T111" fmla="*/ 0 h 49"/>
                <a:gd name="T112" fmla="*/ 0 w 247"/>
                <a:gd name="T113" fmla="*/ 0 h 49"/>
                <a:gd name="T114" fmla="*/ 0 w 247"/>
                <a:gd name="T115" fmla="*/ 49 h 49"/>
                <a:gd name="T116" fmla="*/ 0 w 247"/>
                <a:gd name="T117" fmla="*/ 0 h 49"/>
                <a:gd name="T118" fmla="*/ 0 w 247"/>
                <a:gd name="T1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7" h="49">
                  <a:moveTo>
                    <a:pt x="221" y="35"/>
                  </a:moveTo>
                  <a:lnTo>
                    <a:pt x="221" y="35"/>
                  </a:lnTo>
                  <a:cubicBezTo>
                    <a:pt x="216" y="35"/>
                    <a:pt x="212" y="30"/>
                    <a:pt x="212" y="25"/>
                  </a:cubicBezTo>
                  <a:cubicBezTo>
                    <a:pt x="212" y="19"/>
                    <a:pt x="216" y="15"/>
                    <a:pt x="221" y="15"/>
                  </a:cubicBezTo>
                  <a:cubicBezTo>
                    <a:pt x="227" y="15"/>
                    <a:pt x="231" y="19"/>
                    <a:pt x="231" y="25"/>
                  </a:cubicBezTo>
                  <a:cubicBezTo>
                    <a:pt x="231" y="30"/>
                    <a:pt x="227" y="35"/>
                    <a:pt x="221" y="35"/>
                  </a:cubicBezTo>
                  <a:close/>
                  <a:moveTo>
                    <a:pt x="184" y="35"/>
                  </a:moveTo>
                  <a:lnTo>
                    <a:pt x="184" y="35"/>
                  </a:lnTo>
                  <a:lnTo>
                    <a:pt x="163" y="35"/>
                  </a:lnTo>
                  <a:lnTo>
                    <a:pt x="163" y="22"/>
                  </a:lnTo>
                  <a:lnTo>
                    <a:pt x="167" y="22"/>
                  </a:lnTo>
                  <a:lnTo>
                    <a:pt x="167" y="17"/>
                  </a:lnTo>
                  <a:lnTo>
                    <a:pt x="179" y="17"/>
                  </a:lnTo>
                  <a:lnTo>
                    <a:pt x="179" y="22"/>
                  </a:lnTo>
                  <a:lnTo>
                    <a:pt x="184" y="22"/>
                  </a:lnTo>
                  <a:lnTo>
                    <a:pt x="184" y="35"/>
                  </a:lnTo>
                  <a:close/>
                  <a:moveTo>
                    <a:pt x="151" y="35"/>
                  </a:moveTo>
                  <a:lnTo>
                    <a:pt x="151" y="35"/>
                  </a:lnTo>
                  <a:lnTo>
                    <a:pt x="129" y="35"/>
                  </a:lnTo>
                  <a:lnTo>
                    <a:pt x="129" y="22"/>
                  </a:lnTo>
                  <a:lnTo>
                    <a:pt x="134" y="22"/>
                  </a:lnTo>
                  <a:lnTo>
                    <a:pt x="134" y="17"/>
                  </a:lnTo>
                  <a:lnTo>
                    <a:pt x="146" y="17"/>
                  </a:lnTo>
                  <a:lnTo>
                    <a:pt x="146" y="22"/>
                  </a:lnTo>
                  <a:lnTo>
                    <a:pt x="151" y="22"/>
                  </a:lnTo>
                  <a:lnTo>
                    <a:pt x="151" y="35"/>
                  </a:lnTo>
                  <a:close/>
                  <a:moveTo>
                    <a:pt x="117" y="35"/>
                  </a:moveTo>
                  <a:lnTo>
                    <a:pt x="117" y="35"/>
                  </a:lnTo>
                  <a:lnTo>
                    <a:pt x="96" y="35"/>
                  </a:lnTo>
                  <a:lnTo>
                    <a:pt x="96" y="22"/>
                  </a:lnTo>
                  <a:lnTo>
                    <a:pt x="101" y="22"/>
                  </a:lnTo>
                  <a:lnTo>
                    <a:pt x="101" y="17"/>
                  </a:lnTo>
                  <a:lnTo>
                    <a:pt x="112" y="17"/>
                  </a:lnTo>
                  <a:lnTo>
                    <a:pt x="112" y="22"/>
                  </a:lnTo>
                  <a:lnTo>
                    <a:pt x="117" y="22"/>
                  </a:lnTo>
                  <a:lnTo>
                    <a:pt x="117" y="35"/>
                  </a:lnTo>
                  <a:close/>
                  <a:moveTo>
                    <a:pt x="84" y="35"/>
                  </a:moveTo>
                  <a:lnTo>
                    <a:pt x="84" y="35"/>
                  </a:lnTo>
                  <a:lnTo>
                    <a:pt x="62" y="35"/>
                  </a:lnTo>
                  <a:lnTo>
                    <a:pt x="62" y="22"/>
                  </a:lnTo>
                  <a:lnTo>
                    <a:pt x="67" y="22"/>
                  </a:lnTo>
                  <a:lnTo>
                    <a:pt x="67" y="17"/>
                  </a:lnTo>
                  <a:lnTo>
                    <a:pt x="78" y="17"/>
                  </a:lnTo>
                  <a:lnTo>
                    <a:pt x="78" y="22"/>
                  </a:lnTo>
                  <a:lnTo>
                    <a:pt x="84" y="22"/>
                  </a:lnTo>
                  <a:lnTo>
                    <a:pt x="84" y="35"/>
                  </a:lnTo>
                  <a:close/>
                  <a:moveTo>
                    <a:pt x="25" y="35"/>
                  </a:moveTo>
                  <a:lnTo>
                    <a:pt x="25" y="35"/>
                  </a:lnTo>
                  <a:cubicBezTo>
                    <a:pt x="20" y="35"/>
                    <a:pt x="15" y="30"/>
                    <a:pt x="15" y="25"/>
                  </a:cubicBezTo>
                  <a:cubicBezTo>
                    <a:pt x="15" y="19"/>
                    <a:pt x="20" y="15"/>
                    <a:pt x="25" y="15"/>
                  </a:cubicBezTo>
                  <a:cubicBezTo>
                    <a:pt x="30" y="15"/>
                    <a:pt x="35" y="19"/>
                    <a:pt x="35" y="25"/>
                  </a:cubicBezTo>
                  <a:cubicBezTo>
                    <a:pt x="35" y="30"/>
                    <a:pt x="30" y="35"/>
                    <a:pt x="25" y="35"/>
                  </a:cubicBezTo>
                  <a:close/>
                  <a:moveTo>
                    <a:pt x="0" y="49"/>
                  </a:moveTo>
                  <a:lnTo>
                    <a:pt x="0" y="49"/>
                  </a:lnTo>
                  <a:lnTo>
                    <a:pt x="247" y="49"/>
                  </a:lnTo>
                  <a:lnTo>
                    <a:pt x="247" y="0"/>
                  </a:lnTo>
                  <a:lnTo>
                    <a:pt x="0" y="0"/>
                  </a:lnTo>
                  <a:lnTo>
                    <a:pt x="0" y="49"/>
                  </a:lnTo>
                  <a:close/>
                  <a:moveTo>
                    <a:pt x="0" y="0"/>
                  </a:move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71" name="组合 70"/>
          <p:cNvGrpSpPr/>
          <p:nvPr/>
        </p:nvGrpSpPr>
        <p:grpSpPr>
          <a:xfrm>
            <a:off x="1543611" y="3173358"/>
            <a:ext cx="2912752" cy="582551"/>
            <a:chOff x="2449513" y="1096964"/>
            <a:chExt cx="650875" cy="130175"/>
          </a:xfrm>
          <a:solidFill>
            <a:srgbClr val="15B0E8"/>
          </a:solidFill>
        </p:grpSpPr>
        <p:sp>
          <p:nvSpPr>
            <p:cNvPr id="72"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3"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4"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5"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6"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7"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8"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9"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0"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1"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2"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3"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4"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5"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6"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7"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8"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9"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0"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1"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2"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3"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4"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5"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6"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7"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8"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9"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0"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101" name="组合 100"/>
          <p:cNvGrpSpPr/>
          <p:nvPr/>
        </p:nvGrpSpPr>
        <p:grpSpPr>
          <a:xfrm>
            <a:off x="4645213" y="3180462"/>
            <a:ext cx="2912752" cy="582551"/>
            <a:chOff x="2449513" y="1096964"/>
            <a:chExt cx="650875" cy="130175"/>
          </a:xfrm>
          <a:solidFill>
            <a:srgbClr val="15B0E8"/>
          </a:solidFill>
        </p:grpSpPr>
        <p:sp>
          <p:nvSpPr>
            <p:cNvPr id="102"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3"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4"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5"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6"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7"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8"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9"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0"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1"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2"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3"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4"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5"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6"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7"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8"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9"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0"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1"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2"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3"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4"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5"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6"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7"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8"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9"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0"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cxnSp>
        <p:nvCxnSpPr>
          <p:cNvPr id="132" name="直接连接符 131"/>
          <p:cNvCxnSpPr>
            <a:stCxn id="67" idx="48"/>
          </p:cNvCxnSpPr>
          <p:nvPr/>
        </p:nvCxnSpPr>
        <p:spPr bwMode="auto">
          <a:xfrm>
            <a:off x="4146979" y="4749387"/>
            <a:ext cx="0" cy="1440133"/>
          </a:xfrm>
          <a:prstGeom prst="line">
            <a:avLst/>
          </a:prstGeom>
          <a:solidFill>
            <a:schemeClr val="accent1"/>
          </a:solidFill>
          <a:ln w="28575" cap="flat" cmpd="sng" algn="ctr">
            <a:solidFill>
              <a:srgbClr val="FFC000"/>
            </a:solidFill>
            <a:prstDash val="solid"/>
            <a:round/>
            <a:headEnd type="none" w="med" len="med"/>
            <a:tailEnd type="none" w="med" len="med"/>
          </a:ln>
          <a:effectLst/>
        </p:spPr>
      </p:cxnSp>
      <p:cxnSp>
        <p:nvCxnSpPr>
          <p:cNvPr id="134" name="直接连接符 133"/>
          <p:cNvCxnSpPr>
            <a:stCxn id="77" idx="0"/>
            <a:endCxn id="60" idx="48"/>
          </p:cNvCxnSpPr>
          <p:nvPr/>
        </p:nvCxnSpPr>
        <p:spPr bwMode="auto">
          <a:xfrm>
            <a:off x="3442124" y="3755909"/>
            <a:ext cx="704855" cy="897571"/>
          </a:xfrm>
          <a:prstGeom prst="line">
            <a:avLst/>
          </a:prstGeom>
          <a:solidFill>
            <a:schemeClr val="accent1"/>
          </a:solidFill>
          <a:ln w="28575" cap="flat" cmpd="sng" algn="ctr">
            <a:solidFill>
              <a:srgbClr val="FFC000"/>
            </a:solidFill>
            <a:prstDash val="solid"/>
            <a:round/>
            <a:headEnd type="none" w="med" len="med"/>
            <a:tailEnd type="none" w="med" len="med"/>
          </a:ln>
          <a:effectLst/>
        </p:spPr>
      </p:cxnSp>
      <p:cxnSp>
        <p:nvCxnSpPr>
          <p:cNvPr id="136" name="直接连接符 135"/>
          <p:cNvCxnSpPr>
            <a:stCxn id="107" idx="0"/>
            <a:endCxn id="62" idx="2"/>
          </p:cNvCxnSpPr>
          <p:nvPr/>
        </p:nvCxnSpPr>
        <p:spPr bwMode="auto">
          <a:xfrm flipH="1">
            <a:off x="5007452" y="3763013"/>
            <a:ext cx="1536274" cy="891060"/>
          </a:xfrm>
          <a:prstGeom prst="line">
            <a:avLst/>
          </a:prstGeom>
          <a:solidFill>
            <a:schemeClr val="accent1"/>
          </a:solidFill>
          <a:ln w="28575" cap="flat" cmpd="sng" algn="ctr">
            <a:solidFill>
              <a:srgbClr val="FFC000"/>
            </a:solidFill>
            <a:prstDash val="solid"/>
            <a:round/>
            <a:headEnd type="none" w="med" len="med"/>
            <a:tailEnd type="none" w="med" len="med"/>
          </a:ln>
          <a:effectLst/>
        </p:spPr>
      </p:cxnSp>
      <p:cxnSp>
        <p:nvCxnSpPr>
          <p:cNvPr id="143" name="直接连接符 142"/>
          <p:cNvCxnSpPr>
            <a:stCxn id="70" idx="2"/>
            <a:endCxn id="5" idx="39"/>
          </p:cNvCxnSpPr>
          <p:nvPr/>
        </p:nvCxnSpPr>
        <p:spPr bwMode="auto">
          <a:xfrm>
            <a:off x="4998121" y="4749387"/>
            <a:ext cx="28962" cy="1451236"/>
          </a:xfrm>
          <a:prstGeom prst="line">
            <a:avLst/>
          </a:prstGeom>
          <a:solidFill>
            <a:schemeClr val="accent1"/>
          </a:solidFill>
          <a:ln w="28575" cap="flat" cmpd="sng" algn="ctr">
            <a:solidFill>
              <a:srgbClr val="FFC000"/>
            </a:solidFill>
            <a:prstDash val="solid"/>
            <a:round/>
            <a:headEnd type="none" w="med" len="med"/>
            <a:tailEnd type="none" w="med" len="med"/>
          </a:ln>
          <a:effectLst/>
        </p:spPr>
      </p:cxnSp>
      <p:sp>
        <p:nvSpPr>
          <p:cNvPr id="152" name="文本框 151"/>
          <p:cNvSpPr txBox="1"/>
          <p:nvPr/>
        </p:nvSpPr>
        <p:spPr bwMode="auto">
          <a:xfrm>
            <a:off x="6608577" y="5543960"/>
            <a:ext cx="1995672" cy="531835"/>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400" dirty="0" smtClean="0">
                <a:solidFill>
                  <a:srgbClr val="000000"/>
                </a:solidFill>
                <a:latin typeface="+mn-lt"/>
                <a:ea typeface="+mn-ea"/>
                <a:cs typeface="Arial" pitchFamily="34" charset="0"/>
              </a:rPr>
              <a:t>存储资源：</a:t>
            </a:r>
            <a:endParaRPr lang="en-US" altLang="zh-CN" sz="1400" dirty="0" smtClean="0">
              <a:solidFill>
                <a:srgbClr val="000000"/>
              </a:solidFill>
              <a:latin typeface="+mn-lt"/>
              <a:ea typeface="+mn-ea"/>
              <a:cs typeface="Arial" pitchFamily="34" charset="0"/>
            </a:endParaRPr>
          </a:p>
          <a:p>
            <a:pPr defTabSz="1001649" eaLnBrk="0" hangingPunct="0"/>
            <a:r>
              <a:rPr lang="en-US" altLang="zh-CN" sz="1400" dirty="0" err="1" smtClean="0">
                <a:solidFill>
                  <a:srgbClr val="000000"/>
                </a:solidFill>
                <a:latin typeface="+mn-lt"/>
                <a:ea typeface="+mn-ea"/>
                <a:cs typeface="Arial" pitchFamily="34" charset="0"/>
              </a:rPr>
              <a:t>OceanStor</a:t>
            </a:r>
            <a:r>
              <a:rPr lang="en-US" altLang="zh-CN" sz="1400" dirty="0" smtClean="0">
                <a:solidFill>
                  <a:srgbClr val="000000"/>
                </a:solidFill>
                <a:latin typeface="+mn-lt"/>
                <a:ea typeface="+mn-ea"/>
                <a:cs typeface="Arial" pitchFamily="34" charset="0"/>
              </a:rPr>
              <a:t> V3</a:t>
            </a:r>
            <a:r>
              <a:rPr lang="zh-CN" altLang="en-US" sz="1400" dirty="0" smtClean="0">
                <a:solidFill>
                  <a:srgbClr val="000000"/>
                </a:solidFill>
                <a:latin typeface="+mn-lt"/>
                <a:ea typeface="+mn-ea"/>
                <a:cs typeface="Arial" pitchFamily="34" charset="0"/>
              </a:rPr>
              <a:t>存储</a:t>
            </a:r>
          </a:p>
        </p:txBody>
      </p:sp>
      <p:sp>
        <p:nvSpPr>
          <p:cNvPr id="154" name="文本框 153"/>
          <p:cNvSpPr txBox="1"/>
          <p:nvPr/>
        </p:nvSpPr>
        <p:spPr bwMode="auto">
          <a:xfrm>
            <a:off x="6511763" y="4439822"/>
            <a:ext cx="2092485" cy="53183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lt"/>
                <a:ea typeface="+mn-ea"/>
                <a:cs typeface="Arial" pitchFamily="34" charset="0"/>
              </a:rPr>
              <a:t>LAN</a:t>
            </a:r>
            <a:r>
              <a:rPr lang="zh-CN" altLang="en-US" sz="1400" dirty="0" smtClean="0">
                <a:solidFill>
                  <a:srgbClr val="000000"/>
                </a:solidFill>
                <a:latin typeface="+mn-lt"/>
                <a:ea typeface="+mn-ea"/>
                <a:cs typeface="Arial" pitchFamily="34" charset="0"/>
              </a:rPr>
              <a:t>网络，</a:t>
            </a:r>
            <a:r>
              <a:rPr lang="en-US" altLang="zh-CN" sz="1400" dirty="0" smtClean="0">
                <a:solidFill>
                  <a:srgbClr val="000000"/>
                </a:solidFill>
                <a:latin typeface="+mn-lt"/>
                <a:ea typeface="+mn-ea"/>
                <a:cs typeface="Arial" pitchFamily="34" charset="0"/>
              </a:rPr>
              <a:t>TCP/IP</a:t>
            </a:r>
            <a:r>
              <a:rPr lang="zh-CN" altLang="en-US" sz="1400" dirty="0" smtClean="0">
                <a:solidFill>
                  <a:srgbClr val="000000"/>
                </a:solidFill>
                <a:latin typeface="+mn-lt"/>
                <a:ea typeface="+mn-ea"/>
                <a:cs typeface="Arial" pitchFamily="34" charset="0"/>
              </a:rPr>
              <a:t>连接，以太网</a:t>
            </a:r>
            <a:r>
              <a:rPr lang="en-US" altLang="zh-CN" sz="1400" dirty="0" smtClean="0">
                <a:solidFill>
                  <a:srgbClr val="000000"/>
                </a:solidFill>
                <a:latin typeface="+mn-lt"/>
                <a:ea typeface="+mn-ea"/>
                <a:cs typeface="Arial" pitchFamily="34" charset="0"/>
              </a:rPr>
              <a:t>·</a:t>
            </a:r>
            <a:r>
              <a:rPr lang="zh-CN" altLang="en-US" sz="1400" dirty="0" smtClean="0">
                <a:solidFill>
                  <a:srgbClr val="000000"/>
                </a:solidFill>
                <a:latin typeface="+mn-lt"/>
                <a:ea typeface="+mn-ea"/>
                <a:cs typeface="Arial" pitchFamily="34" charset="0"/>
              </a:rPr>
              <a:t>交换机</a:t>
            </a:r>
          </a:p>
        </p:txBody>
      </p:sp>
      <p:grpSp>
        <p:nvGrpSpPr>
          <p:cNvPr id="155" name="组合 154"/>
          <p:cNvGrpSpPr/>
          <p:nvPr/>
        </p:nvGrpSpPr>
        <p:grpSpPr>
          <a:xfrm>
            <a:off x="4340831" y="4878655"/>
            <a:ext cx="428319" cy="546273"/>
            <a:chOff x="8407400" y="2055813"/>
            <a:chExt cx="360363" cy="458788"/>
          </a:xfrm>
          <a:solidFill>
            <a:srgbClr val="15B0E8"/>
          </a:solidFill>
        </p:grpSpPr>
        <p:sp>
          <p:nvSpPr>
            <p:cNvPr id="15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sp>
        <p:nvSpPr>
          <p:cNvPr id="161" name="文本框 160"/>
          <p:cNvSpPr txBox="1"/>
          <p:nvPr/>
        </p:nvSpPr>
        <p:spPr bwMode="auto">
          <a:xfrm>
            <a:off x="1007604" y="4910357"/>
            <a:ext cx="2682337" cy="747279"/>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400" dirty="0" smtClean="0">
                <a:solidFill>
                  <a:srgbClr val="000000"/>
                </a:solidFill>
                <a:latin typeface="+mn-lt"/>
                <a:ea typeface="+mn-ea"/>
                <a:cs typeface="Arial" pitchFamily="34" charset="0"/>
              </a:rPr>
              <a:t>存储设备：共享文件夹，常见为共享存储方式，共享文件夹映射给多台主机</a:t>
            </a:r>
          </a:p>
        </p:txBody>
      </p:sp>
      <p:sp>
        <p:nvSpPr>
          <p:cNvPr id="162" name="文本框 161"/>
          <p:cNvSpPr txBox="1"/>
          <p:nvPr/>
        </p:nvSpPr>
        <p:spPr bwMode="auto">
          <a:xfrm>
            <a:off x="876413" y="4334685"/>
            <a:ext cx="2705804"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服务器通过网卡连接到</a:t>
            </a:r>
            <a:r>
              <a:rPr lang="en-US" altLang="zh-CN" sz="1400" dirty="0">
                <a:solidFill>
                  <a:srgbClr val="000000"/>
                </a:solidFill>
                <a:latin typeface="+mn-lt"/>
                <a:ea typeface="+mn-ea"/>
                <a:cs typeface="Arial" pitchFamily="34" charset="0"/>
              </a:rPr>
              <a:t>LAN</a:t>
            </a:r>
            <a:r>
              <a:rPr lang="zh-CN" altLang="en-US" sz="1400" dirty="0" smtClean="0">
                <a:solidFill>
                  <a:srgbClr val="000000"/>
                </a:solidFill>
                <a:latin typeface="+mn-lt"/>
                <a:ea typeface="+mn-ea"/>
                <a:cs typeface="Arial" pitchFamily="34" charset="0"/>
              </a:rPr>
              <a:t>网络</a:t>
            </a:r>
            <a:endParaRPr lang="en-US" altLang="zh-CN" sz="1400" dirty="0" smtClean="0">
              <a:solidFill>
                <a:srgbClr val="000000"/>
              </a:solidFill>
              <a:latin typeface="+mn-lt"/>
              <a:ea typeface="+mn-ea"/>
              <a:cs typeface="Arial" pitchFamily="34" charset="0"/>
            </a:endParaRPr>
          </a:p>
        </p:txBody>
      </p:sp>
      <p:sp>
        <p:nvSpPr>
          <p:cNvPr id="164" name="矩形 5"/>
          <p:cNvSpPr>
            <a:spLocks noChangeArrowheads="1"/>
          </p:cNvSpPr>
          <p:nvPr/>
        </p:nvSpPr>
        <p:spPr bwMode="auto">
          <a:xfrm>
            <a:off x="1576864" y="2653561"/>
            <a:ext cx="2841946" cy="420336"/>
          </a:xfrm>
          <a:prstGeom prst="rect">
            <a:avLst/>
          </a:prstGeom>
          <a:solidFill>
            <a:srgbClr val="61D6FF"/>
          </a:solidFill>
          <a:ln w="9525" algn="ctr">
            <a:solidFill>
              <a:schemeClr val="bg2"/>
            </a:solidFill>
            <a:round/>
            <a:headEnd/>
            <a:tailEnd/>
          </a:ln>
        </p:spPr>
        <p:txBody>
          <a:bodyPr/>
          <a:lstStyle/>
          <a:p>
            <a:pPr algn="ctr"/>
            <a:r>
              <a:rPr lang="en-US" altLang="zh-CN" sz="1600" b="1" dirty="0">
                <a:solidFill>
                  <a:srgbClr val="2D2015"/>
                </a:solidFill>
                <a:latin typeface="+mn-lt"/>
                <a:ea typeface="+mn-ea"/>
              </a:rPr>
              <a:t>FusionCompute</a:t>
            </a:r>
            <a:endParaRPr lang="zh-CN" altLang="en-US" sz="1600" b="1" dirty="0">
              <a:solidFill>
                <a:srgbClr val="2D2015"/>
              </a:solidFill>
              <a:latin typeface="+mn-lt"/>
              <a:ea typeface="+mn-ea"/>
            </a:endParaRPr>
          </a:p>
        </p:txBody>
      </p:sp>
      <p:sp>
        <p:nvSpPr>
          <p:cNvPr id="165" name="矩形 5"/>
          <p:cNvSpPr>
            <a:spLocks noChangeArrowheads="1"/>
          </p:cNvSpPr>
          <p:nvPr/>
        </p:nvSpPr>
        <p:spPr bwMode="auto">
          <a:xfrm>
            <a:off x="4680500" y="2656217"/>
            <a:ext cx="2841946" cy="420336"/>
          </a:xfrm>
          <a:prstGeom prst="rect">
            <a:avLst/>
          </a:prstGeom>
          <a:solidFill>
            <a:srgbClr val="61D6FF"/>
          </a:solidFill>
          <a:ln w="9525" algn="ctr">
            <a:solidFill>
              <a:schemeClr val="bg2"/>
            </a:solidFill>
            <a:round/>
            <a:headEnd/>
            <a:tailEnd/>
          </a:ln>
        </p:spPr>
        <p:txBody>
          <a:bodyPr/>
          <a:lstStyle/>
          <a:p>
            <a:pPr algn="ctr"/>
            <a:r>
              <a:rPr lang="en-US" altLang="zh-CN" sz="1600" b="1" dirty="0">
                <a:solidFill>
                  <a:srgbClr val="2D2015"/>
                </a:solidFill>
                <a:latin typeface="+mn-lt"/>
                <a:ea typeface="+mn-ea"/>
              </a:rPr>
              <a:t>FusionCompute</a:t>
            </a:r>
            <a:endParaRPr lang="zh-CN" altLang="en-US" sz="1600" b="1" dirty="0">
              <a:solidFill>
                <a:srgbClr val="2D2015"/>
              </a:solidFill>
              <a:latin typeface="+mn-lt"/>
              <a:ea typeface="+mn-ea"/>
            </a:endParaRPr>
          </a:p>
        </p:txBody>
      </p:sp>
      <p:sp>
        <p:nvSpPr>
          <p:cNvPr id="166" name="圆角矩形 165"/>
          <p:cNvSpPr/>
          <p:nvPr/>
        </p:nvSpPr>
        <p:spPr bwMode="auto">
          <a:xfrm>
            <a:off x="1756744" y="2210844"/>
            <a:ext cx="5552574" cy="360040"/>
          </a:xfrm>
          <a:prstGeom prst="round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mn-ea"/>
              </a:rPr>
              <a:t>Datastore1</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39" name="文本框 38"/>
          <p:cNvSpPr txBox="1"/>
          <p:nvPr/>
        </p:nvSpPr>
        <p:spPr bwMode="auto">
          <a:xfrm>
            <a:off x="6304727" y="1444655"/>
            <a:ext cx="2356004" cy="747279"/>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FusionCompute</a:t>
            </a:r>
            <a:r>
              <a:rPr lang="zh-CN" altLang="en-US" sz="1400" dirty="0" smtClean="0">
                <a:solidFill>
                  <a:srgbClr val="000000"/>
                </a:solidFill>
                <a:latin typeface="+mn-lt"/>
                <a:ea typeface="+mn-ea"/>
                <a:cs typeface="Arial" pitchFamily="34" charset="0"/>
              </a:rPr>
              <a:t>中使用存储设备创建数据存储如“</a:t>
            </a:r>
            <a:r>
              <a:rPr lang="en-US" altLang="zh-CN" sz="1400" dirty="0" smtClean="0">
                <a:solidFill>
                  <a:srgbClr val="000000"/>
                </a:solidFill>
                <a:latin typeface="+mn-lt"/>
                <a:ea typeface="+mn-ea"/>
                <a:cs typeface="Arial" pitchFamily="34" charset="0"/>
              </a:rPr>
              <a:t>Datastore1</a:t>
            </a:r>
            <a:r>
              <a:rPr lang="zh-CN" altLang="en-US" sz="1400" dirty="0" smtClean="0">
                <a:solidFill>
                  <a:srgbClr val="000000"/>
                </a:solidFill>
                <a:latin typeface="+mn-lt"/>
                <a:ea typeface="+mn-ea"/>
                <a:cs typeface="Arial" pitchFamily="34" charset="0"/>
              </a:rPr>
              <a:t>”</a:t>
            </a:r>
          </a:p>
        </p:txBody>
      </p:sp>
      <p:grpSp>
        <p:nvGrpSpPr>
          <p:cNvPr id="140" name="组合 139"/>
          <p:cNvGrpSpPr/>
          <p:nvPr/>
        </p:nvGrpSpPr>
        <p:grpSpPr>
          <a:xfrm>
            <a:off x="4414043" y="1749078"/>
            <a:ext cx="315913" cy="419100"/>
            <a:chOff x="9585325" y="3487738"/>
            <a:chExt cx="315913" cy="419100"/>
          </a:xfrm>
        </p:grpSpPr>
        <p:sp>
          <p:nvSpPr>
            <p:cNvPr id="141" name="Freeform 13"/>
            <p:cNvSpPr>
              <a:spLocks noEditPoints="1"/>
            </p:cNvSpPr>
            <p:nvPr/>
          </p:nvSpPr>
          <p:spPr bwMode="auto">
            <a:xfrm>
              <a:off x="9659938" y="3641726"/>
              <a:ext cx="171450" cy="115888"/>
            </a:xfrm>
            <a:custGeom>
              <a:avLst/>
              <a:gdLst>
                <a:gd name="T0" fmla="*/ 33 w 44"/>
                <a:gd name="T1" fmla="*/ 29 h 30"/>
                <a:gd name="T2" fmla="*/ 27 w 44"/>
                <a:gd name="T3" fmla="*/ 28 h 30"/>
                <a:gd name="T4" fmla="*/ 15 w 44"/>
                <a:gd name="T5" fmla="*/ 28 h 30"/>
                <a:gd name="T6" fmla="*/ 10 w 44"/>
                <a:gd name="T7" fmla="*/ 29 h 30"/>
                <a:gd name="T8" fmla="*/ 0 w 44"/>
                <a:gd name="T9" fmla="*/ 19 h 30"/>
                <a:gd name="T10" fmla="*/ 7 w 44"/>
                <a:gd name="T11" fmla="*/ 10 h 30"/>
                <a:gd name="T12" fmla="*/ 21 w 44"/>
                <a:gd name="T13" fmla="*/ 0 h 30"/>
                <a:gd name="T14" fmla="*/ 33 w 44"/>
                <a:gd name="T15" fmla="*/ 7 h 30"/>
                <a:gd name="T16" fmla="*/ 44 w 44"/>
                <a:gd name="T17" fmla="*/ 18 h 30"/>
                <a:gd name="T18" fmla="*/ 33 w 44"/>
                <a:gd name="T19" fmla="*/ 29 h 30"/>
                <a:gd name="T20" fmla="*/ 27 w 44"/>
                <a:gd name="T21" fmla="*/ 23 h 30"/>
                <a:gd name="T22" fmla="*/ 29 w 44"/>
                <a:gd name="T23" fmla="*/ 23 h 30"/>
                <a:gd name="T24" fmla="*/ 33 w 44"/>
                <a:gd name="T25" fmla="*/ 25 h 30"/>
                <a:gd name="T26" fmla="*/ 40 w 44"/>
                <a:gd name="T27" fmla="*/ 18 h 30"/>
                <a:gd name="T28" fmla="*/ 33 w 44"/>
                <a:gd name="T29" fmla="*/ 11 h 30"/>
                <a:gd name="T30" fmla="*/ 30 w 44"/>
                <a:gd name="T31" fmla="*/ 10 h 30"/>
                <a:gd name="T32" fmla="*/ 21 w 44"/>
                <a:gd name="T33" fmla="*/ 4 h 30"/>
                <a:gd name="T34" fmla="*/ 11 w 44"/>
                <a:gd name="T35" fmla="*/ 13 h 30"/>
                <a:gd name="T36" fmla="*/ 9 w 44"/>
                <a:gd name="T37" fmla="*/ 14 h 30"/>
                <a:gd name="T38" fmla="*/ 4 w 44"/>
                <a:gd name="T39" fmla="*/ 19 h 30"/>
                <a:gd name="T40" fmla="*/ 10 w 44"/>
                <a:gd name="T41" fmla="*/ 25 h 30"/>
                <a:gd name="T42" fmla="*/ 13 w 44"/>
                <a:gd name="T43" fmla="*/ 23 h 30"/>
                <a:gd name="T44" fmla="*/ 16 w 44"/>
                <a:gd name="T45" fmla="*/ 23 h 30"/>
                <a:gd name="T46" fmla="*/ 26 w 44"/>
                <a:gd name="T47" fmla="*/ 23 h 30"/>
                <a:gd name="T48" fmla="*/ 27 w 44"/>
                <a:gd name="T4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30">
                  <a:moveTo>
                    <a:pt x="33" y="29"/>
                  </a:moveTo>
                  <a:cubicBezTo>
                    <a:pt x="31" y="29"/>
                    <a:pt x="29" y="29"/>
                    <a:pt x="27" y="28"/>
                  </a:cubicBezTo>
                  <a:cubicBezTo>
                    <a:pt x="23" y="30"/>
                    <a:pt x="19" y="30"/>
                    <a:pt x="15" y="28"/>
                  </a:cubicBezTo>
                  <a:cubicBezTo>
                    <a:pt x="13" y="29"/>
                    <a:pt x="11" y="29"/>
                    <a:pt x="10" y="29"/>
                  </a:cubicBezTo>
                  <a:cubicBezTo>
                    <a:pt x="4" y="29"/>
                    <a:pt x="0" y="25"/>
                    <a:pt x="0" y="19"/>
                  </a:cubicBezTo>
                  <a:cubicBezTo>
                    <a:pt x="0" y="15"/>
                    <a:pt x="3" y="11"/>
                    <a:pt x="7" y="10"/>
                  </a:cubicBezTo>
                  <a:cubicBezTo>
                    <a:pt x="9" y="4"/>
                    <a:pt x="15" y="0"/>
                    <a:pt x="21" y="0"/>
                  </a:cubicBezTo>
                  <a:cubicBezTo>
                    <a:pt x="26" y="0"/>
                    <a:pt x="31" y="2"/>
                    <a:pt x="33" y="7"/>
                  </a:cubicBezTo>
                  <a:cubicBezTo>
                    <a:pt x="39" y="7"/>
                    <a:pt x="44" y="12"/>
                    <a:pt x="44" y="18"/>
                  </a:cubicBezTo>
                  <a:cubicBezTo>
                    <a:pt x="44" y="24"/>
                    <a:pt x="39" y="29"/>
                    <a:pt x="33" y="29"/>
                  </a:cubicBezTo>
                  <a:close/>
                  <a:moveTo>
                    <a:pt x="27" y="23"/>
                  </a:moveTo>
                  <a:cubicBezTo>
                    <a:pt x="28" y="23"/>
                    <a:pt x="28" y="23"/>
                    <a:pt x="29" y="23"/>
                  </a:cubicBezTo>
                  <a:cubicBezTo>
                    <a:pt x="30" y="24"/>
                    <a:pt x="31" y="25"/>
                    <a:pt x="33" y="25"/>
                  </a:cubicBezTo>
                  <a:cubicBezTo>
                    <a:pt x="37" y="25"/>
                    <a:pt x="40" y="22"/>
                    <a:pt x="40" y="18"/>
                  </a:cubicBezTo>
                  <a:cubicBezTo>
                    <a:pt x="40" y="14"/>
                    <a:pt x="37" y="11"/>
                    <a:pt x="33" y="11"/>
                  </a:cubicBezTo>
                  <a:cubicBezTo>
                    <a:pt x="32" y="11"/>
                    <a:pt x="31" y="11"/>
                    <a:pt x="30" y="10"/>
                  </a:cubicBezTo>
                  <a:cubicBezTo>
                    <a:pt x="28" y="6"/>
                    <a:pt x="25" y="4"/>
                    <a:pt x="21" y="4"/>
                  </a:cubicBezTo>
                  <a:cubicBezTo>
                    <a:pt x="16" y="4"/>
                    <a:pt x="12" y="8"/>
                    <a:pt x="11" y="13"/>
                  </a:cubicBezTo>
                  <a:cubicBezTo>
                    <a:pt x="11" y="13"/>
                    <a:pt x="10" y="14"/>
                    <a:pt x="9" y="14"/>
                  </a:cubicBezTo>
                  <a:cubicBezTo>
                    <a:pt x="7" y="14"/>
                    <a:pt x="4" y="17"/>
                    <a:pt x="4" y="19"/>
                  </a:cubicBezTo>
                  <a:cubicBezTo>
                    <a:pt x="4" y="22"/>
                    <a:pt x="7" y="25"/>
                    <a:pt x="10" y="25"/>
                  </a:cubicBezTo>
                  <a:cubicBezTo>
                    <a:pt x="11" y="25"/>
                    <a:pt x="12" y="24"/>
                    <a:pt x="13" y="23"/>
                  </a:cubicBezTo>
                  <a:cubicBezTo>
                    <a:pt x="14" y="23"/>
                    <a:pt x="15" y="23"/>
                    <a:pt x="16" y="23"/>
                  </a:cubicBezTo>
                  <a:cubicBezTo>
                    <a:pt x="19" y="25"/>
                    <a:pt x="23" y="25"/>
                    <a:pt x="26" y="23"/>
                  </a:cubicBezTo>
                  <a:cubicBezTo>
                    <a:pt x="27" y="23"/>
                    <a:pt x="27" y="23"/>
                    <a:pt x="27" y="23"/>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42" name="Freeform 14"/>
            <p:cNvSpPr>
              <a:spLocks noEditPoints="1"/>
            </p:cNvSpPr>
            <p:nvPr/>
          </p:nvSpPr>
          <p:spPr bwMode="auto">
            <a:xfrm>
              <a:off x="9585325" y="3487738"/>
              <a:ext cx="315913" cy="419100"/>
            </a:xfrm>
            <a:custGeom>
              <a:avLst/>
              <a:gdLst>
                <a:gd name="T0" fmla="*/ 71 w 81"/>
                <a:gd name="T1" fmla="*/ 6 h 109"/>
                <a:gd name="T2" fmla="*/ 76 w 81"/>
                <a:gd name="T3" fmla="*/ 10 h 109"/>
                <a:gd name="T4" fmla="*/ 76 w 81"/>
                <a:gd name="T5" fmla="*/ 99 h 109"/>
                <a:gd name="T6" fmla="*/ 71 w 81"/>
                <a:gd name="T7" fmla="*/ 103 h 109"/>
                <a:gd name="T8" fmla="*/ 10 w 81"/>
                <a:gd name="T9" fmla="*/ 103 h 109"/>
                <a:gd name="T10" fmla="*/ 6 w 81"/>
                <a:gd name="T11" fmla="*/ 99 h 109"/>
                <a:gd name="T12" fmla="*/ 6 w 81"/>
                <a:gd name="T13" fmla="*/ 10 h 109"/>
                <a:gd name="T14" fmla="*/ 10 w 81"/>
                <a:gd name="T15" fmla="*/ 6 h 109"/>
                <a:gd name="T16" fmla="*/ 71 w 81"/>
                <a:gd name="T17" fmla="*/ 6 h 109"/>
                <a:gd name="T18" fmla="*/ 71 w 81"/>
                <a:gd name="T19" fmla="*/ 0 h 109"/>
                <a:gd name="T20" fmla="*/ 10 w 81"/>
                <a:gd name="T21" fmla="*/ 0 h 109"/>
                <a:gd name="T22" fmla="*/ 0 w 81"/>
                <a:gd name="T23" fmla="*/ 10 h 109"/>
                <a:gd name="T24" fmla="*/ 0 w 81"/>
                <a:gd name="T25" fmla="*/ 99 h 109"/>
                <a:gd name="T26" fmla="*/ 10 w 81"/>
                <a:gd name="T27" fmla="*/ 109 h 109"/>
                <a:gd name="T28" fmla="*/ 71 w 81"/>
                <a:gd name="T29" fmla="*/ 109 h 109"/>
                <a:gd name="T30" fmla="*/ 81 w 81"/>
                <a:gd name="T31" fmla="*/ 99 h 109"/>
                <a:gd name="T32" fmla="*/ 81 w 81"/>
                <a:gd name="T33" fmla="*/ 10 h 109"/>
                <a:gd name="T34" fmla="*/ 71 w 81"/>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9">
                  <a:moveTo>
                    <a:pt x="71" y="6"/>
                  </a:moveTo>
                  <a:cubicBezTo>
                    <a:pt x="74" y="6"/>
                    <a:pt x="76" y="7"/>
                    <a:pt x="76" y="10"/>
                  </a:cubicBezTo>
                  <a:cubicBezTo>
                    <a:pt x="76" y="99"/>
                    <a:pt x="76" y="99"/>
                    <a:pt x="76" y="99"/>
                  </a:cubicBezTo>
                  <a:cubicBezTo>
                    <a:pt x="76" y="102"/>
                    <a:pt x="74" y="103"/>
                    <a:pt x="71" y="103"/>
                  </a:cubicBezTo>
                  <a:cubicBezTo>
                    <a:pt x="10" y="103"/>
                    <a:pt x="10" y="103"/>
                    <a:pt x="10" y="103"/>
                  </a:cubicBezTo>
                  <a:cubicBezTo>
                    <a:pt x="8" y="103"/>
                    <a:pt x="6" y="102"/>
                    <a:pt x="6" y="99"/>
                  </a:cubicBezTo>
                  <a:cubicBezTo>
                    <a:pt x="6" y="10"/>
                    <a:pt x="6" y="10"/>
                    <a:pt x="6" y="10"/>
                  </a:cubicBezTo>
                  <a:cubicBezTo>
                    <a:pt x="6" y="7"/>
                    <a:pt x="8" y="6"/>
                    <a:pt x="10" y="6"/>
                  </a:cubicBezTo>
                  <a:cubicBezTo>
                    <a:pt x="71" y="6"/>
                    <a:pt x="71" y="6"/>
                    <a:pt x="71" y="6"/>
                  </a:cubicBezTo>
                  <a:moveTo>
                    <a:pt x="71" y="0"/>
                  </a:moveTo>
                  <a:cubicBezTo>
                    <a:pt x="10" y="0"/>
                    <a:pt x="10" y="0"/>
                    <a:pt x="10" y="0"/>
                  </a:cubicBezTo>
                  <a:cubicBezTo>
                    <a:pt x="5" y="0"/>
                    <a:pt x="0" y="4"/>
                    <a:pt x="0" y="10"/>
                  </a:cubicBezTo>
                  <a:cubicBezTo>
                    <a:pt x="0" y="99"/>
                    <a:pt x="0" y="99"/>
                    <a:pt x="0" y="99"/>
                  </a:cubicBezTo>
                  <a:cubicBezTo>
                    <a:pt x="0" y="105"/>
                    <a:pt x="5" y="109"/>
                    <a:pt x="10" y="109"/>
                  </a:cubicBezTo>
                  <a:cubicBezTo>
                    <a:pt x="71" y="109"/>
                    <a:pt x="71" y="109"/>
                    <a:pt x="71" y="109"/>
                  </a:cubicBezTo>
                  <a:cubicBezTo>
                    <a:pt x="77" y="109"/>
                    <a:pt x="81" y="105"/>
                    <a:pt x="81" y="99"/>
                  </a:cubicBezTo>
                  <a:cubicBezTo>
                    <a:pt x="81" y="10"/>
                    <a:pt x="81" y="10"/>
                    <a:pt x="81" y="10"/>
                  </a:cubicBezTo>
                  <a:cubicBezTo>
                    <a:pt x="81" y="4"/>
                    <a:pt x="77" y="0"/>
                    <a:pt x="71"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45" name="Oval 15"/>
            <p:cNvSpPr>
              <a:spLocks noChangeArrowheads="1"/>
            </p:cNvSpPr>
            <p:nvPr/>
          </p:nvSpPr>
          <p:spPr bwMode="auto">
            <a:xfrm>
              <a:off x="9620250"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53" name="Oval 16"/>
            <p:cNvSpPr>
              <a:spLocks noChangeArrowheads="1"/>
            </p:cNvSpPr>
            <p:nvPr/>
          </p:nvSpPr>
          <p:spPr bwMode="auto">
            <a:xfrm>
              <a:off x="9834563"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160" name="组合 159"/>
          <p:cNvGrpSpPr/>
          <p:nvPr/>
        </p:nvGrpSpPr>
        <p:grpSpPr>
          <a:xfrm>
            <a:off x="4802059" y="1749078"/>
            <a:ext cx="315913" cy="419100"/>
            <a:chOff x="9585325" y="3487738"/>
            <a:chExt cx="315913" cy="419100"/>
          </a:xfrm>
        </p:grpSpPr>
        <p:sp>
          <p:nvSpPr>
            <p:cNvPr id="163" name="Freeform 13"/>
            <p:cNvSpPr>
              <a:spLocks noEditPoints="1"/>
            </p:cNvSpPr>
            <p:nvPr/>
          </p:nvSpPr>
          <p:spPr bwMode="auto">
            <a:xfrm>
              <a:off x="9659938" y="3641726"/>
              <a:ext cx="171450" cy="115888"/>
            </a:xfrm>
            <a:custGeom>
              <a:avLst/>
              <a:gdLst>
                <a:gd name="T0" fmla="*/ 33 w 44"/>
                <a:gd name="T1" fmla="*/ 29 h 30"/>
                <a:gd name="T2" fmla="*/ 27 w 44"/>
                <a:gd name="T3" fmla="*/ 28 h 30"/>
                <a:gd name="T4" fmla="*/ 15 w 44"/>
                <a:gd name="T5" fmla="*/ 28 h 30"/>
                <a:gd name="T6" fmla="*/ 10 w 44"/>
                <a:gd name="T7" fmla="*/ 29 h 30"/>
                <a:gd name="T8" fmla="*/ 0 w 44"/>
                <a:gd name="T9" fmla="*/ 19 h 30"/>
                <a:gd name="T10" fmla="*/ 7 w 44"/>
                <a:gd name="T11" fmla="*/ 10 h 30"/>
                <a:gd name="T12" fmla="*/ 21 w 44"/>
                <a:gd name="T13" fmla="*/ 0 h 30"/>
                <a:gd name="T14" fmla="*/ 33 w 44"/>
                <a:gd name="T15" fmla="*/ 7 h 30"/>
                <a:gd name="T16" fmla="*/ 44 w 44"/>
                <a:gd name="T17" fmla="*/ 18 h 30"/>
                <a:gd name="T18" fmla="*/ 33 w 44"/>
                <a:gd name="T19" fmla="*/ 29 h 30"/>
                <a:gd name="T20" fmla="*/ 27 w 44"/>
                <a:gd name="T21" fmla="*/ 23 h 30"/>
                <a:gd name="T22" fmla="*/ 29 w 44"/>
                <a:gd name="T23" fmla="*/ 23 h 30"/>
                <a:gd name="T24" fmla="*/ 33 w 44"/>
                <a:gd name="T25" fmla="*/ 25 h 30"/>
                <a:gd name="T26" fmla="*/ 40 w 44"/>
                <a:gd name="T27" fmla="*/ 18 h 30"/>
                <a:gd name="T28" fmla="*/ 33 w 44"/>
                <a:gd name="T29" fmla="*/ 11 h 30"/>
                <a:gd name="T30" fmla="*/ 30 w 44"/>
                <a:gd name="T31" fmla="*/ 10 h 30"/>
                <a:gd name="T32" fmla="*/ 21 w 44"/>
                <a:gd name="T33" fmla="*/ 4 h 30"/>
                <a:gd name="T34" fmla="*/ 11 w 44"/>
                <a:gd name="T35" fmla="*/ 13 h 30"/>
                <a:gd name="T36" fmla="*/ 9 w 44"/>
                <a:gd name="T37" fmla="*/ 14 h 30"/>
                <a:gd name="T38" fmla="*/ 4 w 44"/>
                <a:gd name="T39" fmla="*/ 19 h 30"/>
                <a:gd name="T40" fmla="*/ 10 w 44"/>
                <a:gd name="T41" fmla="*/ 25 h 30"/>
                <a:gd name="T42" fmla="*/ 13 w 44"/>
                <a:gd name="T43" fmla="*/ 23 h 30"/>
                <a:gd name="T44" fmla="*/ 16 w 44"/>
                <a:gd name="T45" fmla="*/ 23 h 30"/>
                <a:gd name="T46" fmla="*/ 26 w 44"/>
                <a:gd name="T47" fmla="*/ 23 h 30"/>
                <a:gd name="T48" fmla="*/ 27 w 44"/>
                <a:gd name="T4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30">
                  <a:moveTo>
                    <a:pt x="33" y="29"/>
                  </a:moveTo>
                  <a:cubicBezTo>
                    <a:pt x="31" y="29"/>
                    <a:pt x="29" y="29"/>
                    <a:pt x="27" y="28"/>
                  </a:cubicBezTo>
                  <a:cubicBezTo>
                    <a:pt x="23" y="30"/>
                    <a:pt x="19" y="30"/>
                    <a:pt x="15" y="28"/>
                  </a:cubicBezTo>
                  <a:cubicBezTo>
                    <a:pt x="13" y="29"/>
                    <a:pt x="11" y="29"/>
                    <a:pt x="10" y="29"/>
                  </a:cubicBezTo>
                  <a:cubicBezTo>
                    <a:pt x="4" y="29"/>
                    <a:pt x="0" y="25"/>
                    <a:pt x="0" y="19"/>
                  </a:cubicBezTo>
                  <a:cubicBezTo>
                    <a:pt x="0" y="15"/>
                    <a:pt x="3" y="11"/>
                    <a:pt x="7" y="10"/>
                  </a:cubicBezTo>
                  <a:cubicBezTo>
                    <a:pt x="9" y="4"/>
                    <a:pt x="15" y="0"/>
                    <a:pt x="21" y="0"/>
                  </a:cubicBezTo>
                  <a:cubicBezTo>
                    <a:pt x="26" y="0"/>
                    <a:pt x="31" y="2"/>
                    <a:pt x="33" y="7"/>
                  </a:cubicBezTo>
                  <a:cubicBezTo>
                    <a:pt x="39" y="7"/>
                    <a:pt x="44" y="12"/>
                    <a:pt x="44" y="18"/>
                  </a:cubicBezTo>
                  <a:cubicBezTo>
                    <a:pt x="44" y="24"/>
                    <a:pt x="39" y="29"/>
                    <a:pt x="33" y="29"/>
                  </a:cubicBezTo>
                  <a:close/>
                  <a:moveTo>
                    <a:pt x="27" y="23"/>
                  </a:moveTo>
                  <a:cubicBezTo>
                    <a:pt x="28" y="23"/>
                    <a:pt x="28" y="23"/>
                    <a:pt x="29" y="23"/>
                  </a:cubicBezTo>
                  <a:cubicBezTo>
                    <a:pt x="30" y="24"/>
                    <a:pt x="31" y="25"/>
                    <a:pt x="33" y="25"/>
                  </a:cubicBezTo>
                  <a:cubicBezTo>
                    <a:pt x="37" y="25"/>
                    <a:pt x="40" y="22"/>
                    <a:pt x="40" y="18"/>
                  </a:cubicBezTo>
                  <a:cubicBezTo>
                    <a:pt x="40" y="14"/>
                    <a:pt x="37" y="11"/>
                    <a:pt x="33" y="11"/>
                  </a:cubicBezTo>
                  <a:cubicBezTo>
                    <a:pt x="32" y="11"/>
                    <a:pt x="31" y="11"/>
                    <a:pt x="30" y="10"/>
                  </a:cubicBezTo>
                  <a:cubicBezTo>
                    <a:pt x="28" y="6"/>
                    <a:pt x="25" y="4"/>
                    <a:pt x="21" y="4"/>
                  </a:cubicBezTo>
                  <a:cubicBezTo>
                    <a:pt x="16" y="4"/>
                    <a:pt x="12" y="8"/>
                    <a:pt x="11" y="13"/>
                  </a:cubicBezTo>
                  <a:cubicBezTo>
                    <a:pt x="11" y="13"/>
                    <a:pt x="10" y="14"/>
                    <a:pt x="9" y="14"/>
                  </a:cubicBezTo>
                  <a:cubicBezTo>
                    <a:pt x="7" y="14"/>
                    <a:pt x="4" y="17"/>
                    <a:pt x="4" y="19"/>
                  </a:cubicBezTo>
                  <a:cubicBezTo>
                    <a:pt x="4" y="22"/>
                    <a:pt x="7" y="25"/>
                    <a:pt x="10" y="25"/>
                  </a:cubicBezTo>
                  <a:cubicBezTo>
                    <a:pt x="11" y="25"/>
                    <a:pt x="12" y="24"/>
                    <a:pt x="13" y="23"/>
                  </a:cubicBezTo>
                  <a:cubicBezTo>
                    <a:pt x="14" y="23"/>
                    <a:pt x="15" y="23"/>
                    <a:pt x="16" y="23"/>
                  </a:cubicBezTo>
                  <a:cubicBezTo>
                    <a:pt x="19" y="25"/>
                    <a:pt x="23" y="25"/>
                    <a:pt x="26" y="23"/>
                  </a:cubicBezTo>
                  <a:cubicBezTo>
                    <a:pt x="27" y="23"/>
                    <a:pt x="27" y="23"/>
                    <a:pt x="27" y="23"/>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67" name="Freeform 14"/>
            <p:cNvSpPr>
              <a:spLocks noEditPoints="1"/>
            </p:cNvSpPr>
            <p:nvPr/>
          </p:nvSpPr>
          <p:spPr bwMode="auto">
            <a:xfrm>
              <a:off x="9585325" y="3487738"/>
              <a:ext cx="315913" cy="419100"/>
            </a:xfrm>
            <a:custGeom>
              <a:avLst/>
              <a:gdLst>
                <a:gd name="T0" fmla="*/ 71 w 81"/>
                <a:gd name="T1" fmla="*/ 6 h 109"/>
                <a:gd name="T2" fmla="*/ 76 w 81"/>
                <a:gd name="T3" fmla="*/ 10 h 109"/>
                <a:gd name="T4" fmla="*/ 76 w 81"/>
                <a:gd name="T5" fmla="*/ 99 h 109"/>
                <a:gd name="T6" fmla="*/ 71 w 81"/>
                <a:gd name="T7" fmla="*/ 103 h 109"/>
                <a:gd name="T8" fmla="*/ 10 w 81"/>
                <a:gd name="T9" fmla="*/ 103 h 109"/>
                <a:gd name="T10" fmla="*/ 6 w 81"/>
                <a:gd name="T11" fmla="*/ 99 h 109"/>
                <a:gd name="T12" fmla="*/ 6 w 81"/>
                <a:gd name="T13" fmla="*/ 10 h 109"/>
                <a:gd name="T14" fmla="*/ 10 w 81"/>
                <a:gd name="T15" fmla="*/ 6 h 109"/>
                <a:gd name="T16" fmla="*/ 71 w 81"/>
                <a:gd name="T17" fmla="*/ 6 h 109"/>
                <a:gd name="T18" fmla="*/ 71 w 81"/>
                <a:gd name="T19" fmla="*/ 0 h 109"/>
                <a:gd name="T20" fmla="*/ 10 w 81"/>
                <a:gd name="T21" fmla="*/ 0 h 109"/>
                <a:gd name="T22" fmla="*/ 0 w 81"/>
                <a:gd name="T23" fmla="*/ 10 h 109"/>
                <a:gd name="T24" fmla="*/ 0 w 81"/>
                <a:gd name="T25" fmla="*/ 99 h 109"/>
                <a:gd name="T26" fmla="*/ 10 w 81"/>
                <a:gd name="T27" fmla="*/ 109 h 109"/>
                <a:gd name="T28" fmla="*/ 71 w 81"/>
                <a:gd name="T29" fmla="*/ 109 h 109"/>
                <a:gd name="T30" fmla="*/ 81 w 81"/>
                <a:gd name="T31" fmla="*/ 99 h 109"/>
                <a:gd name="T32" fmla="*/ 81 w 81"/>
                <a:gd name="T33" fmla="*/ 10 h 109"/>
                <a:gd name="T34" fmla="*/ 71 w 81"/>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9">
                  <a:moveTo>
                    <a:pt x="71" y="6"/>
                  </a:moveTo>
                  <a:cubicBezTo>
                    <a:pt x="74" y="6"/>
                    <a:pt x="76" y="7"/>
                    <a:pt x="76" y="10"/>
                  </a:cubicBezTo>
                  <a:cubicBezTo>
                    <a:pt x="76" y="99"/>
                    <a:pt x="76" y="99"/>
                    <a:pt x="76" y="99"/>
                  </a:cubicBezTo>
                  <a:cubicBezTo>
                    <a:pt x="76" y="102"/>
                    <a:pt x="74" y="103"/>
                    <a:pt x="71" y="103"/>
                  </a:cubicBezTo>
                  <a:cubicBezTo>
                    <a:pt x="10" y="103"/>
                    <a:pt x="10" y="103"/>
                    <a:pt x="10" y="103"/>
                  </a:cubicBezTo>
                  <a:cubicBezTo>
                    <a:pt x="8" y="103"/>
                    <a:pt x="6" y="102"/>
                    <a:pt x="6" y="99"/>
                  </a:cubicBezTo>
                  <a:cubicBezTo>
                    <a:pt x="6" y="10"/>
                    <a:pt x="6" y="10"/>
                    <a:pt x="6" y="10"/>
                  </a:cubicBezTo>
                  <a:cubicBezTo>
                    <a:pt x="6" y="7"/>
                    <a:pt x="8" y="6"/>
                    <a:pt x="10" y="6"/>
                  </a:cubicBezTo>
                  <a:cubicBezTo>
                    <a:pt x="71" y="6"/>
                    <a:pt x="71" y="6"/>
                    <a:pt x="71" y="6"/>
                  </a:cubicBezTo>
                  <a:moveTo>
                    <a:pt x="71" y="0"/>
                  </a:moveTo>
                  <a:cubicBezTo>
                    <a:pt x="10" y="0"/>
                    <a:pt x="10" y="0"/>
                    <a:pt x="10" y="0"/>
                  </a:cubicBezTo>
                  <a:cubicBezTo>
                    <a:pt x="5" y="0"/>
                    <a:pt x="0" y="4"/>
                    <a:pt x="0" y="10"/>
                  </a:cubicBezTo>
                  <a:cubicBezTo>
                    <a:pt x="0" y="99"/>
                    <a:pt x="0" y="99"/>
                    <a:pt x="0" y="99"/>
                  </a:cubicBezTo>
                  <a:cubicBezTo>
                    <a:pt x="0" y="105"/>
                    <a:pt x="5" y="109"/>
                    <a:pt x="10" y="109"/>
                  </a:cubicBezTo>
                  <a:cubicBezTo>
                    <a:pt x="71" y="109"/>
                    <a:pt x="71" y="109"/>
                    <a:pt x="71" y="109"/>
                  </a:cubicBezTo>
                  <a:cubicBezTo>
                    <a:pt x="77" y="109"/>
                    <a:pt x="81" y="105"/>
                    <a:pt x="81" y="99"/>
                  </a:cubicBezTo>
                  <a:cubicBezTo>
                    <a:pt x="81" y="10"/>
                    <a:pt x="81" y="10"/>
                    <a:pt x="81" y="10"/>
                  </a:cubicBezTo>
                  <a:cubicBezTo>
                    <a:pt x="81" y="4"/>
                    <a:pt x="77" y="0"/>
                    <a:pt x="71"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68" name="Oval 15"/>
            <p:cNvSpPr>
              <a:spLocks noChangeArrowheads="1"/>
            </p:cNvSpPr>
            <p:nvPr/>
          </p:nvSpPr>
          <p:spPr bwMode="auto">
            <a:xfrm>
              <a:off x="9620250"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69" name="Oval 16"/>
            <p:cNvSpPr>
              <a:spLocks noChangeArrowheads="1"/>
            </p:cNvSpPr>
            <p:nvPr/>
          </p:nvSpPr>
          <p:spPr bwMode="auto">
            <a:xfrm>
              <a:off x="9834563"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170" name="组合 169"/>
          <p:cNvGrpSpPr/>
          <p:nvPr/>
        </p:nvGrpSpPr>
        <p:grpSpPr>
          <a:xfrm>
            <a:off x="4031970" y="1747218"/>
            <a:ext cx="315913" cy="419100"/>
            <a:chOff x="9585325" y="3487738"/>
            <a:chExt cx="315913" cy="419100"/>
          </a:xfrm>
        </p:grpSpPr>
        <p:sp>
          <p:nvSpPr>
            <p:cNvPr id="171" name="Freeform 13"/>
            <p:cNvSpPr>
              <a:spLocks noEditPoints="1"/>
            </p:cNvSpPr>
            <p:nvPr/>
          </p:nvSpPr>
          <p:spPr bwMode="auto">
            <a:xfrm>
              <a:off x="9659938" y="3641726"/>
              <a:ext cx="171450" cy="115888"/>
            </a:xfrm>
            <a:custGeom>
              <a:avLst/>
              <a:gdLst>
                <a:gd name="T0" fmla="*/ 33 w 44"/>
                <a:gd name="T1" fmla="*/ 29 h 30"/>
                <a:gd name="T2" fmla="*/ 27 w 44"/>
                <a:gd name="T3" fmla="*/ 28 h 30"/>
                <a:gd name="T4" fmla="*/ 15 w 44"/>
                <a:gd name="T5" fmla="*/ 28 h 30"/>
                <a:gd name="T6" fmla="*/ 10 w 44"/>
                <a:gd name="T7" fmla="*/ 29 h 30"/>
                <a:gd name="T8" fmla="*/ 0 w 44"/>
                <a:gd name="T9" fmla="*/ 19 h 30"/>
                <a:gd name="T10" fmla="*/ 7 w 44"/>
                <a:gd name="T11" fmla="*/ 10 h 30"/>
                <a:gd name="T12" fmla="*/ 21 w 44"/>
                <a:gd name="T13" fmla="*/ 0 h 30"/>
                <a:gd name="T14" fmla="*/ 33 w 44"/>
                <a:gd name="T15" fmla="*/ 7 h 30"/>
                <a:gd name="T16" fmla="*/ 44 w 44"/>
                <a:gd name="T17" fmla="*/ 18 h 30"/>
                <a:gd name="T18" fmla="*/ 33 w 44"/>
                <a:gd name="T19" fmla="*/ 29 h 30"/>
                <a:gd name="T20" fmla="*/ 27 w 44"/>
                <a:gd name="T21" fmla="*/ 23 h 30"/>
                <a:gd name="T22" fmla="*/ 29 w 44"/>
                <a:gd name="T23" fmla="*/ 23 h 30"/>
                <a:gd name="T24" fmla="*/ 33 w 44"/>
                <a:gd name="T25" fmla="*/ 25 h 30"/>
                <a:gd name="T26" fmla="*/ 40 w 44"/>
                <a:gd name="T27" fmla="*/ 18 h 30"/>
                <a:gd name="T28" fmla="*/ 33 w 44"/>
                <a:gd name="T29" fmla="*/ 11 h 30"/>
                <a:gd name="T30" fmla="*/ 30 w 44"/>
                <a:gd name="T31" fmla="*/ 10 h 30"/>
                <a:gd name="T32" fmla="*/ 21 w 44"/>
                <a:gd name="T33" fmla="*/ 4 h 30"/>
                <a:gd name="T34" fmla="*/ 11 w 44"/>
                <a:gd name="T35" fmla="*/ 13 h 30"/>
                <a:gd name="T36" fmla="*/ 9 w 44"/>
                <a:gd name="T37" fmla="*/ 14 h 30"/>
                <a:gd name="T38" fmla="*/ 4 w 44"/>
                <a:gd name="T39" fmla="*/ 19 h 30"/>
                <a:gd name="T40" fmla="*/ 10 w 44"/>
                <a:gd name="T41" fmla="*/ 25 h 30"/>
                <a:gd name="T42" fmla="*/ 13 w 44"/>
                <a:gd name="T43" fmla="*/ 23 h 30"/>
                <a:gd name="T44" fmla="*/ 16 w 44"/>
                <a:gd name="T45" fmla="*/ 23 h 30"/>
                <a:gd name="T46" fmla="*/ 26 w 44"/>
                <a:gd name="T47" fmla="*/ 23 h 30"/>
                <a:gd name="T48" fmla="*/ 27 w 44"/>
                <a:gd name="T4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30">
                  <a:moveTo>
                    <a:pt x="33" y="29"/>
                  </a:moveTo>
                  <a:cubicBezTo>
                    <a:pt x="31" y="29"/>
                    <a:pt x="29" y="29"/>
                    <a:pt x="27" y="28"/>
                  </a:cubicBezTo>
                  <a:cubicBezTo>
                    <a:pt x="23" y="30"/>
                    <a:pt x="19" y="30"/>
                    <a:pt x="15" y="28"/>
                  </a:cubicBezTo>
                  <a:cubicBezTo>
                    <a:pt x="13" y="29"/>
                    <a:pt x="11" y="29"/>
                    <a:pt x="10" y="29"/>
                  </a:cubicBezTo>
                  <a:cubicBezTo>
                    <a:pt x="4" y="29"/>
                    <a:pt x="0" y="25"/>
                    <a:pt x="0" y="19"/>
                  </a:cubicBezTo>
                  <a:cubicBezTo>
                    <a:pt x="0" y="15"/>
                    <a:pt x="3" y="11"/>
                    <a:pt x="7" y="10"/>
                  </a:cubicBezTo>
                  <a:cubicBezTo>
                    <a:pt x="9" y="4"/>
                    <a:pt x="15" y="0"/>
                    <a:pt x="21" y="0"/>
                  </a:cubicBezTo>
                  <a:cubicBezTo>
                    <a:pt x="26" y="0"/>
                    <a:pt x="31" y="2"/>
                    <a:pt x="33" y="7"/>
                  </a:cubicBezTo>
                  <a:cubicBezTo>
                    <a:pt x="39" y="7"/>
                    <a:pt x="44" y="12"/>
                    <a:pt x="44" y="18"/>
                  </a:cubicBezTo>
                  <a:cubicBezTo>
                    <a:pt x="44" y="24"/>
                    <a:pt x="39" y="29"/>
                    <a:pt x="33" y="29"/>
                  </a:cubicBezTo>
                  <a:close/>
                  <a:moveTo>
                    <a:pt x="27" y="23"/>
                  </a:moveTo>
                  <a:cubicBezTo>
                    <a:pt x="28" y="23"/>
                    <a:pt x="28" y="23"/>
                    <a:pt x="29" y="23"/>
                  </a:cubicBezTo>
                  <a:cubicBezTo>
                    <a:pt x="30" y="24"/>
                    <a:pt x="31" y="25"/>
                    <a:pt x="33" y="25"/>
                  </a:cubicBezTo>
                  <a:cubicBezTo>
                    <a:pt x="37" y="25"/>
                    <a:pt x="40" y="22"/>
                    <a:pt x="40" y="18"/>
                  </a:cubicBezTo>
                  <a:cubicBezTo>
                    <a:pt x="40" y="14"/>
                    <a:pt x="37" y="11"/>
                    <a:pt x="33" y="11"/>
                  </a:cubicBezTo>
                  <a:cubicBezTo>
                    <a:pt x="32" y="11"/>
                    <a:pt x="31" y="11"/>
                    <a:pt x="30" y="10"/>
                  </a:cubicBezTo>
                  <a:cubicBezTo>
                    <a:pt x="28" y="6"/>
                    <a:pt x="25" y="4"/>
                    <a:pt x="21" y="4"/>
                  </a:cubicBezTo>
                  <a:cubicBezTo>
                    <a:pt x="16" y="4"/>
                    <a:pt x="12" y="8"/>
                    <a:pt x="11" y="13"/>
                  </a:cubicBezTo>
                  <a:cubicBezTo>
                    <a:pt x="11" y="13"/>
                    <a:pt x="10" y="14"/>
                    <a:pt x="9" y="14"/>
                  </a:cubicBezTo>
                  <a:cubicBezTo>
                    <a:pt x="7" y="14"/>
                    <a:pt x="4" y="17"/>
                    <a:pt x="4" y="19"/>
                  </a:cubicBezTo>
                  <a:cubicBezTo>
                    <a:pt x="4" y="22"/>
                    <a:pt x="7" y="25"/>
                    <a:pt x="10" y="25"/>
                  </a:cubicBezTo>
                  <a:cubicBezTo>
                    <a:pt x="11" y="25"/>
                    <a:pt x="12" y="24"/>
                    <a:pt x="13" y="23"/>
                  </a:cubicBezTo>
                  <a:cubicBezTo>
                    <a:pt x="14" y="23"/>
                    <a:pt x="15" y="23"/>
                    <a:pt x="16" y="23"/>
                  </a:cubicBezTo>
                  <a:cubicBezTo>
                    <a:pt x="19" y="25"/>
                    <a:pt x="23" y="25"/>
                    <a:pt x="26" y="23"/>
                  </a:cubicBezTo>
                  <a:cubicBezTo>
                    <a:pt x="27" y="23"/>
                    <a:pt x="27" y="23"/>
                    <a:pt x="27" y="23"/>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72" name="Freeform 14"/>
            <p:cNvSpPr>
              <a:spLocks noEditPoints="1"/>
            </p:cNvSpPr>
            <p:nvPr/>
          </p:nvSpPr>
          <p:spPr bwMode="auto">
            <a:xfrm>
              <a:off x="9585325" y="3487738"/>
              <a:ext cx="315913" cy="419100"/>
            </a:xfrm>
            <a:custGeom>
              <a:avLst/>
              <a:gdLst>
                <a:gd name="T0" fmla="*/ 71 w 81"/>
                <a:gd name="T1" fmla="*/ 6 h 109"/>
                <a:gd name="T2" fmla="*/ 76 w 81"/>
                <a:gd name="T3" fmla="*/ 10 h 109"/>
                <a:gd name="T4" fmla="*/ 76 w 81"/>
                <a:gd name="T5" fmla="*/ 99 h 109"/>
                <a:gd name="T6" fmla="*/ 71 w 81"/>
                <a:gd name="T7" fmla="*/ 103 h 109"/>
                <a:gd name="T8" fmla="*/ 10 w 81"/>
                <a:gd name="T9" fmla="*/ 103 h 109"/>
                <a:gd name="T10" fmla="*/ 6 w 81"/>
                <a:gd name="T11" fmla="*/ 99 h 109"/>
                <a:gd name="T12" fmla="*/ 6 w 81"/>
                <a:gd name="T13" fmla="*/ 10 h 109"/>
                <a:gd name="T14" fmla="*/ 10 w 81"/>
                <a:gd name="T15" fmla="*/ 6 h 109"/>
                <a:gd name="T16" fmla="*/ 71 w 81"/>
                <a:gd name="T17" fmla="*/ 6 h 109"/>
                <a:gd name="T18" fmla="*/ 71 w 81"/>
                <a:gd name="T19" fmla="*/ 0 h 109"/>
                <a:gd name="T20" fmla="*/ 10 w 81"/>
                <a:gd name="T21" fmla="*/ 0 h 109"/>
                <a:gd name="T22" fmla="*/ 0 w 81"/>
                <a:gd name="T23" fmla="*/ 10 h 109"/>
                <a:gd name="T24" fmla="*/ 0 w 81"/>
                <a:gd name="T25" fmla="*/ 99 h 109"/>
                <a:gd name="T26" fmla="*/ 10 w 81"/>
                <a:gd name="T27" fmla="*/ 109 h 109"/>
                <a:gd name="T28" fmla="*/ 71 w 81"/>
                <a:gd name="T29" fmla="*/ 109 h 109"/>
                <a:gd name="T30" fmla="*/ 81 w 81"/>
                <a:gd name="T31" fmla="*/ 99 h 109"/>
                <a:gd name="T32" fmla="*/ 81 w 81"/>
                <a:gd name="T33" fmla="*/ 10 h 109"/>
                <a:gd name="T34" fmla="*/ 71 w 81"/>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9">
                  <a:moveTo>
                    <a:pt x="71" y="6"/>
                  </a:moveTo>
                  <a:cubicBezTo>
                    <a:pt x="74" y="6"/>
                    <a:pt x="76" y="7"/>
                    <a:pt x="76" y="10"/>
                  </a:cubicBezTo>
                  <a:cubicBezTo>
                    <a:pt x="76" y="99"/>
                    <a:pt x="76" y="99"/>
                    <a:pt x="76" y="99"/>
                  </a:cubicBezTo>
                  <a:cubicBezTo>
                    <a:pt x="76" y="102"/>
                    <a:pt x="74" y="103"/>
                    <a:pt x="71" y="103"/>
                  </a:cubicBezTo>
                  <a:cubicBezTo>
                    <a:pt x="10" y="103"/>
                    <a:pt x="10" y="103"/>
                    <a:pt x="10" y="103"/>
                  </a:cubicBezTo>
                  <a:cubicBezTo>
                    <a:pt x="8" y="103"/>
                    <a:pt x="6" y="102"/>
                    <a:pt x="6" y="99"/>
                  </a:cubicBezTo>
                  <a:cubicBezTo>
                    <a:pt x="6" y="10"/>
                    <a:pt x="6" y="10"/>
                    <a:pt x="6" y="10"/>
                  </a:cubicBezTo>
                  <a:cubicBezTo>
                    <a:pt x="6" y="7"/>
                    <a:pt x="8" y="6"/>
                    <a:pt x="10" y="6"/>
                  </a:cubicBezTo>
                  <a:cubicBezTo>
                    <a:pt x="71" y="6"/>
                    <a:pt x="71" y="6"/>
                    <a:pt x="71" y="6"/>
                  </a:cubicBezTo>
                  <a:moveTo>
                    <a:pt x="71" y="0"/>
                  </a:moveTo>
                  <a:cubicBezTo>
                    <a:pt x="10" y="0"/>
                    <a:pt x="10" y="0"/>
                    <a:pt x="10" y="0"/>
                  </a:cubicBezTo>
                  <a:cubicBezTo>
                    <a:pt x="5" y="0"/>
                    <a:pt x="0" y="4"/>
                    <a:pt x="0" y="10"/>
                  </a:cubicBezTo>
                  <a:cubicBezTo>
                    <a:pt x="0" y="99"/>
                    <a:pt x="0" y="99"/>
                    <a:pt x="0" y="99"/>
                  </a:cubicBezTo>
                  <a:cubicBezTo>
                    <a:pt x="0" y="105"/>
                    <a:pt x="5" y="109"/>
                    <a:pt x="10" y="109"/>
                  </a:cubicBezTo>
                  <a:cubicBezTo>
                    <a:pt x="71" y="109"/>
                    <a:pt x="71" y="109"/>
                    <a:pt x="71" y="109"/>
                  </a:cubicBezTo>
                  <a:cubicBezTo>
                    <a:pt x="77" y="109"/>
                    <a:pt x="81" y="105"/>
                    <a:pt x="81" y="99"/>
                  </a:cubicBezTo>
                  <a:cubicBezTo>
                    <a:pt x="81" y="10"/>
                    <a:pt x="81" y="10"/>
                    <a:pt x="81" y="10"/>
                  </a:cubicBezTo>
                  <a:cubicBezTo>
                    <a:pt x="81" y="4"/>
                    <a:pt x="77" y="0"/>
                    <a:pt x="71"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73" name="Oval 15"/>
            <p:cNvSpPr>
              <a:spLocks noChangeArrowheads="1"/>
            </p:cNvSpPr>
            <p:nvPr/>
          </p:nvSpPr>
          <p:spPr bwMode="auto">
            <a:xfrm>
              <a:off x="9620250"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74" name="Oval 16"/>
            <p:cNvSpPr>
              <a:spLocks noChangeArrowheads="1"/>
            </p:cNvSpPr>
            <p:nvPr/>
          </p:nvSpPr>
          <p:spPr bwMode="auto">
            <a:xfrm>
              <a:off x="9834563"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sp>
        <p:nvSpPr>
          <p:cNvPr id="40" name="文本框 39"/>
          <p:cNvSpPr txBox="1"/>
          <p:nvPr/>
        </p:nvSpPr>
        <p:spPr bwMode="auto">
          <a:xfrm>
            <a:off x="1397336" y="1589787"/>
            <a:ext cx="1921861" cy="53183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虚拟机磁盘文件直接存放在数据存储中</a:t>
            </a:r>
          </a:p>
        </p:txBody>
      </p:sp>
      <p:sp>
        <p:nvSpPr>
          <p:cNvPr id="42" name="下箭头 41"/>
          <p:cNvSpPr/>
          <p:nvPr/>
        </p:nvSpPr>
        <p:spPr bwMode="auto">
          <a:xfrm>
            <a:off x="7391690" y="2208735"/>
            <a:ext cx="216941" cy="355124"/>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43" name="右箭头 42"/>
          <p:cNvSpPr/>
          <p:nvPr/>
        </p:nvSpPr>
        <p:spPr bwMode="auto">
          <a:xfrm>
            <a:off x="3443511" y="1747705"/>
            <a:ext cx="356400" cy="216000"/>
          </a:xfrm>
          <a:prstGeom prst="rightArrow">
            <a:avLst/>
          </a:prstGeom>
          <a:solidFill>
            <a:srgbClr val="FF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76" name="右箭头 175"/>
          <p:cNvSpPr/>
          <p:nvPr/>
        </p:nvSpPr>
        <p:spPr bwMode="auto">
          <a:xfrm rot="10800000">
            <a:off x="6134712" y="4573006"/>
            <a:ext cx="356400" cy="216000"/>
          </a:xfrm>
          <a:prstGeom prst="rightArrow">
            <a:avLst/>
          </a:prstGeom>
          <a:solidFill>
            <a:srgbClr val="FF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77" name="右箭头 176"/>
          <p:cNvSpPr/>
          <p:nvPr/>
        </p:nvSpPr>
        <p:spPr bwMode="auto">
          <a:xfrm rot="10800000">
            <a:off x="6163073" y="5713176"/>
            <a:ext cx="356400" cy="216000"/>
          </a:xfrm>
          <a:prstGeom prst="rightArrow">
            <a:avLst/>
          </a:prstGeom>
          <a:solidFill>
            <a:srgbClr val="FF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79" name="右箭头 178"/>
          <p:cNvSpPr/>
          <p:nvPr/>
        </p:nvSpPr>
        <p:spPr bwMode="auto">
          <a:xfrm rot="16200000">
            <a:off x="3105150" y="4026596"/>
            <a:ext cx="356400" cy="216000"/>
          </a:xfrm>
          <a:prstGeom prst="rightArrow">
            <a:avLst/>
          </a:prstGeom>
          <a:solidFill>
            <a:srgbClr val="FF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80" name="右箭头 179"/>
          <p:cNvSpPr/>
          <p:nvPr/>
        </p:nvSpPr>
        <p:spPr bwMode="auto">
          <a:xfrm>
            <a:off x="3717951" y="5054837"/>
            <a:ext cx="356400" cy="216000"/>
          </a:xfrm>
          <a:prstGeom prst="rightArrow">
            <a:avLst/>
          </a:prstGeom>
          <a:solidFill>
            <a:srgbClr val="FF0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Tree>
    <p:extLst>
      <p:ext uri="{BB962C8B-B14F-4D97-AF65-F5344CB8AC3E}">
        <p14:creationId xmlns:p14="http://schemas.microsoft.com/office/powerpoint/2010/main" val="540621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虚拟化的存储栈</a:t>
            </a:r>
            <a:endParaRPr lang="zh-CN" altLang="en-US" dirty="0"/>
          </a:p>
        </p:txBody>
      </p:sp>
      <p:sp>
        <p:nvSpPr>
          <p:cNvPr id="30" name="文本占位符 29"/>
          <p:cNvSpPr>
            <a:spLocks noGrp="1"/>
          </p:cNvSpPr>
          <p:nvPr>
            <p:ph type="body" sz="quarter" idx="10"/>
          </p:nvPr>
        </p:nvSpPr>
        <p:spPr/>
        <p:txBody>
          <a:bodyPr/>
          <a:lstStyle/>
          <a:p>
            <a:pPr>
              <a:lnSpc>
                <a:spcPct val="120000"/>
              </a:lnSpc>
            </a:pPr>
            <a:r>
              <a:rPr lang="zh-CN" altLang="en-US" sz="1400" dirty="0"/>
              <a:t>存储虚拟化技术可以将不同存储设备进行格式化，屏蔽存储设备的能力、接口协议等差异性，将各种存储资源转化为统一管理的数据存储资源，可以用来存储虚拟机磁盘、虚拟机配置信息、快照等信息，使得用户对存储的管理更加同质</a:t>
            </a:r>
            <a:r>
              <a:rPr lang="zh-CN" altLang="en-US" sz="1400" dirty="0" smtClean="0"/>
              <a:t>化。</a:t>
            </a:r>
            <a:endParaRPr lang="zh-CN" altLang="en-US" sz="1400" dirty="0"/>
          </a:p>
          <a:p>
            <a:endParaRPr lang="en-US" sz="1400" dirty="0"/>
          </a:p>
        </p:txBody>
      </p:sp>
      <p:sp>
        <p:nvSpPr>
          <p:cNvPr id="5" name="Rectangle 52"/>
          <p:cNvSpPr>
            <a:spLocks noChangeArrowheads="1"/>
          </p:cNvSpPr>
          <p:nvPr/>
        </p:nvSpPr>
        <p:spPr bwMode="auto">
          <a:xfrm>
            <a:off x="6982506" y="2977256"/>
            <a:ext cx="1585740" cy="2394612"/>
          </a:xfrm>
          <a:prstGeom prst="rect">
            <a:avLst/>
          </a:prstGeom>
          <a:gradFill rotWithShape="0">
            <a:gsLst>
              <a:gs pos="0">
                <a:srgbClr val="FDFDFD"/>
              </a:gs>
              <a:gs pos="100000">
                <a:srgbClr val="C9C5C4"/>
              </a:gs>
            </a:gsLst>
            <a:lin ang="5400000" scaled="1"/>
          </a:gradFill>
          <a:ln w="12700">
            <a:solidFill>
              <a:srgbClr val="B2B2B2"/>
            </a:solidFill>
            <a:miter lim="800000"/>
            <a:headEnd/>
            <a:tailEnd/>
          </a:ln>
          <a:effectLst>
            <a:outerShdw dist="53882" dir="2700000" algn="ctr" rotWithShape="0">
              <a:srgbClr val="000000">
                <a:alpha val="30000"/>
              </a:srgbClr>
            </a:outerShdw>
          </a:effectLst>
        </p:spPr>
        <p:txBody>
          <a:bodyPr wrap="none" lIns="99745" tIns="49873" rIns="99745" bIns="49873" anchor="ctr"/>
          <a:lstStyle/>
          <a:p>
            <a:pPr marL="180975" fontAlgn="base" latinLnBrk="1">
              <a:defRPr/>
            </a:pPr>
            <a:endParaRPr kumimoji="1" lang="ko-KR" altLang="en-US" sz="1100" b="1">
              <a:solidFill>
                <a:srgbClr val="003366"/>
              </a:solidFill>
              <a:latin typeface="+mn-lt"/>
              <a:ea typeface="+mn-ea"/>
            </a:endParaRPr>
          </a:p>
          <a:p>
            <a:pPr marL="180975" fontAlgn="base" latinLnBrk="1">
              <a:lnSpc>
                <a:spcPct val="130000"/>
              </a:lnSpc>
              <a:defRPr/>
            </a:pPr>
            <a:endParaRPr kumimoji="1" lang="ko-KR" altLang="en-US" sz="1100" b="1">
              <a:solidFill>
                <a:srgbClr val="003366"/>
              </a:solidFill>
              <a:latin typeface="+mn-lt"/>
              <a:ea typeface="+mn-ea"/>
            </a:endParaRPr>
          </a:p>
        </p:txBody>
      </p:sp>
      <p:sp>
        <p:nvSpPr>
          <p:cNvPr id="6" name="Rectangle 53"/>
          <p:cNvSpPr>
            <a:spLocks noChangeArrowheads="1"/>
          </p:cNvSpPr>
          <p:nvPr/>
        </p:nvSpPr>
        <p:spPr bwMode="auto">
          <a:xfrm>
            <a:off x="4610435" y="2240869"/>
            <a:ext cx="2149740" cy="429108"/>
          </a:xfrm>
          <a:prstGeom prst="rect">
            <a:avLst/>
          </a:prstGeom>
          <a:gradFill rotWithShape="0">
            <a:gsLst>
              <a:gs pos="0">
                <a:srgbClr val="FDFDFD"/>
              </a:gs>
              <a:gs pos="100000">
                <a:srgbClr val="C9C5C4"/>
              </a:gs>
            </a:gsLst>
            <a:lin ang="5400000" scaled="1"/>
          </a:gradFill>
          <a:ln w="12700">
            <a:solidFill>
              <a:srgbClr val="B2B2B2"/>
            </a:solidFill>
            <a:miter lim="800000"/>
            <a:headEnd/>
            <a:tailEnd/>
          </a:ln>
          <a:effectLst>
            <a:outerShdw dist="53882" dir="2700000" algn="ctr" rotWithShape="0">
              <a:srgbClr val="000000">
                <a:alpha val="30000"/>
              </a:srgbClr>
            </a:outerShdw>
          </a:effectLst>
        </p:spPr>
        <p:txBody>
          <a:bodyPr wrap="none" lIns="99745" tIns="49873" rIns="99745" bIns="49873" anchor="ctr"/>
          <a:lstStyle/>
          <a:p>
            <a:pPr marL="180975" algn="r" fontAlgn="base" latinLnBrk="1">
              <a:lnSpc>
                <a:spcPct val="130000"/>
              </a:lnSpc>
              <a:defRPr/>
            </a:pPr>
            <a:r>
              <a:rPr kumimoji="1" lang="zh-CN" altLang="en-US" sz="1200" b="1">
                <a:solidFill>
                  <a:srgbClr val="800000"/>
                </a:solidFill>
                <a:latin typeface="+mn-lt"/>
                <a:ea typeface="+mn-ea"/>
              </a:rPr>
              <a:t>用户虚拟机</a:t>
            </a:r>
            <a:endParaRPr kumimoji="1" lang="ko-KR" altLang="en-US" sz="1200" b="1">
              <a:solidFill>
                <a:srgbClr val="800000"/>
              </a:solidFill>
              <a:latin typeface="+mn-lt"/>
              <a:ea typeface="+mn-ea"/>
            </a:endParaRPr>
          </a:p>
        </p:txBody>
      </p:sp>
      <p:sp>
        <p:nvSpPr>
          <p:cNvPr id="7" name="Rectangle 52"/>
          <p:cNvSpPr>
            <a:spLocks noChangeArrowheads="1"/>
          </p:cNvSpPr>
          <p:nvPr/>
        </p:nvSpPr>
        <p:spPr bwMode="auto">
          <a:xfrm>
            <a:off x="791580" y="2977256"/>
            <a:ext cx="5968595" cy="2394612"/>
          </a:xfrm>
          <a:prstGeom prst="rect">
            <a:avLst/>
          </a:prstGeom>
          <a:gradFill rotWithShape="0">
            <a:gsLst>
              <a:gs pos="0">
                <a:srgbClr val="FDFDFD"/>
              </a:gs>
              <a:gs pos="100000">
                <a:srgbClr val="C9C5C4"/>
              </a:gs>
            </a:gsLst>
            <a:lin ang="5400000" scaled="1"/>
          </a:gradFill>
          <a:ln w="12700">
            <a:solidFill>
              <a:srgbClr val="B2B2B2"/>
            </a:solidFill>
            <a:miter lim="800000"/>
            <a:headEnd/>
            <a:tailEnd/>
          </a:ln>
          <a:effectLst>
            <a:outerShdw dist="53882" dir="2700000" algn="ctr" rotWithShape="0">
              <a:srgbClr val="000000">
                <a:alpha val="30000"/>
              </a:srgbClr>
            </a:outerShdw>
          </a:effectLst>
        </p:spPr>
        <p:txBody>
          <a:bodyPr wrap="none" lIns="99745" tIns="49873" rIns="99745" bIns="49873" anchor="ctr"/>
          <a:lstStyle/>
          <a:p>
            <a:pPr marL="180975" fontAlgn="base" latinLnBrk="1">
              <a:defRPr/>
            </a:pPr>
            <a:endParaRPr kumimoji="1" lang="ko-KR" altLang="en-US" sz="1100" b="1">
              <a:solidFill>
                <a:srgbClr val="003366"/>
              </a:solidFill>
              <a:latin typeface="+mn-lt"/>
              <a:ea typeface="+mn-ea"/>
            </a:endParaRPr>
          </a:p>
          <a:p>
            <a:pPr marL="180975" fontAlgn="base" latinLnBrk="1">
              <a:lnSpc>
                <a:spcPct val="130000"/>
              </a:lnSpc>
              <a:defRPr/>
            </a:pPr>
            <a:endParaRPr kumimoji="1" lang="ko-KR" altLang="en-US" sz="1100" b="1">
              <a:solidFill>
                <a:srgbClr val="003366"/>
              </a:solidFill>
              <a:latin typeface="+mn-lt"/>
              <a:ea typeface="+mn-ea"/>
            </a:endParaRPr>
          </a:p>
        </p:txBody>
      </p:sp>
      <p:cxnSp>
        <p:nvCxnSpPr>
          <p:cNvPr id="8" name="直接箭头连接符 7"/>
          <p:cNvCxnSpPr/>
          <p:nvPr/>
        </p:nvCxnSpPr>
        <p:spPr bwMode="auto">
          <a:xfrm>
            <a:off x="5128661" y="2669977"/>
            <a:ext cx="1494" cy="583921"/>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9" name="Rectangle 53"/>
          <p:cNvSpPr>
            <a:spLocks noChangeArrowheads="1"/>
          </p:cNvSpPr>
          <p:nvPr/>
        </p:nvSpPr>
        <p:spPr bwMode="auto">
          <a:xfrm>
            <a:off x="2385494" y="2240869"/>
            <a:ext cx="2000975" cy="429108"/>
          </a:xfrm>
          <a:prstGeom prst="rect">
            <a:avLst/>
          </a:prstGeom>
          <a:gradFill rotWithShape="0">
            <a:gsLst>
              <a:gs pos="0">
                <a:srgbClr val="FDFDFD"/>
              </a:gs>
              <a:gs pos="100000">
                <a:srgbClr val="C9C5C4"/>
              </a:gs>
            </a:gsLst>
            <a:lin ang="5400000" scaled="1"/>
          </a:gradFill>
          <a:ln w="12700">
            <a:solidFill>
              <a:srgbClr val="B2B2B2"/>
            </a:solidFill>
            <a:miter lim="800000"/>
            <a:headEnd/>
            <a:tailEnd/>
          </a:ln>
          <a:effectLst>
            <a:outerShdw dist="53882" dir="2700000" algn="ctr" rotWithShape="0">
              <a:srgbClr val="000000">
                <a:alpha val="30000"/>
              </a:srgbClr>
            </a:outerShdw>
          </a:effectLst>
        </p:spPr>
        <p:txBody>
          <a:bodyPr wrap="none" lIns="99745" tIns="49873" rIns="99745" bIns="49873" anchor="ctr"/>
          <a:lstStyle/>
          <a:p>
            <a:pPr marL="180975" fontAlgn="base" latinLnBrk="1">
              <a:lnSpc>
                <a:spcPct val="130000"/>
              </a:lnSpc>
              <a:defRPr/>
            </a:pPr>
            <a:r>
              <a:rPr kumimoji="1" lang="zh-CN" altLang="en-US" sz="1200" b="1" dirty="0">
                <a:solidFill>
                  <a:srgbClr val="800000"/>
                </a:solidFill>
                <a:latin typeface="+mn-lt"/>
                <a:ea typeface="+mn-ea"/>
              </a:rPr>
              <a:t>用户虚拟机</a:t>
            </a:r>
            <a:endParaRPr kumimoji="1" lang="ko-KR" altLang="en-US" sz="1200" b="1" dirty="0">
              <a:solidFill>
                <a:srgbClr val="800000"/>
              </a:solidFill>
              <a:latin typeface="+mn-lt"/>
              <a:ea typeface="+mn-ea"/>
            </a:endParaRPr>
          </a:p>
        </p:txBody>
      </p:sp>
      <p:cxnSp>
        <p:nvCxnSpPr>
          <p:cNvPr id="10" name="直接箭头连接符 9"/>
          <p:cNvCxnSpPr/>
          <p:nvPr/>
        </p:nvCxnSpPr>
        <p:spPr bwMode="auto">
          <a:xfrm>
            <a:off x="4017008" y="2669977"/>
            <a:ext cx="856" cy="583921"/>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1" name="Rectangle 53"/>
          <p:cNvSpPr>
            <a:spLocks noChangeArrowheads="1"/>
          </p:cNvSpPr>
          <p:nvPr/>
        </p:nvSpPr>
        <p:spPr bwMode="auto">
          <a:xfrm>
            <a:off x="2385494" y="3254977"/>
            <a:ext cx="4225917" cy="305926"/>
          </a:xfrm>
          <a:prstGeom prst="rect">
            <a:avLst/>
          </a:prstGeom>
          <a:gradFill rotWithShape="0">
            <a:gsLst>
              <a:gs pos="0">
                <a:srgbClr val="FDFDFD"/>
              </a:gs>
              <a:gs pos="100000">
                <a:srgbClr val="C9C5C4"/>
              </a:gs>
            </a:gsLst>
            <a:lin ang="5400000" scaled="1"/>
          </a:gradFill>
          <a:ln w="12700">
            <a:solidFill>
              <a:srgbClr val="B2B2B2"/>
            </a:solidFill>
            <a:miter lim="800000"/>
            <a:headEnd/>
            <a:tailEnd/>
          </a:ln>
          <a:effectLst>
            <a:outerShdw dist="53882" dir="2700000" algn="ctr" rotWithShape="0">
              <a:srgbClr val="000000">
                <a:alpha val="30000"/>
              </a:srgbClr>
            </a:outerShdw>
          </a:effectLst>
        </p:spPr>
        <p:txBody>
          <a:bodyPr wrap="none" lIns="99745" tIns="49873" rIns="99745" bIns="49873" anchor="ctr"/>
          <a:lstStyle/>
          <a:p>
            <a:pPr marL="180975" algn="ctr" fontAlgn="base" latinLnBrk="1">
              <a:lnSpc>
                <a:spcPct val="130000"/>
              </a:lnSpc>
              <a:defRPr/>
            </a:pPr>
            <a:r>
              <a:rPr kumimoji="1" lang="zh-CN" altLang="en-US" sz="1200" b="1" dirty="0">
                <a:solidFill>
                  <a:srgbClr val="800000"/>
                </a:solidFill>
                <a:latin typeface="+mn-lt"/>
                <a:ea typeface="+mn-ea"/>
              </a:rPr>
              <a:t>后端卷挂载驱动</a:t>
            </a:r>
            <a:endParaRPr kumimoji="1" lang="ko-KR" altLang="en-US" sz="1200" b="1" dirty="0">
              <a:solidFill>
                <a:srgbClr val="800000"/>
              </a:solidFill>
              <a:latin typeface="+mn-lt"/>
              <a:ea typeface="+mn-ea"/>
            </a:endParaRPr>
          </a:p>
        </p:txBody>
      </p:sp>
      <p:sp>
        <p:nvSpPr>
          <p:cNvPr id="12" name="Rectangle 53"/>
          <p:cNvSpPr>
            <a:spLocks noChangeArrowheads="1"/>
          </p:cNvSpPr>
          <p:nvPr/>
        </p:nvSpPr>
        <p:spPr bwMode="auto">
          <a:xfrm>
            <a:off x="3497147" y="2424966"/>
            <a:ext cx="890958" cy="238243"/>
          </a:xfrm>
          <a:prstGeom prst="rect">
            <a:avLst/>
          </a:prstGeom>
          <a:gradFill rotWithShape="0">
            <a:gsLst>
              <a:gs pos="0">
                <a:srgbClr val="FDFDFD"/>
              </a:gs>
              <a:gs pos="100000">
                <a:srgbClr val="C9C5C4"/>
              </a:gs>
            </a:gsLst>
            <a:lin ang="5400000" scaled="1"/>
          </a:gradFill>
          <a:ln w="12700">
            <a:solidFill>
              <a:srgbClr val="B2B2B2"/>
            </a:solidFill>
            <a:prstDash val="dash"/>
            <a:miter lim="800000"/>
            <a:headEnd/>
            <a:tailEnd/>
          </a:ln>
          <a:effectLst>
            <a:outerShdw dist="53882" dir="2700000" algn="ctr" rotWithShape="0">
              <a:srgbClr val="000000">
                <a:alpha val="30000"/>
              </a:srgbClr>
            </a:outerShdw>
          </a:effectLst>
        </p:spPr>
        <p:txBody>
          <a:bodyPr wrap="none" lIns="99745" tIns="49873" rIns="99745" bIns="49873" anchor="ctr"/>
          <a:lstStyle/>
          <a:p>
            <a:pPr marL="180975" algn="ctr" fontAlgn="base" latinLnBrk="1">
              <a:lnSpc>
                <a:spcPct val="130000"/>
              </a:lnSpc>
              <a:defRPr/>
            </a:pPr>
            <a:r>
              <a:rPr kumimoji="1" lang="zh-CN" altLang="en-US" sz="1200" b="1" dirty="0">
                <a:solidFill>
                  <a:srgbClr val="800000"/>
                </a:solidFill>
                <a:latin typeface="+mn-lt"/>
                <a:ea typeface="+mn-ea"/>
              </a:rPr>
              <a:t>前端驱动</a:t>
            </a:r>
            <a:endParaRPr kumimoji="1" lang="ko-KR" altLang="en-US" sz="1200" b="1" dirty="0">
              <a:solidFill>
                <a:srgbClr val="800000"/>
              </a:solidFill>
              <a:latin typeface="+mn-lt"/>
              <a:ea typeface="+mn-ea"/>
            </a:endParaRPr>
          </a:p>
        </p:txBody>
      </p:sp>
      <p:sp>
        <p:nvSpPr>
          <p:cNvPr id="13" name="Rectangle 53"/>
          <p:cNvSpPr>
            <a:spLocks noChangeArrowheads="1"/>
          </p:cNvSpPr>
          <p:nvPr/>
        </p:nvSpPr>
        <p:spPr bwMode="auto">
          <a:xfrm>
            <a:off x="4610435" y="2424966"/>
            <a:ext cx="889322" cy="238243"/>
          </a:xfrm>
          <a:prstGeom prst="rect">
            <a:avLst/>
          </a:prstGeom>
          <a:gradFill rotWithShape="0">
            <a:gsLst>
              <a:gs pos="0">
                <a:srgbClr val="FDFDFD"/>
              </a:gs>
              <a:gs pos="100000">
                <a:srgbClr val="C9C5C4"/>
              </a:gs>
            </a:gsLst>
            <a:lin ang="5400000" scaled="1"/>
          </a:gradFill>
          <a:ln w="12700">
            <a:solidFill>
              <a:srgbClr val="B2B2B2"/>
            </a:solidFill>
            <a:prstDash val="dash"/>
            <a:miter lim="800000"/>
            <a:headEnd/>
            <a:tailEnd/>
          </a:ln>
          <a:effectLst>
            <a:outerShdw dist="53882" dir="2700000" algn="ctr" rotWithShape="0">
              <a:srgbClr val="000000">
                <a:alpha val="30000"/>
              </a:srgbClr>
            </a:outerShdw>
          </a:effectLst>
        </p:spPr>
        <p:txBody>
          <a:bodyPr wrap="none" lIns="99745" tIns="49873" rIns="99745" bIns="49873" anchor="ctr"/>
          <a:lstStyle/>
          <a:p>
            <a:pPr marL="180975" algn="ctr" fontAlgn="base" latinLnBrk="1">
              <a:lnSpc>
                <a:spcPct val="130000"/>
              </a:lnSpc>
              <a:defRPr/>
            </a:pPr>
            <a:r>
              <a:rPr kumimoji="1" lang="zh-CN" altLang="en-US" sz="1200" b="1" dirty="0">
                <a:solidFill>
                  <a:srgbClr val="800000"/>
                </a:solidFill>
                <a:latin typeface="+mn-lt"/>
                <a:ea typeface="+mn-ea"/>
              </a:rPr>
              <a:t>前端驱动</a:t>
            </a:r>
            <a:endParaRPr kumimoji="1" lang="ko-KR" altLang="en-US" sz="1200" b="1" dirty="0">
              <a:solidFill>
                <a:srgbClr val="800000"/>
              </a:solidFill>
              <a:latin typeface="+mn-lt"/>
              <a:ea typeface="+mn-ea"/>
            </a:endParaRPr>
          </a:p>
        </p:txBody>
      </p:sp>
      <p:sp>
        <p:nvSpPr>
          <p:cNvPr id="14" name="Rectangle 53"/>
          <p:cNvSpPr>
            <a:spLocks noChangeArrowheads="1"/>
          </p:cNvSpPr>
          <p:nvPr/>
        </p:nvSpPr>
        <p:spPr bwMode="auto">
          <a:xfrm>
            <a:off x="7131272" y="3813866"/>
            <a:ext cx="1260418" cy="238243"/>
          </a:xfrm>
          <a:prstGeom prst="rect">
            <a:avLst/>
          </a:prstGeom>
          <a:gradFill rotWithShape="0">
            <a:gsLst>
              <a:gs pos="0">
                <a:srgbClr val="FDFDFD"/>
              </a:gs>
              <a:gs pos="100000">
                <a:srgbClr val="C9C5C4"/>
              </a:gs>
            </a:gsLst>
            <a:lin ang="5400000" scaled="1"/>
          </a:gradFill>
          <a:ln w="12700">
            <a:solidFill>
              <a:srgbClr val="B2B2B2"/>
            </a:solidFill>
            <a:prstDash val="dash"/>
            <a:miter lim="800000"/>
            <a:headEnd/>
            <a:tailEnd/>
          </a:ln>
          <a:effectLst>
            <a:outerShdw dist="53882" dir="2700000" algn="ctr" rotWithShape="0">
              <a:srgbClr val="000000">
                <a:alpha val="30000"/>
              </a:srgbClr>
            </a:outerShdw>
          </a:effectLst>
        </p:spPr>
        <p:txBody>
          <a:bodyPr wrap="none" lIns="99745" tIns="49873" rIns="99745" bIns="49873" anchor="ctr"/>
          <a:lstStyle/>
          <a:p>
            <a:pPr marL="180975" algn="ctr" latinLnBrk="1">
              <a:lnSpc>
                <a:spcPct val="130000"/>
              </a:lnSpc>
              <a:defRPr/>
            </a:pPr>
            <a:r>
              <a:rPr kumimoji="1" lang="zh-CN" altLang="en-US" sz="1200" b="1" dirty="0">
                <a:solidFill>
                  <a:srgbClr val="800000"/>
                </a:solidFill>
                <a:latin typeface="+mn-lt"/>
                <a:ea typeface="+mn-ea"/>
              </a:rPr>
              <a:t>虚拟磁盘文件</a:t>
            </a:r>
            <a:endParaRPr kumimoji="1" lang="ko-KR" altLang="en-US" sz="1200" b="1" dirty="0">
              <a:solidFill>
                <a:srgbClr val="800000"/>
              </a:solidFill>
              <a:latin typeface="+mn-lt"/>
              <a:ea typeface="+mn-ea"/>
            </a:endParaRPr>
          </a:p>
        </p:txBody>
      </p:sp>
      <p:sp>
        <p:nvSpPr>
          <p:cNvPr id="15" name="Rectangle 53"/>
          <p:cNvSpPr>
            <a:spLocks noChangeArrowheads="1"/>
          </p:cNvSpPr>
          <p:nvPr/>
        </p:nvSpPr>
        <p:spPr bwMode="auto">
          <a:xfrm>
            <a:off x="2386503" y="4543316"/>
            <a:ext cx="4225917" cy="305926"/>
          </a:xfrm>
          <a:prstGeom prst="rect">
            <a:avLst/>
          </a:prstGeom>
          <a:gradFill rotWithShape="0">
            <a:gsLst>
              <a:gs pos="0">
                <a:srgbClr val="FDFDFD"/>
              </a:gs>
              <a:gs pos="100000">
                <a:srgbClr val="C9C5C4"/>
              </a:gs>
            </a:gsLst>
            <a:lin ang="5400000" scaled="1"/>
          </a:gradFill>
          <a:ln w="12700">
            <a:solidFill>
              <a:srgbClr val="B2B2B2"/>
            </a:solidFill>
            <a:miter lim="800000"/>
            <a:headEnd/>
            <a:tailEnd/>
          </a:ln>
          <a:effectLst>
            <a:outerShdw dist="53882" dir="2700000" algn="ctr" rotWithShape="0">
              <a:srgbClr val="000000">
                <a:alpha val="30000"/>
              </a:srgbClr>
            </a:outerShdw>
          </a:effectLst>
        </p:spPr>
        <p:txBody>
          <a:bodyPr wrap="none" lIns="99745" tIns="49873" rIns="99745" bIns="49873" anchor="ctr"/>
          <a:lstStyle/>
          <a:p>
            <a:pPr marL="180975" algn="ctr" fontAlgn="base" latinLnBrk="1">
              <a:lnSpc>
                <a:spcPct val="130000"/>
              </a:lnSpc>
              <a:defRPr/>
            </a:pPr>
            <a:r>
              <a:rPr kumimoji="1" lang="zh-CN" altLang="en-US" sz="1200" b="1" dirty="0">
                <a:solidFill>
                  <a:srgbClr val="800000"/>
                </a:solidFill>
                <a:latin typeface="+mn-lt"/>
                <a:ea typeface="+mn-ea"/>
              </a:rPr>
              <a:t>通用块层</a:t>
            </a:r>
            <a:endParaRPr kumimoji="1" lang="ko-KR" altLang="en-US" sz="1200" b="1" dirty="0">
              <a:solidFill>
                <a:srgbClr val="800000"/>
              </a:solidFill>
              <a:latin typeface="+mn-lt"/>
              <a:ea typeface="+mn-ea"/>
            </a:endParaRPr>
          </a:p>
        </p:txBody>
      </p:sp>
      <p:sp>
        <p:nvSpPr>
          <p:cNvPr id="16" name="Rectangle 53"/>
          <p:cNvSpPr>
            <a:spLocks noChangeArrowheads="1"/>
          </p:cNvSpPr>
          <p:nvPr/>
        </p:nvSpPr>
        <p:spPr bwMode="auto">
          <a:xfrm>
            <a:off x="2386503" y="4972846"/>
            <a:ext cx="4225917" cy="307280"/>
          </a:xfrm>
          <a:prstGeom prst="rect">
            <a:avLst/>
          </a:prstGeom>
          <a:gradFill rotWithShape="0">
            <a:gsLst>
              <a:gs pos="0">
                <a:srgbClr val="FDFDFD"/>
              </a:gs>
              <a:gs pos="100000">
                <a:srgbClr val="C9C5C4"/>
              </a:gs>
            </a:gsLst>
            <a:lin ang="5400000" scaled="1"/>
          </a:gradFill>
          <a:ln w="12700">
            <a:solidFill>
              <a:srgbClr val="B2B2B2"/>
            </a:solidFill>
            <a:miter lim="800000"/>
            <a:headEnd/>
            <a:tailEnd/>
          </a:ln>
          <a:effectLst>
            <a:outerShdw dist="53882" dir="2700000" algn="ctr" rotWithShape="0">
              <a:srgbClr val="000000">
                <a:alpha val="30000"/>
              </a:srgbClr>
            </a:outerShdw>
          </a:effectLst>
        </p:spPr>
        <p:txBody>
          <a:bodyPr wrap="none" lIns="99745" tIns="49873" rIns="99745" bIns="49873" anchor="ctr"/>
          <a:lstStyle/>
          <a:p>
            <a:pPr marL="180975" algn="ctr" fontAlgn="base" latinLnBrk="1">
              <a:lnSpc>
                <a:spcPct val="130000"/>
              </a:lnSpc>
              <a:defRPr/>
            </a:pPr>
            <a:r>
              <a:rPr kumimoji="1" lang="zh-CN" altLang="en-US" sz="1200" b="1" dirty="0">
                <a:solidFill>
                  <a:srgbClr val="800000"/>
                </a:solidFill>
                <a:latin typeface="+mn-lt"/>
                <a:ea typeface="+mn-ea"/>
              </a:rPr>
              <a:t>驱动层</a:t>
            </a:r>
            <a:endParaRPr kumimoji="1" lang="ko-KR" altLang="en-US" sz="1200" b="1" dirty="0">
              <a:solidFill>
                <a:srgbClr val="800000"/>
              </a:solidFill>
              <a:latin typeface="+mn-lt"/>
              <a:ea typeface="+mn-ea"/>
            </a:endParaRPr>
          </a:p>
        </p:txBody>
      </p:sp>
      <p:sp>
        <p:nvSpPr>
          <p:cNvPr id="17" name="AutoShape 4"/>
          <p:cNvSpPr>
            <a:spLocks noChangeArrowheads="1"/>
          </p:cNvSpPr>
          <p:nvPr/>
        </p:nvSpPr>
        <p:spPr bwMode="gray">
          <a:xfrm>
            <a:off x="5463843" y="5709762"/>
            <a:ext cx="1667479" cy="491376"/>
          </a:xfrm>
          <a:prstGeom prst="can">
            <a:avLst>
              <a:gd name="adj" fmla="val 25000"/>
            </a:avLst>
          </a:prstGeom>
          <a:solidFill>
            <a:schemeClr val="bg1">
              <a:lumMod val="65000"/>
            </a:schemeClr>
          </a:solidFill>
          <a:ln w="9525">
            <a:solidFill>
              <a:schemeClr val="bg1">
                <a:lumMod val="50000"/>
              </a:schemeClr>
            </a:solidFill>
            <a:round/>
            <a:headEnd/>
            <a:tailEnd/>
          </a:ln>
          <a:effectLst/>
        </p:spPr>
        <p:txBody>
          <a:bodyPr wrap="none" anchor="ctr"/>
          <a:lstStyle/>
          <a:p>
            <a:pPr algn="ctr">
              <a:defRPr/>
            </a:pPr>
            <a:r>
              <a:rPr lang="en-US" altLang="zh-CN" sz="1200" dirty="0">
                <a:solidFill>
                  <a:srgbClr val="C00000"/>
                </a:solidFill>
                <a:latin typeface="+mn-lt"/>
                <a:ea typeface="+mn-ea"/>
              </a:rPr>
              <a:t>SAN</a:t>
            </a:r>
            <a:endParaRPr lang="zh-CN" altLang="en-US" sz="1200" dirty="0">
              <a:solidFill>
                <a:srgbClr val="C00000"/>
              </a:solidFill>
              <a:latin typeface="+mn-lt"/>
              <a:ea typeface="+mn-ea"/>
            </a:endParaRPr>
          </a:p>
        </p:txBody>
      </p:sp>
      <p:sp>
        <p:nvSpPr>
          <p:cNvPr id="18" name="AutoShape 4"/>
          <p:cNvSpPr>
            <a:spLocks noChangeArrowheads="1"/>
          </p:cNvSpPr>
          <p:nvPr/>
        </p:nvSpPr>
        <p:spPr bwMode="gray">
          <a:xfrm>
            <a:off x="829295" y="5709932"/>
            <a:ext cx="1706714" cy="491376"/>
          </a:xfrm>
          <a:prstGeom prst="can">
            <a:avLst>
              <a:gd name="adj" fmla="val 25000"/>
            </a:avLst>
          </a:prstGeom>
          <a:solidFill>
            <a:schemeClr val="bg1">
              <a:lumMod val="65000"/>
            </a:schemeClr>
          </a:solidFill>
          <a:ln w="9525">
            <a:solidFill>
              <a:schemeClr val="bg1">
                <a:lumMod val="50000"/>
              </a:schemeClr>
            </a:solidFill>
            <a:round/>
            <a:headEnd/>
            <a:tailEnd/>
          </a:ln>
          <a:effectLst/>
        </p:spPr>
        <p:txBody>
          <a:bodyPr wrap="none" anchor="ctr"/>
          <a:lstStyle/>
          <a:p>
            <a:pPr algn="ctr">
              <a:defRPr/>
            </a:pPr>
            <a:r>
              <a:rPr lang="en-US" altLang="zh-CN" sz="1200" dirty="0">
                <a:solidFill>
                  <a:srgbClr val="C00000"/>
                </a:solidFill>
                <a:latin typeface="+mn-lt"/>
                <a:ea typeface="+mn-ea"/>
              </a:rPr>
              <a:t>NAS</a:t>
            </a:r>
            <a:endParaRPr lang="zh-CN" altLang="en-US" sz="1200" dirty="0">
              <a:solidFill>
                <a:srgbClr val="C00000"/>
              </a:solidFill>
              <a:latin typeface="+mn-lt"/>
              <a:ea typeface="+mn-ea"/>
            </a:endParaRPr>
          </a:p>
        </p:txBody>
      </p:sp>
      <p:cxnSp>
        <p:nvCxnSpPr>
          <p:cNvPr id="19" name="直接箭头连接符 18"/>
          <p:cNvCxnSpPr/>
          <p:nvPr/>
        </p:nvCxnSpPr>
        <p:spPr bwMode="auto">
          <a:xfrm>
            <a:off x="1607899" y="4481915"/>
            <a:ext cx="0" cy="1227763"/>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20" name="直接箭头连接符 19"/>
          <p:cNvCxnSpPr/>
          <p:nvPr/>
        </p:nvCxnSpPr>
        <p:spPr bwMode="auto">
          <a:xfrm>
            <a:off x="6242447" y="5310826"/>
            <a:ext cx="0" cy="399274"/>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21" name="TextBox 20"/>
          <p:cNvSpPr txBox="1"/>
          <p:nvPr/>
        </p:nvSpPr>
        <p:spPr>
          <a:xfrm>
            <a:off x="829295" y="3008295"/>
            <a:ext cx="1446784" cy="307777"/>
          </a:xfrm>
          <a:prstGeom prst="rect">
            <a:avLst/>
          </a:prstGeom>
          <a:noFill/>
        </p:spPr>
        <p:txBody>
          <a:bodyPr>
            <a:spAutoFit/>
          </a:bodyPr>
          <a:lstStyle/>
          <a:p>
            <a:pPr>
              <a:defRPr/>
            </a:pPr>
            <a:r>
              <a:rPr lang="zh-CN" altLang="en-US" sz="1400" dirty="0">
                <a:latin typeface="+mn-lt"/>
                <a:ea typeface="+mn-ea"/>
              </a:rPr>
              <a:t>主机内核空间</a:t>
            </a:r>
          </a:p>
        </p:txBody>
      </p:sp>
      <p:sp>
        <p:nvSpPr>
          <p:cNvPr id="22" name="AutoShape 4"/>
          <p:cNvSpPr>
            <a:spLocks noChangeArrowheads="1"/>
          </p:cNvSpPr>
          <p:nvPr/>
        </p:nvSpPr>
        <p:spPr bwMode="gray">
          <a:xfrm>
            <a:off x="3721253" y="5709932"/>
            <a:ext cx="1667479" cy="491376"/>
          </a:xfrm>
          <a:prstGeom prst="can">
            <a:avLst>
              <a:gd name="adj" fmla="val 25000"/>
            </a:avLst>
          </a:prstGeom>
          <a:solidFill>
            <a:schemeClr val="bg1">
              <a:lumMod val="65000"/>
            </a:schemeClr>
          </a:solidFill>
          <a:ln w="9525">
            <a:solidFill>
              <a:schemeClr val="bg1">
                <a:lumMod val="50000"/>
              </a:schemeClr>
            </a:solidFill>
            <a:round/>
            <a:headEnd/>
            <a:tailEnd/>
          </a:ln>
          <a:effectLst/>
        </p:spPr>
        <p:txBody>
          <a:bodyPr wrap="none" anchor="ctr"/>
          <a:lstStyle/>
          <a:p>
            <a:pPr algn="ctr">
              <a:defRPr/>
            </a:pPr>
            <a:r>
              <a:rPr lang="zh-CN" altLang="en-US" sz="1200" dirty="0">
                <a:solidFill>
                  <a:srgbClr val="C00000"/>
                </a:solidFill>
                <a:latin typeface="+mn-lt"/>
                <a:ea typeface="+mn-ea"/>
              </a:rPr>
              <a:t>本地磁盘</a:t>
            </a:r>
          </a:p>
        </p:txBody>
      </p:sp>
      <p:cxnSp>
        <p:nvCxnSpPr>
          <p:cNvPr id="23" name="直接箭头连接符 22"/>
          <p:cNvCxnSpPr/>
          <p:nvPr/>
        </p:nvCxnSpPr>
        <p:spPr bwMode="auto">
          <a:xfrm>
            <a:off x="4536933" y="5310826"/>
            <a:ext cx="0" cy="399274"/>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24" name="Rectangle 53"/>
          <p:cNvSpPr>
            <a:spLocks noChangeArrowheads="1"/>
          </p:cNvSpPr>
          <p:nvPr/>
        </p:nvSpPr>
        <p:spPr bwMode="auto">
          <a:xfrm>
            <a:off x="1311288" y="4174911"/>
            <a:ext cx="7192091" cy="307280"/>
          </a:xfrm>
          <a:prstGeom prst="rect">
            <a:avLst/>
          </a:prstGeom>
          <a:gradFill rotWithShape="0">
            <a:gsLst>
              <a:gs pos="0">
                <a:srgbClr val="FDFDFD"/>
              </a:gs>
              <a:gs pos="100000">
                <a:srgbClr val="C9C5C4"/>
              </a:gs>
            </a:gsLst>
            <a:lin ang="5400000" scaled="1"/>
          </a:gradFill>
          <a:ln w="12700">
            <a:solidFill>
              <a:srgbClr val="B2B2B2"/>
            </a:solidFill>
            <a:miter lim="800000"/>
            <a:headEnd/>
            <a:tailEnd/>
          </a:ln>
          <a:effectLst>
            <a:outerShdw dist="53882" dir="2700000" algn="ctr" rotWithShape="0">
              <a:srgbClr val="000000">
                <a:alpha val="30000"/>
              </a:srgbClr>
            </a:outerShdw>
          </a:effectLst>
        </p:spPr>
        <p:txBody>
          <a:bodyPr wrap="none" lIns="99745" tIns="49873" rIns="99745" bIns="49873" anchor="ctr"/>
          <a:lstStyle/>
          <a:p>
            <a:pPr marL="180975" algn="ctr" fontAlgn="base" latinLnBrk="1">
              <a:lnSpc>
                <a:spcPct val="130000"/>
              </a:lnSpc>
              <a:defRPr/>
            </a:pPr>
            <a:r>
              <a:rPr kumimoji="1" lang="zh-CN" altLang="en-US" sz="1200" b="1" dirty="0">
                <a:solidFill>
                  <a:srgbClr val="800000"/>
                </a:solidFill>
                <a:latin typeface="+mn-lt"/>
                <a:ea typeface="+mn-ea"/>
              </a:rPr>
              <a:t>文件系统</a:t>
            </a:r>
            <a:endParaRPr kumimoji="1" lang="ko-KR" altLang="en-US" sz="1200" b="1" dirty="0">
              <a:solidFill>
                <a:srgbClr val="800000"/>
              </a:solidFill>
              <a:latin typeface="+mn-lt"/>
              <a:ea typeface="+mn-ea"/>
            </a:endParaRPr>
          </a:p>
        </p:txBody>
      </p:sp>
      <p:sp>
        <p:nvSpPr>
          <p:cNvPr id="25" name="TextBox 24"/>
          <p:cNvSpPr txBox="1"/>
          <p:nvPr/>
        </p:nvSpPr>
        <p:spPr>
          <a:xfrm>
            <a:off x="7021051" y="2977595"/>
            <a:ext cx="1446784" cy="307777"/>
          </a:xfrm>
          <a:prstGeom prst="rect">
            <a:avLst/>
          </a:prstGeom>
          <a:noFill/>
        </p:spPr>
        <p:txBody>
          <a:bodyPr>
            <a:spAutoFit/>
          </a:bodyPr>
          <a:lstStyle/>
          <a:p>
            <a:pPr>
              <a:defRPr/>
            </a:pPr>
            <a:r>
              <a:rPr lang="zh-CN" altLang="en-US" sz="1400" dirty="0">
                <a:latin typeface="+mn-lt"/>
                <a:ea typeface="+mn-ea"/>
              </a:rPr>
              <a:t>主机用户空间</a:t>
            </a:r>
          </a:p>
        </p:txBody>
      </p:sp>
      <p:sp>
        <p:nvSpPr>
          <p:cNvPr id="26" name="Rectangle 53"/>
          <p:cNvSpPr>
            <a:spLocks noChangeArrowheads="1"/>
          </p:cNvSpPr>
          <p:nvPr/>
        </p:nvSpPr>
        <p:spPr bwMode="auto">
          <a:xfrm>
            <a:off x="7131272" y="3284324"/>
            <a:ext cx="1298018" cy="307279"/>
          </a:xfrm>
          <a:prstGeom prst="rect">
            <a:avLst/>
          </a:prstGeom>
          <a:gradFill rotWithShape="0">
            <a:gsLst>
              <a:gs pos="0">
                <a:srgbClr val="FDFDFD"/>
              </a:gs>
              <a:gs pos="100000">
                <a:srgbClr val="C9C5C4"/>
              </a:gs>
            </a:gsLst>
            <a:lin ang="5400000" scaled="1"/>
          </a:gradFill>
          <a:ln w="12700">
            <a:solidFill>
              <a:srgbClr val="B2B2B2"/>
            </a:solidFill>
            <a:miter lim="800000"/>
            <a:headEnd/>
            <a:tailEnd/>
          </a:ln>
          <a:effectLst>
            <a:outerShdw dist="53882" dir="2700000" algn="ctr" rotWithShape="0">
              <a:srgbClr val="000000">
                <a:alpha val="30000"/>
              </a:srgbClr>
            </a:outerShdw>
          </a:effectLst>
        </p:spPr>
        <p:txBody>
          <a:bodyPr wrap="none" lIns="99745" tIns="49873" rIns="99745" bIns="49873" anchor="ctr"/>
          <a:lstStyle/>
          <a:p>
            <a:pPr marL="180975" algn="ctr" fontAlgn="base" latinLnBrk="1">
              <a:lnSpc>
                <a:spcPct val="130000"/>
              </a:lnSpc>
              <a:defRPr/>
            </a:pPr>
            <a:r>
              <a:rPr kumimoji="1" lang="zh-CN" altLang="en-US" sz="1200" b="1" dirty="0">
                <a:solidFill>
                  <a:srgbClr val="800000"/>
                </a:solidFill>
                <a:latin typeface="+mn-lt"/>
                <a:ea typeface="+mn-ea"/>
              </a:rPr>
              <a:t>用户态挂载驱动</a:t>
            </a:r>
            <a:endParaRPr kumimoji="1" lang="ko-KR" altLang="en-US" sz="1200" b="1" dirty="0">
              <a:solidFill>
                <a:srgbClr val="800000"/>
              </a:solidFill>
              <a:latin typeface="+mn-lt"/>
              <a:ea typeface="+mn-ea"/>
            </a:endParaRPr>
          </a:p>
        </p:txBody>
      </p:sp>
      <p:cxnSp>
        <p:nvCxnSpPr>
          <p:cNvPr id="27" name="直接箭头连接符 26"/>
          <p:cNvCxnSpPr/>
          <p:nvPr/>
        </p:nvCxnSpPr>
        <p:spPr bwMode="auto">
          <a:xfrm>
            <a:off x="7835863" y="3615641"/>
            <a:ext cx="8174" cy="190865"/>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28" name="直接箭头连接符 27"/>
          <p:cNvCxnSpPr>
            <a:endCxn id="26" idx="1"/>
          </p:cNvCxnSpPr>
          <p:nvPr/>
        </p:nvCxnSpPr>
        <p:spPr bwMode="auto">
          <a:xfrm>
            <a:off x="6611410" y="3438641"/>
            <a:ext cx="519861"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718749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存储模型</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虚拟化存储连接</a:t>
            </a:r>
            <a:endParaRPr lang="en-US" altLang="zh-CN" dirty="0">
              <a:solidFill>
                <a:schemeClr val="bg1">
                  <a:lumMod val="50000"/>
                </a:schemeClr>
              </a:solidFill>
            </a:endParaRPr>
          </a:p>
          <a:p>
            <a:r>
              <a:rPr lang="zh-CN" altLang="en-US" b="1" dirty="0"/>
              <a:t>存储虚拟化原理</a:t>
            </a:r>
            <a:endParaRPr lang="en-US" altLang="zh-CN" b="1" dirty="0"/>
          </a:p>
          <a:p>
            <a:pPr>
              <a:buClr>
                <a:schemeClr val="bg1">
                  <a:lumMod val="50000"/>
                </a:schemeClr>
              </a:buClr>
            </a:pPr>
            <a:r>
              <a:rPr lang="zh-CN" altLang="en-US" dirty="0" smtClean="0">
                <a:solidFill>
                  <a:schemeClr val="bg1">
                    <a:lumMod val="50000"/>
                  </a:schemeClr>
                </a:solidFill>
              </a:rPr>
              <a:t>存储虚拟化特性</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存储虚拟化常用功能</a:t>
            </a:r>
            <a:endParaRPr lang="zh-CN" altLang="en-US" dirty="0">
              <a:solidFill>
                <a:schemeClr val="bg1">
                  <a:lumMod val="50000"/>
                </a:schemeClr>
              </a:solidFill>
            </a:endParaRPr>
          </a:p>
        </p:txBody>
      </p:sp>
    </p:spTree>
    <p:extLst>
      <p:ext uri="{BB962C8B-B14F-4D97-AF65-F5344CB8AC3E}">
        <p14:creationId xmlns:p14="http://schemas.microsoft.com/office/powerpoint/2010/main" val="1201667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文件系统</a:t>
            </a:r>
            <a:endParaRPr lang="zh-CN" altLang="en-US" dirty="0"/>
          </a:p>
        </p:txBody>
      </p:sp>
      <p:sp>
        <p:nvSpPr>
          <p:cNvPr id="7" name="文本占位符 6"/>
          <p:cNvSpPr>
            <a:spLocks noGrp="1"/>
          </p:cNvSpPr>
          <p:nvPr>
            <p:ph type="body" sz="quarter" idx="10"/>
          </p:nvPr>
        </p:nvSpPr>
        <p:spPr/>
        <p:txBody>
          <a:bodyPr/>
          <a:lstStyle/>
          <a:p>
            <a:r>
              <a:rPr lang="zh-CN" altLang="en-US" sz="1800" dirty="0"/>
              <a:t>文件系统作用在于提供文件操作接口，屏蔽存储设备的差异，为虚拟化卷文件提供存放</a:t>
            </a:r>
            <a:r>
              <a:rPr lang="zh-CN" altLang="en-US" sz="1800" dirty="0" smtClean="0"/>
              <a:t>空间。</a:t>
            </a:r>
            <a:endParaRPr lang="zh-CN" altLang="en-US" sz="1800" dirty="0"/>
          </a:p>
          <a:p>
            <a:r>
              <a:rPr lang="zh-CN" altLang="en-US" sz="1800" dirty="0"/>
              <a:t>当前</a:t>
            </a:r>
            <a:r>
              <a:rPr lang="en-US" altLang="zh-CN" sz="1800" dirty="0" err="1"/>
              <a:t>FusionCompute</a:t>
            </a:r>
            <a:r>
              <a:rPr lang="zh-CN" altLang="en-US" sz="1800" dirty="0"/>
              <a:t>所使用的文件系统为：</a:t>
            </a:r>
            <a:r>
              <a:rPr lang="en-US" altLang="zh-CN" sz="1800" dirty="0"/>
              <a:t>VIMS</a:t>
            </a:r>
            <a:r>
              <a:rPr lang="zh-CN" altLang="en-US" sz="1800" dirty="0"/>
              <a:t>、</a:t>
            </a:r>
            <a:r>
              <a:rPr lang="en-US" altLang="zh-CN" sz="1800" dirty="0"/>
              <a:t>EXT4</a:t>
            </a:r>
            <a:r>
              <a:rPr lang="zh-CN" altLang="en-US" sz="1800" dirty="0"/>
              <a:t>、</a:t>
            </a:r>
            <a:r>
              <a:rPr lang="en-US" altLang="zh-CN" sz="1800" dirty="0" smtClean="0"/>
              <a:t>NFS</a:t>
            </a:r>
            <a:r>
              <a:rPr lang="zh-CN" altLang="en-US" sz="1800" dirty="0" smtClean="0"/>
              <a:t>。</a:t>
            </a:r>
            <a:endParaRPr lang="en-US" altLang="zh-CN" sz="1800" dirty="0"/>
          </a:p>
          <a:p>
            <a:endParaRPr lang="en-US" sz="1800" dirty="0"/>
          </a:p>
        </p:txBody>
      </p:sp>
      <p:graphicFrame>
        <p:nvGraphicFramePr>
          <p:cNvPr id="5" name="表格 4"/>
          <p:cNvGraphicFramePr>
            <a:graphicFrameLocks noGrp="1"/>
          </p:cNvGraphicFramePr>
          <p:nvPr>
            <p:extLst>
              <p:ext uri="{D42A27DB-BD31-4B8C-83A1-F6EECF244321}">
                <p14:modId xmlns:p14="http://schemas.microsoft.com/office/powerpoint/2010/main" val="2705151943"/>
              </p:ext>
            </p:extLst>
          </p:nvPr>
        </p:nvGraphicFramePr>
        <p:xfrm>
          <a:off x="743053" y="2745288"/>
          <a:ext cx="7848581" cy="3492000"/>
        </p:xfrm>
        <a:graphic>
          <a:graphicData uri="http://schemas.openxmlformats.org/drawingml/2006/table">
            <a:tbl>
              <a:tblPr firstRow="1" bandRow="1"/>
              <a:tblGrid>
                <a:gridCol w="828000"/>
                <a:gridCol w="1443668"/>
                <a:gridCol w="1929722"/>
                <a:gridCol w="1505218"/>
                <a:gridCol w="2141973"/>
              </a:tblGrid>
              <a:tr h="900000">
                <a:tc>
                  <a:txBody>
                    <a:bodyPr/>
                    <a:lstStyle/>
                    <a:p>
                      <a:pPr algn="ctr"/>
                      <a:endParaRPr lang="zh-CN" altLang="en-US" dirty="0"/>
                    </a:p>
                  </a:txBody>
                  <a:tcPr marL="72000" marR="72000" marT="36000" marB="3600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b="1" dirty="0" smtClean="0"/>
                        <a:t>所需存储</a:t>
                      </a:r>
                      <a:endParaRPr lang="en-US" altLang="zh-CN" b="1" dirty="0" smtClean="0"/>
                    </a:p>
                    <a:p>
                      <a:pPr algn="ctr"/>
                      <a:r>
                        <a:rPr lang="zh-CN" altLang="en-US" b="1" dirty="0" smtClean="0"/>
                        <a:t>设备</a:t>
                      </a:r>
                      <a:endParaRPr lang="zh-CN" altLang="en-US" b="1" dirty="0">
                        <a:solidFill>
                          <a:schemeClr val="tx1"/>
                        </a:solidFill>
                      </a:endParaRPr>
                    </a:p>
                  </a:txBody>
                  <a:tcPr marL="72000" marR="72000" marT="36000" marB="3600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b="1" dirty="0" smtClean="0"/>
                        <a:t>是否创建</a:t>
                      </a:r>
                      <a:endParaRPr lang="en-US" altLang="zh-CN" b="1" dirty="0" smtClean="0"/>
                    </a:p>
                    <a:p>
                      <a:pPr algn="ctr"/>
                      <a:r>
                        <a:rPr lang="zh-CN" altLang="en-US" b="1" dirty="0" smtClean="0"/>
                        <a:t>文件系统</a:t>
                      </a:r>
                      <a:endParaRPr lang="zh-CN" altLang="en-US" b="1" dirty="0">
                        <a:solidFill>
                          <a:schemeClr val="tx1"/>
                        </a:solidFill>
                      </a:endParaRPr>
                    </a:p>
                  </a:txBody>
                  <a:tcPr marL="72000" marR="72000" marT="36000" marB="3600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b="1" dirty="0" smtClean="0"/>
                        <a:t>是否支持</a:t>
                      </a:r>
                      <a:endParaRPr lang="en-US" altLang="zh-CN" b="1" dirty="0" smtClean="0"/>
                    </a:p>
                    <a:p>
                      <a:pPr algn="ctr"/>
                      <a:r>
                        <a:rPr lang="zh-CN" altLang="en-US" b="1" dirty="0" smtClean="0"/>
                        <a:t>共享</a:t>
                      </a:r>
                      <a:endParaRPr lang="zh-CN" altLang="en-US" b="1" dirty="0">
                        <a:solidFill>
                          <a:schemeClr val="tx1"/>
                        </a:solidFill>
                      </a:endParaRPr>
                    </a:p>
                  </a:txBody>
                  <a:tcPr marL="72000" marR="72000" marT="36000" marB="3600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b="1" dirty="0" smtClean="0"/>
                        <a:t>是否支持</a:t>
                      </a:r>
                      <a:endParaRPr lang="en-US" altLang="zh-CN" b="1" dirty="0" smtClean="0"/>
                    </a:p>
                    <a:p>
                      <a:pPr algn="ctr"/>
                      <a:r>
                        <a:rPr lang="zh-CN" altLang="en-US" b="1" dirty="0" smtClean="0"/>
                        <a:t>延迟置零卷</a:t>
                      </a:r>
                      <a:endParaRPr lang="zh-CN" altLang="en-US" b="1" dirty="0">
                        <a:solidFill>
                          <a:schemeClr val="tx1"/>
                        </a:solidFill>
                      </a:endParaRPr>
                    </a:p>
                  </a:txBody>
                  <a:tcPr marL="72000" marR="72000" marT="36000" marB="3600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864000">
                <a:tc>
                  <a:txBody>
                    <a:bodyPr/>
                    <a:lstStyle/>
                    <a:p>
                      <a:pPr algn="ctr"/>
                      <a:r>
                        <a:rPr lang="en-US" altLang="zh-CN" dirty="0" smtClean="0"/>
                        <a:t>VIMS</a:t>
                      </a:r>
                      <a:endParaRPr lang="zh-CN" altLang="en-US" b="1" dirty="0"/>
                    </a:p>
                  </a:txBody>
                  <a:tcPr marL="72000" marR="72000" marT="36000" marB="36000" anchor="ctr">
                    <a:lnL w="28575" cap="flat" cmpd="sng" algn="ctr">
                      <a:solidFill>
                        <a:schemeClr val="tx1"/>
                      </a:solidFill>
                      <a:prstDash val="solid"/>
                      <a:round/>
                      <a:headEnd type="none" w="med" len="med"/>
                      <a:tailEnd type="none" w="med" len="med"/>
                    </a:lnL>
                  </a:tcPr>
                </a:tc>
                <a:tc>
                  <a:txBody>
                    <a:bodyPr/>
                    <a:lstStyle/>
                    <a:p>
                      <a:pPr algn="ctr"/>
                      <a:r>
                        <a:rPr lang="en-US" altLang="zh-CN" dirty="0" smtClean="0"/>
                        <a:t>LUN</a:t>
                      </a:r>
                      <a:endParaRPr lang="zh-CN" altLang="en-US" dirty="0"/>
                    </a:p>
                  </a:txBody>
                  <a:tcPr marL="72000" marR="72000" marT="36000" marB="36000" anchor="ctr"/>
                </a:tc>
                <a:tc>
                  <a:txBody>
                    <a:bodyPr/>
                    <a:lstStyle/>
                    <a:p>
                      <a:pPr algn="ctr"/>
                      <a:r>
                        <a:rPr lang="zh-CN" altLang="en-US" dirty="0" smtClean="0"/>
                        <a:t>是</a:t>
                      </a:r>
                      <a:endParaRPr lang="zh-CN" altLang="en-US" dirty="0"/>
                    </a:p>
                  </a:txBody>
                  <a:tcPr marL="72000" marR="72000" marT="36000" marB="36000" anchor="ctr"/>
                </a:tc>
                <a:tc>
                  <a:txBody>
                    <a:bodyPr/>
                    <a:lstStyle/>
                    <a:p>
                      <a:pPr algn="ctr"/>
                      <a:r>
                        <a:rPr lang="zh-CN" altLang="en-US" dirty="0" smtClean="0"/>
                        <a:t>是</a:t>
                      </a:r>
                      <a:endParaRPr lang="zh-CN" altLang="en-US" dirty="0"/>
                    </a:p>
                  </a:txBody>
                  <a:tcPr marL="72000" marR="72000" marT="36000" marB="36000" anchor="ctr"/>
                </a:tc>
                <a:tc>
                  <a:txBody>
                    <a:bodyPr/>
                    <a:lstStyle/>
                    <a:p>
                      <a:pPr algn="ctr"/>
                      <a:r>
                        <a:rPr lang="zh-CN" altLang="en-US" dirty="0" smtClean="0"/>
                        <a:t>是</a:t>
                      </a:r>
                      <a:endParaRPr lang="zh-CN" altLang="en-US" dirty="0"/>
                    </a:p>
                  </a:txBody>
                  <a:tcPr marL="72000" marR="72000" marT="36000" marB="36000" anchor="ctr">
                    <a:lnR w="28575" cap="flat" cmpd="sng" algn="ctr">
                      <a:solidFill>
                        <a:schemeClr val="tx1"/>
                      </a:solidFill>
                      <a:prstDash val="solid"/>
                      <a:round/>
                      <a:headEnd type="none" w="med" len="med"/>
                      <a:tailEnd type="none" w="med" len="med"/>
                    </a:lnR>
                  </a:tcPr>
                </a:tc>
              </a:tr>
              <a:tr h="864000">
                <a:tc>
                  <a:txBody>
                    <a:bodyPr/>
                    <a:lstStyle/>
                    <a:p>
                      <a:pPr algn="ctr"/>
                      <a:r>
                        <a:rPr lang="en-US" altLang="zh-CN" dirty="0" smtClean="0"/>
                        <a:t>EXT4</a:t>
                      </a:r>
                      <a:endParaRPr lang="zh-CN" altLang="en-US" b="1" dirty="0"/>
                    </a:p>
                  </a:txBody>
                  <a:tcPr marL="72000" marR="72000" marT="36000" marB="36000" anchor="ctr">
                    <a:lnL w="28575" cap="flat" cmpd="sng" algn="ctr">
                      <a:solidFill>
                        <a:schemeClr val="tx1"/>
                      </a:solidFill>
                      <a:prstDash val="solid"/>
                      <a:round/>
                      <a:headEnd type="none" w="med" len="med"/>
                      <a:tailEnd type="none" w="med" len="med"/>
                    </a:lnL>
                  </a:tcPr>
                </a:tc>
                <a:tc>
                  <a:txBody>
                    <a:bodyPr/>
                    <a:lstStyle/>
                    <a:p>
                      <a:pPr algn="ctr"/>
                      <a:r>
                        <a:rPr lang="zh-CN" altLang="en-US" dirty="0" smtClean="0"/>
                        <a:t>本地磁盘</a:t>
                      </a:r>
                      <a:endParaRPr lang="zh-CN" altLang="en-US" dirty="0"/>
                    </a:p>
                  </a:txBody>
                  <a:tcPr marL="72000" marR="72000" marT="36000" marB="36000" anchor="ctr"/>
                </a:tc>
                <a:tc>
                  <a:txBody>
                    <a:bodyPr/>
                    <a:lstStyle/>
                    <a:p>
                      <a:pPr algn="ctr"/>
                      <a:r>
                        <a:rPr lang="zh-CN" altLang="en-US" dirty="0" smtClean="0"/>
                        <a:t>是</a:t>
                      </a:r>
                      <a:endParaRPr lang="zh-CN" altLang="en-US" dirty="0"/>
                    </a:p>
                  </a:txBody>
                  <a:tcPr marL="72000" marR="72000" marT="36000" marB="36000" anchor="ctr"/>
                </a:tc>
                <a:tc>
                  <a:txBody>
                    <a:bodyPr/>
                    <a:lstStyle/>
                    <a:p>
                      <a:pPr algn="ctr"/>
                      <a:r>
                        <a:rPr lang="zh-CN" altLang="en-US" dirty="0" smtClean="0"/>
                        <a:t>否</a:t>
                      </a:r>
                      <a:endParaRPr lang="zh-CN" altLang="en-US" dirty="0"/>
                    </a:p>
                  </a:txBody>
                  <a:tcPr marL="72000" marR="72000" marT="36000" marB="36000" anchor="ctr"/>
                </a:tc>
                <a:tc>
                  <a:txBody>
                    <a:bodyPr/>
                    <a:lstStyle/>
                    <a:p>
                      <a:pPr algn="ctr"/>
                      <a:r>
                        <a:rPr lang="zh-CN" altLang="en-US" dirty="0" smtClean="0"/>
                        <a:t>是</a:t>
                      </a:r>
                      <a:endParaRPr lang="zh-CN" altLang="en-US" dirty="0"/>
                    </a:p>
                  </a:txBody>
                  <a:tcPr marL="72000" marR="72000" marT="36000" marB="36000" anchor="ctr">
                    <a:lnR w="28575" cap="flat" cmpd="sng" algn="ctr">
                      <a:solidFill>
                        <a:schemeClr val="tx1"/>
                      </a:solidFill>
                      <a:prstDash val="solid"/>
                      <a:round/>
                      <a:headEnd type="none" w="med" len="med"/>
                      <a:tailEnd type="none" w="med" len="med"/>
                    </a:lnR>
                  </a:tcPr>
                </a:tc>
              </a:tr>
              <a:tr h="864000">
                <a:tc>
                  <a:txBody>
                    <a:bodyPr/>
                    <a:lstStyle/>
                    <a:p>
                      <a:pPr algn="ctr"/>
                      <a:r>
                        <a:rPr lang="en-US" altLang="zh-CN" dirty="0" smtClean="0"/>
                        <a:t>NFS</a:t>
                      </a:r>
                      <a:endParaRPr lang="zh-CN" altLang="en-US" b="1" dirty="0"/>
                    </a:p>
                  </a:txBody>
                  <a:tcPr marL="72000" marR="72000" marT="36000" marB="3600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zh-CN" altLang="en-US" dirty="0" smtClean="0"/>
                        <a:t>共享目录</a:t>
                      </a:r>
                      <a:endParaRPr lang="zh-CN" altLang="en-US" dirty="0"/>
                    </a:p>
                  </a:txBody>
                  <a:tcPr marL="72000" marR="72000" marT="36000" marB="36000" anchor="ctr">
                    <a:lnB w="28575" cap="flat" cmpd="sng" algn="ctr">
                      <a:solidFill>
                        <a:schemeClr val="tx1"/>
                      </a:solidFill>
                      <a:prstDash val="solid"/>
                      <a:round/>
                      <a:headEnd type="none" w="med" len="med"/>
                      <a:tailEnd type="none" w="med" len="med"/>
                    </a:lnB>
                  </a:tcPr>
                </a:tc>
                <a:tc>
                  <a:txBody>
                    <a:bodyPr/>
                    <a:lstStyle/>
                    <a:p>
                      <a:pPr algn="ctr"/>
                      <a:r>
                        <a:rPr lang="zh-CN" altLang="en-US" dirty="0" smtClean="0"/>
                        <a:t>否</a:t>
                      </a:r>
                      <a:endParaRPr lang="zh-CN" altLang="en-US" dirty="0"/>
                    </a:p>
                  </a:txBody>
                  <a:tcPr marL="72000" marR="72000" marT="36000" marB="36000" anchor="ctr">
                    <a:lnB w="28575" cap="flat" cmpd="sng" algn="ctr">
                      <a:solidFill>
                        <a:schemeClr val="tx1"/>
                      </a:solidFill>
                      <a:prstDash val="solid"/>
                      <a:round/>
                      <a:headEnd type="none" w="med" len="med"/>
                      <a:tailEnd type="none" w="med" len="med"/>
                    </a:lnB>
                  </a:tcPr>
                </a:tc>
                <a:tc>
                  <a:txBody>
                    <a:bodyPr/>
                    <a:lstStyle/>
                    <a:p>
                      <a:pPr algn="ctr"/>
                      <a:r>
                        <a:rPr lang="zh-CN" altLang="en-US" dirty="0" smtClean="0"/>
                        <a:t>是</a:t>
                      </a:r>
                      <a:endParaRPr lang="zh-CN" altLang="en-US" dirty="0"/>
                    </a:p>
                  </a:txBody>
                  <a:tcPr marL="72000" marR="72000" marT="36000" marB="36000" anchor="ctr">
                    <a:lnB w="28575" cap="flat" cmpd="sng" algn="ctr">
                      <a:solidFill>
                        <a:schemeClr val="tx1"/>
                      </a:solidFill>
                      <a:prstDash val="solid"/>
                      <a:round/>
                      <a:headEnd type="none" w="med" len="med"/>
                      <a:tailEnd type="none" w="med" len="med"/>
                    </a:lnB>
                  </a:tcPr>
                </a:tc>
                <a:tc>
                  <a:txBody>
                    <a:bodyPr/>
                    <a:lstStyle/>
                    <a:p>
                      <a:pPr algn="ctr"/>
                      <a:r>
                        <a:rPr lang="zh-CN" altLang="en-US" dirty="0" smtClean="0"/>
                        <a:t>否</a:t>
                      </a:r>
                      <a:endParaRPr lang="zh-CN" altLang="en-US" dirty="0"/>
                    </a:p>
                  </a:txBody>
                  <a:tcPr marL="72000" marR="72000" marT="36000" marB="3600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97256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VIMS (Virtual Image Manage System)</a:t>
            </a:r>
            <a:endParaRPr lang="zh-CN" altLang="en-US" dirty="0"/>
          </a:p>
        </p:txBody>
      </p:sp>
      <p:sp>
        <p:nvSpPr>
          <p:cNvPr id="44" name="文本占位符 43"/>
          <p:cNvSpPr>
            <a:spLocks noGrp="1"/>
          </p:cNvSpPr>
          <p:nvPr>
            <p:ph type="body" sz="quarter" idx="10"/>
          </p:nvPr>
        </p:nvSpPr>
        <p:spPr>
          <a:xfrm>
            <a:off x="684213" y="1376363"/>
            <a:ext cx="3275173" cy="4592662"/>
          </a:xfrm>
        </p:spPr>
        <p:txBody>
          <a:bodyPr/>
          <a:lstStyle/>
          <a:p>
            <a:r>
              <a:rPr lang="en-US" altLang="zh-CN" sz="1800" dirty="0"/>
              <a:t>VIMS</a:t>
            </a:r>
          </a:p>
          <a:p>
            <a:pPr lvl="1"/>
            <a:r>
              <a:rPr lang="zh-CN" altLang="en-US" sz="1600" dirty="0"/>
              <a:t>高性能集群文件系统，是</a:t>
            </a:r>
            <a:r>
              <a:rPr lang="en-US" altLang="zh-CN" sz="1600" dirty="0"/>
              <a:t>Thin Provisioning</a:t>
            </a:r>
            <a:r>
              <a:rPr lang="zh-CN" altLang="en-US" sz="1600" dirty="0"/>
              <a:t>、快照、存储迁移等高级特性的技术</a:t>
            </a:r>
            <a:r>
              <a:rPr lang="zh-CN" altLang="en-US" sz="1600" dirty="0" smtClean="0"/>
              <a:t>基础。</a:t>
            </a:r>
            <a:endParaRPr lang="zh-CN" altLang="en-US" sz="1600" dirty="0"/>
          </a:p>
          <a:p>
            <a:pPr lvl="1"/>
            <a:r>
              <a:rPr lang="zh-CN" altLang="en-US" sz="1600" dirty="0"/>
              <a:t>兼容</a:t>
            </a:r>
            <a:r>
              <a:rPr lang="en-US" altLang="zh-CN" sz="1600" dirty="0"/>
              <a:t>FC SAN</a:t>
            </a:r>
            <a:r>
              <a:rPr lang="zh-CN" altLang="en-US" sz="1600" dirty="0"/>
              <a:t>、</a:t>
            </a:r>
            <a:r>
              <a:rPr lang="en-US" altLang="zh-CN" sz="1600" dirty="0"/>
              <a:t>IPSAN</a:t>
            </a:r>
            <a:r>
              <a:rPr lang="zh-CN" altLang="en-US" sz="1600" dirty="0"/>
              <a:t>、</a:t>
            </a:r>
            <a:r>
              <a:rPr lang="en-US" altLang="zh-CN" sz="1600" dirty="0"/>
              <a:t>NAS</a:t>
            </a:r>
            <a:r>
              <a:rPr lang="zh-CN" altLang="en-US" sz="1600" dirty="0"/>
              <a:t>、本地</a:t>
            </a:r>
            <a:r>
              <a:rPr lang="zh-CN" altLang="en-US" sz="1600" dirty="0" smtClean="0"/>
              <a:t>磁盘。</a:t>
            </a:r>
            <a:endParaRPr lang="zh-CN" altLang="en-US" sz="1600" dirty="0"/>
          </a:p>
          <a:p>
            <a:pPr lvl="1"/>
            <a:r>
              <a:rPr lang="zh-CN" altLang="en-US" sz="1600" dirty="0"/>
              <a:t>支持固定空间磁盘、动态空间磁盘、差分磁盘</a:t>
            </a:r>
            <a:r>
              <a:rPr lang="zh-CN" altLang="en-US" sz="1600" dirty="0" smtClean="0"/>
              <a:t>等。</a:t>
            </a:r>
            <a:endParaRPr lang="zh-CN" altLang="en-US" sz="1600" dirty="0"/>
          </a:p>
          <a:p>
            <a:r>
              <a:rPr lang="zh-CN" altLang="en-US" sz="1800" dirty="0"/>
              <a:t>应用场景</a:t>
            </a:r>
          </a:p>
          <a:p>
            <a:pPr lvl="1"/>
            <a:r>
              <a:rPr lang="zh-CN" altLang="en-US" sz="1600" dirty="0"/>
              <a:t>需要存储迁移、快照、链接克隆等高级存储特性</a:t>
            </a:r>
            <a:r>
              <a:rPr lang="zh-CN" altLang="en-US" sz="1600" dirty="0" smtClean="0"/>
              <a:t>虚拟机。</a:t>
            </a:r>
            <a:endParaRPr lang="zh-CN" altLang="en-US" sz="1600" dirty="0"/>
          </a:p>
        </p:txBody>
      </p:sp>
      <p:grpSp>
        <p:nvGrpSpPr>
          <p:cNvPr id="6" name="组合 5"/>
          <p:cNvGrpSpPr/>
          <p:nvPr/>
        </p:nvGrpSpPr>
        <p:grpSpPr>
          <a:xfrm>
            <a:off x="4139952" y="1396382"/>
            <a:ext cx="4468762" cy="4619297"/>
            <a:chOff x="791580" y="1515427"/>
            <a:chExt cx="4468762" cy="4619297"/>
          </a:xfrm>
        </p:grpSpPr>
        <p:sp>
          <p:nvSpPr>
            <p:cNvPr id="7" name="圆角矩形 6"/>
            <p:cNvSpPr/>
            <p:nvPr/>
          </p:nvSpPr>
          <p:spPr bwMode="auto">
            <a:xfrm>
              <a:off x="831850" y="1531821"/>
              <a:ext cx="2052228" cy="1872208"/>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fontAlgn="t" hangingPunct="1"/>
              <a:endParaRPr lang="zh-CN" altLang="en-US" sz="1400">
                <a:latin typeface="+mn-lt"/>
                <a:ea typeface="+mn-ea"/>
              </a:endParaRPr>
            </a:p>
          </p:txBody>
        </p:sp>
        <p:sp>
          <p:nvSpPr>
            <p:cNvPr id="8" name="TextBox 44"/>
            <p:cNvSpPr txBox="1">
              <a:spLocks noChangeArrowheads="1"/>
            </p:cNvSpPr>
            <p:nvPr/>
          </p:nvSpPr>
          <p:spPr bwMode="auto">
            <a:xfrm>
              <a:off x="942326" y="5826460"/>
              <a:ext cx="793660" cy="307777"/>
            </a:xfrm>
            <a:prstGeom prst="rect">
              <a:avLst/>
            </a:prstGeom>
            <a:noFill/>
            <a:ln w="9525">
              <a:noFill/>
              <a:miter lim="800000"/>
              <a:headEnd/>
              <a:tailEnd/>
            </a:ln>
          </p:spPr>
          <p:txBody>
            <a:bodyPr wrap="square">
              <a:spAutoFit/>
            </a:bodyPr>
            <a:lstStyle/>
            <a:p>
              <a:r>
                <a:rPr lang="en-US" altLang="zh-CN" sz="1400" dirty="0" smtClean="0">
                  <a:latin typeface="+mn-lt"/>
                  <a:ea typeface="+mn-ea"/>
                </a:rPr>
                <a:t>FC SAN</a:t>
              </a:r>
              <a:endParaRPr lang="zh-CN" altLang="en-US" sz="1400" dirty="0">
                <a:latin typeface="+mn-lt"/>
                <a:ea typeface="+mn-ea"/>
              </a:endParaRPr>
            </a:p>
          </p:txBody>
        </p:sp>
        <p:sp>
          <p:nvSpPr>
            <p:cNvPr id="9" name="圆角矩形 8"/>
            <p:cNvSpPr/>
            <p:nvPr/>
          </p:nvSpPr>
          <p:spPr bwMode="auto">
            <a:xfrm>
              <a:off x="975866" y="2899974"/>
              <a:ext cx="1800200" cy="324036"/>
            </a:xfrm>
            <a:prstGeom prst="roundRect">
              <a:avLst/>
            </a:prstGeom>
            <a:solidFill>
              <a:srgbClr val="99CCFF"/>
            </a:solidFill>
            <a:ln w="9525">
              <a:noFill/>
              <a:miter lim="800000"/>
              <a:headEnd/>
              <a:tailEnd/>
            </a:ln>
            <a:extLst/>
          </p:spPr>
          <p:txBody>
            <a:bodyPr wrap="none" anchor="ctr"/>
            <a:lstStyle/>
            <a:p>
              <a:pPr>
                <a:buClr>
                  <a:srgbClr val="CC9900"/>
                </a:buClr>
                <a:buFont typeface="Wingdings" pitchFamily="2" charset="2"/>
                <a:buChar char="n"/>
                <a:defRPr/>
              </a:pPr>
              <a:endParaRPr lang="zh-CN" altLang="en-US" sz="1400">
                <a:solidFill>
                  <a:srgbClr val="000000"/>
                </a:solidFill>
                <a:latin typeface="+mn-lt"/>
                <a:ea typeface="+mn-ea"/>
              </a:endParaRPr>
            </a:p>
          </p:txBody>
        </p:sp>
        <p:sp>
          <p:nvSpPr>
            <p:cNvPr id="10" name="TextBox 48"/>
            <p:cNvSpPr txBox="1">
              <a:spLocks noChangeArrowheads="1"/>
            </p:cNvSpPr>
            <p:nvPr/>
          </p:nvSpPr>
          <p:spPr bwMode="auto">
            <a:xfrm>
              <a:off x="1335906" y="2916232"/>
              <a:ext cx="1044507" cy="307777"/>
            </a:xfrm>
            <a:prstGeom prst="rect">
              <a:avLst/>
            </a:prstGeom>
            <a:noFill/>
            <a:ln w="9525">
              <a:noFill/>
              <a:miter lim="800000"/>
              <a:headEnd/>
              <a:tailEnd/>
            </a:ln>
          </p:spPr>
          <p:txBody>
            <a:bodyPr>
              <a:spAutoFit/>
            </a:bodyPr>
            <a:lstStyle/>
            <a:p>
              <a:pPr algn="ctr"/>
              <a:r>
                <a:rPr lang="zh-CN" altLang="en-US" sz="1400" dirty="0" smtClean="0">
                  <a:latin typeface="+mn-lt"/>
                  <a:ea typeface="+mn-ea"/>
                </a:rPr>
                <a:t>文件系统</a:t>
              </a:r>
              <a:endParaRPr lang="zh-CN" altLang="en-US" sz="1400" dirty="0">
                <a:latin typeface="+mn-lt"/>
                <a:ea typeface="+mn-ea"/>
              </a:endParaRPr>
            </a:p>
          </p:txBody>
        </p:sp>
        <p:pic>
          <p:nvPicPr>
            <p:cNvPr id="11" name="Picture 28" descr="jbod"/>
            <p:cNvPicPr>
              <a:picLocks noChangeAspect="1" noChangeArrowheads="1"/>
            </p:cNvPicPr>
            <p:nvPr/>
          </p:nvPicPr>
          <p:blipFill>
            <a:blip r:embed="rId4" cstate="print"/>
            <a:srcRect/>
            <a:stretch>
              <a:fillRect/>
            </a:stretch>
          </p:blipFill>
          <p:spPr bwMode="auto">
            <a:xfrm>
              <a:off x="3307855" y="5105235"/>
              <a:ext cx="656343" cy="603050"/>
            </a:xfrm>
            <a:prstGeom prst="rect">
              <a:avLst/>
            </a:prstGeom>
            <a:noFill/>
            <a:ln w="9525">
              <a:noFill/>
              <a:miter lim="800000"/>
              <a:headEnd/>
              <a:tailEnd/>
            </a:ln>
          </p:spPr>
        </p:pic>
        <p:sp>
          <p:nvSpPr>
            <p:cNvPr id="13" name="TextBox 54"/>
            <p:cNvSpPr txBox="1">
              <a:spLocks noChangeArrowheads="1"/>
            </p:cNvSpPr>
            <p:nvPr/>
          </p:nvSpPr>
          <p:spPr bwMode="auto">
            <a:xfrm>
              <a:off x="3446266" y="5826947"/>
              <a:ext cx="616104" cy="307777"/>
            </a:xfrm>
            <a:prstGeom prst="rect">
              <a:avLst/>
            </a:prstGeom>
            <a:noFill/>
            <a:ln w="9525">
              <a:noFill/>
              <a:miter lim="800000"/>
              <a:headEnd/>
              <a:tailEnd/>
            </a:ln>
          </p:spPr>
          <p:txBody>
            <a:bodyPr>
              <a:spAutoFit/>
            </a:bodyPr>
            <a:lstStyle/>
            <a:p>
              <a:r>
                <a:rPr lang="en-US" altLang="zh-CN" sz="1400" dirty="0">
                  <a:latin typeface="+mn-lt"/>
                  <a:ea typeface="+mn-ea"/>
                </a:rPr>
                <a:t>NAS</a:t>
              </a:r>
              <a:endParaRPr lang="zh-CN" altLang="en-US" sz="1400" dirty="0">
                <a:latin typeface="+mn-lt"/>
                <a:ea typeface="+mn-ea"/>
              </a:endParaRPr>
            </a:p>
          </p:txBody>
        </p:sp>
        <p:pic>
          <p:nvPicPr>
            <p:cNvPr id="14" name="Picture 8" descr="F:\PIC\16：10_PPT_pic\ICOS\Misc-Database-3-icon.png"/>
            <p:cNvPicPr>
              <a:picLocks noChangeAspect="1" noChangeArrowheads="1"/>
            </p:cNvPicPr>
            <p:nvPr/>
          </p:nvPicPr>
          <p:blipFill>
            <a:blip r:embed="rId5" cstate="print"/>
            <a:srcRect/>
            <a:stretch>
              <a:fillRect/>
            </a:stretch>
          </p:blipFill>
          <p:spPr bwMode="auto">
            <a:xfrm>
              <a:off x="922090" y="5028355"/>
              <a:ext cx="593836" cy="679930"/>
            </a:xfrm>
            <a:prstGeom prst="rect">
              <a:avLst/>
            </a:prstGeom>
            <a:noFill/>
            <a:ln w="9525">
              <a:noFill/>
              <a:miter lim="800000"/>
              <a:headEnd/>
              <a:tailEnd/>
            </a:ln>
          </p:spPr>
        </p:pic>
        <p:sp>
          <p:nvSpPr>
            <p:cNvPr id="15" name="圆角矩形 14"/>
            <p:cNvSpPr/>
            <p:nvPr/>
          </p:nvSpPr>
          <p:spPr bwMode="auto">
            <a:xfrm>
              <a:off x="3064098" y="1531821"/>
              <a:ext cx="2196244" cy="1872208"/>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fontAlgn="t" hangingPunct="1"/>
              <a:endParaRPr lang="zh-CN" altLang="en-US" sz="1400">
                <a:latin typeface="+mn-lt"/>
                <a:ea typeface="+mn-ea"/>
              </a:endParaRPr>
            </a:p>
          </p:txBody>
        </p:sp>
        <p:sp>
          <p:nvSpPr>
            <p:cNvPr id="16" name="圆角矩形 15"/>
            <p:cNvSpPr/>
            <p:nvPr/>
          </p:nvSpPr>
          <p:spPr bwMode="auto">
            <a:xfrm>
              <a:off x="3208114" y="2899974"/>
              <a:ext cx="1944216" cy="324036"/>
            </a:xfrm>
            <a:prstGeom prst="roundRect">
              <a:avLst/>
            </a:prstGeom>
            <a:solidFill>
              <a:srgbClr val="99CCFF"/>
            </a:solidFill>
            <a:ln w="9525">
              <a:noFill/>
              <a:miter lim="800000"/>
              <a:headEnd/>
              <a:tailEnd/>
            </a:ln>
            <a:extLst/>
          </p:spPr>
          <p:txBody>
            <a:bodyPr wrap="none" anchor="ctr"/>
            <a:lstStyle/>
            <a:p>
              <a:pPr>
                <a:buClr>
                  <a:srgbClr val="CC9900"/>
                </a:buClr>
                <a:defRPr/>
              </a:pPr>
              <a:endParaRPr lang="zh-CN" altLang="en-US" sz="1400" b="1" dirty="0">
                <a:latin typeface="+mn-lt"/>
                <a:ea typeface="+mn-ea"/>
              </a:endParaRPr>
            </a:p>
          </p:txBody>
        </p:sp>
        <p:sp>
          <p:nvSpPr>
            <p:cNvPr id="17" name="TextBox 48"/>
            <p:cNvSpPr txBox="1">
              <a:spLocks noChangeArrowheads="1"/>
            </p:cNvSpPr>
            <p:nvPr/>
          </p:nvSpPr>
          <p:spPr bwMode="auto">
            <a:xfrm>
              <a:off x="3675775" y="2916232"/>
              <a:ext cx="1044507" cy="307777"/>
            </a:xfrm>
            <a:prstGeom prst="rect">
              <a:avLst/>
            </a:prstGeom>
            <a:noFill/>
            <a:ln w="9525">
              <a:noFill/>
              <a:miter lim="800000"/>
              <a:headEnd/>
              <a:tailEnd/>
            </a:ln>
          </p:spPr>
          <p:txBody>
            <a:bodyPr>
              <a:spAutoFit/>
            </a:bodyPr>
            <a:lstStyle/>
            <a:p>
              <a:pPr algn="ctr"/>
              <a:r>
                <a:rPr lang="zh-CN" altLang="en-US" sz="1400" dirty="0" smtClean="0">
                  <a:latin typeface="+mn-lt"/>
                  <a:ea typeface="+mn-ea"/>
                </a:rPr>
                <a:t>文件系统</a:t>
              </a:r>
              <a:endParaRPr lang="zh-CN" altLang="en-US" sz="1400" dirty="0">
                <a:latin typeface="+mn-lt"/>
                <a:ea typeface="+mn-ea"/>
              </a:endParaRPr>
            </a:p>
          </p:txBody>
        </p:sp>
        <p:grpSp>
          <p:nvGrpSpPr>
            <p:cNvPr id="18" name="Group 92"/>
            <p:cNvGrpSpPr>
              <a:grpSpLocks/>
            </p:cNvGrpSpPr>
            <p:nvPr/>
          </p:nvGrpSpPr>
          <p:grpSpPr bwMode="auto">
            <a:xfrm>
              <a:off x="3100102" y="4016097"/>
              <a:ext cx="1066800" cy="719137"/>
              <a:chOff x="3648" y="2592"/>
              <a:chExt cx="672" cy="453"/>
            </a:xfrm>
          </p:grpSpPr>
          <p:pic>
            <p:nvPicPr>
              <p:cNvPr id="41" name="Picture 93" descr="cloud"/>
              <p:cNvPicPr>
                <a:picLocks noChangeAspect="1" noChangeArrowheads="1"/>
              </p:cNvPicPr>
              <p:nvPr>
                <p:custDataLst>
                  <p:tags r:id="rId1"/>
                </p:custDataLst>
              </p:nvPr>
            </p:nvPicPr>
            <p:blipFill>
              <a:blip r:embed="rId6" cstate="print"/>
              <a:srcRect/>
              <a:stretch>
                <a:fillRect/>
              </a:stretch>
            </p:blipFill>
            <p:spPr bwMode="auto">
              <a:xfrm>
                <a:off x="3648" y="2592"/>
                <a:ext cx="672" cy="453"/>
              </a:xfrm>
              <a:prstGeom prst="rect">
                <a:avLst/>
              </a:prstGeom>
              <a:noFill/>
              <a:ln w="9525">
                <a:noFill/>
                <a:miter lim="800000"/>
                <a:headEnd/>
                <a:tailEnd/>
              </a:ln>
            </p:spPr>
          </p:pic>
          <p:sp>
            <p:nvSpPr>
              <p:cNvPr id="42" name="Text Box 94"/>
              <p:cNvSpPr txBox="1">
                <a:spLocks noChangeArrowheads="1"/>
              </p:cNvSpPr>
              <p:nvPr/>
            </p:nvSpPr>
            <p:spPr bwMode="auto">
              <a:xfrm>
                <a:off x="3696" y="2736"/>
                <a:ext cx="624" cy="194"/>
              </a:xfrm>
              <a:prstGeom prst="rect">
                <a:avLst/>
              </a:prstGeom>
              <a:noFill/>
              <a:ln w="9525">
                <a:noFill/>
                <a:miter lim="800000"/>
                <a:headEnd/>
                <a:tailEnd/>
              </a:ln>
            </p:spPr>
            <p:txBody>
              <a:bodyPr>
                <a:spAutoFit/>
              </a:bodyPr>
              <a:lstStyle/>
              <a:p>
                <a:r>
                  <a:rPr lang="en-US" altLang="zh-CN" sz="1400">
                    <a:latin typeface="+mn-lt"/>
                    <a:ea typeface="+mn-ea"/>
                  </a:rPr>
                  <a:t>IP </a:t>
                </a:r>
                <a:r>
                  <a:rPr lang="zh-CN" altLang="en-US" sz="1400">
                    <a:latin typeface="+mn-lt"/>
                    <a:ea typeface="+mn-ea"/>
                  </a:rPr>
                  <a:t>网络</a:t>
                </a:r>
              </a:p>
            </p:txBody>
          </p:sp>
        </p:grpSp>
        <p:cxnSp>
          <p:nvCxnSpPr>
            <p:cNvPr id="19" name="直接连接符 18"/>
            <p:cNvCxnSpPr>
              <a:stCxn id="21" idx="2"/>
              <a:endCxn id="14" idx="0"/>
            </p:cNvCxnSpPr>
            <p:nvPr/>
          </p:nvCxnSpPr>
          <p:spPr bwMode="auto">
            <a:xfrm flipH="1">
              <a:off x="1219008" y="2683845"/>
              <a:ext cx="9697" cy="23445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直接连接符 19"/>
            <p:cNvCxnSpPr>
              <a:stCxn id="26" idx="2"/>
              <a:endCxn id="31" idx="0"/>
            </p:cNvCxnSpPr>
            <p:nvPr/>
          </p:nvCxnSpPr>
          <p:spPr bwMode="auto">
            <a:xfrm>
              <a:off x="2524849" y="2683845"/>
              <a:ext cx="8075" cy="2344510"/>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21" name="Picture 39"/>
            <p:cNvPicPr>
              <a:picLocks noChangeAspect="1" noChangeArrowheads="1"/>
            </p:cNvPicPr>
            <p:nvPr/>
          </p:nvPicPr>
          <p:blipFill>
            <a:blip r:embed="rId7" cstate="print"/>
            <a:srcRect/>
            <a:stretch>
              <a:fillRect/>
            </a:stretch>
          </p:blipFill>
          <p:spPr bwMode="auto">
            <a:xfrm>
              <a:off x="939862" y="1747845"/>
              <a:ext cx="577686" cy="936000"/>
            </a:xfrm>
            <a:prstGeom prst="rect">
              <a:avLst/>
            </a:prstGeom>
            <a:noFill/>
            <a:ln w="9525" cap="flat" cmpd="sng" algn="ctr">
              <a:noFill/>
              <a:prstDash val="solid"/>
              <a:miter lim="800000"/>
              <a:headEnd/>
              <a:tailEnd/>
            </a:ln>
          </p:spPr>
        </p:pic>
        <p:pic>
          <p:nvPicPr>
            <p:cNvPr id="22" name="Picture 41"/>
            <p:cNvPicPr>
              <a:picLocks noChangeAspect="1" noChangeArrowheads="1"/>
            </p:cNvPicPr>
            <p:nvPr/>
          </p:nvPicPr>
          <p:blipFill>
            <a:blip r:embed="rId8" cstate="print"/>
            <a:srcRect/>
            <a:stretch>
              <a:fillRect/>
            </a:stretch>
          </p:blipFill>
          <p:spPr bwMode="auto">
            <a:xfrm>
              <a:off x="3244118" y="1747845"/>
              <a:ext cx="570375" cy="936000"/>
            </a:xfrm>
            <a:prstGeom prst="rect">
              <a:avLst/>
            </a:prstGeom>
            <a:noFill/>
            <a:ln w="9525" cap="flat" cmpd="sng" algn="ctr">
              <a:noFill/>
              <a:prstDash val="solid"/>
              <a:miter lim="800000"/>
              <a:headEnd/>
              <a:tailEnd/>
            </a:ln>
          </p:spPr>
        </p:pic>
        <p:pic>
          <p:nvPicPr>
            <p:cNvPr id="23" name="Picture 41"/>
            <p:cNvPicPr>
              <a:picLocks noChangeAspect="1" noChangeArrowheads="1"/>
            </p:cNvPicPr>
            <p:nvPr/>
          </p:nvPicPr>
          <p:blipFill>
            <a:blip r:embed="rId8" cstate="print"/>
            <a:srcRect/>
            <a:stretch>
              <a:fillRect/>
            </a:stretch>
          </p:blipFill>
          <p:spPr bwMode="auto">
            <a:xfrm>
              <a:off x="3892190" y="1747845"/>
              <a:ext cx="570375" cy="936000"/>
            </a:xfrm>
            <a:prstGeom prst="rect">
              <a:avLst/>
            </a:prstGeom>
            <a:noFill/>
            <a:ln w="9525" cap="flat" cmpd="sng" algn="ctr">
              <a:noFill/>
              <a:prstDash val="solid"/>
              <a:miter lim="800000"/>
              <a:headEnd/>
              <a:tailEnd/>
            </a:ln>
          </p:spPr>
        </p:pic>
        <p:pic>
          <p:nvPicPr>
            <p:cNvPr id="24" name="Picture 41"/>
            <p:cNvPicPr>
              <a:picLocks noChangeAspect="1" noChangeArrowheads="1"/>
            </p:cNvPicPr>
            <p:nvPr/>
          </p:nvPicPr>
          <p:blipFill>
            <a:blip r:embed="rId8" cstate="print"/>
            <a:srcRect/>
            <a:stretch>
              <a:fillRect/>
            </a:stretch>
          </p:blipFill>
          <p:spPr bwMode="auto">
            <a:xfrm>
              <a:off x="4535996" y="1747845"/>
              <a:ext cx="570375" cy="936000"/>
            </a:xfrm>
            <a:prstGeom prst="rect">
              <a:avLst/>
            </a:prstGeom>
            <a:noFill/>
            <a:ln w="9525" cap="flat" cmpd="sng" algn="ctr">
              <a:noFill/>
              <a:prstDash val="solid"/>
              <a:miter lim="800000"/>
              <a:headEnd/>
              <a:tailEnd/>
            </a:ln>
          </p:spPr>
        </p:pic>
        <p:pic>
          <p:nvPicPr>
            <p:cNvPr id="25" name="Picture 39"/>
            <p:cNvPicPr>
              <a:picLocks noChangeAspect="1" noChangeArrowheads="1"/>
            </p:cNvPicPr>
            <p:nvPr/>
          </p:nvPicPr>
          <p:blipFill>
            <a:blip r:embed="rId7" cstate="print"/>
            <a:srcRect/>
            <a:stretch>
              <a:fillRect/>
            </a:stretch>
          </p:blipFill>
          <p:spPr bwMode="auto">
            <a:xfrm>
              <a:off x="1587934" y="1747845"/>
              <a:ext cx="577686" cy="936000"/>
            </a:xfrm>
            <a:prstGeom prst="rect">
              <a:avLst/>
            </a:prstGeom>
            <a:noFill/>
            <a:ln w="9525" cap="flat" cmpd="sng" algn="ctr">
              <a:noFill/>
              <a:prstDash val="solid"/>
              <a:miter lim="800000"/>
              <a:headEnd/>
              <a:tailEnd/>
            </a:ln>
          </p:spPr>
        </p:pic>
        <p:pic>
          <p:nvPicPr>
            <p:cNvPr id="26" name="Picture 39"/>
            <p:cNvPicPr>
              <a:picLocks noChangeAspect="1" noChangeArrowheads="1"/>
            </p:cNvPicPr>
            <p:nvPr/>
          </p:nvPicPr>
          <p:blipFill>
            <a:blip r:embed="rId7" cstate="print"/>
            <a:srcRect/>
            <a:stretch>
              <a:fillRect/>
            </a:stretch>
          </p:blipFill>
          <p:spPr bwMode="auto">
            <a:xfrm>
              <a:off x="2236006" y="1747845"/>
              <a:ext cx="577686" cy="936000"/>
            </a:xfrm>
            <a:prstGeom prst="rect">
              <a:avLst/>
            </a:prstGeom>
            <a:noFill/>
            <a:ln w="9525" cap="flat" cmpd="sng" algn="ctr">
              <a:noFill/>
              <a:prstDash val="solid"/>
              <a:miter lim="800000"/>
              <a:headEnd/>
              <a:tailEnd/>
            </a:ln>
          </p:spPr>
        </p:pic>
        <p:cxnSp>
          <p:nvCxnSpPr>
            <p:cNvPr id="27" name="直接连接符 26"/>
            <p:cNvCxnSpPr>
              <a:endCxn id="25" idx="2"/>
            </p:cNvCxnSpPr>
            <p:nvPr/>
          </p:nvCxnSpPr>
          <p:spPr bwMode="auto">
            <a:xfrm flipV="1">
              <a:off x="1227894" y="2683845"/>
              <a:ext cx="648883" cy="15482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直接连接符 27"/>
            <p:cNvCxnSpPr>
              <a:endCxn id="22" idx="2"/>
            </p:cNvCxnSpPr>
            <p:nvPr/>
          </p:nvCxnSpPr>
          <p:spPr bwMode="auto">
            <a:xfrm flipV="1">
              <a:off x="2524038" y="2683845"/>
              <a:ext cx="1005268" cy="15482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直接连接符 28"/>
            <p:cNvCxnSpPr>
              <a:stCxn id="23" idx="2"/>
              <a:endCxn id="41" idx="0"/>
            </p:cNvCxnSpPr>
            <p:nvPr/>
          </p:nvCxnSpPr>
          <p:spPr bwMode="auto">
            <a:xfrm flipH="1">
              <a:off x="3633502" y="2683845"/>
              <a:ext cx="543876" cy="133225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0" name="TextBox 44"/>
            <p:cNvSpPr txBox="1">
              <a:spLocks noChangeArrowheads="1"/>
            </p:cNvSpPr>
            <p:nvPr/>
          </p:nvSpPr>
          <p:spPr bwMode="auto">
            <a:xfrm>
              <a:off x="2067298" y="5826460"/>
              <a:ext cx="1044116" cy="307777"/>
            </a:xfrm>
            <a:prstGeom prst="rect">
              <a:avLst/>
            </a:prstGeom>
            <a:noFill/>
            <a:ln w="9525">
              <a:noFill/>
              <a:miter lim="800000"/>
              <a:headEnd/>
              <a:tailEnd/>
            </a:ln>
          </p:spPr>
          <p:txBody>
            <a:bodyPr wrap="square">
              <a:spAutoFit/>
            </a:bodyPr>
            <a:lstStyle/>
            <a:p>
              <a:r>
                <a:rPr lang="en-US" altLang="zh-CN" sz="1400" dirty="0" smtClean="0">
                  <a:latin typeface="+mn-lt"/>
                  <a:ea typeface="+mn-ea"/>
                </a:rPr>
                <a:t>ISCSI SAN</a:t>
              </a:r>
              <a:endParaRPr lang="zh-CN" altLang="en-US" sz="1400" dirty="0">
                <a:latin typeface="+mn-lt"/>
                <a:ea typeface="+mn-ea"/>
              </a:endParaRPr>
            </a:p>
          </p:txBody>
        </p:sp>
        <p:pic>
          <p:nvPicPr>
            <p:cNvPr id="31" name="Picture 8" descr="F:\PIC\16：10_PPT_pic\ICOS\Misc-Database-3-icon.png"/>
            <p:cNvPicPr>
              <a:picLocks noChangeAspect="1" noChangeArrowheads="1"/>
            </p:cNvPicPr>
            <p:nvPr/>
          </p:nvPicPr>
          <p:blipFill>
            <a:blip r:embed="rId5" cstate="print"/>
            <a:srcRect/>
            <a:stretch>
              <a:fillRect/>
            </a:stretch>
          </p:blipFill>
          <p:spPr bwMode="auto">
            <a:xfrm>
              <a:off x="2236006" y="5028355"/>
              <a:ext cx="593836" cy="679930"/>
            </a:xfrm>
            <a:prstGeom prst="rect">
              <a:avLst/>
            </a:prstGeom>
            <a:noFill/>
            <a:ln w="9525">
              <a:noFill/>
              <a:miter lim="800000"/>
              <a:headEnd/>
              <a:tailEnd/>
            </a:ln>
          </p:spPr>
        </p:pic>
        <p:sp>
          <p:nvSpPr>
            <p:cNvPr id="32" name="TextBox 31"/>
            <p:cNvSpPr txBox="1"/>
            <p:nvPr/>
          </p:nvSpPr>
          <p:spPr bwMode="auto">
            <a:xfrm>
              <a:off x="1371910" y="4577359"/>
              <a:ext cx="720080" cy="523214"/>
            </a:xfrm>
            <a:prstGeom prst="rect">
              <a:avLst/>
            </a:prstGeom>
            <a:solidFill>
              <a:schemeClr val="bg1"/>
            </a:solidFill>
            <a:ln w="9525">
              <a:noFill/>
              <a:miter lim="800000"/>
              <a:headEnd/>
              <a:tailEnd/>
            </a:ln>
          </p:spPr>
          <p:txBody>
            <a:bodyPr wrap="square" lIns="91433" tIns="45717" rIns="91433" bIns="45717" rtlCol="0">
              <a:spAutoFit/>
            </a:bodyPr>
            <a:lstStyle/>
            <a:p>
              <a:pPr algn="ctr"/>
              <a:r>
                <a:rPr lang="en-US" altLang="zh-CN" sz="1400" dirty="0" smtClean="0">
                  <a:latin typeface="+mn-lt"/>
                  <a:ea typeface="+mn-ea"/>
                  <a:cs typeface="Arial" pitchFamily="34" charset="0"/>
                </a:rPr>
                <a:t>FC </a:t>
              </a:r>
            </a:p>
            <a:p>
              <a:pPr algn="ctr"/>
              <a:r>
                <a:rPr lang="zh-CN" altLang="en-US" sz="1400" dirty="0" smtClean="0">
                  <a:latin typeface="+mn-lt"/>
                  <a:ea typeface="+mn-ea"/>
                  <a:cs typeface="Arial" pitchFamily="34" charset="0"/>
                </a:rPr>
                <a:t>交换机</a:t>
              </a:r>
              <a:endParaRPr lang="zh-CN" altLang="en-US" sz="1400" dirty="0">
                <a:latin typeface="+mn-lt"/>
                <a:ea typeface="+mn-ea"/>
                <a:cs typeface="Arial" pitchFamily="34" charset="0"/>
              </a:endParaRPr>
            </a:p>
          </p:txBody>
        </p:sp>
        <p:pic>
          <p:nvPicPr>
            <p:cNvPr id="33" name="Picture 108" descr="FC_switch"/>
            <p:cNvPicPr>
              <a:picLocks noChangeAspect="1" noChangeArrowheads="1"/>
            </p:cNvPicPr>
            <p:nvPr/>
          </p:nvPicPr>
          <p:blipFill>
            <a:blip r:embed="rId9" cstate="print"/>
            <a:srcRect/>
            <a:stretch>
              <a:fillRect/>
            </a:stretch>
          </p:blipFill>
          <p:spPr bwMode="auto">
            <a:xfrm>
              <a:off x="791580" y="4032914"/>
              <a:ext cx="868362" cy="703263"/>
            </a:xfrm>
            <a:prstGeom prst="rect">
              <a:avLst/>
            </a:prstGeom>
            <a:noFill/>
            <a:ln w="9525">
              <a:noFill/>
              <a:miter lim="800000"/>
              <a:headEnd/>
              <a:tailEnd/>
            </a:ln>
          </p:spPr>
        </p:pic>
        <p:pic>
          <p:nvPicPr>
            <p:cNvPr id="34" name="Picture 108" descr="FC_switch"/>
            <p:cNvPicPr>
              <a:picLocks noChangeAspect="1" noChangeArrowheads="1"/>
            </p:cNvPicPr>
            <p:nvPr/>
          </p:nvPicPr>
          <p:blipFill>
            <a:blip r:embed="rId9" cstate="print"/>
            <a:srcRect/>
            <a:stretch>
              <a:fillRect/>
            </a:stretch>
          </p:blipFill>
          <p:spPr bwMode="auto">
            <a:xfrm>
              <a:off x="2091990" y="3980093"/>
              <a:ext cx="868362" cy="703263"/>
            </a:xfrm>
            <a:prstGeom prst="rect">
              <a:avLst/>
            </a:prstGeom>
            <a:noFill/>
            <a:ln w="9525">
              <a:noFill/>
              <a:miter lim="800000"/>
              <a:headEnd/>
              <a:tailEnd/>
            </a:ln>
          </p:spPr>
        </p:pic>
        <p:cxnSp>
          <p:nvCxnSpPr>
            <p:cNvPr id="35" name="直接连接符 34"/>
            <p:cNvCxnSpPr>
              <a:stCxn id="11" idx="0"/>
              <a:endCxn id="41" idx="2"/>
            </p:cNvCxnSpPr>
            <p:nvPr/>
          </p:nvCxnSpPr>
          <p:spPr bwMode="auto">
            <a:xfrm flipH="1" flipV="1">
              <a:off x="3633502" y="4735234"/>
              <a:ext cx="2525" cy="3700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直接连接符 35"/>
            <p:cNvCxnSpPr>
              <a:stCxn id="24" idx="2"/>
              <a:endCxn id="40" idx="0"/>
            </p:cNvCxnSpPr>
            <p:nvPr/>
          </p:nvCxnSpPr>
          <p:spPr bwMode="auto">
            <a:xfrm>
              <a:off x="4821184" y="2683845"/>
              <a:ext cx="9431" cy="136825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7" name="TextBox 36"/>
            <p:cNvSpPr txBox="1"/>
            <p:nvPr/>
          </p:nvSpPr>
          <p:spPr bwMode="auto">
            <a:xfrm>
              <a:off x="1386761" y="1515428"/>
              <a:ext cx="1008112" cy="307771"/>
            </a:xfrm>
            <a:prstGeom prst="rect">
              <a:avLst/>
            </a:prstGeom>
            <a:noFill/>
            <a:ln w="9525">
              <a:noFill/>
              <a:miter lim="800000"/>
              <a:headEnd/>
              <a:tailEnd/>
            </a:ln>
          </p:spPr>
          <p:txBody>
            <a:bodyPr wrap="square" lIns="91433" tIns="45717" rIns="91433" bIns="45717" rtlCol="0">
              <a:spAutoFit/>
            </a:bodyPr>
            <a:lstStyle/>
            <a:p>
              <a:pPr algn="ctr"/>
              <a:r>
                <a:rPr lang="zh-CN" altLang="en-US" sz="1400" dirty="0">
                  <a:latin typeface="+mn-lt"/>
                  <a:ea typeface="+mn-ea"/>
                  <a:cs typeface="Arial" pitchFamily="34" charset="0"/>
                </a:rPr>
                <a:t>物理机</a:t>
              </a:r>
            </a:p>
          </p:txBody>
        </p:sp>
        <p:sp>
          <p:nvSpPr>
            <p:cNvPr id="38" name="TextBox 37"/>
            <p:cNvSpPr txBox="1"/>
            <p:nvPr/>
          </p:nvSpPr>
          <p:spPr bwMode="auto">
            <a:xfrm>
              <a:off x="3774300" y="1515427"/>
              <a:ext cx="1008112" cy="307771"/>
            </a:xfrm>
            <a:prstGeom prst="rect">
              <a:avLst/>
            </a:prstGeom>
            <a:noFill/>
            <a:ln w="9525">
              <a:noFill/>
              <a:miter lim="800000"/>
              <a:headEnd/>
              <a:tailEnd/>
            </a:ln>
          </p:spPr>
          <p:txBody>
            <a:bodyPr wrap="square" lIns="91433" tIns="45717" rIns="91433" bIns="45717" rtlCol="0">
              <a:spAutoFit/>
            </a:bodyPr>
            <a:lstStyle/>
            <a:p>
              <a:pPr algn="ctr"/>
              <a:r>
                <a:rPr lang="zh-CN" altLang="en-US" sz="1400" dirty="0">
                  <a:latin typeface="+mn-lt"/>
                  <a:ea typeface="+mn-ea"/>
                  <a:cs typeface="Arial" pitchFamily="34" charset="0"/>
                </a:rPr>
                <a:t>物理机</a:t>
              </a:r>
            </a:p>
          </p:txBody>
        </p:sp>
        <p:sp>
          <p:nvSpPr>
            <p:cNvPr id="39" name="TextBox 38"/>
            <p:cNvSpPr txBox="1"/>
            <p:nvPr/>
          </p:nvSpPr>
          <p:spPr bwMode="auto">
            <a:xfrm>
              <a:off x="4360242" y="4700173"/>
              <a:ext cx="900100" cy="307771"/>
            </a:xfrm>
            <a:prstGeom prst="rect">
              <a:avLst/>
            </a:prstGeom>
            <a:noFill/>
            <a:ln w="9525">
              <a:noFill/>
              <a:miter lim="800000"/>
              <a:headEnd/>
              <a:tailEnd/>
            </a:ln>
          </p:spPr>
          <p:txBody>
            <a:bodyPr wrap="square" lIns="91433" tIns="45717" rIns="91433" bIns="45717" rtlCol="0">
              <a:spAutoFit/>
            </a:bodyPr>
            <a:lstStyle/>
            <a:p>
              <a:pPr algn="ctr"/>
              <a:r>
                <a:rPr lang="zh-CN" altLang="en-US" sz="1400" dirty="0" smtClean="0">
                  <a:latin typeface="+mn-lt"/>
                  <a:ea typeface="+mn-ea"/>
                  <a:cs typeface="Arial" pitchFamily="34" charset="0"/>
                </a:rPr>
                <a:t>本地磁盘</a:t>
              </a:r>
              <a:endParaRPr lang="zh-CN" altLang="en-US" sz="1400" dirty="0">
                <a:latin typeface="+mn-lt"/>
                <a:ea typeface="+mn-ea"/>
                <a:cs typeface="Arial" pitchFamily="34" charset="0"/>
              </a:endParaRPr>
            </a:p>
          </p:txBody>
        </p:sp>
        <p:pic>
          <p:nvPicPr>
            <p:cNvPr id="40" name="Picture 382" descr="ICON_DiscDrive_Q308"/>
            <p:cNvPicPr>
              <a:picLocks noChangeAspect="1" noChangeArrowheads="1"/>
            </p:cNvPicPr>
            <p:nvPr/>
          </p:nvPicPr>
          <p:blipFill>
            <a:blip r:embed="rId10" cstate="print"/>
            <a:srcRect/>
            <a:stretch>
              <a:fillRect/>
            </a:stretch>
          </p:blipFill>
          <p:spPr bwMode="auto">
            <a:xfrm>
              <a:off x="4495750" y="4052101"/>
              <a:ext cx="669730" cy="457014"/>
            </a:xfrm>
            <a:prstGeom prst="rect">
              <a:avLst/>
            </a:prstGeom>
            <a:noFill/>
            <a:ln w="9525">
              <a:noFill/>
              <a:miter lim="800000"/>
              <a:headEnd/>
              <a:tailEnd/>
            </a:ln>
          </p:spPr>
        </p:pic>
      </p:grpSp>
    </p:spTree>
    <p:extLst>
      <p:ext uri="{BB962C8B-B14F-4D97-AF65-F5344CB8AC3E}">
        <p14:creationId xmlns:p14="http://schemas.microsoft.com/office/powerpoint/2010/main" val="499628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虚拟磁盘文件</a:t>
            </a:r>
            <a:endParaRPr lang="zh-CN" altLang="en-US" dirty="0"/>
          </a:p>
        </p:txBody>
      </p:sp>
      <p:sp>
        <p:nvSpPr>
          <p:cNvPr id="21" name="文本占位符 20"/>
          <p:cNvSpPr>
            <a:spLocks noGrp="1"/>
          </p:cNvSpPr>
          <p:nvPr>
            <p:ph type="body" sz="quarter" idx="10"/>
          </p:nvPr>
        </p:nvSpPr>
        <p:spPr/>
        <p:txBody>
          <a:bodyPr/>
          <a:lstStyle/>
          <a:p>
            <a:pPr lvl="0"/>
            <a:r>
              <a:rPr lang="en-US" altLang="zh-CN" dirty="0" smtClean="0"/>
              <a:t>VHD</a:t>
            </a:r>
            <a:r>
              <a:rPr lang="zh-CN" altLang="en-US" dirty="0" smtClean="0"/>
              <a:t>镜像格式是</a:t>
            </a:r>
            <a:r>
              <a:rPr lang="en-US" altLang="zh-CN" dirty="0" err="1" smtClean="0"/>
              <a:t>FusionCompute</a:t>
            </a:r>
            <a:r>
              <a:rPr lang="zh-CN" altLang="en-US" dirty="0" smtClean="0"/>
              <a:t>实现精简卷、快照等功能的基本载体，实现了</a:t>
            </a:r>
            <a:r>
              <a:rPr lang="en-US" altLang="zh-CN" dirty="0" err="1" smtClean="0"/>
              <a:t>FusionCompute</a:t>
            </a:r>
            <a:r>
              <a:rPr lang="zh-CN" altLang="en-US" dirty="0" smtClean="0"/>
              <a:t>虚拟机镜像数据的基本储存 功能。</a:t>
            </a:r>
            <a:endParaRPr lang="en-US" altLang="zh-CN" dirty="0" smtClean="0"/>
          </a:p>
          <a:p>
            <a:pPr lvl="0"/>
            <a:r>
              <a:rPr lang="zh-CN" altLang="en-US" dirty="0" smtClean="0"/>
              <a:t>虚拟机的一个虚拟磁盘对应一个</a:t>
            </a:r>
            <a:r>
              <a:rPr lang="en-US" altLang="zh-CN" dirty="0" smtClean="0"/>
              <a:t>VHD</a:t>
            </a:r>
            <a:r>
              <a:rPr lang="zh-CN" altLang="en-US" dirty="0" smtClean="0"/>
              <a:t>文件。</a:t>
            </a:r>
            <a:endParaRPr lang="en-US" altLang="zh-CN" dirty="0" smtClean="0"/>
          </a:p>
          <a:p>
            <a:pPr lvl="0"/>
            <a:r>
              <a:rPr lang="zh-CN" altLang="en-US" dirty="0" smtClean="0"/>
              <a:t>虚拟磁盘文件的格式：</a:t>
            </a:r>
            <a:endParaRPr lang="en-US" altLang="zh-CN" dirty="0" smtClean="0"/>
          </a:p>
          <a:p>
            <a:pPr lvl="1"/>
            <a:r>
              <a:rPr lang="zh-CN" altLang="en-US" dirty="0" smtClean="0"/>
              <a:t>固态磁盘文件</a:t>
            </a:r>
            <a:endParaRPr lang="en-US" altLang="zh-CN" dirty="0" smtClean="0"/>
          </a:p>
          <a:p>
            <a:pPr lvl="1"/>
            <a:r>
              <a:rPr lang="zh-CN" altLang="en-US" dirty="0" smtClean="0"/>
              <a:t>动态磁盘文件</a:t>
            </a:r>
            <a:endParaRPr lang="en-US" altLang="zh-CN" dirty="0" smtClean="0"/>
          </a:p>
          <a:p>
            <a:pPr lvl="1"/>
            <a:r>
              <a:rPr lang="zh-CN" altLang="en-US" dirty="0" smtClean="0"/>
              <a:t>差分磁盘文件 </a:t>
            </a:r>
            <a:endParaRPr lang="en-US" altLang="zh-CN" dirty="0" smtClean="0"/>
          </a:p>
          <a:p>
            <a:endParaRPr lang="zh-CN" altLang="en-US" dirty="0"/>
          </a:p>
        </p:txBody>
      </p:sp>
      <p:grpSp>
        <p:nvGrpSpPr>
          <p:cNvPr id="3" name="组合 2"/>
          <p:cNvGrpSpPr/>
          <p:nvPr/>
        </p:nvGrpSpPr>
        <p:grpSpPr>
          <a:xfrm>
            <a:off x="6895844" y="4184438"/>
            <a:ext cx="315913" cy="419100"/>
            <a:chOff x="9585325" y="3487738"/>
            <a:chExt cx="315913" cy="419100"/>
          </a:xfrm>
        </p:grpSpPr>
        <p:sp>
          <p:nvSpPr>
            <p:cNvPr id="4" name="Freeform 13"/>
            <p:cNvSpPr>
              <a:spLocks noEditPoints="1"/>
            </p:cNvSpPr>
            <p:nvPr/>
          </p:nvSpPr>
          <p:spPr bwMode="auto">
            <a:xfrm>
              <a:off x="9659938" y="3641726"/>
              <a:ext cx="171450" cy="115888"/>
            </a:xfrm>
            <a:custGeom>
              <a:avLst/>
              <a:gdLst>
                <a:gd name="T0" fmla="*/ 33 w 44"/>
                <a:gd name="T1" fmla="*/ 29 h 30"/>
                <a:gd name="T2" fmla="*/ 27 w 44"/>
                <a:gd name="T3" fmla="*/ 28 h 30"/>
                <a:gd name="T4" fmla="*/ 15 w 44"/>
                <a:gd name="T5" fmla="*/ 28 h 30"/>
                <a:gd name="T6" fmla="*/ 10 w 44"/>
                <a:gd name="T7" fmla="*/ 29 h 30"/>
                <a:gd name="T8" fmla="*/ 0 w 44"/>
                <a:gd name="T9" fmla="*/ 19 h 30"/>
                <a:gd name="T10" fmla="*/ 7 w 44"/>
                <a:gd name="T11" fmla="*/ 10 h 30"/>
                <a:gd name="T12" fmla="*/ 21 w 44"/>
                <a:gd name="T13" fmla="*/ 0 h 30"/>
                <a:gd name="T14" fmla="*/ 33 w 44"/>
                <a:gd name="T15" fmla="*/ 7 h 30"/>
                <a:gd name="T16" fmla="*/ 44 w 44"/>
                <a:gd name="T17" fmla="*/ 18 h 30"/>
                <a:gd name="T18" fmla="*/ 33 w 44"/>
                <a:gd name="T19" fmla="*/ 29 h 30"/>
                <a:gd name="T20" fmla="*/ 27 w 44"/>
                <a:gd name="T21" fmla="*/ 23 h 30"/>
                <a:gd name="T22" fmla="*/ 29 w 44"/>
                <a:gd name="T23" fmla="*/ 23 h 30"/>
                <a:gd name="T24" fmla="*/ 33 w 44"/>
                <a:gd name="T25" fmla="*/ 25 h 30"/>
                <a:gd name="T26" fmla="*/ 40 w 44"/>
                <a:gd name="T27" fmla="*/ 18 h 30"/>
                <a:gd name="T28" fmla="*/ 33 w 44"/>
                <a:gd name="T29" fmla="*/ 11 h 30"/>
                <a:gd name="T30" fmla="*/ 30 w 44"/>
                <a:gd name="T31" fmla="*/ 10 h 30"/>
                <a:gd name="T32" fmla="*/ 21 w 44"/>
                <a:gd name="T33" fmla="*/ 4 h 30"/>
                <a:gd name="T34" fmla="*/ 11 w 44"/>
                <a:gd name="T35" fmla="*/ 13 h 30"/>
                <a:gd name="T36" fmla="*/ 9 w 44"/>
                <a:gd name="T37" fmla="*/ 14 h 30"/>
                <a:gd name="T38" fmla="*/ 4 w 44"/>
                <a:gd name="T39" fmla="*/ 19 h 30"/>
                <a:gd name="T40" fmla="*/ 10 w 44"/>
                <a:gd name="T41" fmla="*/ 25 h 30"/>
                <a:gd name="T42" fmla="*/ 13 w 44"/>
                <a:gd name="T43" fmla="*/ 23 h 30"/>
                <a:gd name="T44" fmla="*/ 16 w 44"/>
                <a:gd name="T45" fmla="*/ 23 h 30"/>
                <a:gd name="T46" fmla="*/ 26 w 44"/>
                <a:gd name="T47" fmla="*/ 23 h 30"/>
                <a:gd name="T48" fmla="*/ 27 w 44"/>
                <a:gd name="T4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30">
                  <a:moveTo>
                    <a:pt x="33" y="29"/>
                  </a:moveTo>
                  <a:cubicBezTo>
                    <a:pt x="31" y="29"/>
                    <a:pt x="29" y="29"/>
                    <a:pt x="27" y="28"/>
                  </a:cubicBezTo>
                  <a:cubicBezTo>
                    <a:pt x="23" y="30"/>
                    <a:pt x="19" y="30"/>
                    <a:pt x="15" y="28"/>
                  </a:cubicBezTo>
                  <a:cubicBezTo>
                    <a:pt x="13" y="29"/>
                    <a:pt x="11" y="29"/>
                    <a:pt x="10" y="29"/>
                  </a:cubicBezTo>
                  <a:cubicBezTo>
                    <a:pt x="4" y="29"/>
                    <a:pt x="0" y="25"/>
                    <a:pt x="0" y="19"/>
                  </a:cubicBezTo>
                  <a:cubicBezTo>
                    <a:pt x="0" y="15"/>
                    <a:pt x="3" y="11"/>
                    <a:pt x="7" y="10"/>
                  </a:cubicBezTo>
                  <a:cubicBezTo>
                    <a:pt x="9" y="4"/>
                    <a:pt x="15" y="0"/>
                    <a:pt x="21" y="0"/>
                  </a:cubicBezTo>
                  <a:cubicBezTo>
                    <a:pt x="26" y="0"/>
                    <a:pt x="31" y="2"/>
                    <a:pt x="33" y="7"/>
                  </a:cubicBezTo>
                  <a:cubicBezTo>
                    <a:pt x="39" y="7"/>
                    <a:pt x="44" y="12"/>
                    <a:pt x="44" y="18"/>
                  </a:cubicBezTo>
                  <a:cubicBezTo>
                    <a:pt x="44" y="24"/>
                    <a:pt x="39" y="29"/>
                    <a:pt x="33" y="29"/>
                  </a:cubicBezTo>
                  <a:close/>
                  <a:moveTo>
                    <a:pt x="27" y="23"/>
                  </a:moveTo>
                  <a:cubicBezTo>
                    <a:pt x="28" y="23"/>
                    <a:pt x="28" y="23"/>
                    <a:pt x="29" y="23"/>
                  </a:cubicBezTo>
                  <a:cubicBezTo>
                    <a:pt x="30" y="24"/>
                    <a:pt x="31" y="25"/>
                    <a:pt x="33" y="25"/>
                  </a:cubicBezTo>
                  <a:cubicBezTo>
                    <a:pt x="37" y="25"/>
                    <a:pt x="40" y="22"/>
                    <a:pt x="40" y="18"/>
                  </a:cubicBezTo>
                  <a:cubicBezTo>
                    <a:pt x="40" y="14"/>
                    <a:pt x="37" y="11"/>
                    <a:pt x="33" y="11"/>
                  </a:cubicBezTo>
                  <a:cubicBezTo>
                    <a:pt x="32" y="11"/>
                    <a:pt x="31" y="11"/>
                    <a:pt x="30" y="10"/>
                  </a:cubicBezTo>
                  <a:cubicBezTo>
                    <a:pt x="28" y="6"/>
                    <a:pt x="25" y="4"/>
                    <a:pt x="21" y="4"/>
                  </a:cubicBezTo>
                  <a:cubicBezTo>
                    <a:pt x="16" y="4"/>
                    <a:pt x="12" y="8"/>
                    <a:pt x="11" y="13"/>
                  </a:cubicBezTo>
                  <a:cubicBezTo>
                    <a:pt x="11" y="13"/>
                    <a:pt x="10" y="14"/>
                    <a:pt x="9" y="14"/>
                  </a:cubicBezTo>
                  <a:cubicBezTo>
                    <a:pt x="7" y="14"/>
                    <a:pt x="4" y="17"/>
                    <a:pt x="4" y="19"/>
                  </a:cubicBezTo>
                  <a:cubicBezTo>
                    <a:pt x="4" y="22"/>
                    <a:pt x="7" y="25"/>
                    <a:pt x="10" y="25"/>
                  </a:cubicBezTo>
                  <a:cubicBezTo>
                    <a:pt x="11" y="25"/>
                    <a:pt x="12" y="24"/>
                    <a:pt x="13" y="23"/>
                  </a:cubicBezTo>
                  <a:cubicBezTo>
                    <a:pt x="14" y="23"/>
                    <a:pt x="15" y="23"/>
                    <a:pt x="16" y="23"/>
                  </a:cubicBezTo>
                  <a:cubicBezTo>
                    <a:pt x="19" y="25"/>
                    <a:pt x="23" y="25"/>
                    <a:pt x="26" y="23"/>
                  </a:cubicBezTo>
                  <a:cubicBezTo>
                    <a:pt x="27" y="23"/>
                    <a:pt x="27" y="23"/>
                    <a:pt x="27" y="23"/>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ndParaRPr>
            </a:p>
          </p:txBody>
        </p:sp>
        <p:sp>
          <p:nvSpPr>
            <p:cNvPr id="5" name="Freeform 14"/>
            <p:cNvSpPr>
              <a:spLocks noEditPoints="1"/>
            </p:cNvSpPr>
            <p:nvPr/>
          </p:nvSpPr>
          <p:spPr bwMode="auto">
            <a:xfrm>
              <a:off x="9585325" y="3487738"/>
              <a:ext cx="315913" cy="419100"/>
            </a:xfrm>
            <a:custGeom>
              <a:avLst/>
              <a:gdLst>
                <a:gd name="T0" fmla="*/ 71 w 81"/>
                <a:gd name="T1" fmla="*/ 6 h 109"/>
                <a:gd name="T2" fmla="*/ 76 w 81"/>
                <a:gd name="T3" fmla="*/ 10 h 109"/>
                <a:gd name="T4" fmla="*/ 76 w 81"/>
                <a:gd name="T5" fmla="*/ 99 h 109"/>
                <a:gd name="T6" fmla="*/ 71 w 81"/>
                <a:gd name="T7" fmla="*/ 103 h 109"/>
                <a:gd name="T8" fmla="*/ 10 w 81"/>
                <a:gd name="T9" fmla="*/ 103 h 109"/>
                <a:gd name="T10" fmla="*/ 6 w 81"/>
                <a:gd name="T11" fmla="*/ 99 h 109"/>
                <a:gd name="T12" fmla="*/ 6 w 81"/>
                <a:gd name="T13" fmla="*/ 10 h 109"/>
                <a:gd name="T14" fmla="*/ 10 w 81"/>
                <a:gd name="T15" fmla="*/ 6 h 109"/>
                <a:gd name="T16" fmla="*/ 71 w 81"/>
                <a:gd name="T17" fmla="*/ 6 h 109"/>
                <a:gd name="T18" fmla="*/ 71 w 81"/>
                <a:gd name="T19" fmla="*/ 0 h 109"/>
                <a:gd name="T20" fmla="*/ 10 w 81"/>
                <a:gd name="T21" fmla="*/ 0 h 109"/>
                <a:gd name="T22" fmla="*/ 0 w 81"/>
                <a:gd name="T23" fmla="*/ 10 h 109"/>
                <a:gd name="T24" fmla="*/ 0 w 81"/>
                <a:gd name="T25" fmla="*/ 99 h 109"/>
                <a:gd name="T26" fmla="*/ 10 w 81"/>
                <a:gd name="T27" fmla="*/ 109 h 109"/>
                <a:gd name="T28" fmla="*/ 71 w 81"/>
                <a:gd name="T29" fmla="*/ 109 h 109"/>
                <a:gd name="T30" fmla="*/ 81 w 81"/>
                <a:gd name="T31" fmla="*/ 99 h 109"/>
                <a:gd name="T32" fmla="*/ 81 w 81"/>
                <a:gd name="T33" fmla="*/ 10 h 109"/>
                <a:gd name="T34" fmla="*/ 71 w 81"/>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9">
                  <a:moveTo>
                    <a:pt x="71" y="6"/>
                  </a:moveTo>
                  <a:cubicBezTo>
                    <a:pt x="74" y="6"/>
                    <a:pt x="76" y="7"/>
                    <a:pt x="76" y="10"/>
                  </a:cubicBezTo>
                  <a:cubicBezTo>
                    <a:pt x="76" y="99"/>
                    <a:pt x="76" y="99"/>
                    <a:pt x="76" y="99"/>
                  </a:cubicBezTo>
                  <a:cubicBezTo>
                    <a:pt x="76" y="102"/>
                    <a:pt x="74" y="103"/>
                    <a:pt x="71" y="103"/>
                  </a:cubicBezTo>
                  <a:cubicBezTo>
                    <a:pt x="10" y="103"/>
                    <a:pt x="10" y="103"/>
                    <a:pt x="10" y="103"/>
                  </a:cubicBezTo>
                  <a:cubicBezTo>
                    <a:pt x="8" y="103"/>
                    <a:pt x="6" y="102"/>
                    <a:pt x="6" y="99"/>
                  </a:cubicBezTo>
                  <a:cubicBezTo>
                    <a:pt x="6" y="10"/>
                    <a:pt x="6" y="10"/>
                    <a:pt x="6" y="10"/>
                  </a:cubicBezTo>
                  <a:cubicBezTo>
                    <a:pt x="6" y="7"/>
                    <a:pt x="8" y="6"/>
                    <a:pt x="10" y="6"/>
                  </a:cubicBezTo>
                  <a:cubicBezTo>
                    <a:pt x="71" y="6"/>
                    <a:pt x="71" y="6"/>
                    <a:pt x="71" y="6"/>
                  </a:cubicBezTo>
                  <a:moveTo>
                    <a:pt x="71" y="0"/>
                  </a:moveTo>
                  <a:cubicBezTo>
                    <a:pt x="10" y="0"/>
                    <a:pt x="10" y="0"/>
                    <a:pt x="10" y="0"/>
                  </a:cubicBezTo>
                  <a:cubicBezTo>
                    <a:pt x="5" y="0"/>
                    <a:pt x="0" y="4"/>
                    <a:pt x="0" y="10"/>
                  </a:cubicBezTo>
                  <a:cubicBezTo>
                    <a:pt x="0" y="99"/>
                    <a:pt x="0" y="99"/>
                    <a:pt x="0" y="99"/>
                  </a:cubicBezTo>
                  <a:cubicBezTo>
                    <a:pt x="0" y="105"/>
                    <a:pt x="5" y="109"/>
                    <a:pt x="10" y="109"/>
                  </a:cubicBezTo>
                  <a:cubicBezTo>
                    <a:pt x="71" y="109"/>
                    <a:pt x="71" y="109"/>
                    <a:pt x="71" y="109"/>
                  </a:cubicBezTo>
                  <a:cubicBezTo>
                    <a:pt x="77" y="109"/>
                    <a:pt x="81" y="105"/>
                    <a:pt x="81" y="99"/>
                  </a:cubicBezTo>
                  <a:cubicBezTo>
                    <a:pt x="81" y="10"/>
                    <a:pt x="81" y="10"/>
                    <a:pt x="81" y="10"/>
                  </a:cubicBezTo>
                  <a:cubicBezTo>
                    <a:pt x="81" y="4"/>
                    <a:pt x="77" y="0"/>
                    <a:pt x="71"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ndParaRPr>
            </a:p>
          </p:txBody>
        </p:sp>
        <p:sp>
          <p:nvSpPr>
            <p:cNvPr id="6" name="Oval 15"/>
            <p:cNvSpPr>
              <a:spLocks noChangeArrowheads="1"/>
            </p:cNvSpPr>
            <p:nvPr/>
          </p:nvSpPr>
          <p:spPr bwMode="auto">
            <a:xfrm>
              <a:off x="9620250"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ndParaRPr>
            </a:p>
          </p:txBody>
        </p:sp>
        <p:sp>
          <p:nvSpPr>
            <p:cNvPr id="7" name="Oval 16"/>
            <p:cNvSpPr>
              <a:spLocks noChangeArrowheads="1"/>
            </p:cNvSpPr>
            <p:nvPr/>
          </p:nvSpPr>
          <p:spPr bwMode="auto">
            <a:xfrm>
              <a:off x="9834563"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ndParaRPr>
            </a:p>
          </p:txBody>
        </p:sp>
      </p:grpSp>
      <p:grpSp>
        <p:nvGrpSpPr>
          <p:cNvPr id="8" name="组合 7"/>
          <p:cNvGrpSpPr/>
          <p:nvPr/>
        </p:nvGrpSpPr>
        <p:grpSpPr>
          <a:xfrm>
            <a:off x="6023015" y="4156657"/>
            <a:ext cx="676275" cy="623888"/>
            <a:chOff x="2339752" y="3369469"/>
            <a:chExt cx="676275" cy="623888"/>
          </a:xfrm>
        </p:grpSpPr>
        <p:sp>
          <p:nvSpPr>
            <p:cNvPr id="9"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ndParaRPr>
            </a:p>
          </p:txBody>
        </p:sp>
        <p:sp>
          <p:nvSpPr>
            <p:cNvPr id="10"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ndParaRPr>
            </a:p>
          </p:txBody>
        </p:sp>
        <p:sp>
          <p:nvSpPr>
            <p:cNvPr id="11"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ndParaRPr>
            </a:p>
          </p:txBody>
        </p:sp>
      </p:grpSp>
      <p:grpSp>
        <p:nvGrpSpPr>
          <p:cNvPr id="12" name="组合 11"/>
          <p:cNvGrpSpPr/>
          <p:nvPr/>
        </p:nvGrpSpPr>
        <p:grpSpPr>
          <a:xfrm>
            <a:off x="7319159" y="4184438"/>
            <a:ext cx="315913" cy="419100"/>
            <a:chOff x="9585325" y="3487738"/>
            <a:chExt cx="315913" cy="419100"/>
          </a:xfrm>
        </p:grpSpPr>
        <p:sp>
          <p:nvSpPr>
            <p:cNvPr id="13" name="Freeform 13"/>
            <p:cNvSpPr>
              <a:spLocks noEditPoints="1"/>
            </p:cNvSpPr>
            <p:nvPr/>
          </p:nvSpPr>
          <p:spPr bwMode="auto">
            <a:xfrm>
              <a:off x="9659938" y="3641726"/>
              <a:ext cx="171450" cy="115888"/>
            </a:xfrm>
            <a:custGeom>
              <a:avLst/>
              <a:gdLst>
                <a:gd name="T0" fmla="*/ 33 w 44"/>
                <a:gd name="T1" fmla="*/ 29 h 30"/>
                <a:gd name="T2" fmla="*/ 27 w 44"/>
                <a:gd name="T3" fmla="*/ 28 h 30"/>
                <a:gd name="T4" fmla="*/ 15 w 44"/>
                <a:gd name="T5" fmla="*/ 28 h 30"/>
                <a:gd name="T6" fmla="*/ 10 w 44"/>
                <a:gd name="T7" fmla="*/ 29 h 30"/>
                <a:gd name="T8" fmla="*/ 0 w 44"/>
                <a:gd name="T9" fmla="*/ 19 h 30"/>
                <a:gd name="T10" fmla="*/ 7 w 44"/>
                <a:gd name="T11" fmla="*/ 10 h 30"/>
                <a:gd name="T12" fmla="*/ 21 w 44"/>
                <a:gd name="T13" fmla="*/ 0 h 30"/>
                <a:gd name="T14" fmla="*/ 33 w 44"/>
                <a:gd name="T15" fmla="*/ 7 h 30"/>
                <a:gd name="T16" fmla="*/ 44 w 44"/>
                <a:gd name="T17" fmla="*/ 18 h 30"/>
                <a:gd name="T18" fmla="*/ 33 w 44"/>
                <a:gd name="T19" fmla="*/ 29 h 30"/>
                <a:gd name="T20" fmla="*/ 27 w 44"/>
                <a:gd name="T21" fmla="*/ 23 h 30"/>
                <a:gd name="T22" fmla="*/ 29 w 44"/>
                <a:gd name="T23" fmla="*/ 23 h 30"/>
                <a:gd name="T24" fmla="*/ 33 w 44"/>
                <a:gd name="T25" fmla="*/ 25 h 30"/>
                <a:gd name="T26" fmla="*/ 40 w 44"/>
                <a:gd name="T27" fmla="*/ 18 h 30"/>
                <a:gd name="T28" fmla="*/ 33 w 44"/>
                <a:gd name="T29" fmla="*/ 11 h 30"/>
                <a:gd name="T30" fmla="*/ 30 w 44"/>
                <a:gd name="T31" fmla="*/ 10 h 30"/>
                <a:gd name="T32" fmla="*/ 21 w 44"/>
                <a:gd name="T33" fmla="*/ 4 h 30"/>
                <a:gd name="T34" fmla="*/ 11 w 44"/>
                <a:gd name="T35" fmla="*/ 13 h 30"/>
                <a:gd name="T36" fmla="*/ 9 w 44"/>
                <a:gd name="T37" fmla="*/ 14 h 30"/>
                <a:gd name="T38" fmla="*/ 4 w 44"/>
                <a:gd name="T39" fmla="*/ 19 h 30"/>
                <a:gd name="T40" fmla="*/ 10 w 44"/>
                <a:gd name="T41" fmla="*/ 25 h 30"/>
                <a:gd name="T42" fmla="*/ 13 w 44"/>
                <a:gd name="T43" fmla="*/ 23 h 30"/>
                <a:gd name="T44" fmla="*/ 16 w 44"/>
                <a:gd name="T45" fmla="*/ 23 h 30"/>
                <a:gd name="T46" fmla="*/ 26 w 44"/>
                <a:gd name="T47" fmla="*/ 23 h 30"/>
                <a:gd name="T48" fmla="*/ 27 w 44"/>
                <a:gd name="T4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30">
                  <a:moveTo>
                    <a:pt x="33" y="29"/>
                  </a:moveTo>
                  <a:cubicBezTo>
                    <a:pt x="31" y="29"/>
                    <a:pt x="29" y="29"/>
                    <a:pt x="27" y="28"/>
                  </a:cubicBezTo>
                  <a:cubicBezTo>
                    <a:pt x="23" y="30"/>
                    <a:pt x="19" y="30"/>
                    <a:pt x="15" y="28"/>
                  </a:cubicBezTo>
                  <a:cubicBezTo>
                    <a:pt x="13" y="29"/>
                    <a:pt x="11" y="29"/>
                    <a:pt x="10" y="29"/>
                  </a:cubicBezTo>
                  <a:cubicBezTo>
                    <a:pt x="4" y="29"/>
                    <a:pt x="0" y="25"/>
                    <a:pt x="0" y="19"/>
                  </a:cubicBezTo>
                  <a:cubicBezTo>
                    <a:pt x="0" y="15"/>
                    <a:pt x="3" y="11"/>
                    <a:pt x="7" y="10"/>
                  </a:cubicBezTo>
                  <a:cubicBezTo>
                    <a:pt x="9" y="4"/>
                    <a:pt x="15" y="0"/>
                    <a:pt x="21" y="0"/>
                  </a:cubicBezTo>
                  <a:cubicBezTo>
                    <a:pt x="26" y="0"/>
                    <a:pt x="31" y="2"/>
                    <a:pt x="33" y="7"/>
                  </a:cubicBezTo>
                  <a:cubicBezTo>
                    <a:pt x="39" y="7"/>
                    <a:pt x="44" y="12"/>
                    <a:pt x="44" y="18"/>
                  </a:cubicBezTo>
                  <a:cubicBezTo>
                    <a:pt x="44" y="24"/>
                    <a:pt x="39" y="29"/>
                    <a:pt x="33" y="29"/>
                  </a:cubicBezTo>
                  <a:close/>
                  <a:moveTo>
                    <a:pt x="27" y="23"/>
                  </a:moveTo>
                  <a:cubicBezTo>
                    <a:pt x="28" y="23"/>
                    <a:pt x="28" y="23"/>
                    <a:pt x="29" y="23"/>
                  </a:cubicBezTo>
                  <a:cubicBezTo>
                    <a:pt x="30" y="24"/>
                    <a:pt x="31" y="25"/>
                    <a:pt x="33" y="25"/>
                  </a:cubicBezTo>
                  <a:cubicBezTo>
                    <a:pt x="37" y="25"/>
                    <a:pt x="40" y="22"/>
                    <a:pt x="40" y="18"/>
                  </a:cubicBezTo>
                  <a:cubicBezTo>
                    <a:pt x="40" y="14"/>
                    <a:pt x="37" y="11"/>
                    <a:pt x="33" y="11"/>
                  </a:cubicBezTo>
                  <a:cubicBezTo>
                    <a:pt x="32" y="11"/>
                    <a:pt x="31" y="11"/>
                    <a:pt x="30" y="10"/>
                  </a:cubicBezTo>
                  <a:cubicBezTo>
                    <a:pt x="28" y="6"/>
                    <a:pt x="25" y="4"/>
                    <a:pt x="21" y="4"/>
                  </a:cubicBezTo>
                  <a:cubicBezTo>
                    <a:pt x="16" y="4"/>
                    <a:pt x="12" y="8"/>
                    <a:pt x="11" y="13"/>
                  </a:cubicBezTo>
                  <a:cubicBezTo>
                    <a:pt x="11" y="13"/>
                    <a:pt x="10" y="14"/>
                    <a:pt x="9" y="14"/>
                  </a:cubicBezTo>
                  <a:cubicBezTo>
                    <a:pt x="7" y="14"/>
                    <a:pt x="4" y="17"/>
                    <a:pt x="4" y="19"/>
                  </a:cubicBezTo>
                  <a:cubicBezTo>
                    <a:pt x="4" y="22"/>
                    <a:pt x="7" y="25"/>
                    <a:pt x="10" y="25"/>
                  </a:cubicBezTo>
                  <a:cubicBezTo>
                    <a:pt x="11" y="25"/>
                    <a:pt x="12" y="24"/>
                    <a:pt x="13" y="23"/>
                  </a:cubicBezTo>
                  <a:cubicBezTo>
                    <a:pt x="14" y="23"/>
                    <a:pt x="15" y="23"/>
                    <a:pt x="16" y="23"/>
                  </a:cubicBezTo>
                  <a:cubicBezTo>
                    <a:pt x="19" y="25"/>
                    <a:pt x="23" y="25"/>
                    <a:pt x="26" y="23"/>
                  </a:cubicBezTo>
                  <a:cubicBezTo>
                    <a:pt x="27" y="23"/>
                    <a:pt x="27" y="23"/>
                    <a:pt x="27" y="23"/>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ndParaRPr>
            </a:p>
          </p:txBody>
        </p:sp>
        <p:sp>
          <p:nvSpPr>
            <p:cNvPr id="14" name="Freeform 14"/>
            <p:cNvSpPr>
              <a:spLocks noEditPoints="1"/>
            </p:cNvSpPr>
            <p:nvPr/>
          </p:nvSpPr>
          <p:spPr bwMode="auto">
            <a:xfrm>
              <a:off x="9585325" y="3487738"/>
              <a:ext cx="315913" cy="419100"/>
            </a:xfrm>
            <a:custGeom>
              <a:avLst/>
              <a:gdLst>
                <a:gd name="T0" fmla="*/ 71 w 81"/>
                <a:gd name="T1" fmla="*/ 6 h 109"/>
                <a:gd name="T2" fmla="*/ 76 w 81"/>
                <a:gd name="T3" fmla="*/ 10 h 109"/>
                <a:gd name="T4" fmla="*/ 76 w 81"/>
                <a:gd name="T5" fmla="*/ 99 h 109"/>
                <a:gd name="T6" fmla="*/ 71 w 81"/>
                <a:gd name="T7" fmla="*/ 103 h 109"/>
                <a:gd name="T8" fmla="*/ 10 w 81"/>
                <a:gd name="T9" fmla="*/ 103 h 109"/>
                <a:gd name="T10" fmla="*/ 6 w 81"/>
                <a:gd name="T11" fmla="*/ 99 h 109"/>
                <a:gd name="T12" fmla="*/ 6 w 81"/>
                <a:gd name="T13" fmla="*/ 10 h 109"/>
                <a:gd name="T14" fmla="*/ 10 w 81"/>
                <a:gd name="T15" fmla="*/ 6 h 109"/>
                <a:gd name="T16" fmla="*/ 71 w 81"/>
                <a:gd name="T17" fmla="*/ 6 h 109"/>
                <a:gd name="T18" fmla="*/ 71 w 81"/>
                <a:gd name="T19" fmla="*/ 0 h 109"/>
                <a:gd name="T20" fmla="*/ 10 w 81"/>
                <a:gd name="T21" fmla="*/ 0 h 109"/>
                <a:gd name="T22" fmla="*/ 0 w 81"/>
                <a:gd name="T23" fmla="*/ 10 h 109"/>
                <a:gd name="T24" fmla="*/ 0 w 81"/>
                <a:gd name="T25" fmla="*/ 99 h 109"/>
                <a:gd name="T26" fmla="*/ 10 w 81"/>
                <a:gd name="T27" fmla="*/ 109 h 109"/>
                <a:gd name="T28" fmla="*/ 71 w 81"/>
                <a:gd name="T29" fmla="*/ 109 h 109"/>
                <a:gd name="T30" fmla="*/ 81 w 81"/>
                <a:gd name="T31" fmla="*/ 99 h 109"/>
                <a:gd name="T32" fmla="*/ 81 w 81"/>
                <a:gd name="T33" fmla="*/ 10 h 109"/>
                <a:gd name="T34" fmla="*/ 71 w 81"/>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9">
                  <a:moveTo>
                    <a:pt x="71" y="6"/>
                  </a:moveTo>
                  <a:cubicBezTo>
                    <a:pt x="74" y="6"/>
                    <a:pt x="76" y="7"/>
                    <a:pt x="76" y="10"/>
                  </a:cubicBezTo>
                  <a:cubicBezTo>
                    <a:pt x="76" y="99"/>
                    <a:pt x="76" y="99"/>
                    <a:pt x="76" y="99"/>
                  </a:cubicBezTo>
                  <a:cubicBezTo>
                    <a:pt x="76" y="102"/>
                    <a:pt x="74" y="103"/>
                    <a:pt x="71" y="103"/>
                  </a:cubicBezTo>
                  <a:cubicBezTo>
                    <a:pt x="10" y="103"/>
                    <a:pt x="10" y="103"/>
                    <a:pt x="10" y="103"/>
                  </a:cubicBezTo>
                  <a:cubicBezTo>
                    <a:pt x="8" y="103"/>
                    <a:pt x="6" y="102"/>
                    <a:pt x="6" y="99"/>
                  </a:cubicBezTo>
                  <a:cubicBezTo>
                    <a:pt x="6" y="10"/>
                    <a:pt x="6" y="10"/>
                    <a:pt x="6" y="10"/>
                  </a:cubicBezTo>
                  <a:cubicBezTo>
                    <a:pt x="6" y="7"/>
                    <a:pt x="8" y="6"/>
                    <a:pt x="10" y="6"/>
                  </a:cubicBezTo>
                  <a:cubicBezTo>
                    <a:pt x="71" y="6"/>
                    <a:pt x="71" y="6"/>
                    <a:pt x="71" y="6"/>
                  </a:cubicBezTo>
                  <a:moveTo>
                    <a:pt x="71" y="0"/>
                  </a:moveTo>
                  <a:cubicBezTo>
                    <a:pt x="10" y="0"/>
                    <a:pt x="10" y="0"/>
                    <a:pt x="10" y="0"/>
                  </a:cubicBezTo>
                  <a:cubicBezTo>
                    <a:pt x="5" y="0"/>
                    <a:pt x="0" y="4"/>
                    <a:pt x="0" y="10"/>
                  </a:cubicBezTo>
                  <a:cubicBezTo>
                    <a:pt x="0" y="99"/>
                    <a:pt x="0" y="99"/>
                    <a:pt x="0" y="99"/>
                  </a:cubicBezTo>
                  <a:cubicBezTo>
                    <a:pt x="0" y="105"/>
                    <a:pt x="5" y="109"/>
                    <a:pt x="10" y="109"/>
                  </a:cubicBezTo>
                  <a:cubicBezTo>
                    <a:pt x="71" y="109"/>
                    <a:pt x="71" y="109"/>
                    <a:pt x="71" y="109"/>
                  </a:cubicBezTo>
                  <a:cubicBezTo>
                    <a:pt x="77" y="109"/>
                    <a:pt x="81" y="105"/>
                    <a:pt x="81" y="99"/>
                  </a:cubicBezTo>
                  <a:cubicBezTo>
                    <a:pt x="81" y="10"/>
                    <a:pt x="81" y="10"/>
                    <a:pt x="81" y="10"/>
                  </a:cubicBezTo>
                  <a:cubicBezTo>
                    <a:pt x="81" y="4"/>
                    <a:pt x="77" y="0"/>
                    <a:pt x="71"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ndParaRPr>
            </a:p>
          </p:txBody>
        </p:sp>
        <p:sp>
          <p:nvSpPr>
            <p:cNvPr id="15" name="Oval 15"/>
            <p:cNvSpPr>
              <a:spLocks noChangeArrowheads="1"/>
            </p:cNvSpPr>
            <p:nvPr/>
          </p:nvSpPr>
          <p:spPr bwMode="auto">
            <a:xfrm>
              <a:off x="9620250"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ndParaRPr>
            </a:p>
          </p:txBody>
        </p:sp>
        <p:sp>
          <p:nvSpPr>
            <p:cNvPr id="16" name="Oval 16"/>
            <p:cNvSpPr>
              <a:spLocks noChangeArrowheads="1"/>
            </p:cNvSpPr>
            <p:nvPr/>
          </p:nvSpPr>
          <p:spPr bwMode="auto">
            <a:xfrm>
              <a:off x="9834563"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ndParaRPr>
            </a:p>
          </p:txBody>
        </p:sp>
      </p:grpSp>
      <p:sp>
        <p:nvSpPr>
          <p:cNvPr id="17" name="圆角矩形 16"/>
          <p:cNvSpPr/>
          <p:nvPr/>
        </p:nvSpPr>
        <p:spPr bwMode="auto">
          <a:xfrm>
            <a:off x="5976156" y="4940522"/>
            <a:ext cx="1909226" cy="360040"/>
          </a:xfrm>
          <a:prstGeom prst="round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宋体" pitchFamily="2" charset="-122"/>
              </a:rPr>
              <a:t>Datastore1</a:t>
            </a:r>
            <a:endParaRPr kumimoji="0" lang="zh-CN" altLang="en-US" sz="1600" b="0" i="0" u="none" strike="noStrike" cap="none" normalizeH="0" baseline="0" dirty="0" smtClean="0">
              <a:ln>
                <a:noFill/>
              </a:ln>
              <a:solidFill>
                <a:schemeClr val="tx1"/>
              </a:solidFill>
              <a:effectLst/>
              <a:latin typeface="+mn-lt"/>
              <a:ea typeface="宋体" pitchFamily="2" charset="-122"/>
            </a:endParaRPr>
          </a:p>
        </p:txBody>
      </p:sp>
      <p:sp>
        <p:nvSpPr>
          <p:cNvPr id="18" name="下箭头 17"/>
          <p:cNvSpPr/>
          <p:nvPr/>
        </p:nvSpPr>
        <p:spPr bwMode="auto">
          <a:xfrm>
            <a:off x="6946644" y="4662021"/>
            <a:ext cx="265113" cy="220018"/>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19" name="下箭头 18"/>
          <p:cNvSpPr/>
          <p:nvPr/>
        </p:nvSpPr>
        <p:spPr bwMode="auto">
          <a:xfrm>
            <a:off x="7356136" y="4662021"/>
            <a:ext cx="265113" cy="220018"/>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Tree>
    <p:extLst>
      <p:ext uri="{BB962C8B-B14F-4D97-AF65-F5344CB8AC3E}">
        <p14:creationId xmlns:p14="http://schemas.microsoft.com/office/powerpoint/2010/main" val="3536940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zh-CN" altLang="en-US" smtClean="0"/>
              <a:t>华为存储虚拟化</a:t>
            </a:r>
            <a:endParaRPr lang="zh-CN" altLang="en-US"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16349981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固态磁盘文件</a:t>
            </a:r>
            <a:endParaRPr lang="zh-CN" altLang="en-US" dirty="0"/>
          </a:p>
        </p:txBody>
      </p:sp>
      <p:sp>
        <p:nvSpPr>
          <p:cNvPr id="2" name="文本占位符 1"/>
          <p:cNvSpPr>
            <a:spLocks noGrp="1"/>
          </p:cNvSpPr>
          <p:nvPr>
            <p:ph type="body" sz="quarter" idx="10"/>
          </p:nvPr>
        </p:nvSpPr>
        <p:spPr/>
        <p:txBody>
          <a:bodyPr/>
          <a:lstStyle/>
          <a:p>
            <a:r>
              <a:rPr lang="zh-CN" altLang="en-US" sz="2000" dirty="0"/>
              <a:t>创建时需要将磁盘文件对应的存储块空间全部进行初始化</a:t>
            </a:r>
            <a:r>
              <a:rPr lang="zh-CN" altLang="en-US" sz="2000" dirty="0" smtClean="0"/>
              <a:t>成</a:t>
            </a:r>
            <a:r>
              <a:rPr lang="en-US" altLang="zh-CN" sz="2000" dirty="0" smtClean="0"/>
              <a:t>”0</a:t>
            </a:r>
            <a:r>
              <a:rPr lang="en-US" altLang="zh-CN" sz="2000" dirty="0"/>
              <a:t>”</a:t>
            </a:r>
            <a:r>
              <a:rPr lang="zh-CN" altLang="en-US" sz="2000" dirty="0"/>
              <a:t>，创建速度慢，</a:t>
            </a:r>
            <a:r>
              <a:rPr lang="en-US" altLang="zh-CN" sz="2000" dirty="0"/>
              <a:t>IO</a:t>
            </a:r>
            <a:r>
              <a:rPr lang="zh-CN" altLang="en-US" sz="2000" dirty="0"/>
              <a:t>性能最佳；用于对</a:t>
            </a:r>
            <a:r>
              <a:rPr lang="en-US" altLang="zh-CN" sz="2000" dirty="0"/>
              <a:t>IOPS</a:t>
            </a:r>
            <a:r>
              <a:rPr lang="zh-CN" altLang="en-US" sz="2000" dirty="0"/>
              <a:t>要求较高的</a:t>
            </a:r>
            <a:r>
              <a:rPr lang="zh-CN" altLang="en-US" sz="2000" dirty="0" smtClean="0"/>
              <a:t>场景。</a:t>
            </a:r>
            <a:endParaRPr lang="zh-CN" altLang="en-US" sz="2000" dirty="0"/>
          </a:p>
          <a:p>
            <a:r>
              <a:rPr lang="zh-CN" altLang="en-US" sz="2000" dirty="0"/>
              <a:t>磁盘大小恒定，创建后使用空间和预留空间</a:t>
            </a:r>
            <a:r>
              <a:rPr lang="zh-CN" altLang="en-US" sz="2000" dirty="0" smtClean="0"/>
              <a:t>相等。</a:t>
            </a:r>
            <a:endParaRPr lang="zh-CN" altLang="en-US" sz="2000" dirty="0"/>
          </a:p>
          <a:p>
            <a:r>
              <a:rPr lang="zh-CN" altLang="en-US" sz="2000" dirty="0"/>
              <a:t>未写满的时候内部空间包含大量</a:t>
            </a:r>
            <a:r>
              <a:rPr lang="en-US" altLang="zh-CN" sz="2000" dirty="0"/>
              <a:t>0</a:t>
            </a:r>
            <a:r>
              <a:rPr lang="zh-CN" altLang="en-US" sz="2000" dirty="0"/>
              <a:t>，数据冗余度很</a:t>
            </a:r>
            <a:r>
              <a:rPr lang="zh-CN" altLang="en-US" sz="2000" dirty="0" smtClean="0"/>
              <a:t>高。</a:t>
            </a:r>
            <a:endParaRPr lang="zh-CN" altLang="en-US" sz="2000" dirty="0"/>
          </a:p>
          <a:p>
            <a:r>
              <a:rPr lang="zh-CN" altLang="en-US" sz="2000" dirty="0"/>
              <a:t>应用在系统中的普通</a:t>
            </a:r>
            <a:r>
              <a:rPr lang="zh-CN" altLang="en-US" sz="2000" dirty="0" smtClean="0"/>
              <a:t>卷。</a:t>
            </a:r>
            <a:endParaRPr lang="zh-CN" altLang="en-US" sz="2000" dirty="0"/>
          </a:p>
          <a:p>
            <a:endParaRPr 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4138157896"/>
              </p:ext>
            </p:extLst>
          </p:nvPr>
        </p:nvGraphicFramePr>
        <p:xfrm>
          <a:off x="773479" y="3986669"/>
          <a:ext cx="7812868" cy="2016224"/>
        </p:xfrm>
        <a:graphic>
          <a:graphicData uri="http://schemas.openxmlformats.org/drawingml/2006/table">
            <a:tbl>
              <a:tblPr/>
              <a:tblGrid>
                <a:gridCol w="5544616"/>
                <a:gridCol w="2268252"/>
              </a:tblGrid>
              <a:tr h="481927">
                <a:tc>
                  <a:txBody>
                    <a:bodyPr/>
                    <a:lstStyle/>
                    <a:p>
                      <a:pPr algn="ctr" fontAlgn="ctr"/>
                      <a:r>
                        <a:rPr lang="en-US" altLang="zh-CN" sz="1800" b="0" i="0" u="none" strike="noStrike" dirty="0" smtClean="0">
                          <a:latin typeface="+mn-lt"/>
                        </a:rPr>
                        <a:t>0</a:t>
                      </a:r>
                      <a:r>
                        <a:rPr lang="zh-CN" altLang="en-US" sz="1800" b="0" i="0" u="none" strike="noStrike" dirty="0" smtClean="0">
                          <a:latin typeface="宋体"/>
                        </a:rPr>
                        <a:t>扇区 </a:t>
                      </a:r>
                      <a:r>
                        <a:rPr lang="en-US" altLang="zh-CN" sz="1800" b="0" i="0" u="none" strike="noStrike" dirty="0" smtClean="0">
                          <a:latin typeface="宋体"/>
                        </a:rPr>
                        <a:t>……</a:t>
                      </a:r>
                      <a:endParaRPr lang="en-US" altLang="zh-CN" sz="1800" b="0" i="0" u="none" strike="noStrike" dirty="0">
                        <a:latin typeface="宋体"/>
                      </a:endParaRPr>
                    </a:p>
                  </a:txBody>
                  <a:tcPr marL="7102" marR="7102" marT="710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zh-CN" altLang="en-US" sz="1800" b="0" i="0" u="none" strike="noStrike" dirty="0">
                          <a:latin typeface="宋体"/>
                        </a:rPr>
                        <a:t>最后一个扇区</a:t>
                      </a:r>
                    </a:p>
                  </a:txBody>
                  <a:tcPr marL="7102" marR="7102" marT="710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r>
              <a:tr h="1534297">
                <a:tc>
                  <a:txBody>
                    <a:bodyPr/>
                    <a:lstStyle/>
                    <a:p>
                      <a:pPr algn="ctr" fontAlgn="ctr"/>
                      <a:r>
                        <a:rPr lang="zh-CN" altLang="en-US" sz="1800" b="0" i="0" u="none" strike="noStrike" dirty="0">
                          <a:latin typeface="宋体"/>
                        </a:rPr>
                        <a:t>数据区</a:t>
                      </a:r>
                    </a:p>
                  </a:txBody>
                  <a:tcPr marL="7102" marR="7102" marT="710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ctr"/>
                      <a:r>
                        <a:rPr lang="zh-CN" altLang="en-US" sz="1800" b="0" i="0" u="none" strike="noStrike" dirty="0">
                          <a:latin typeface="宋体"/>
                        </a:rPr>
                        <a:t>磁盘属性信息</a:t>
                      </a:r>
                    </a:p>
                  </a:txBody>
                  <a:tcPr marL="7102" marR="7102" marT="710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r>
            </a:tbl>
          </a:graphicData>
        </a:graphic>
      </p:graphicFrame>
    </p:spTree>
    <p:extLst>
      <p:ext uri="{BB962C8B-B14F-4D97-AF65-F5344CB8AC3E}">
        <p14:creationId xmlns:p14="http://schemas.microsoft.com/office/powerpoint/2010/main" val="3658288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动态磁盘文件</a:t>
            </a:r>
            <a:endParaRPr lang="zh-CN" altLang="en-US" dirty="0"/>
          </a:p>
        </p:txBody>
      </p:sp>
      <p:sp>
        <p:nvSpPr>
          <p:cNvPr id="2" name="文本占位符 1"/>
          <p:cNvSpPr>
            <a:spLocks noGrp="1"/>
          </p:cNvSpPr>
          <p:nvPr>
            <p:ph type="body" sz="quarter" idx="10"/>
          </p:nvPr>
        </p:nvSpPr>
        <p:spPr/>
        <p:txBody>
          <a:bodyPr/>
          <a:lstStyle/>
          <a:p>
            <a:r>
              <a:rPr lang="zh-CN" altLang="en-US" sz="1600" dirty="0"/>
              <a:t>创建时只需写头和结束块，创建速度块，</a:t>
            </a:r>
            <a:r>
              <a:rPr lang="en-US" altLang="zh-CN" sz="1600" dirty="0"/>
              <a:t>IO</a:t>
            </a:r>
            <a:r>
              <a:rPr lang="zh-CN" altLang="en-US" sz="1600" dirty="0"/>
              <a:t>性能较差；应用于精简磁盘和普通延迟置零</a:t>
            </a:r>
            <a:r>
              <a:rPr lang="zh-CN" altLang="en-US" sz="1600" dirty="0" smtClean="0"/>
              <a:t>磁盘。</a:t>
            </a:r>
            <a:endParaRPr lang="zh-CN" altLang="en-US" sz="1600" dirty="0"/>
          </a:p>
          <a:p>
            <a:r>
              <a:rPr lang="zh-CN" altLang="en-US" sz="1600" dirty="0"/>
              <a:t>磁盘大小会随着用户写入数据而增长，但不随着用户删除数据而缩减，只能通过磁盘空间回收来手动缩减应用在系统中的精简磁盘</a:t>
            </a:r>
            <a:r>
              <a:rPr lang="zh-CN" altLang="en-US" sz="1600" dirty="0" smtClean="0"/>
              <a:t>空间。</a:t>
            </a:r>
            <a:endParaRPr lang="zh-CN" altLang="en-US" sz="1600" dirty="0"/>
          </a:p>
          <a:p>
            <a:r>
              <a:rPr lang="zh-CN" altLang="en-US" sz="1600" dirty="0"/>
              <a:t>通过工具可以和静态磁盘互相转换；例如，可以从一个精简磁盘的模板部署一个普通磁盘的</a:t>
            </a:r>
            <a:r>
              <a:rPr lang="zh-CN" altLang="en-US" sz="1600" dirty="0" smtClean="0"/>
              <a:t>虚拟机。</a:t>
            </a:r>
            <a:endParaRPr lang="zh-CN" altLang="en-US" sz="1600" dirty="0"/>
          </a:p>
          <a:p>
            <a:endParaRPr lang="en-US" sz="1600" dirty="0"/>
          </a:p>
        </p:txBody>
      </p:sp>
      <p:graphicFrame>
        <p:nvGraphicFramePr>
          <p:cNvPr id="5" name="表格 4"/>
          <p:cNvGraphicFramePr>
            <a:graphicFrameLocks noGrp="1"/>
          </p:cNvGraphicFramePr>
          <p:nvPr>
            <p:extLst>
              <p:ext uri="{D42A27DB-BD31-4B8C-83A1-F6EECF244321}">
                <p14:modId xmlns:p14="http://schemas.microsoft.com/office/powerpoint/2010/main" val="3392169671"/>
              </p:ext>
            </p:extLst>
          </p:nvPr>
        </p:nvGraphicFramePr>
        <p:xfrm>
          <a:off x="755576" y="3705339"/>
          <a:ext cx="7795088" cy="2448272"/>
        </p:xfrm>
        <a:graphic>
          <a:graphicData uri="http://schemas.openxmlformats.org/drawingml/2006/table">
            <a:tbl>
              <a:tblPr/>
              <a:tblGrid>
                <a:gridCol w="630292"/>
                <a:gridCol w="396044"/>
                <a:gridCol w="344587"/>
                <a:gridCol w="462901"/>
                <a:gridCol w="723281"/>
                <a:gridCol w="737483"/>
                <a:gridCol w="1056251"/>
                <a:gridCol w="743949"/>
                <a:gridCol w="900100"/>
                <a:gridCol w="864096"/>
                <a:gridCol w="936104"/>
              </a:tblGrid>
              <a:tr h="709693">
                <a:tc>
                  <a:txBody>
                    <a:bodyPr/>
                    <a:lstStyle/>
                    <a:p>
                      <a:pPr algn="ctr" fontAlgn="ctr"/>
                      <a:r>
                        <a:rPr lang="en-US" altLang="zh-CN" sz="1800" b="0" i="0" u="none" strike="noStrike" kern="1200" dirty="0">
                          <a:solidFill>
                            <a:schemeClr val="tx1"/>
                          </a:solidFill>
                          <a:latin typeface="+mn-lt"/>
                          <a:ea typeface="+mn-ea"/>
                          <a:cs typeface="+mn-cs"/>
                        </a:rPr>
                        <a:t>0</a:t>
                      </a:r>
                      <a:r>
                        <a:rPr lang="zh-CN" altLang="en-US" sz="1800" b="0" i="0" u="none" strike="noStrike" dirty="0">
                          <a:latin typeface="宋体"/>
                        </a:rPr>
                        <a:t>扇区</a:t>
                      </a:r>
                    </a:p>
                  </a:txBody>
                  <a:tcPr marL="3251" marR="3251" marT="3251"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fontAlgn="ctr" latinLnBrk="0" hangingPunct="1"/>
                      <a:r>
                        <a:rPr lang="en-US" altLang="zh-CN" sz="1800" b="0" i="0" u="none" strike="noStrike" kern="1200" dirty="0">
                          <a:solidFill>
                            <a:schemeClr val="tx1"/>
                          </a:solidFill>
                          <a:latin typeface="+mn-lt"/>
                          <a:ea typeface="+mn-ea"/>
                          <a:cs typeface="+mn-cs"/>
                        </a:rPr>
                        <a:t>1</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b="0" i="0" u="none" strike="noStrike" dirty="0">
                          <a:latin typeface="+mn-lt"/>
                        </a:rPr>
                        <a:t>2</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altLang="zh-CN" sz="1800" b="0" i="0" u="none" strike="noStrike" dirty="0">
                          <a:latin typeface="宋体"/>
                        </a:rPr>
                        <a:t>……</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0" i="0" u="none" strike="noStrike" kern="1200" dirty="0">
                          <a:solidFill>
                            <a:schemeClr val="tx1"/>
                          </a:solidFill>
                          <a:latin typeface="+mn-lt"/>
                          <a:ea typeface="+mn-ea"/>
                          <a:cs typeface="+mn-cs"/>
                        </a:rPr>
                        <a:t>m</a:t>
                      </a:r>
                      <a:r>
                        <a:rPr lang="zh-CN" altLang="en-US" sz="1800" b="0" i="0" u="none" strike="noStrike" dirty="0">
                          <a:latin typeface="宋体"/>
                        </a:rPr>
                        <a:t>扇区</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1800" b="0" i="0" u="none" strike="noStrike" kern="1200" dirty="0">
                          <a:solidFill>
                            <a:schemeClr val="tx1"/>
                          </a:solidFill>
                          <a:latin typeface="+mn-lt"/>
                          <a:ea typeface="+mn-ea"/>
                          <a:cs typeface="+mn-cs"/>
                        </a:rPr>
                        <a:t>n0</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b="0" i="0" u="none" strike="noStrike" dirty="0">
                          <a:latin typeface="宋体"/>
                        </a:rPr>
                        <a:t>……</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fontAlgn="ctr" latinLnBrk="0" hangingPunct="1"/>
                      <a:r>
                        <a:rPr lang="en-US" sz="1800" b="0" i="0" u="none" strike="noStrike" kern="1200" dirty="0">
                          <a:solidFill>
                            <a:schemeClr val="tx1"/>
                          </a:solidFill>
                          <a:latin typeface="+mn-lt"/>
                          <a:ea typeface="+mn-ea"/>
                          <a:cs typeface="+mn-cs"/>
                        </a:rPr>
                        <a:t>n1</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b="0" i="0" u="none" strike="noStrike" dirty="0">
                          <a:latin typeface="宋体"/>
                        </a:rPr>
                        <a:t>……</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altLang="zh-CN" sz="1800" b="0" i="0" u="none" strike="noStrike" dirty="0">
                          <a:latin typeface="宋体"/>
                        </a:rPr>
                        <a:t>……</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b="0" i="0" u="none" strike="noStrike" dirty="0">
                          <a:latin typeface="宋体"/>
                        </a:rPr>
                        <a:t>最后</a:t>
                      </a:r>
                      <a:br>
                        <a:rPr lang="zh-CN" altLang="en-US" sz="1800" b="0" i="0" u="none" strike="noStrike" dirty="0">
                          <a:latin typeface="宋体"/>
                        </a:rPr>
                      </a:br>
                      <a:r>
                        <a:rPr lang="zh-CN" altLang="en-US" sz="1800" b="0" i="0" u="none" strike="noStrike" dirty="0">
                          <a:latin typeface="宋体"/>
                        </a:rPr>
                        <a:t>一个扇区</a:t>
                      </a:r>
                    </a:p>
                  </a:txBody>
                  <a:tcPr marL="3251" marR="3251" marT="3251"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1738579">
                <a:tc gridSpan="5">
                  <a:txBody>
                    <a:bodyPr/>
                    <a:lstStyle/>
                    <a:p>
                      <a:pPr algn="ctr" fontAlgn="ctr"/>
                      <a:r>
                        <a:rPr lang="zh-CN" altLang="en-US" sz="1600" b="0" i="0" u="none" strike="noStrike" dirty="0">
                          <a:latin typeface="宋体"/>
                        </a:rPr>
                        <a:t>属性信息</a:t>
                      </a:r>
                    </a:p>
                  </a:txBody>
                  <a:tcPr marL="3251" marR="3251" marT="3251"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600" b="0" i="0" u="none" strike="noStrike" dirty="0" smtClean="0">
                          <a:latin typeface="宋体"/>
                        </a:rPr>
                        <a:t>位表</a:t>
                      </a:r>
                      <a:r>
                        <a:rPr lang="en-US" altLang="zh-CN" sz="1600" b="0" i="0" u="none" strike="noStrike" dirty="0" smtClean="0">
                          <a:latin typeface="+mn-lt"/>
                        </a:rPr>
                        <a:t>0</a:t>
                      </a:r>
                      <a:endParaRPr lang="en-US" sz="1600" b="0" i="0" u="none" strike="noStrike" dirty="0">
                        <a:latin typeface="+mn-lt"/>
                      </a:endParaRP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ctr"/>
                      <a:r>
                        <a:rPr lang="zh-CN" altLang="en-US" sz="1600" b="0" i="0" u="none" strike="noStrike" dirty="0">
                          <a:latin typeface="宋体"/>
                        </a:rPr>
                        <a:t>数据区</a:t>
                      </a:r>
                      <a:r>
                        <a:rPr lang="en-US" altLang="zh-CN" sz="1600" b="0" i="0" u="none" strike="noStrike" dirty="0">
                          <a:latin typeface="+mn-lt"/>
                        </a:rPr>
                        <a:t>0</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ctr"/>
                      <a:r>
                        <a:rPr lang="zh-CN" altLang="en-US" sz="1600" b="0" i="0" u="none" strike="noStrike" dirty="0" smtClean="0">
                          <a:latin typeface="宋体"/>
                        </a:rPr>
                        <a:t>位表</a:t>
                      </a:r>
                      <a:r>
                        <a:rPr lang="en-US" altLang="zh-CN" sz="1600" b="0" i="0" u="none" strike="noStrike" dirty="0" smtClean="0">
                          <a:latin typeface="+mn-lt"/>
                        </a:rPr>
                        <a:t>1</a:t>
                      </a:r>
                      <a:endParaRPr lang="en-US" sz="1600" b="0" i="0" u="none" strike="noStrike" dirty="0">
                        <a:latin typeface="+mn-lt"/>
                      </a:endParaRP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ctr"/>
                      <a:r>
                        <a:rPr lang="zh-CN" altLang="en-US" sz="1600" b="0" i="0" u="none" strike="noStrike" dirty="0">
                          <a:latin typeface="宋体"/>
                        </a:rPr>
                        <a:t>数据区</a:t>
                      </a:r>
                      <a:r>
                        <a:rPr lang="en-US" altLang="zh-CN" sz="1600" b="0" i="0" u="none" strike="noStrike" dirty="0">
                          <a:latin typeface="+mn-lt"/>
                        </a:rPr>
                        <a:t>1</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ctr"/>
                      <a:r>
                        <a:rPr lang="en-US" altLang="zh-CN" sz="1600" b="0" i="0" u="none" strike="noStrike" dirty="0">
                          <a:latin typeface="宋体"/>
                        </a:rPr>
                        <a:t>……</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ctr"/>
                      <a:r>
                        <a:rPr lang="zh-CN" altLang="en-US" sz="1600" b="0" i="0" u="none" strike="noStrike" dirty="0">
                          <a:latin typeface="宋体"/>
                        </a:rPr>
                        <a:t>属性信息</a:t>
                      </a:r>
                    </a:p>
                  </a:txBody>
                  <a:tcPr marL="3251" marR="3251" marT="3251"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r>
            </a:tbl>
          </a:graphicData>
        </a:graphic>
      </p:graphicFrame>
    </p:spTree>
    <p:extLst>
      <p:ext uri="{BB962C8B-B14F-4D97-AF65-F5344CB8AC3E}">
        <p14:creationId xmlns:p14="http://schemas.microsoft.com/office/powerpoint/2010/main" val="3915802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差分磁盘文件</a:t>
            </a:r>
            <a:endParaRPr lang="zh-CN" altLang="en-US" dirty="0"/>
          </a:p>
        </p:txBody>
      </p:sp>
      <p:sp>
        <p:nvSpPr>
          <p:cNvPr id="7" name="文本占位符 6"/>
          <p:cNvSpPr>
            <a:spLocks noGrp="1"/>
          </p:cNvSpPr>
          <p:nvPr>
            <p:ph type="body" sz="quarter" idx="10"/>
          </p:nvPr>
        </p:nvSpPr>
        <p:spPr/>
        <p:txBody>
          <a:bodyPr/>
          <a:lstStyle/>
          <a:p>
            <a:r>
              <a:rPr lang="zh-CN" altLang="en-US" sz="1600" dirty="0"/>
              <a:t>差分磁盘的结构和动态磁盘一模一样，只是文件头中会记录它的父文件</a:t>
            </a:r>
            <a:r>
              <a:rPr lang="zh-CN" altLang="en-US" sz="1600" dirty="0" smtClean="0"/>
              <a:t>路径。</a:t>
            </a:r>
            <a:endParaRPr lang="zh-CN" altLang="en-US" sz="1600" dirty="0"/>
          </a:p>
          <a:p>
            <a:r>
              <a:rPr lang="zh-CN" altLang="en-US" sz="1600" dirty="0"/>
              <a:t>差分卷不能独立存在，必须能够访问到父文件才能正常</a:t>
            </a:r>
            <a:r>
              <a:rPr lang="zh-CN" altLang="en-US" sz="1600" dirty="0" smtClean="0"/>
              <a:t>工作。</a:t>
            </a:r>
            <a:endParaRPr lang="zh-CN" altLang="en-US" sz="1600" dirty="0"/>
          </a:p>
          <a:p>
            <a:r>
              <a:rPr lang="zh-CN" altLang="en-US" sz="1600" dirty="0"/>
              <a:t>差分卷也可以成为父</a:t>
            </a:r>
            <a:r>
              <a:rPr lang="zh-CN" altLang="en-US" sz="1600" dirty="0" smtClean="0"/>
              <a:t>文件。</a:t>
            </a:r>
            <a:endParaRPr lang="zh-CN" altLang="en-US" sz="1600" dirty="0"/>
          </a:p>
          <a:p>
            <a:r>
              <a:rPr lang="zh-CN" altLang="en-US" sz="1600" dirty="0"/>
              <a:t>差分磁盘的特性和动态盘类似，但是很多业务有</a:t>
            </a:r>
            <a:r>
              <a:rPr lang="zh-CN" altLang="en-US" sz="1600" dirty="0" smtClean="0"/>
              <a:t>限制。</a:t>
            </a:r>
            <a:endParaRPr lang="zh-CN" altLang="en-US" sz="1600" dirty="0"/>
          </a:p>
          <a:p>
            <a:r>
              <a:rPr lang="zh-CN" altLang="en-US" sz="1600" dirty="0"/>
              <a:t>差分磁盘以块为单位记录相对于父文件的</a:t>
            </a:r>
            <a:r>
              <a:rPr lang="zh-CN" altLang="en-US" sz="1600" dirty="0" smtClean="0"/>
              <a:t>修改。</a:t>
            </a:r>
            <a:endParaRPr lang="zh-CN" altLang="en-US" sz="1600" dirty="0"/>
          </a:p>
          <a:p>
            <a:r>
              <a:rPr lang="zh-CN" altLang="en-US" sz="1600" dirty="0"/>
              <a:t>配合快照、非持久化磁盘、链接克隆等功能被使用，起到保护源盘不被修改，并可以跟踪虚拟机磁盘差异数据的</a:t>
            </a:r>
            <a:r>
              <a:rPr lang="zh-CN" altLang="en-US" sz="1600" dirty="0" smtClean="0"/>
              <a:t>作用。</a:t>
            </a:r>
            <a:endParaRPr lang="zh-CN" altLang="en-US" sz="1600" dirty="0"/>
          </a:p>
          <a:p>
            <a:endParaRPr lang="en-US" sz="1600" dirty="0"/>
          </a:p>
        </p:txBody>
      </p:sp>
      <p:graphicFrame>
        <p:nvGraphicFramePr>
          <p:cNvPr id="5" name="表格 4"/>
          <p:cNvGraphicFramePr>
            <a:graphicFrameLocks noGrp="1"/>
          </p:cNvGraphicFramePr>
          <p:nvPr>
            <p:extLst>
              <p:ext uri="{D42A27DB-BD31-4B8C-83A1-F6EECF244321}">
                <p14:modId xmlns:p14="http://schemas.microsoft.com/office/powerpoint/2010/main" val="3780839324"/>
              </p:ext>
            </p:extLst>
          </p:nvPr>
        </p:nvGraphicFramePr>
        <p:xfrm>
          <a:off x="791777" y="4329100"/>
          <a:ext cx="7740663" cy="1584176"/>
        </p:xfrm>
        <a:graphic>
          <a:graphicData uri="http://schemas.openxmlformats.org/drawingml/2006/table">
            <a:tbl>
              <a:tblPr/>
              <a:tblGrid>
                <a:gridCol w="410053"/>
                <a:gridCol w="279098"/>
                <a:gridCol w="382862"/>
                <a:gridCol w="382862"/>
                <a:gridCol w="497721"/>
                <a:gridCol w="268003"/>
                <a:gridCol w="268003"/>
                <a:gridCol w="306289"/>
                <a:gridCol w="421149"/>
                <a:gridCol w="612580"/>
                <a:gridCol w="765725"/>
                <a:gridCol w="734050"/>
                <a:gridCol w="756084"/>
                <a:gridCol w="612068"/>
                <a:gridCol w="1044116"/>
              </a:tblGrid>
              <a:tr h="792088">
                <a:tc>
                  <a:txBody>
                    <a:bodyPr/>
                    <a:lstStyle/>
                    <a:p>
                      <a:pPr algn="ctr" fontAlgn="ctr"/>
                      <a:r>
                        <a:rPr lang="en-US" altLang="zh-CN" sz="1800" b="0" i="0" u="none" strike="noStrike" dirty="0">
                          <a:latin typeface="+mn-lt"/>
                        </a:rPr>
                        <a:t>0</a:t>
                      </a:r>
                      <a:r>
                        <a:rPr lang="zh-CN" altLang="en-US" sz="1800" b="0" i="0" u="none" strike="noStrike" dirty="0">
                          <a:latin typeface="宋体"/>
                        </a:rPr>
                        <a:t>扇区</a:t>
                      </a:r>
                    </a:p>
                  </a:txBody>
                  <a:tcPr marL="3251" marR="3251" marT="3251"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altLang="zh-CN" sz="1800" b="0" i="0" u="none" strike="noStrike" kern="1200" dirty="0">
                          <a:solidFill>
                            <a:schemeClr val="tx1"/>
                          </a:solidFill>
                          <a:latin typeface="+mn-lt"/>
                          <a:ea typeface="+mn-ea"/>
                          <a:cs typeface="+mn-cs"/>
                        </a:rPr>
                        <a:t>1</a:t>
                      </a:r>
                    </a:p>
                  </a:txBody>
                  <a:tcPr marL="3251" marR="3251" marT="3251" marB="0" anchor="ctr">
                    <a:lnL w="6350" cap="flat" cmpd="sng" algn="ctr">
                      <a:no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ctr"/>
                      <a:r>
                        <a:rPr lang="en-US" altLang="zh-CN" sz="1800" b="0" i="0" u="none" strike="noStrike" dirty="0">
                          <a:latin typeface="+mn-lt"/>
                        </a:rPr>
                        <a:t>2</a:t>
                      </a:r>
                    </a:p>
                  </a:txBody>
                  <a:tcPr marL="3251" marR="3251" marT="3251"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2"/>
                    </a:solidFill>
                  </a:tcPr>
                </a:tc>
                <a:tc>
                  <a:txBody>
                    <a:bodyPr/>
                    <a:lstStyle/>
                    <a:p>
                      <a:pPr algn="ctr" fontAlgn="ctr"/>
                      <a:r>
                        <a:rPr lang="en-US" altLang="zh-CN" sz="1800" b="0" i="0" u="none" strike="noStrike" dirty="0">
                          <a:latin typeface="宋体"/>
                        </a:rPr>
                        <a:t>……</a:t>
                      </a:r>
                    </a:p>
                  </a:txBody>
                  <a:tcPr marL="3251" marR="3251" marT="3251"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ctr"/>
                      <a:r>
                        <a:rPr lang="en-US" sz="1800" b="0" i="0" u="none" strike="noStrike" kern="1200" dirty="0">
                          <a:solidFill>
                            <a:schemeClr val="tx1"/>
                          </a:solidFill>
                          <a:latin typeface="+mn-lt"/>
                          <a:ea typeface="+mn-ea"/>
                          <a:cs typeface="+mn-cs"/>
                        </a:rPr>
                        <a:t>m</a:t>
                      </a:r>
                      <a:r>
                        <a:rPr lang="zh-CN" altLang="en-US" sz="1800" b="0" i="0" u="none" strike="noStrike" dirty="0">
                          <a:latin typeface="宋体"/>
                        </a:rPr>
                        <a:t>扇区</a:t>
                      </a:r>
                    </a:p>
                  </a:txBody>
                  <a:tcPr marL="3251" marR="3251" marT="3251"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2"/>
                    </a:solidFill>
                  </a:tcPr>
                </a:tc>
                <a:tc>
                  <a:txBody>
                    <a:bodyPr/>
                    <a:lstStyle/>
                    <a:p>
                      <a:pPr algn="ctr" fontAlgn="ctr"/>
                      <a:r>
                        <a:rPr lang="en-US" altLang="zh-CN" sz="1800" b="0" i="0" u="none" strike="noStrike" dirty="0" smtClean="0">
                          <a:latin typeface="+mn-lt"/>
                        </a:rPr>
                        <a:t>1</a:t>
                      </a:r>
                      <a:endParaRPr lang="zh-CN" altLang="en-US" sz="1800" b="0" i="0" u="none" strike="noStrike" dirty="0">
                        <a:latin typeface="+mn-lt"/>
                      </a:endParaRPr>
                    </a:p>
                  </a:txBody>
                  <a:tcPr marL="3251" marR="3251" marT="3251"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ctr"/>
                      <a:r>
                        <a:rPr lang="en-US" altLang="zh-CN" sz="1800" b="0" i="0" u="none" strike="noStrike" dirty="0" smtClean="0">
                          <a:latin typeface="+mn-lt"/>
                        </a:rPr>
                        <a:t>2</a:t>
                      </a:r>
                      <a:endParaRPr lang="zh-CN" altLang="en-US" sz="1800" b="0" i="0" u="none" strike="noStrike" dirty="0">
                        <a:latin typeface="+mn-lt"/>
                      </a:endParaRPr>
                    </a:p>
                  </a:txBody>
                  <a:tcPr marL="3251" marR="3251" marT="3251"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2"/>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800" b="0" i="0" u="none" strike="noStrike" dirty="0" smtClean="0">
                          <a:latin typeface="宋体"/>
                        </a:rPr>
                        <a:t>……</a:t>
                      </a:r>
                    </a:p>
                  </a:txBody>
                  <a:tcPr marL="3251" marR="3251" marT="3251"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fontAlgn="ctr"/>
                      <a:r>
                        <a:rPr lang="en-US" altLang="zh-CN" sz="1800" b="0" i="0" u="none" strike="noStrike" dirty="0" smtClean="0">
                          <a:latin typeface="+mn-lt"/>
                        </a:rPr>
                        <a:t>K</a:t>
                      </a:r>
                      <a:r>
                        <a:rPr lang="zh-CN" altLang="en-US" sz="1800" b="0" i="0" u="none" strike="noStrike" dirty="0" smtClean="0">
                          <a:latin typeface="宋体"/>
                        </a:rPr>
                        <a:t>扇区</a:t>
                      </a:r>
                      <a:endParaRPr lang="zh-CN" altLang="en-US" sz="1800" b="0" i="0" u="none" strike="noStrike" dirty="0">
                        <a:latin typeface="宋体"/>
                      </a:endParaRPr>
                    </a:p>
                  </a:txBody>
                  <a:tcPr marL="3251" marR="3251" marT="3251"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2"/>
                    </a:solidFill>
                  </a:tcPr>
                </a:tc>
                <a:tc>
                  <a:txBody>
                    <a:bodyPr/>
                    <a:lstStyle/>
                    <a:p>
                      <a:pPr algn="ctr" fontAlgn="ctr"/>
                      <a:r>
                        <a:rPr lang="en-US" sz="1800" b="0" i="0" u="none" strike="noStrike" dirty="0">
                          <a:latin typeface="+mn-lt"/>
                        </a:rPr>
                        <a:t>n0</a:t>
                      </a:r>
                    </a:p>
                  </a:txBody>
                  <a:tcPr marL="3251" marR="3251" marT="3251" marB="0" anchor="ctr">
                    <a:lnL w="12700" cmpd="sng">
                      <a:noFill/>
                      <a:prstDash val="soli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latin typeface="宋体"/>
                        </a:rPr>
                        <a:t>……</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1800" b="0" i="0" u="none" strike="noStrike" dirty="0">
                          <a:latin typeface="+mn-lt"/>
                        </a:rPr>
                        <a:t>n1</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latin typeface="宋体"/>
                        </a:rPr>
                        <a:t>……</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altLang="zh-CN" sz="1800" b="0" i="0" u="none" strike="noStrike" dirty="0">
                          <a:latin typeface="宋体"/>
                        </a:rPr>
                        <a:t>……</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zh-CN" altLang="en-US" sz="1800" b="0" i="0" u="none" strike="noStrike" dirty="0">
                          <a:latin typeface="宋体"/>
                        </a:rPr>
                        <a:t>最后</a:t>
                      </a:r>
                      <a:br>
                        <a:rPr lang="zh-CN" altLang="en-US" sz="1800" b="0" i="0" u="none" strike="noStrike" dirty="0">
                          <a:latin typeface="宋体"/>
                        </a:rPr>
                      </a:br>
                      <a:r>
                        <a:rPr lang="zh-CN" altLang="en-US" sz="1800" b="0" i="0" u="none" strike="noStrike" dirty="0">
                          <a:latin typeface="宋体"/>
                        </a:rPr>
                        <a:t>一个扇区</a:t>
                      </a:r>
                    </a:p>
                  </a:txBody>
                  <a:tcPr marL="3251" marR="3251" marT="3251"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792088">
                <a:tc gridSpan="5">
                  <a:txBody>
                    <a:bodyPr/>
                    <a:lstStyle/>
                    <a:p>
                      <a:pPr algn="ctr" fontAlgn="ctr"/>
                      <a:r>
                        <a:rPr lang="zh-CN" altLang="en-US" sz="1600" b="0" i="0" u="none" strike="noStrike" dirty="0">
                          <a:latin typeface="宋体"/>
                        </a:rPr>
                        <a:t>属性信息</a:t>
                      </a:r>
                    </a:p>
                  </a:txBody>
                  <a:tcPr marL="3251" marR="3251" marT="3251"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zh-CN" altLang="en-US" sz="1600" b="0" i="0" u="none" strike="noStrike" dirty="0" smtClean="0">
                          <a:solidFill>
                            <a:srgbClr val="002060"/>
                          </a:solidFill>
                          <a:latin typeface="宋体"/>
                        </a:rPr>
                        <a:t>父文件信息</a:t>
                      </a:r>
                      <a:endParaRPr lang="zh-CN" altLang="en-US" sz="1600" b="0" i="0" u="none" strike="noStrike" dirty="0">
                        <a:solidFill>
                          <a:srgbClr val="002060"/>
                        </a:solidFill>
                        <a:latin typeface="宋体"/>
                      </a:endParaRP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600" b="0" i="0" u="none" strike="noStrike" dirty="0" smtClean="0">
                          <a:latin typeface="宋体"/>
                        </a:rPr>
                        <a:t>位表</a:t>
                      </a:r>
                      <a:r>
                        <a:rPr lang="en-US" altLang="zh-CN" sz="1600" b="0" i="0" u="none" strike="noStrike" kern="1200" dirty="0" smtClean="0">
                          <a:solidFill>
                            <a:schemeClr val="tx1"/>
                          </a:solidFill>
                          <a:latin typeface="+mn-lt"/>
                          <a:ea typeface="+mn-ea"/>
                          <a:cs typeface="+mn-cs"/>
                        </a:rPr>
                        <a:t>0</a:t>
                      </a:r>
                      <a:endParaRPr lang="en-US" sz="1600" b="0" i="0" u="none" strike="noStrike" kern="1200" dirty="0">
                        <a:solidFill>
                          <a:schemeClr val="tx1"/>
                        </a:solidFill>
                        <a:latin typeface="+mn-lt"/>
                        <a:ea typeface="+mn-ea"/>
                        <a:cs typeface="+mn-cs"/>
                      </a:endParaRP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ctr"/>
                      <a:r>
                        <a:rPr lang="zh-CN" altLang="en-US" sz="1600" b="0" i="0" u="none" strike="noStrike" dirty="0">
                          <a:latin typeface="宋体"/>
                        </a:rPr>
                        <a:t>数据区</a:t>
                      </a:r>
                      <a:r>
                        <a:rPr lang="en-US" altLang="zh-CN" sz="1600" b="0" i="0" u="none" strike="noStrike" dirty="0">
                          <a:latin typeface="+mn-lt"/>
                        </a:rPr>
                        <a:t>0</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algn="ctr" defTabSz="914400" rtl="0" eaLnBrk="1" fontAlgn="ctr" latinLnBrk="0" hangingPunct="1"/>
                      <a:r>
                        <a:rPr lang="zh-CN" altLang="en-US" sz="1600" b="0" i="0" u="none" strike="noStrike" dirty="0" smtClean="0">
                          <a:latin typeface="宋体"/>
                        </a:rPr>
                        <a:t>位表</a:t>
                      </a:r>
                      <a:r>
                        <a:rPr lang="en-US" altLang="zh-CN" sz="1600" b="0" i="0" u="none" strike="noStrike" kern="1200" dirty="0" smtClean="0">
                          <a:solidFill>
                            <a:schemeClr val="tx1"/>
                          </a:solidFill>
                          <a:latin typeface="+mn-lt"/>
                          <a:ea typeface="+mn-ea"/>
                          <a:cs typeface="+mn-cs"/>
                        </a:rPr>
                        <a:t>1</a:t>
                      </a:r>
                      <a:endParaRPr lang="en-US" sz="1600" b="0" i="0" u="none" strike="noStrike" kern="1200" dirty="0">
                        <a:solidFill>
                          <a:schemeClr val="tx1"/>
                        </a:solidFill>
                        <a:latin typeface="+mn-lt"/>
                        <a:ea typeface="+mn-ea"/>
                        <a:cs typeface="+mn-cs"/>
                      </a:endParaRP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ctr"/>
                      <a:r>
                        <a:rPr lang="zh-CN" altLang="en-US" sz="1600" b="0" i="0" u="none" strike="noStrike" dirty="0">
                          <a:latin typeface="宋体"/>
                        </a:rPr>
                        <a:t>数据区</a:t>
                      </a:r>
                      <a:r>
                        <a:rPr lang="en-US" altLang="zh-CN" sz="1600" b="0" i="0" u="none" strike="noStrike" kern="1200" dirty="0">
                          <a:solidFill>
                            <a:schemeClr val="tx1"/>
                          </a:solidFill>
                          <a:latin typeface="+mn-lt"/>
                          <a:ea typeface="+mn-ea"/>
                          <a:cs typeface="+mn-cs"/>
                        </a:rPr>
                        <a:t>1</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ctr"/>
                      <a:r>
                        <a:rPr lang="en-US" altLang="zh-CN" sz="1600" b="0" i="0" u="none" strike="noStrike" dirty="0">
                          <a:latin typeface="宋体"/>
                        </a:rPr>
                        <a:t>……</a:t>
                      </a:r>
                    </a:p>
                  </a:txBody>
                  <a:tcPr marL="3251" marR="3251" marT="325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ctr"/>
                      <a:r>
                        <a:rPr lang="zh-CN" altLang="en-US" sz="1600" b="0" i="0" u="none" strike="noStrike" dirty="0">
                          <a:latin typeface="宋体"/>
                        </a:rPr>
                        <a:t>属性信息</a:t>
                      </a:r>
                    </a:p>
                  </a:txBody>
                  <a:tcPr marL="3251" marR="3251" marT="3251"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r>
            </a:tbl>
          </a:graphicData>
        </a:graphic>
      </p:graphicFrame>
    </p:spTree>
    <p:extLst>
      <p:ext uri="{BB962C8B-B14F-4D97-AF65-F5344CB8AC3E}">
        <p14:creationId xmlns:p14="http://schemas.microsoft.com/office/powerpoint/2010/main" val="3321401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存储模型</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虚拟化存储连接</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存储虚拟化原理</a:t>
            </a:r>
            <a:endParaRPr lang="en-US" altLang="zh-CN" dirty="0">
              <a:solidFill>
                <a:schemeClr val="bg1">
                  <a:lumMod val="50000"/>
                </a:schemeClr>
              </a:solidFill>
            </a:endParaRPr>
          </a:p>
          <a:p>
            <a:r>
              <a:rPr lang="zh-CN" altLang="en-US" b="1" dirty="0"/>
              <a:t>存储虚拟化特性</a:t>
            </a:r>
            <a:endParaRPr lang="en-US" altLang="zh-CN" b="1" dirty="0"/>
          </a:p>
          <a:p>
            <a:pPr>
              <a:buClr>
                <a:schemeClr val="bg1">
                  <a:lumMod val="50000"/>
                </a:schemeClr>
              </a:buClr>
            </a:pPr>
            <a:r>
              <a:rPr lang="zh-CN" altLang="en-US" dirty="0" smtClean="0">
                <a:solidFill>
                  <a:schemeClr val="bg1">
                    <a:lumMod val="50000"/>
                  </a:schemeClr>
                </a:solidFill>
              </a:rPr>
              <a:t>存储虚拟化常用功能</a:t>
            </a:r>
            <a:endParaRPr lang="zh-CN" altLang="en-US" dirty="0">
              <a:solidFill>
                <a:schemeClr val="bg1">
                  <a:lumMod val="50000"/>
                </a:schemeClr>
              </a:solidFill>
            </a:endParaRPr>
          </a:p>
        </p:txBody>
      </p:sp>
    </p:spTree>
    <p:extLst>
      <p:ext uri="{BB962C8B-B14F-4D97-AF65-F5344CB8AC3E}">
        <p14:creationId xmlns:p14="http://schemas.microsoft.com/office/powerpoint/2010/main" val="1973118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精简磁盘和空间回收</a:t>
            </a:r>
            <a:endParaRPr lang="zh-CN" altLang="en-US" dirty="0"/>
          </a:p>
        </p:txBody>
      </p:sp>
      <p:sp>
        <p:nvSpPr>
          <p:cNvPr id="48" name="文本占位符 47"/>
          <p:cNvSpPr>
            <a:spLocks noGrp="1"/>
          </p:cNvSpPr>
          <p:nvPr>
            <p:ph type="body" sz="quarter" idx="10"/>
          </p:nvPr>
        </p:nvSpPr>
        <p:spPr/>
        <p:txBody>
          <a:bodyPr/>
          <a:lstStyle/>
          <a:p>
            <a:r>
              <a:rPr lang="zh-CN" altLang="en-US" sz="1600" dirty="0"/>
              <a:t>功能特性</a:t>
            </a:r>
          </a:p>
          <a:p>
            <a:pPr lvl="1"/>
            <a:r>
              <a:rPr lang="zh-CN" altLang="en-US" sz="1400" dirty="0"/>
              <a:t>支持创建精简磁盘，可以随着用户使用而自动分配</a:t>
            </a:r>
            <a:r>
              <a:rPr lang="zh-CN" altLang="en-US" sz="1400" dirty="0" smtClean="0"/>
              <a:t>空间。</a:t>
            </a:r>
            <a:endParaRPr lang="zh-CN" altLang="en-US" sz="1400" dirty="0"/>
          </a:p>
          <a:p>
            <a:pPr lvl="1"/>
            <a:r>
              <a:rPr lang="zh-CN" altLang="en-US" sz="1400" dirty="0"/>
              <a:t>膨胀的精简磁盘不会随着用户删除数据而缩小，使用空间回收工具可以将用户删除的数据空间释放到数据</a:t>
            </a:r>
            <a:r>
              <a:rPr lang="zh-CN" altLang="en-US" sz="1400" dirty="0" smtClean="0"/>
              <a:t>存储。</a:t>
            </a:r>
            <a:endParaRPr lang="en-US" altLang="zh-CN" sz="1400" dirty="0" smtClean="0"/>
          </a:p>
          <a:p>
            <a:pPr lvl="1"/>
            <a:endParaRPr lang="en-US" altLang="zh-CN" sz="1400" dirty="0" smtClean="0"/>
          </a:p>
          <a:p>
            <a:pPr lvl="1"/>
            <a:endParaRPr lang="en-US" altLang="zh-CN" sz="1400" dirty="0" smtClean="0"/>
          </a:p>
          <a:p>
            <a:pPr lvl="1"/>
            <a:endParaRPr lang="en-US" altLang="zh-CN" sz="1400" dirty="0"/>
          </a:p>
          <a:p>
            <a:pPr marL="0" indent="0">
              <a:buNone/>
            </a:pPr>
            <a:endParaRPr lang="zh-CN" altLang="en-US" sz="1600" dirty="0"/>
          </a:p>
          <a:p>
            <a:pPr marL="0" indent="0">
              <a:buNone/>
            </a:pPr>
            <a:endParaRPr lang="zh-CN" altLang="en-US" sz="1600" dirty="0"/>
          </a:p>
          <a:p>
            <a:r>
              <a:rPr lang="zh-CN" altLang="en-US" sz="1600" dirty="0"/>
              <a:t>适用场景</a:t>
            </a:r>
          </a:p>
          <a:p>
            <a:pPr lvl="1"/>
            <a:r>
              <a:rPr lang="zh-CN" altLang="en-US" sz="1400" dirty="0"/>
              <a:t>精简磁盘可应用于局点运行初期，用户磁盘使用率低的情况。能够降低初始存储投资及维护成本。存储设备只保存有效数据，不保存预留空间，可以提高存储资源</a:t>
            </a:r>
            <a:r>
              <a:rPr lang="zh-CN" altLang="en-US" sz="1400" dirty="0" smtClean="0"/>
              <a:t>利用率。</a:t>
            </a:r>
            <a:endParaRPr lang="zh-CN" altLang="en-US" sz="1400" dirty="0"/>
          </a:p>
          <a:p>
            <a:pPr lvl="1"/>
            <a:r>
              <a:rPr lang="zh-CN" altLang="en-US" sz="1400" dirty="0"/>
              <a:t>空间回收可以提高精简磁盘的使用</a:t>
            </a:r>
            <a:r>
              <a:rPr lang="en-US" altLang="zh-CN" sz="1400" dirty="0"/>
              <a:t>/</a:t>
            </a:r>
            <a:r>
              <a:rPr lang="zh-CN" altLang="en-US" sz="1400" dirty="0"/>
              <a:t>分配比，提高存储</a:t>
            </a:r>
            <a:r>
              <a:rPr lang="zh-CN" altLang="en-US" sz="1400" dirty="0" smtClean="0"/>
              <a:t>利用率。</a:t>
            </a:r>
            <a:endParaRPr lang="zh-CN" altLang="en-US" sz="1400" dirty="0"/>
          </a:p>
          <a:p>
            <a:endParaRPr lang="en-US" sz="1600" dirty="0"/>
          </a:p>
        </p:txBody>
      </p:sp>
      <p:grpSp>
        <p:nvGrpSpPr>
          <p:cNvPr id="5" name="组合 175"/>
          <p:cNvGrpSpPr>
            <a:grpSpLocks/>
          </p:cNvGrpSpPr>
          <p:nvPr/>
        </p:nvGrpSpPr>
        <p:grpSpPr bwMode="auto">
          <a:xfrm>
            <a:off x="971600" y="3064769"/>
            <a:ext cx="2604021" cy="1444351"/>
            <a:chOff x="6143115" y="1429558"/>
            <a:chExt cx="2604321" cy="1445538"/>
          </a:xfrm>
        </p:grpSpPr>
        <p:sp>
          <p:nvSpPr>
            <p:cNvPr id="6" name="AutoShape 5"/>
            <p:cNvSpPr>
              <a:spLocks noChangeArrowheads="1"/>
            </p:cNvSpPr>
            <p:nvPr/>
          </p:nvSpPr>
          <p:spPr bwMode="gray">
            <a:xfrm>
              <a:off x="6143636" y="1704422"/>
              <a:ext cx="533461" cy="430566"/>
            </a:xfrm>
            <a:prstGeom prst="can">
              <a:avLst>
                <a:gd name="adj" fmla="val 34162"/>
              </a:avLst>
            </a:prstGeom>
            <a:solidFill>
              <a:srgbClr val="FFFFFF">
                <a:lumMod val="50000"/>
              </a:srgbClr>
            </a:solidFill>
            <a:ln w="19050">
              <a:noFill/>
              <a:prstDash val="dash"/>
              <a:round/>
              <a:headEnd/>
              <a:tailEnd/>
            </a:ln>
          </p:spPr>
          <p:txBody>
            <a:bodyPr wrap="none" anchor="ctr"/>
            <a:lstStyle/>
            <a:p>
              <a:pPr marL="269875" indent="-269875" algn="ctr" fontAlgn="ctr">
                <a:spcBef>
                  <a:spcPts val="0"/>
                </a:spcBef>
                <a:spcAft>
                  <a:spcPts val="0"/>
                </a:spcAft>
                <a:buClr>
                  <a:srgbClr val="990000"/>
                </a:buClr>
                <a:buFont typeface="Wingdings" pitchFamily="2" charset="2"/>
                <a:buNone/>
                <a:defRPr/>
              </a:pPr>
              <a:endParaRPr lang="zh-CN" altLang="zh-CN" sz="1600" kern="0">
                <a:solidFill>
                  <a:srgbClr val="FFFFFF"/>
                </a:solidFill>
                <a:latin typeface="+mn-lt"/>
                <a:ea typeface="+mn-ea"/>
              </a:endParaRPr>
            </a:p>
          </p:txBody>
        </p:sp>
        <p:sp>
          <p:nvSpPr>
            <p:cNvPr id="7" name="AutoShape 5"/>
            <p:cNvSpPr>
              <a:spLocks noChangeArrowheads="1"/>
            </p:cNvSpPr>
            <p:nvPr/>
          </p:nvSpPr>
          <p:spPr bwMode="gray">
            <a:xfrm>
              <a:off x="6143636" y="1866480"/>
              <a:ext cx="533461" cy="606924"/>
            </a:xfrm>
            <a:prstGeom prst="can">
              <a:avLst>
                <a:gd name="adj" fmla="val 34162"/>
              </a:avLst>
            </a:prstGeom>
            <a:solidFill>
              <a:srgbClr val="8A0000"/>
            </a:solidFill>
            <a:ln w="19050">
              <a:noFill/>
              <a:prstDash val="dash"/>
              <a:round/>
              <a:headEnd/>
              <a:tailEnd/>
            </a:ln>
          </p:spPr>
          <p:txBody>
            <a:bodyPr wrap="none" anchor="ctr"/>
            <a:lstStyle/>
            <a:p>
              <a:pPr marL="269875" indent="-269875" algn="ctr" fontAlgn="ctr">
                <a:spcBef>
                  <a:spcPts val="0"/>
                </a:spcBef>
                <a:spcAft>
                  <a:spcPts val="0"/>
                </a:spcAft>
                <a:buClr>
                  <a:srgbClr val="990000"/>
                </a:buClr>
                <a:buFont typeface="Wingdings" pitchFamily="2" charset="2"/>
                <a:buNone/>
                <a:defRPr/>
              </a:pPr>
              <a:endParaRPr lang="zh-CN" altLang="zh-CN" sz="1600" kern="0">
                <a:solidFill>
                  <a:srgbClr val="FFFFFF"/>
                </a:solidFill>
                <a:latin typeface="+mn-lt"/>
                <a:ea typeface="+mn-ea"/>
              </a:endParaRPr>
            </a:p>
          </p:txBody>
        </p:sp>
        <p:grpSp>
          <p:nvGrpSpPr>
            <p:cNvPr id="8" name="组合 13"/>
            <p:cNvGrpSpPr>
              <a:grpSpLocks/>
            </p:cNvGrpSpPr>
            <p:nvPr/>
          </p:nvGrpSpPr>
          <p:grpSpPr bwMode="auto">
            <a:xfrm>
              <a:off x="7511946" y="1704333"/>
              <a:ext cx="587721" cy="748391"/>
              <a:chOff x="9250308" y="2895450"/>
              <a:chExt cx="635299" cy="892426"/>
            </a:xfrm>
          </p:grpSpPr>
          <p:sp>
            <p:nvSpPr>
              <p:cNvPr id="23" name="AutoShape 5"/>
              <p:cNvSpPr>
                <a:spLocks noChangeArrowheads="1"/>
              </p:cNvSpPr>
              <p:nvPr/>
            </p:nvSpPr>
            <p:spPr bwMode="gray">
              <a:xfrm>
                <a:off x="9250603" y="2895556"/>
                <a:ext cx="634998" cy="575954"/>
              </a:xfrm>
              <a:prstGeom prst="can">
                <a:avLst>
                  <a:gd name="adj" fmla="val 34162"/>
                </a:avLst>
              </a:prstGeom>
              <a:solidFill>
                <a:srgbClr val="FFFFFF">
                  <a:lumMod val="50000"/>
                </a:srgbClr>
              </a:solidFill>
              <a:ln w="19050">
                <a:noFill/>
                <a:prstDash val="dash"/>
                <a:round/>
                <a:headEnd/>
                <a:tailEnd/>
              </a:ln>
            </p:spPr>
            <p:txBody>
              <a:bodyPr wrap="none" anchor="ctr"/>
              <a:lstStyle/>
              <a:p>
                <a:pPr marL="269875" indent="-269875" algn="ctr" fontAlgn="ctr">
                  <a:spcBef>
                    <a:spcPts val="0"/>
                  </a:spcBef>
                  <a:spcAft>
                    <a:spcPts val="0"/>
                  </a:spcAft>
                  <a:buClr>
                    <a:srgbClr val="990000"/>
                  </a:buClr>
                  <a:buFont typeface="Wingdings" pitchFamily="2" charset="2"/>
                  <a:buNone/>
                  <a:defRPr/>
                </a:pPr>
                <a:endParaRPr lang="zh-CN" altLang="zh-CN" sz="1600" kern="0">
                  <a:solidFill>
                    <a:srgbClr val="FFFFFF"/>
                  </a:solidFill>
                  <a:latin typeface="+mn-lt"/>
                  <a:ea typeface="+mn-ea"/>
                </a:endParaRPr>
              </a:p>
            </p:txBody>
          </p:sp>
          <p:sp>
            <p:nvSpPr>
              <p:cNvPr id="24" name="AutoShape 5"/>
              <p:cNvSpPr>
                <a:spLocks noChangeArrowheads="1"/>
              </p:cNvSpPr>
              <p:nvPr/>
            </p:nvSpPr>
            <p:spPr bwMode="gray">
              <a:xfrm>
                <a:off x="9250603" y="3211952"/>
                <a:ext cx="634998" cy="575954"/>
              </a:xfrm>
              <a:prstGeom prst="can">
                <a:avLst>
                  <a:gd name="adj" fmla="val 34162"/>
                </a:avLst>
              </a:prstGeom>
              <a:solidFill>
                <a:srgbClr val="0070C0"/>
              </a:solidFill>
              <a:ln w="19050">
                <a:noFill/>
                <a:prstDash val="dash"/>
                <a:round/>
                <a:headEnd/>
                <a:tailEnd/>
              </a:ln>
            </p:spPr>
            <p:txBody>
              <a:bodyPr wrap="none" anchor="ctr"/>
              <a:lstStyle/>
              <a:p>
                <a:pPr marL="269875" indent="-269875" algn="ctr" fontAlgn="ctr">
                  <a:spcBef>
                    <a:spcPts val="0"/>
                  </a:spcBef>
                  <a:spcAft>
                    <a:spcPts val="0"/>
                  </a:spcAft>
                  <a:buClr>
                    <a:srgbClr val="990000"/>
                  </a:buClr>
                  <a:buFont typeface="Wingdings" pitchFamily="2" charset="2"/>
                  <a:buNone/>
                  <a:defRPr/>
                </a:pPr>
                <a:endParaRPr lang="zh-CN" altLang="zh-CN" sz="1600" kern="0">
                  <a:solidFill>
                    <a:srgbClr val="FFFFFF"/>
                  </a:solidFill>
                  <a:latin typeface="+mn-lt"/>
                  <a:ea typeface="+mn-ea"/>
                </a:endParaRPr>
              </a:p>
            </p:txBody>
          </p:sp>
        </p:grpSp>
        <p:sp>
          <p:nvSpPr>
            <p:cNvPr id="9" name="AutoShape 5"/>
            <p:cNvSpPr>
              <a:spLocks noChangeArrowheads="1"/>
            </p:cNvSpPr>
            <p:nvPr/>
          </p:nvSpPr>
          <p:spPr bwMode="gray">
            <a:xfrm>
              <a:off x="6791411" y="1704422"/>
              <a:ext cx="596969" cy="482997"/>
            </a:xfrm>
            <a:prstGeom prst="can">
              <a:avLst>
                <a:gd name="adj" fmla="val 34162"/>
              </a:avLst>
            </a:prstGeom>
            <a:solidFill>
              <a:srgbClr val="FFFFFF">
                <a:lumMod val="50000"/>
              </a:srgbClr>
            </a:solidFill>
            <a:ln w="19050">
              <a:noFill/>
              <a:prstDash val="dash"/>
              <a:round/>
              <a:headEnd/>
              <a:tailEnd/>
            </a:ln>
          </p:spPr>
          <p:txBody>
            <a:bodyPr wrap="none" anchor="ctr"/>
            <a:lstStyle/>
            <a:p>
              <a:pPr marL="269875" indent="-269875" algn="ctr" fontAlgn="ctr">
                <a:spcBef>
                  <a:spcPts val="0"/>
                </a:spcBef>
                <a:spcAft>
                  <a:spcPts val="0"/>
                </a:spcAft>
                <a:buClr>
                  <a:srgbClr val="990000"/>
                </a:buClr>
                <a:buFont typeface="Wingdings" pitchFamily="2" charset="2"/>
                <a:buNone/>
                <a:defRPr/>
              </a:pPr>
              <a:endParaRPr lang="zh-CN" altLang="zh-CN" sz="1600" kern="0">
                <a:solidFill>
                  <a:srgbClr val="FFFFFF"/>
                </a:solidFill>
                <a:latin typeface="+mn-lt"/>
                <a:ea typeface="+mn-ea"/>
              </a:endParaRPr>
            </a:p>
          </p:txBody>
        </p:sp>
        <p:sp>
          <p:nvSpPr>
            <p:cNvPr id="10" name="AutoShape 5"/>
            <p:cNvSpPr>
              <a:spLocks noChangeArrowheads="1"/>
            </p:cNvSpPr>
            <p:nvPr/>
          </p:nvSpPr>
          <p:spPr bwMode="gray">
            <a:xfrm>
              <a:off x="6791411" y="2022183"/>
              <a:ext cx="596969" cy="438511"/>
            </a:xfrm>
            <a:prstGeom prst="can">
              <a:avLst>
                <a:gd name="adj" fmla="val 34162"/>
              </a:avLst>
            </a:prstGeom>
            <a:solidFill>
              <a:srgbClr val="92D050"/>
            </a:solidFill>
            <a:ln w="19050">
              <a:noFill/>
              <a:prstDash val="dash"/>
              <a:round/>
              <a:headEnd/>
              <a:tailEnd/>
            </a:ln>
          </p:spPr>
          <p:txBody>
            <a:bodyPr wrap="none" anchor="ctr"/>
            <a:lstStyle/>
            <a:p>
              <a:pPr marL="269875" indent="-269875" algn="ctr" fontAlgn="ctr">
                <a:spcBef>
                  <a:spcPts val="0"/>
                </a:spcBef>
                <a:spcAft>
                  <a:spcPts val="0"/>
                </a:spcAft>
                <a:buClr>
                  <a:srgbClr val="990000"/>
                </a:buClr>
                <a:buFont typeface="Wingdings" pitchFamily="2" charset="2"/>
                <a:buNone/>
                <a:defRPr/>
              </a:pPr>
              <a:endParaRPr lang="zh-CN" altLang="zh-CN" sz="1600" kern="0">
                <a:solidFill>
                  <a:srgbClr val="FFFFFF"/>
                </a:solidFill>
                <a:latin typeface="+mn-lt"/>
                <a:ea typeface="+mn-ea"/>
              </a:endParaRPr>
            </a:p>
          </p:txBody>
        </p:sp>
        <p:cxnSp>
          <p:nvCxnSpPr>
            <p:cNvPr id="11" name="直接连接符 113"/>
            <p:cNvCxnSpPr>
              <a:cxnSpLocks noChangeShapeType="1"/>
            </p:cNvCxnSpPr>
            <p:nvPr/>
          </p:nvCxnSpPr>
          <p:spPr bwMode="auto">
            <a:xfrm>
              <a:off x="8099436" y="1753755"/>
              <a:ext cx="648000" cy="1588"/>
            </a:xfrm>
            <a:prstGeom prst="line">
              <a:avLst/>
            </a:prstGeom>
            <a:noFill/>
            <a:ln w="28575" algn="ctr">
              <a:solidFill>
                <a:srgbClr val="000000"/>
              </a:solidFill>
              <a:prstDash val="dash"/>
              <a:round/>
              <a:headEnd/>
              <a:tailEnd/>
            </a:ln>
          </p:spPr>
        </p:cxnSp>
        <p:cxnSp>
          <p:nvCxnSpPr>
            <p:cNvPr id="12" name="直接连接符 114"/>
            <p:cNvCxnSpPr>
              <a:cxnSpLocks noChangeShapeType="1"/>
            </p:cNvCxnSpPr>
            <p:nvPr/>
          </p:nvCxnSpPr>
          <p:spPr bwMode="auto">
            <a:xfrm>
              <a:off x="8099436" y="2113973"/>
              <a:ext cx="648000" cy="1588"/>
            </a:xfrm>
            <a:prstGeom prst="line">
              <a:avLst/>
            </a:prstGeom>
            <a:noFill/>
            <a:ln w="28575" algn="ctr">
              <a:solidFill>
                <a:srgbClr val="000000"/>
              </a:solidFill>
              <a:prstDash val="dash"/>
              <a:round/>
              <a:headEnd/>
              <a:tailEnd/>
            </a:ln>
          </p:spPr>
        </p:cxnSp>
        <p:sp>
          <p:nvSpPr>
            <p:cNvPr id="13" name="TextBox 12"/>
            <p:cNvSpPr txBox="1"/>
            <p:nvPr/>
          </p:nvSpPr>
          <p:spPr>
            <a:xfrm>
              <a:off x="8144116" y="1753674"/>
              <a:ext cx="473130" cy="340005"/>
            </a:xfrm>
            <a:prstGeom prst="rect">
              <a:avLst/>
            </a:prstGeom>
            <a:noFill/>
          </p:spPr>
          <p:txBody>
            <a:bodyPr lIns="0" tIns="0" rIns="0" bIns="0">
              <a:spAutoFit/>
            </a:bodyPr>
            <a:lstStyle/>
            <a:p>
              <a:pPr algn="ctr" fontAlgn="auto">
                <a:spcBef>
                  <a:spcPts val="600"/>
                </a:spcBef>
                <a:spcAft>
                  <a:spcPts val="0"/>
                </a:spcAft>
                <a:defRPr/>
              </a:pPr>
              <a:r>
                <a:rPr lang="zh-CN" altLang="en-US" sz="1100" i="1" kern="0" dirty="0">
                  <a:solidFill>
                    <a:sysClr val="windowText" lastClr="000000"/>
                  </a:solidFill>
                  <a:latin typeface="+mn-lt"/>
                  <a:ea typeface="+mn-ea"/>
                </a:rPr>
                <a:t>分配但未使用</a:t>
              </a:r>
            </a:p>
          </p:txBody>
        </p:sp>
        <p:sp>
          <p:nvSpPr>
            <p:cNvPr id="14" name="TextBox 13"/>
            <p:cNvSpPr txBox="1"/>
            <p:nvPr/>
          </p:nvSpPr>
          <p:spPr>
            <a:xfrm>
              <a:off x="6172214" y="1429558"/>
              <a:ext cx="1757564" cy="216078"/>
            </a:xfrm>
            <a:prstGeom prst="rect">
              <a:avLst/>
            </a:prstGeom>
            <a:gradFill rotWithShape="1">
              <a:gsLst>
                <a:gs pos="0">
                  <a:srgbClr val="F28A67">
                    <a:shade val="51000"/>
                    <a:satMod val="130000"/>
                  </a:srgbClr>
                </a:gs>
                <a:gs pos="80000">
                  <a:srgbClr val="F28A67">
                    <a:shade val="93000"/>
                    <a:satMod val="130000"/>
                  </a:srgbClr>
                </a:gs>
                <a:gs pos="100000">
                  <a:srgbClr val="F28A67">
                    <a:shade val="94000"/>
                    <a:satMod val="135000"/>
                  </a:srgbClr>
                </a:gs>
              </a:gsLst>
              <a:lin ang="16200000" scaled="0"/>
            </a:gradFill>
            <a:ln w="9525" cap="flat" cmpd="sng" algn="ctr">
              <a:solidFill>
                <a:srgbClr val="F28A67">
                  <a:shade val="95000"/>
                  <a:satMod val="105000"/>
                </a:srgbClr>
              </a:solidFill>
              <a:prstDash val="solid"/>
            </a:ln>
            <a:effectLst>
              <a:outerShdw blurRad="40000" dist="23000" dir="5400000" rotWithShape="0">
                <a:srgbClr val="000000">
                  <a:alpha val="35000"/>
                </a:srgbClr>
              </a:outerShdw>
            </a:effectLst>
          </p:spPr>
          <p:txBody>
            <a:bodyPr lIns="0" tIns="0" rIns="0" bIns="0">
              <a:spAutoFit/>
            </a:bodyPr>
            <a:lstStyle/>
            <a:p>
              <a:pPr algn="ctr" fontAlgn="auto">
                <a:spcBef>
                  <a:spcPts val="600"/>
                </a:spcBef>
                <a:spcAft>
                  <a:spcPts val="0"/>
                </a:spcAft>
                <a:defRPr/>
              </a:pPr>
              <a:r>
                <a:rPr lang="zh-CN" altLang="en-US" sz="1400" i="1" kern="0" dirty="0">
                  <a:solidFill>
                    <a:srgbClr val="FFFFFF"/>
                  </a:solidFill>
                  <a:latin typeface="+mn-lt"/>
                  <a:ea typeface="+mn-ea"/>
                </a:rPr>
                <a:t>未使用精简配置</a:t>
              </a:r>
              <a:endParaRPr lang="en-US" altLang="zh-CN" sz="1400" i="1" kern="0" dirty="0">
                <a:solidFill>
                  <a:srgbClr val="FFFFFF"/>
                </a:solidFill>
                <a:latin typeface="+mn-lt"/>
                <a:ea typeface="+mn-ea"/>
              </a:endParaRPr>
            </a:p>
          </p:txBody>
        </p:sp>
        <p:sp>
          <p:nvSpPr>
            <p:cNvPr id="15" name="TextBox 14"/>
            <p:cNvSpPr txBox="1"/>
            <p:nvPr/>
          </p:nvSpPr>
          <p:spPr>
            <a:xfrm>
              <a:off x="6143115" y="2690795"/>
              <a:ext cx="2159249" cy="184301"/>
            </a:xfrm>
            <a:prstGeom prst="rect">
              <a:avLst/>
            </a:prstGeom>
            <a:noFill/>
          </p:spPr>
          <p:txBody>
            <a:bodyPr lIns="0" tIns="0" rIns="0" bIns="0">
              <a:spAutoFit/>
            </a:bodyPr>
            <a:lstStyle/>
            <a:p>
              <a:pPr algn="ctr" fontAlgn="auto">
                <a:spcBef>
                  <a:spcPts val="600"/>
                </a:spcBef>
                <a:spcAft>
                  <a:spcPts val="0"/>
                </a:spcAft>
                <a:defRPr/>
              </a:pPr>
              <a:r>
                <a:rPr lang="zh-CN" altLang="en-US" sz="1200" kern="0" dirty="0">
                  <a:solidFill>
                    <a:sysClr val="windowText" lastClr="000000"/>
                  </a:solidFill>
                  <a:latin typeface="+mn-lt"/>
                  <a:ea typeface="+mn-ea"/>
                </a:rPr>
                <a:t>在主机上占用的容量</a:t>
              </a:r>
              <a:r>
                <a:rPr lang="en-US" altLang="zh-CN" sz="1200" kern="0" dirty="0">
                  <a:solidFill>
                    <a:sysClr val="windowText" lastClr="000000"/>
                  </a:solidFill>
                  <a:latin typeface="+mn-lt"/>
                  <a:ea typeface="+mn-ea"/>
                </a:rPr>
                <a:t> </a:t>
              </a:r>
              <a:r>
                <a:rPr lang="zh-CN" altLang="en-US" sz="1200" kern="0" dirty="0">
                  <a:solidFill>
                    <a:sysClr val="windowText" lastClr="000000"/>
                  </a:solidFill>
                  <a:latin typeface="+mn-lt"/>
                  <a:ea typeface="+mn-ea"/>
                </a:rPr>
                <a:t>：</a:t>
              </a:r>
              <a:r>
                <a:rPr lang="en-US" altLang="zh-CN" sz="1200" kern="0" dirty="0">
                  <a:solidFill>
                    <a:sysClr val="windowText" lastClr="000000"/>
                  </a:solidFill>
                  <a:latin typeface="+mn-lt"/>
                  <a:ea typeface="+mn-ea"/>
                </a:rPr>
                <a:t>21TB</a:t>
              </a:r>
              <a:endParaRPr lang="zh-CN" altLang="en-US" sz="1200" kern="0" dirty="0">
                <a:solidFill>
                  <a:sysClr val="windowText" lastClr="000000"/>
                </a:solidFill>
                <a:latin typeface="+mn-lt"/>
                <a:ea typeface="+mn-ea"/>
              </a:endParaRPr>
            </a:p>
          </p:txBody>
        </p:sp>
        <p:sp>
          <p:nvSpPr>
            <p:cNvPr id="16" name="TextBox 15"/>
            <p:cNvSpPr txBox="1"/>
            <p:nvPr/>
          </p:nvSpPr>
          <p:spPr>
            <a:xfrm>
              <a:off x="6257949" y="1882368"/>
              <a:ext cx="355641" cy="184302"/>
            </a:xfrm>
            <a:prstGeom prst="rect">
              <a:avLst/>
            </a:prstGeom>
            <a:noFill/>
          </p:spPr>
          <p:txBody>
            <a:bodyPr lIns="0" tIns="0" rIns="0" bIns="0">
              <a:spAutoFit/>
            </a:bodyPr>
            <a:lstStyle/>
            <a:p>
              <a:pPr algn="ctr" fontAlgn="auto">
                <a:spcBef>
                  <a:spcPts val="600"/>
                </a:spcBef>
                <a:spcAft>
                  <a:spcPts val="0"/>
                </a:spcAft>
                <a:defRPr/>
              </a:pPr>
              <a:r>
                <a:rPr lang="en-US" altLang="zh-CN" sz="1200" kern="0" dirty="0">
                  <a:solidFill>
                    <a:srgbClr val="FFFFFF"/>
                  </a:solidFill>
                  <a:latin typeface="+mn-lt"/>
                  <a:ea typeface="+mn-ea"/>
                </a:rPr>
                <a:t>2TB</a:t>
              </a:r>
              <a:endParaRPr lang="zh-CN" altLang="en-US" sz="1200" kern="0" dirty="0">
                <a:solidFill>
                  <a:srgbClr val="FFFFFF"/>
                </a:solidFill>
                <a:latin typeface="+mn-lt"/>
                <a:ea typeface="+mn-ea"/>
              </a:endParaRPr>
            </a:p>
          </p:txBody>
        </p:sp>
        <p:sp>
          <p:nvSpPr>
            <p:cNvPr id="17" name="TextBox 16"/>
            <p:cNvSpPr txBox="1"/>
            <p:nvPr/>
          </p:nvSpPr>
          <p:spPr>
            <a:xfrm>
              <a:off x="6899373" y="1882368"/>
              <a:ext cx="355641" cy="184302"/>
            </a:xfrm>
            <a:prstGeom prst="rect">
              <a:avLst/>
            </a:prstGeom>
            <a:noFill/>
          </p:spPr>
          <p:txBody>
            <a:bodyPr lIns="0" tIns="0" rIns="0" bIns="0">
              <a:spAutoFit/>
            </a:bodyPr>
            <a:lstStyle/>
            <a:p>
              <a:pPr algn="ctr" fontAlgn="auto">
                <a:spcBef>
                  <a:spcPts val="600"/>
                </a:spcBef>
                <a:spcAft>
                  <a:spcPts val="0"/>
                </a:spcAft>
                <a:defRPr/>
              </a:pPr>
              <a:r>
                <a:rPr lang="en-US" altLang="zh-CN" sz="1200" kern="0" dirty="0">
                  <a:solidFill>
                    <a:srgbClr val="FFFFFF"/>
                  </a:solidFill>
                  <a:latin typeface="+mn-lt"/>
                  <a:ea typeface="+mn-ea"/>
                </a:rPr>
                <a:t>2TB</a:t>
              </a:r>
              <a:endParaRPr lang="zh-CN" altLang="en-US" sz="1200" kern="0" dirty="0">
                <a:solidFill>
                  <a:srgbClr val="FFFFFF"/>
                </a:solidFill>
                <a:latin typeface="+mn-lt"/>
                <a:ea typeface="+mn-ea"/>
              </a:endParaRPr>
            </a:p>
          </p:txBody>
        </p:sp>
        <p:sp>
          <p:nvSpPr>
            <p:cNvPr id="18" name="TextBox 17"/>
            <p:cNvSpPr txBox="1"/>
            <p:nvPr/>
          </p:nvSpPr>
          <p:spPr>
            <a:xfrm>
              <a:off x="7610655" y="1882368"/>
              <a:ext cx="355641" cy="184302"/>
            </a:xfrm>
            <a:prstGeom prst="rect">
              <a:avLst/>
            </a:prstGeom>
            <a:noFill/>
          </p:spPr>
          <p:txBody>
            <a:bodyPr lIns="0" tIns="0" rIns="0" bIns="0">
              <a:spAutoFit/>
            </a:bodyPr>
            <a:lstStyle/>
            <a:p>
              <a:pPr algn="ctr" fontAlgn="auto">
                <a:spcBef>
                  <a:spcPts val="600"/>
                </a:spcBef>
                <a:spcAft>
                  <a:spcPts val="0"/>
                </a:spcAft>
                <a:defRPr/>
              </a:pPr>
              <a:r>
                <a:rPr lang="en-US" altLang="zh-CN" sz="1200" kern="0" dirty="0">
                  <a:solidFill>
                    <a:srgbClr val="FFFFFF"/>
                  </a:solidFill>
                  <a:latin typeface="+mn-lt"/>
                  <a:ea typeface="+mn-ea"/>
                </a:rPr>
                <a:t>2TB</a:t>
              </a:r>
              <a:endParaRPr lang="zh-CN" altLang="en-US" sz="1200" kern="0" dirty="0">
                <a:solidFill>
                  <a:srgbClr val="FFFFFF"/>
                </a:solidFill>
                <a:latin typeface="+mn-lt"/>
                <a:ea typeface="+mn-ea"/>
              </a:endParaRPr>
            </a:p>
          </p:txBody>
        </p:sp>
        <p:sp>
          <p:nvSpPr>
            <p:cNvPr id="19" name="TextBox 18"/>
            <p:cNvSpPr txBox="1"/>
            <p:nvPr/>
          </p:nvSpPr>
          <p:spPr>
            <a:xfrm>
              <a:off x="6257949" y="2250971"/>
              <a:ext cx="355641" cy="184302"/>
            </a:xfrm>
            <a:prstGeom prst="rect">
              <a:avLst/>
            </a:prstGeom>
            <a:noFill/>
          </p:spPr>
          <p:txBody>
            <a:bodyPr lIns="0" tIns="0" rIns="0" bIns="0">
              <a:spAutoFit/>
            </a:bodyPr>
            <a:lstStyle/>
            <a:p>
              <a:pPr algn="ctr" fontAlgn="auto">
                <a:spcBef>
                  <a:spcPts val="600"/>
                </a:spcBef>
                <a:spcAft>
                  <a:spcPts val="0"/>
                </a:spcAft>
                <a:defRPr/>
              </a:pPr>
              <a:r>
                <a:rPr lang="en-US" altLang="zh-CN" sz="1200" kern="0" dirty="0">
                  <a:solidFill>
                    <a:srgbClr val="FFFFFF"/>
                  </a:solidFill>
                  <a:latin typeface="+mn-lt"/>
                  <a:ea typeface="+mn-ea"/>
                </a:rPr>
                <a:t>6TB</a:t>
              </a:r>
              <a:endParaRPr lang="zh-CN" altLang="en-US" sz="1200" kern="0" dirty="0">
                <a:solidFill>
                  <a:srgbClr val="FFFFFF"/>
                </a:solidFill>
                <a:latin typeface="+mn-lt"/>
                <a:ea typeface="+mn-ea"/>
              </a:endParaRPr>
            </a:p>
          </p:txBody>
        </p:sp>
        <p:sp>
          <p:nvSpPr>
            <p:cNvPr id="20" name="TextBox 19"/>
            <p:cNvSpPr txBox="1"/>
            <p:nvPr/>
          </p:nvSpPr>
          <p:spPr>
            <a:xfrm>
              <a:off x="7610655" y="2231906"/>
              <a:ext cx="355641" cy="184302"/>
            </a:xfrm>
            <a:prstGeom prst="rect">
              <a:avLst/>
            </a:prstGeom>
            <a:noFill/>
          </p:spPr>
          <p:txBody>
            <a:bodyPr lIns="0" tIns="0" rIns="0" bIns="0">
              <a:spAutoFit/>
            </a:bodyPr>
            <a:lstStyle/>
            <a:p>
              <a:pPr algn="ctr" fontAlgn="auto">
                <a:spcBef>
                  <a:spcPts val="600"/>
                </a:spcBef>
                <a:spcAft>
                  <a:spcPts val="0"/>
                </a:spcAft>
                <a:defRPr/>
              </a:pPr>
              <a:r>
                <a:rPr lang="en-US" altLang="zh-CN" sz="1200" kern="0" dirty="0">
                  <a:solidFill>
                    <a:srgbClr val="FFFFFF"/>
                  </a:solidFill>
                  <a:latin typeface="+mn-lt"/>
                  <a:ea typeface="+mn-ea"/>
                </a:rPr>
                <a:t>5TB</a:t>
              </a:r>
              <a:endParaRPr lang="zh-CN" altLang="en-US" sz="1200" kern="0" dirty="0">
                <a:solidFill>
                  <a:srgbClr val="FFFFFF"/>
                </a:solidFill>
                <a:latin typeface="+mn-lt"/>
                <a:ea typeface="+mn-ea"/>
              </a:endParaRPr>
            </a:p>
          </p:txBody>
        </p:sp>
        <p:sp>
          <p:nvSpPr>
            <p:cNvPr id="21" name="TextBox 20"/>
            <p:cNvSpPr txBox="1"/>
            <p:nvPr/>
          </p:nvSpPr>
          <p:spPr>
            <a:xfrm>
              <a:off x="6899373" y="2193774"/>
              <a:ext cx="355641" cy="184302"/>
            </a:xfrm>
            <a:prstGeom prst="rect">
              <a:avLst/>
            </a:prstGeom>
            <a:noFill/>
          </p:spPr>
          <p:txBody>
            <a:bodyPr lIns="0" tIns="0" rIns="0" bIns="0">
              <a:spAutoFit/>
            </a:bodyPr>
            <a:lstStyle/>
            <a:p>
              <a:pPr algn="ctr" fontAlgn="auto">
                <a:spcBef>
                  <a:spcPts val="600"/>
                </a:spcBef>
                <a:spcAft>
                  <a:spcPts val="0"/>
                </a:spcAft>
                <a:defRPr/>
              </a:pPr>
              <a:r>
                <a:rPr lang="en-US" altLang="zh-CN" sz="1200" kern="0" dirty="0">
                  <a:solidFill>
                    <a:srgbClr val="FFFFFF"/>
                  </a:solidFill>
                  <a:latin typeface="+mn-lt"/>
                  <a:ea typeface="+mn-ea"/>
                </a:rPr>
                <a:t>4TB</a:t>
              </a:r>
              <a:endParaRPr lang="zh-CN" altLang="en-US" sz="1200" kern="0" dirty="0">
                <a:solidFill>
                  <a:srgbClr val="FFFFFF"/>
                </a:solidFill>
                <a:latin typeface="+mn-lt"/>
                <a:ea typeface="+mn-ea"/>
              </a:endParaRPr>
            </a:p>
          </p:txBody>
        </p:sp>
        <p:sp>
          <p:nvSpPr>
            <p:cNvPr id="22" name="左大括号 170"/>
            <p:cNvSpPr>
              <a:spLocks/>
            </p:cNvSpPr>
            <p:nvPr/>
          </p:nvSpPr>
          <p:spPr bwMode="auto">
            <a:xfrm rot="16200000">
              <a:off x="7050918" y="1637289"/>
              <a:ext cx="222433" cy="1884579"/>
            </a:xfrm>
            <a:prstGeom prst="leftBrace">
              <a:avLst>
                <a:gd name="adj1" fmla="val 8322"/>
                <a:gd name="adj2" fmla="val 50000"/>
              </a:avLst>
            </a:prstGeom>
            <a:noFill/>
            <a:ln w="28575" algn="ctr">
              <a:solidFill>
                <a:srgbClr val="000000"/>
              </a:solidFill>
              <a:round/>
              <a:headEnd/>
              <a:tailEnd/>
            </a:ln>
          </p:spPr>
          <p:txBody>
            <a:bodyPr anchor="ctr"/>
            <a:lstStyle/>
            <a:p>
              <a:pPr algn="ctr">
                <a:spcBef>
                  <a:spcPct val="50000"/>
                </a:spcBef>
                <a:defRPr/>
              </a:pPr>
              <a:endParaRPr lang="zh-CN" altLang="en-US" sz="1500" b="1" kern="0">
                <a:solidFill>
                  <a:srgbClr val="FFFFFF"/>
                </a:solidFill>
                <a:latin typeface="+mn-lt"/>
                <a:ea typeface="+mn-ea"/>
              </a:endParaRPr>
            </a:p>
          </p:txBody>
        </p:sp>
      </p:grpSp>
      <p:sp>
        <p:nvSpPr>
          <p:cNvPr id="25" name="TextBox 24"/>
          <p:cNvSpPr txBox="1"/>
          <p:nvPr/>
        </p:nvSpPr>
        <p:spPr bwMode="auto">
          <a:xfrm>
            <a:off x="2988246" y="3784910"/>
            <a:ext cx="473075" cy="339725"/>
          </a:xfrm>
          <a:prstGeom prst="rect">
            <a:avLst/>
          </a:prstGeom>
          <a:noFill/>
        </p:spPr>
        <p:txBody>
          <a:bodyPr lIns="0" tIns="0" rIns="0" bIns="0">
            <a:spAutoFit/>
          </a:bodyPr>
          <a:lstStyle/>
          <a:p>
            <a:pPr algn="ctr" fontAlgn="auto">
              <a:spcBef>
                <a:spcPts val="600"/>
              </a:spcBef>
              <a:spcAft>
                <a:spcPts val="0"/>
              </a:spcAft>
              <a:defRPr/>
            </a:pPr>
            <a:r>
              <a:rPr lang="zh-CN" altLang="en-US" sz="1100" i="1" kern="0" dirty="0">
                <a:solidFill>
                  <a:sysClr val="windowText" lastClr="000000"/>
                </a:solidFill>
                <a:latin typeface="+mn-lt"/>
                <a:ea typeface="+mn-ea"/>
              </a:rPr>
              <a:t>分配且已使用</a:t>
            </a:r>
          </a:p>
        </p:txBody>
      </p:sp>
      <p:cxnSp>
        <p:nvCxnSpPr>
          <p:cNvPr id="26" name="直接连接符 114"/>
          <p:cNvCxnSpPr>
            <a:cxnSpLocks noChangeShapeType="1"/>
          </p:cNvCxnSpPr>
          <p:nvPr/>
        </p:nvCxnSpPr>
        <p:spPr bwMode="auto">
          <a:xfrm>
            <a:off x="2915221" y="4144950"/>
            <a:ext cx="649287" cy="1587"/>
          </a:xfrm>
          <a:prstGeom prst="line">
            <a:avLst/>
          </a:prstGeom>
          <a:noFill/>
          <a:ln w="28575" algn="ctr">
            <a:solidFill>
              <a:srgbClr val="000000"/>
            </a:solidFill>
            <a:prstDash val="dash"/>
            <a:round/>
            <a:headEnd/>
            <a:tailEnd/>
          </a:ln>
        </p:spPr>
      </p:cxnSp>
      <p:sp>
        <p:nvSpPr>
          <p:cNvPr id="41" name="右箭头 43"/>
          <p:cNvSpPr>
            <a:spLocks noChangeArrowheads="1"/>
          </p:cNvSpPr>
          <p:nvPr/>
        </p:nvSpPr>
        <p:spPr bwMode="auto">
          <a:xfrm>
            <a:off x="4031233" y="3388619"/>
            <a:ext cx="1152525" cy="719138"/>
          </a:xfrm>
          <a:prstGeom prst="rightArrow">
            <a:avLst>
              <a:gd name="adj1" fmla="val 50000"/>
              <a:gd name="adj2" fmla="val 50083"/>
            </a:avLst>
          </a:prstGeom>
          <a:solidFill>
            <a:schemeClr val="accent1"/>
          </a:solidFill>
          <a:ln w="9525" algn="ctr">
            <a:solidFill>
              <a:schemeClr val="tx1"/>
            </a:solidFill>
            <a:round/>
            <a:headEnd/>
            <a:tailEnd/>
          </a:ln>
        </p:spPr>
        <p:txBody>
          <a:bodyPr/>
          <a:lstStyle/>
          <a:p>
            <a:endParaRPr lang="zh-CN" altLang="en-US">
              <a:latin typeface="+mn-lt"/>
              <a:ea typeface="+mn-ea"/>
            </a:endParaRPr>
          </a:p>
        </p:txBody>
      </p:sp>
      <p:grpSp>
        <p:nvGrpSpPr>
          <p:cNvPr id="49" name="组合 48"/>
          <p:cNvGrpSpPr/>
          <p:nvPr/>
        </p:nvGrpSpPr>
        <p:grpSpPr>
          <a:xfrm>
            <a:off x="5639370" y="3064831"/>
            <a:ext cx="2628279" cy="1444289"/>
            <a:chOff x="5544121" y="2956819"/>
            <a:chExt cx="2628279" cy="1444289"/>
          </a:xfrm>
        </p:grpSpPr>
        <p:grpSp>
          <p:nvGrpSpPr>
            <p:cNvPr id="27" name="组合 169"/>
            <p:cNvGrpSpPr>
              <a:grpSpLocks/>
            </p:cNvGrpSpPr>
            <p:nvPr/>
          </p:nvGrpSpPr>
          <p:grpSpPr bwMode="auto">
            <a:xfrm>
              <a:off x="5790716" y="2956819"/>
              <a:ext cx="2381684" cy="1444289"/>
              <a:chOff x="6275950" y="3992568"/>
              <a:chExt cx="2381683" cy="1444769"/>
            </a:xfrm>
          </p:grpSpPr>
          <p:grpSp>
            <p:nvGrpSpPr>
              <p:cNvPr id="28" name="组合 154"/>
              <p:cNvGrpSpPr>
                <a:grpSpLocks/>
              </p:cNvGrpSpPr>
              <p:nvPr/>
            </p:nvGrpSpPr>
            <p:grpSpPr bwMode="auto">
              <a:xfrm>
                <a:off x="6678022" y="4276825"/>
                <a:ext cx="1979611" cy="1160512"/>
                <a:chOff x="6843092" y="5029801"/>
                <a:chExt cx="1979611" cy="1160512"/>
              </a:xfrm>
            </p:grpSpPr>
            <p:sp>
              <p:nvSpPr>
                <p:cNvPr id="30" name="AutoShape 5"/>
                <p:cNvSpPr>
                  <a:spLocks noChangeArrowheads="1"/>
                </p:cNvSpPr>
                <p:nvPr/>
              </p:nvSpPr>
              <p:spPr bwMode="gray">
                <a:xfrm>
                  <a:off x="6853237" y="5029801"/>
                  <a:ext cx="533400" cy="428768"/>
                </a:xfrm>
                <a:prstGeom prst="can">
                  <a:avLst>
                    <a:gd name="adj" fmla="val 34162"/>
                  </a:avLst>
                </a:prstGeom>
                <a:solidFill>
                  <a:srgbClr val="FFFFFF"/>
                </a:solidFill>
                <a:ln w="19050">
                  <a:solidFill>
                    <a:srgbClr val="505050"/>
                  </a:solidFill>
                  <a:prstDash val="sysDot"/>
                  <a:round/>
                  <a:headEnd/>
                  <a:tailEnd/>
                </a:ln>
              </p:spPr>
              <p:txBody>
                <a:bodyPr wrap="none" anchor="ctr"/>
                <a:lstStyle/>
                <a:p>
                  <a:pPr marL="269875" indent="-269875" algn="ctr" fontAlgn="ctr">
                    <a:spcBef>
                      <a:spcPts val="0"/>
                    </a:spcBef>
                    <a:spcAft>
                      <a:spcPts val="0"/>
                    </a:spcAft>
                    <a:buClr>
                      <a:srgbClr val="990000"/>
                    </a:buClr>
                    <a:defRPr/>
                  </a:pPr>
                  <a:endParaRPr lang="zh-CN" altLang="zh-CN" sz="1600" kern="0">
                    <a:solidFill>
                      <a:sysClr val="windowText" lastClr="000000"/>
                    </a:solidFill>
                    <a:latin typeface="+mn-lt"/>
                    <a:ea typeface="+mn-ea"/>
                  </a:endParaRPr>
                </a:p>
              </p:txBody>
            </p:sp>
            <p:sp>
              <p:nvSpPr>
                <p:cNvPr id="31" name="AutoShape 5"/>
                <p:cNvSpPr>
                  <a:spLocks noChangeArrowheads="1"/>
                </p:cNvSpPr>
                <p:nvPr/>
              </p:nvSpPr>
              <p:spPr bwMode="gray">
                <a:xfrm>
                  <a:off x="6853237" y="5214012"/>
                  <a:ext cx="533400" cy="608214"/>
                </a:xfrm>
                <a:prstGeom prst="can">
                  <a:avLst>
                    <a:gd name="adj" fmla="val 34162"/>
                  </a:avLst>
                </a:prstGeom>
                <a:solidFill>
                  <a:srgbClr val="8A0000"/>
                </a:solidFill>
                <a:ln w="19050">
                  <a:noFill/>
                  <a:prstDash val="dash"/>
                  <a:round/>
                  <a:headEnd/>
                  <a:tailEnd/>
                </a:ln>
              </p:spPr>
              <p:txBody>
                <a:bodyPr wrap="none" anchor="ctr"/>
                <a:lstStyle/>
                <a:p>
                  <a:pPr marL="269875" indent="-269875" algn="ctr" fontAlgn="ctr">
                    <a:spcBef>
                      <a:spcPts val="0"/>
                    </a:spcBef>
                    <a:spcAft>
                      <a:spcPts val="0"/>
                    </a:spcAft>
                    <a:buClr>
                      <a:srgbClr val="990000"/>
                    </a:buClr>
                    <a:buFont typeface="Wingdings" pitchFamily="2" charset="2"/>
                    <a:buNone/>
                    <a:defRPr/>
                  </a:pPr>
                  <a:endParaRPr lang="zh-CN" altLang="zh-CN" sz="1600" kern="0">
                    <a:solidFill>
                      <a:srgbClr val="FFFFFF"/>
                    </a:solidFill>
                    <a:latin typeface="+mn-lt"/>
                    <a:ea typeface="+mn-ea"/>
                  </a:endParaRPr>
                </a:p>
              </p:txBody>
            </p:sp>
            <p:sp>
              <p:nvSpPr>
                <p:cNvPr id="32" name="AutoShape 5"/>
                <p:cNvSpPr>
                  <a:spLocks noChangeArrowheads="1"/>
                </p:cNvSpPr>
                <p:nvPr/>
              </p:nvSpPr>
              <p:spPr bwMode="gray">
                <a:xfrm>
                  <a:off x="8247061" y="5029801"/>
                  <a:ext cx="561975" cy="482761"/>
                </a:xfrm>
                <a:prstGeom prst="can">
                  <a:avLst>
                    <a:gd name="adj" fmla="val 34162"/>
                  </a:avLst>
                </a:prstGeom>
                <a:solidFill>
                  <a:srgbClr val="FFFFFF"/>
                </a:solidFill>
                <a:ln w="19050">
                  <a:solidFill>
                    <a:srgbClr val="505050"/>
                  </a:solidFill>
                  <a:prstDash val="sysDot"/>
                  <a:round/>
                  <a:headEnd/>
                  <a:tailEnd/>
                </a:ln>
              </p:spPr>
              <p:txBody>
                <a:bodyPr wrap="none" anchor="ctr"/>
                <a:lstStyle/>
                <a:p>
                  <a:pPr marL="269875" indent="-269875" algn="ctr" fontAlgn="ctr">
                    <a:spcBef>
                      <a:spcPts val="0"/>
                    </a:spcBef>
                    <a:spcAft>
                      <a:spcPts val="0"/>
                    </a:spcAft>
                    <a:buClr>
                      <a:srgbClr val="990000"/>
                    </a:buClr>
                    <a:defRPr/>
                  </a:pPr>
                  <a:endParaRPr lang="zh-CN" altLang="zh-CN" sz="1600" kern="0">
                    <a:solidFill>
                      <a:sysClr val="windowText" lastClr="000000"/>
                    </a:solidFill>
                    <a:latin typeface="+mn-lt"/>
                    <a:ea typeface="+mn-ea"/>
                  </a:endParaRPr>
                </a:p>
              </p:txBody>
            </p:sp>
            <p:sp>
              <p:nvSpPr>
                <p:cNvPr id="33" name="AutoShape 5"/>
                <p:cNvSpPr>
                  <a:spLocks noChangeArrowheads="1"/>
                </p:cNvSpPr>
                <p:nvPr/>
              </p:nvSpPr>
              <p:spPr bwMode="gray">
                <a:xfrm>
                  <a:off x="8247061" y="5342642"/>
                  <a:ext cx="561975" cy="482761"/>
                </a:xfrm>
                <a:prstGeom prst="can">
                  <a:avLst>
                    <a:gd name="adj" fmla="val 34162"/>
                  </a:avLst>
                </a:prstGeom>
                <a:solidFill>
                  <a:srgbClr val="0070C0"/>
                </a:solidFill>
                <a:ln w="19050">
                  <a:noFill/>
                  <a:prstDash val="dash"/>
                  <a:round/>
                  <a:headEnd/>
                  <a:tailEnd/>
                </a:ln>
              </p:spPr>
              <p:txBody>
                <a:bodyPr wrap="none" anchor="ctr"/>
                <a:lstStyle/>
                <a:p>
                  <a:pPr marL="269875" indent="-269875" algn="ctr" fontAlgn="ctr">
                    <a:spcBef>
                      <a:spcPts val="0"/>
                    </a:spcBef>
                    <a:spcAft>
                      <a:spcPts val="0"/>
                    </a:spcAft>
                    <a:buClr>
                      <a:srgbClr val="990000"/>
                    </a:buClr>
                    <a:buFont typeface="Wingdings" pitchFamily="2" charset="2"/>
                    <a:buNone/>
                    <a:defRPr/>
                  </a:pPr>
                  <a:endParaRPr lang="zh-CN" altLang="zh-CN" sz="1600" kern="0">
                    <a:solidFill>
                      <a:srgbClr val="FFFFFF"/>
                    </a:solidFill>
                    <a:latin typeface="+mn-lt"/>
                    <a:ea typeface="+mn-ea"/>
                  </a:endParaRPr>
                </a:p>
              </p:txBody>
            </p:sp>
            <p:sp>
              <p:nvSpPr>
                <p:cNvPr id="34" name="AutoShape 5"/>
                <p:cNvSpPr>
                  <a:spLocks noChangeArrowheads="1"/>
                </p:cNvSpPr>
                <p:nvPr/>
              </p:nvSpPr>
              <p:spPr bwMode="gray">
                <a:xfrm>
                  <a:off x="7527925" y="5029801"/>
                  <a:ext cx="569912" cy="482761"/>
                </a:xfrm>
                <a:prstGeom prst="can">
                  <a:avLst>
                    <a:gd name="adj" fmla="val 34162"/>
                  </a:avLst>
                </a:prstGeom>
                <a:solidFill>
                  <a:srgbClr val="FFFFFF"/>
                </a:solidFill>
                <a:ln w="19050">
                  <a:solidFill>
                    <a:srgbClr val="505050"/>
                  </a:solidFill>
                  <a:prstDash val="sysDot"/>
                  <a:round/>
                  <a:headEnd/>
                  <a:tailEnd/>
                </a:ln>
              </p:spPr>
              <p:txBody>
                <a:bodyPr wrap="none" anchor="ctr"/>
                <a:lstStyle/>
                <a:p>
                  <a:pPr marL="269875" indent="-269875" algn="ctr" fontAlgn="ctr">
                    <a:spcBef>
                      <a:spcPts val="0"/>
                    </a:spcBef>
                    <a:spcAft>
                      <a:spcPts val="0"/>
                    </a:spcAft>
                    <a:buClr>
                      <a:srgbClr val="990000"/>
                    </a:buClr>
                    <a:buFont typeface="Wingdings" pitchFamily="2" charset="2"/>
                    <a:buNone/>
                    <a:defRPr/>
                  </a:pPr>
                  <a:endParaRPr lang="zh-CN" altLang="zh-CN" sz="1600" kern="0">
                    <a:solidFill>
                      <a:sysClr val="windowText" lastClr="000000"/>
                    </a:solidFill>
                    <a:latin typeface="+mn-lt"/>
                    <a:ea typeface="+mn-ea"/>
                  </a:endParaRPr>
                </a:p>
              </p:txBody>
            </p:sp>
            <p:sp>
              <p:nvSpPr>
                <p:cNvPr id="35" name="AutoShape 5"/>
                <p:cNvSpPr>
                  <a:spLocks noChangeArrowheads="1"/>
                </p:cNvSpPr>
                <p:nvPr/>
              </p:nvSpPr>
              <p:spPr bwMode="gray">
                <a:xfrm>
                  <a:off x="7527925" y="5387107"/>
                  <a:ext cx="569912" cy="438296"/>
                </a:xfrm>
                <a:prstGeom prst="can">
                  <a:avLst>
                    <a:gd name="adj" fmla="val 34162"/>
                  </a:avLst>
                </a:prstGeom>
                <a:solidFill>
                  <a:srgbClr val="92D050"/>
                </a:solidFill>
                <a:ln w="19050">
                  <a:noFill/>
                  <a:prstDash val="dash"/>
                  <a:round/>
                  <a:headEnd/>
                  <a:tailEnd/>
                </a:ln>
              </p:spPr>
              <p:txBody>
                <a:bodyPr wrap="none" anchor="ctr"/>
                <a:lstStyle/>
                <a:p>
                  <a:pPr marL="269875" indent="-269875" algn="ctr" fontAlgn="ctr">
                    <a:spcBef>
                      <a:spcPts val="0"/>
                    </a:spcBef>
                    <a:spcAft>
                      <a:spcPts val="0"/>
                    </a:spcAft>
                    <a:buClr>
                      <a:srgbClr val="990000"/>
                    </a:buClr>
                    <a:buFont typeface="Wingdings" pitchFamily="2" charset="2"/>
                    <a:buNone/>
                    <a:defRPr/>
                  </a:pPr>
                  <a:endParaRPr lang="zh-CN" altLang="zh-CN" sz="1600" kern="0">
                    <a:solidFill>
                      <a:srgbClr val="FFFFFF"/>
                    </a:solidFill>
                    <a:latin typeface="+mn-lt"/>
                    <a:ea typeface="+mn-ea"/>
                  </a:endParaRPr>
                </a:p>
              </p:txBody>
            </p:sp>
            <p:sp>
              <p:nvSpPr>
                <p:cNvPr id="36" name="TextBox 35"/>
                <p:cNvSpPr txBox="1"/>
                <p:nvPr/>
              </p:nvSpPr>
              <p:spPr>
                <a:xfrm>
                  <a:off x="6843092" y="6006102"/>
                  <a:ext cx="1979611" cy="184211"/>
                </a:xfrm>
                <a:prstGeom prst="rect">
                  <a:avLst/>
                </a:prstGeom>
                <a:noFill/>
              </p:spPr>
              <p:txBody>
                <a:bodyPr lIns="0" tIns="0" rIns="0" bIns="0">
                  <a:spAutoFit/>
                </a:bodyPr>
                <a:lstStyle/>
                <a:p>
                  <a:pPr algn="ctr" fontAlgn="auto">
                    <a:spcBef>
                      <a:spcPts val="600"/>
                    </a:spcBef>
                    <a:spcAft>
                      <a:spcPts val="0"/>
                    </a:spcAft>
                    <a:defRPr/>
                  </a:pPr>
                  <a:r>
                    <a:rPr lang="zh-CN" altLang="en-US" sz="1200" kern="0" dirty="0">
                      <a:solidFill>
                        <a:sysClr val="windowText" lastClr="000000"/>
                      </a:solidFill>
                      <a:latin typeface="+mn-lt"/>
                      <a:ea typeface="+mn-ea"/>
                    </a:rPr>
                    <a:t>在主机上占用的容量</a:t>
                  </a:r>
                  <a:r>
                    <a:rPr lang="en-US" altLang="zh-CN" sz="1200" kern="0" dirty="0">
                      <a:solidFill>
                        <a:sysClr val="windowText" lastClr="000000"/>
                      </a:solidFill>
                      <a:latin typeface="+mn-lt"/>
                      <a:ea typeface="+mn-ea"/>
                    </a:rPr>
                    <a:t> </a:t>
                  </a:r>
                  <a:r>
                    <a:rPr lang="zh-CN" altLang="en-US" sz="1200" kern="0" dirty="0">
                      <a:solidFill>
                        <a:sysClr val="windowText" lastClr="000000"/>
                      </a:solidFill>
                      <a:latin typeface="+mn-lt"/>
                      <a:ea typeface="+mn-ea"/>
                    </a:rPr>
                    <a:t>：</a:t>
                  </a:r>
                  <a:r>
                    <a:rPr lang="en-US" altLang="zh-CN" sz="1200" kern="0" dirty="0">
                      <a:solidFill>
                        <a:sysClr val="windowText" lastClr="000000"/>
                      </a:solidFill>
                      <a:latin typeface="+mn-lt"/>
                      <a:ea typeface="+mn-ea"/>
                    </a:rPr>
                    <a:t>15TB</a:t>
                  </a:r>
                  <a:endParaRPr lang="zh-CN" altLang="en-US" sz="1200" kern="0" dirty="0">
                    <a:solidFill>
                      <a:sysClr val="windowText" lastClr="000000"/>
                    </a:solidFill>
                    <a:latin typeface="+mn-lt"/>
                    <a:ea typeface="+mn-ea"/>
                  </a:endParaRPr>
                </a:p>
              </p:txBody>
            </p:sp>
            <p:sp>
              <p:nvSpPr>
                <p:cNvPr id="37" name="TextBox 36"/>
                <p:cNvSpPr txBox="1"/>
                <p:nvPr/>
              </p:nvSpPr>
              <p:spPr>
                <a:xfrm>
                  <a:off x="7608887" y="5557026"/>
                  <a:ext cx="355600" cy="184211"/>
                </a:xfrm>
                <a:prstGeom prst="rect">
                  <a:avLst/>
                </a:prstGeom>
                <a:noFill/>
              </p:spPr>
              <p:txBody>
                <a:bodyPr lIns="0" tIns="0" rIns="0" bIns="0">
                  <a:spAutoFit/>
                </a:bodyPr>
                <a:lstStyle/>
                <a:p>
                  <a:pPr algn="ctr" fontAlgn="auto">
                    <a:spcBef>
                      <a:spcPts val="600"/>
                    </a:spcBef>
                    <a:spcAft>
                      <a:spcPts val="0"/>
                    </a:spcAft>
                    <a:defRPr/>
                  </a:pPr>
                  <a:r>
                    <a:rPr lang="en-US" altLang="zh-CN" sz="1200" kern="0" dirty="0">
                      <a:solidFill>
                        <a:srgbClr val="FFFFFF"/>
                      </a:solidFill>
                      <a:latin typeface="+mn-lt"/>
                      <a:ea typeface="+mn-ea"/>
                    </a:rPr>
                    <a:t>4TB</a:t>
                  </a:r>
                  <a:endParaRPr lang="zh-CN" altLang="en-US" sz="1200" kern="0" dirty="0">
                    <a:solidFill>
                      <a:srgbClr val="FFFFFF"/>
                    </a:solidFill>
                    <a:latin typeface="+mn-lt"/>
                    <a:ea typeface="+mn-ea"/>
                  </a:endParaRPr>
                </a:p>
              </p:txBody>
            </p:sp>
            <p:sp>
              <p:nvSpPr>
                <p:cNvPr id="38" name="TextBox 37"/>
                <p:cNvSpPr txBox="1"/>
                <p:nvPr/>
              </p:nvSpPr>
              <p:spPr>
                <a:xfrm>
                  <a:off x="6942137" y="5607843"/>
                  <a:ext cx="355600" cy="184211"/>
                </a:xfrm>
                <a:prstGeom prst="rect">
                  <a:avLst/>
                </a:prstGeom>
                <a:noFill/>
              </p:spPr>
              <p:txBody>
                <a:bodyPr lIns="0" tIns="0" rIns="0" bIns="0">
                  <a:spAutoFit/>
                </a:bodyPr>
                <a:lstStyle/>
                <a:p>
                  <a:pPr algn="ctr" fontAlgn="auto">
                    <a:spcBef>
                      <a:spcPts val="600"/>
                    </a:spcBef>
                    <a:spcAft>
                      <a:spcPts val="0"/>
                    </a:spcAft>
                    <a:defRPr/>
                  </a:pPr>
                  <a:r>
                    <a:rPr lang="en-US" altLang="zh-CN" sz="1200" kern="0" dirty="0">
                      <a:solidFill>
                        <a:srgbClr val="FFFFFF"/>
                      </a:solidFill>
                      <a:latin typeface="+mn-lt"/>
                      <a:ea typeface="+mn-ea"/>
                    </a:rPr>
                    <a:t>6TB</a:t>
                  </a:r>
                  <a:endParaRPr lang="zh-CN" altLang="en-US" sz="1200" kern="0" dirty="0">
                    <a:solidFill>
                      <a:srgbClr val="FFFFFF"/>
                    </a:solidFill>
                    <a:latin typeface="+mn-lt"/>
                    <a:ea typeface="+mn-ea"/>
                  </a:endParaRPr>
                </a:p>
              </p:txBody>
            </p:sp>
            <p:sp>
              <p:nvSpPr>
                <p:cNvPr id="39" name="TextBox 38"/>
                <p:cNvSpPr txBox="1"/>
                <p:nvPr/>
              </p:nvSpPr>
              <p:spPr>
                <a:xfrm>
                  <a:off x="8320086" y="5563378"/>
                  <a:ext cx="355600" cy="184211"/>
                </a:xfrm>
                <a:prstGeom prst="rect">
                  <a:avLst/>
                </a:prstGeom>
                <a:noFill/>
              </p:spPr>
              <p:txBody>
                <a:bodyPr lIns="0" tIns="0" rIns="0" bIns="0">
                  <a:spAutoFit/>
                </a:bodyPr>
                <a:lstStyle/>
                <a:p>
                  <a:pPr algn="ctr" fontAlgn="auto">
                    <a:spcBef>
                      <a:spcPts val="600"/>
                    </a:spcBef>
                    <a:spcAft>
                      <a:spcPts val="0"/>
                    </a:spcAft>
                    <a:defRPr/>
                  </a:pPr>
                  <a:r>
                    <a:rPr lang="en-US" altLang="zh-CN" sz="1200" kern="0" dirty="0">
                      <a:solidFill>
                        <a:srgbClr val="FFFFFF"/>
                      </a:solidFill>
                      <a:latin typeface="+mn-lt"/>
                      <a:ea typeface="+mn-ea"/>
                    </a:rPr>
                    <a:t>5TB</a:t>
                  </a:r>
                  <a:endParaRPr lang="zh-CN" altLang="en-US" sz="1200" kern="0" dirty="0">
                    <a:solidFill>
                      <a:srgbClr val="FFFFFF"/>
                    </a:solidFill>
                    <a:latin typeface="+mn-lt"/>
                    <a:ea typeface="+mn-ea"/>
                  </a:endParaRPr>
                </a:p>
              </p:txBody>
            </p:sp>
            <p:sp>
              <p:nvSpPr>
                <p:cNvPr id="40" name="左大括号 39"/>
                <p:cNvSpPr/>
                <p:nvPr/>
              </p:nvSpPr>
              <p:spPr bwMode="auto">
                <a:xfrm rot="16200000">
                  <a:off x="7728707" y="4958987"/>
                  <a:ext cx="222324" cy="1884362"/>
                </a:xfrm>
                <a:prstGeom prst="leftBrace">
                  <a:avLst/>
                </a:prstGeom>
                <a:noFill/>
                <a:ln w="28575" cap="flat" cmpd="sng" algn="ctr">
                  <a:solidFill>
                    <a:srgbClr val="000000"/>
                  </a:solidFill>
                  <a:prstDash val="solid"/>
                  <a:round/>
                  <a:headEnd type="none" w="med" len="med"/>
                  <a:tailEnd type="none" w="med" len="med"/>
                </a:ln>
                <a:effectLst/>
              </p:spPr>
              <p:txBody>
                <a:bodyPr anchor="ctr"/>
                <a:lstStyle/>
                <a:p>
                  <a:pPr algn="ctr" fontAlgn="auto">
                    <a:spcBef>
                      <a:spcPts val="0"/>
                    </a:spcBef>
                    <a:spcAft>
                      <a:spcPts val="0"/>
                    </a:spcAft>
                    <a:defRPr/>
                  </a:pPr>
                  <a:endParaRPr lang="zh-CN" altLang="en-US" sz="1800" kern="0">
                    <a:solidFill>
                      <a:sysClr val="windowText" lastClr="000000"/>
                    </a:solidFill>
                    <a:latin typeface="+mn-lt"/>
                    <a:ea typeface="+mn-ea"/>
                  </a:endParaRPr>
                </a:p>
              </p:txBody>
            </p:sp>
          </p:grpSp>
          <p:sp>
            <p:nvSpPr>
              <p:cNvPr id="29" name="TextBox 28"/>
              <p:cNvSpPr txBox="1"/>
              <p:nvPr/>
            </p:nvSpPr>
            <p:spPr>
              <a:xfrm>
                <a:off x="6275950" y="3992568"/>
                <a:ext cx="1625599" cy="215972"/>
              </a:xfrm>
              <a:prstGeom prst="rect">
                <a:avLst/>
              </a:prstGeom>
              <a:gradFill rotWithShape="1">
                <a:gsLst>
                  <a:gs pos="0">
                    <a:srgbClr val="F28A67">
                      <a:shade val="51000"/>
                      <a:satMod val="130000"/>
                    </a:srgbClr>
                  </a:gs>
                  <a:gs pos="80000">
                    <a:srgbClr val="F28A67">
                      <a:shade val="93000"/>
                      <a:satMod val="130000"/>
                    </a:srgbClr>
                  </a:gs>
                  <a:gs pos="100000">
                    <a:srgbClr val="F28A67">
                      <a:shade val="94000"/>
                      <a:satMod val="135000"/>
                    </a:srgbClr>
                  </a:gs>
                </a:gsLst>
                <a:lin ang="16200000" scaled="0"/>
              </a:gradFill>
              <a:ln w="9525" cap="flat" cmpd="sng" algn="ctr">
                <a:solidFill>
                  <a:srgbClr val="F28A67">
                    <a:shade val="95000"/>
                    <a:satMod val="105000"/>
                  </a:srgbClr>
                </a:solidFill>
                <a:prstDash val="solid"/>
              </a:ln>
              <a:effectLst>
                <a:outerShdw blurRad="40000" dist="23000" dir="5400000" rotWithShape="0">
                  <a:srgbClr val="000000">
                    <a:alpha val="35000"/>
                  </a:srgbClr>
                </a:outerShdw>
              </a:effectLst>
            </p:spPr>
            <p:txBody>
              <a:bodyPr lIns="0" tIns="0" rIns="0" bIns="0">
                <a:spAutoFit/>
              </a:bodyPr>
              <a:lstStyle/>
              <a:p>
                <a:pPr algn="ctr" fontAlgn="auto">
                  <a:spcBef>
                    <a:spcPts val="600"/>
                  </a:spcBef>
                  <a:spcAft>
                    <a:spcPts val="0"/>
                  </a:spcAft>
                  <a:defRPr/>
                </a:pPr>
                <a:r>
                  <a:rPr lang="zh-CN" altLang="en-US" sz="1400" i="1" kern="0" dirty="0">
                    <a:solidFill>
                      <a:srgbClr val="FFFFFF"/>
                    </a:solidFill>
                    <a:latin typeface="+mn-lt"/>
                    <a:ea typeface="+mn-ea"/>
                  </a:rPr>
                  <a:t>使用精简配置</a:t>
                </a:r>
                <a:endParaRPr lang="en-US" altLang="zh-CN" sz="1400" i="1" kern="0" dirty="0">
                  <a:solidFill>
                    <a:srgbClr val="FFFFFF"/>
                  </a:solidFill>
                  <a:latin typeface="+mn-lt"/>
                  <a:ea typeface="+mn-ea"/>
                </a:endParaRPr>
              </a:p>
            </p:txBody>
          </p:sp>
        </p:grpSp>
        <p:sp>
          <p:nvSpPr>
            <p:cNvPr id="42" name="TextBox 41"/>
            <p:cNvSpPr txBox="1"/>
            <p:nvPr/>
          </p:nvSpPr>
          <p:spPr bwMode="auto">
            <a:xfrm>
              <a:off x="5580633" y="3496816"/>
              <a:ext cx="473075" cy="169863"/>
            </a:xfrm>
            <a:prstGeom prst="rect">
              <a:avLst/>
            </a:prstGeom>
            <a:noFill/>
          </p:spPr>
          <p:txBody>
            <a:bodyPr lIns="0" tIns="0" rIns="0" bIns="0">
              <a:spAutoFit/>
            </a:bodyPr>
            <a:lstStyle/>
            <a:p>
              <a:pPr algn="ctr" fontAlgn="auto">
                <a:spcBef>
                  <a:spcPts val="600"/>
                </a:spcBef>
                <a:spcAft>
                  <a:spcPts val="0"/>
                </a:spcAft>
                <a:defRPr/>
              </a:pPr>
              <a:r>
                <a:rPr lang="zh-CN" altLang="en-US" sz="1100" i="1" kern="0" dirty="0">
                  <a:solidFill>
                    <a:sysClr val="windowText" lastClr="000000"/>
                  </a:solidFill>
                  <a:latin typeface="+mn-lt"/>
                  <a:ea typeface="+mn-ea"/>
                </a:rPr>
                <a:t>未分配</a:t>
              </a:r>
            </a:p>
          </p:txBody>
        </p:sp>
        <p:sp>
          <p:nvSpPr>
            <p:cNvPr id="43" name="TextBox 42"/>
            <p:cNvSpPr txBox="1"/>
            <p:nvPr/>
          </p:nvSpPr>
          <p:spPr bwMode="auto">
            <a:xfrm>
              <a:off x="5580633" y="3784154"/>
              <a:ext cx="473075" cy="339725"/>
            </a:xfrm>
            <a:prstGeom prst="rect">
              <a:avLst/>
            </a:prstGeom>
            <a:noFill/>
          </p:spPr>
          <p:txBody>
            <a:bodyPr lIns="0" tIns="0" rIns="0" bIns="0">
              <a:spAutoFit/>
            </a:bodyPr>
            <a:lstStyle/>
            <a:p>
              <a:pPr algn="ctr" fontAlgn="auto">
                <a:spcBef>
                  <a:spcPts val="600"/>
                </a:spcBef>
                <a:spcAft>
                  <a:spcPts val="0"/>
                </a:spcAft>
                <a:defRPr/>
              </a:pPr>
              <a:r>
                <a:rPr lang="zh-CN" altLang="en-US" sz="1100" i="1" kern="0" dirty="0">
                  <a:solidFill>
                    <a:sysClr val="windowText" lastClr="000000"/>
                  </a:solidFill>
                  <a:latin typeface="+mn-lt"/>
                  <a:ea typeface="+mn-ea"/>
                </a:rPr>
                <a:t>分配已使用</a:t>
              </a:r>
            </a:p>
          </p:txBody>
        </p:sp>
        <p:cxnSp>
          <p:nvCxnSpPr>
            <p:cNvPr id="44" name="直接连接符 114"/>
            <p:cNvCxnSpPr>
              <a:cxnSpLocks noChangeShapeType="1"/>
            </p:cNvCxnSpPr>
            <p:nvPr/>
          </p:nvCxnSpPr>
          <p:spPr bwMode="auto">
            <a:xfrm>
              <a:off x="5544121" y="3388866"/>
              <a:ext cx="647700" cy="1588"/>
            </a:xfrm>
            <a:prstGeom prst="line">
              <a:avLst/>
            </a:prstGeom>
            <a:noFill/>
            <a:ln w="28575" algn="ctr">
              <a:solidFill>
                <a:srgbClr val="000000"/>
              </a:solidFill>
              <a:prstDash val="dash"/>
              <a:round/>
              <a:headEnd/>
              <a:tailEnd/>
            </a:ln>
          </p:spPr>
        </p:cxnSp>
        <p:cxnSp>
          <p:nvCxnSpPr>
            <p:cNvPr id="45" name="直接连接符 114"/>
            <p:cNvCxnSpPr>
              <a:cxnSpLocks noChangeShapeType="1"/>
            </p:cNvCxnSpPr>
            <p:nvPr/>
          </p:nvCxnSpPr>
          <p:spPr bwMode="auto">
            <a:xfrm>
              <a:off x="5544121" y="3784154"/>
              <a:ext cx="647700" cy="1587"/>
            </a:xfrm>
            <a:prstGeom prst="line">
              <a:avLst/>
            </a:prstGeom>
            <a:noFill/>
            <a:ln w="28575" algn="ctr">
              <a:solidFill>
                <a:srgbClr val="000000"/>
              </a:solidFill>
              <a:prstDash val="dash"/>
              <a:round/>
              <a:headEnd/>
              <a:tailEnd/>
            </a:ln>
          </p:spPr>
        </p:cxnSp>
        <p:cxnSp>
          <p:nvCxnSpPr>
            <p:cNvPr id="46" name="直接连接符 114"/>
            <p:cNvCxnSpPr>
              <a:cxnSpLocks noChangeShapeType="1"/>
            </p:cNvCxnSpPr>
            <p:nvPr/>
          </p:nvCxnSpPr>
          <p:spPr bwMode="auto">
            <a:xfrm>
              <a:off x="5544121" y="4180954"/>
              <a:ext cx="647700" cy="1588"/>
            </a:xfrm>
            <a:prstGeom prst="line">
              <a:avLst/>
            </a:prstGeom>
            <a:noFill/>
            <a:ln w="28575" algn="ctr">
              <a:solidFill>
                <a:srgbClr val="000000"/>
              </a:solidFill>
              <a:prstDash val="dash"/>
              <a:round/>
              <a:headEnd/>
              <a:tailEnd/>
            </a:ln>
          </p:spPr>
        </p:cxnSp>
      </p:grpSp>
    </p:spTree>
    <p:extLst>
      <p:ext uri="{BB962C8B-B14F-4D97-AF65-F5344CB8AC3E}">
        <p14:creationId xmlns:p14="http://schemas.microsoft.com/office/powerpoint/2010/main" val="1946562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快照原理和应用</a:t>
            </a:r>
            <a:endParaRPr lang="zh-CN" altLang="en-US" dirty="0"/>
          </a:p>
        </p:txBody>
      </p:sp>
      <p:sp>
        <p:nvSpPr>
          <p:cNvPr id="7" name="文本占位符 6"/>
          <p:cNvSpPr>
            <a:spLocks noGrp="1"/>
          </p:cNvSpPr>
          <p:nvPr>
            <p:ph type="body" sz="quarter" idx="10"/>
          </p:nvPr>
        </p:nvSpPr>
        <p:spPr/>
        <p:txBody>
          <a:bodyPr/>
          <a:lstStyle/>
          <a:p>
            <a:r>
              <a:rPr lang="zh-CN" altLang="en-US" sz="2400" dirty="0"/>
              <a:t>快照功能特性</a:t>
            </a:r>
          </a:p>
          <a:p>
            <a:pPr lvl="1"/>
            <a:r>
              <a:rPr lang="zh-CN" altLang="en-US" dirty="0"/>
              <a:t>快照记录了虚拟机在某一时间点的内容和状态。</a:t>
            </a:r>
          </a:p>
          <a:p>
            <a:pPr lvl="1"/>
            <a:r>
              <a:rPr lang="zh-CN" altLang="en-US" dirty="0"/>
              <a:t>通过恢复虚拟机快照使虚拟机多次快速恢复到这一时间点。</a:t>
            </a:r>
          </a:p>
          <a:p>
            <a:pPr lvl="1"/>
            <a:r>
              <a:rPr lang="zh-CN" altLang="en-US" dirty="0"/>
              <a:t>快照包含磁盘内容、虚拟机配置信息、内存数据。</a:t>
            </a:r>
          </a:p>
          <a:p>
            <a:pPr lvl="1"/>
            <a:r>
              <a:rPr lang="zh-CN" altLang="en-US" dirty="0"/>
              <a:t>多次快照之间保存差量数据，节约存储空间。</a:t>
            </a:r>
          </a:p>
          <a:p>
            <a:r>
              <a:rPr lang="zh-CN" altLang="en-US" sz="2400" dirty="0"/>
              <a:t>适用场景</a:t>
            </a:r>
          </a:p>
          <a:p>
            <a:pPr lvl="1"/>
            <a:r>
              <a:rPr lang="zh-CN" altLang="en-US" dirty="0"/>
              <a:t>虚拟机用户在执行一些重大、高危操作前，例如系统补丁，升级，破坏性测试前执行快照，可以用于故障时的快速还原。</a:t>
            </a:r>
          </a:p>
          <a:p>
            <a:pPr lvl="1"/>
            <a:r>
              <a:rPr lang="zh-CN" altLang="en-US" dirty="0"/>
              <a:t>用户触发的创建快照和恢复快照操作。</a:t>
            </a:r>
          </a:p>
          <a:p>
            <a:endParaRPr lang="en-US" sz="2400" dirty="0"/>
          </a:p>
        </p:txBody>
      </p:sp>
    </p:spTree>
    <p:extLst>
      <p:ext uri="{BB962C8B-B14F-4D97-AF65-F5344CB8AC3E}">
        <p14:creationId xmlns:p14="http://schemas.microsoft.com/office/powerpoint/2010/main" val="972910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存储虚拟化的快照</a:t>
            </a:r>
            <a:endParaRPr lang="zh-CN" altLang="en-US" dirty="0"/>
          </a:p>
        </p:txBody>
      </p:sp>
      <p:sp>
        <p:nvSpPr>
          <p:cNvPr id="5" name="文本占位符 4"/>
          <p:cNvSpPr>
            <a:spLocks noGrp="1"/>
          </p:cNvSpPr>
          <p:nvPr>
            <p:ph type="body" sz="quarter" idx="10"/>
          </p:nvPr>
        </p:nvSpPr>
        <p:spPr/>
        <p:txBody>
          <a:bodyPr/>
          <a:lstStyle/>
          <a:p>
            <a:r>
              <a:rPr lang="zh-CN" altLang="en-US" sz="1800" dirty="0"/>
              <a:t>创建快照时会生成一个新的差分卷，虚拟机会挂载这个差分卷作为磁盘文件，虚拟机的读请求会重定向到源卷</a:t>
            </a:r>
            <a:r>
              <a:rPr lang="zh-CN" altLang="en-US" sz="1800" dirty="0" smtClean="0"/>
              <a:t>中。</a:t>
            </a:r>
            <a:endParaRPr lang="zh-CN" altLang="en-US" sz="1800" dirty="0"/>
          </a:p>
          <a:p>
            <a:r>
              <a:rPr lang="zh-CN" altLang="en-US" sz="1800" dirty="0"/>
              <a:t>创建快照采用了</a:t>
            </a:r>
            <a:r>
              <a:rPr lang="en-US" altLang="zh-CN" sz="1800" dirty="0"/>
              <a:t>ROW</a:t>
            </a:r>
            <a:r>
              <a:rPr lang="zh-CN" altLang="en-US" sz="1800" dirty="0"/>
              <a:t>（</a:t>
            </a:r>
            <a:r>
              <a:rPr lang="en-US" altLang="zh-CN" sz="1800" dirty="0"/>
              <a:t>Redirect on write</a:t>
            </a:r>
            <a:r>
              <a:rPr lang="zh-CN" altLang="en-US" sz="1800" dirty="0"/>
              <a:t>）技术，快照后的写操作会进行重定向，所有的写</a:t>
            </a:r>
            <a:r>
              <a:rPr lang="en-US" altLang="zh-CN" sz="1800" dirty="0"/>
              <a:t>IO</a:t>
            </a:r>
            <a:r>
              <a:rPr lang="zh-CN" altLang="en-US" sz="1800" dirty="0"/>
              <a:t>都被重定向到新卷中。所有旧数据均保留在只读的源卷</a:t>
            </a:r>
            <a:r>
              <a:rPr lang="zh-CN" altLang="en-US" sz="1800" dirty="0" smtClean="0"/>
              <a:t>中。</a:t>
            </a:r>
            <a:endParaRPr lang="zh-CN" altLang="en-US" sz="1800" dirty="0"/>
          </a:p>
          <a:p>
            <a:endParaRPr lang="en-US" sz="1800" dirty="0"/>
          </a:p>
        </p:txBody>
      </p:sp>
      <p:sp>
        <p:nvSpPr>
          <p:cNvPr id="8" name="TextBox 5"/>
          <p:cNvSpPr txBox="1">
            <a:spLocks noChangeArrowheads="1"/>
          </p:cNvSpPr>
          <p:nvPr/>
        </p:nvSpPr>
        <p:spPr bwMode="auto">
          <a:xfrm>
            <a:off x="1941970" y="5889189"/>
            <a:ext cx="1304925" cy="338138"/>
          </a:xfrm>
          <a:prstGeom prst="rect">
            <a:avLst/>
          </a:prstGeom>
          <a:noFill/>
          <a:ln w="9525">
            <a:noFill/>
            <a:miter lim="800000"/>
            <a:headEnd/>
            <a:tailEnd/>
          </a:ln>
        </p:spPr>
        <p:txBody>
          <a:bodyPr>
            <a:spAutoFit/>
          </a:bodyPr>
          <a:lstStyle/>
          <a:p>
            <a:r>
              <a:rPr lang="zh-CN" altLang="en-US" sz="1600" b="1" dirty="0">
                <a:latin typeface="+mn-ea"/>
                <a:ea typeface="+mn-ea"/>
              </a:rPr>
              <a:t>磁盘文件</a:t>
            </a:r>
          </a:p>
        </p:txBody>
      </p:sp>
      <p:sp>
        <p:nvSpPr>
          <p:cNvPr id="10" name="TextBox 10"/>
          <p:cNvSpPr txBox="1">
            <a:spLocks noChangeArrowheads="1"/>
          </p:cNvSpPr>
          <p:nvPr/>
        </p:nvSpPr>
        <p:spPr bwMode="auto">
          <a:xfrm>
            <a:off x="4461080" y="5877223"/>
            <a:ext cx="2578452" cy="338554"/>
          </a:xfrm>
          <a:prstGeom prst="rect">
            <a:avLst/>
          </a:prstGeom>
          <a:noFill/>
          <a:ln w="9525">
            <a:noFill/>
            <a:miter lim="800000"/>
            <a:headEnd/>
            <a:tailEnd/>
          </a:ln>
        </p:spPr>
        <p:txBody>
          <a:bodyPr wrap="square">
            <a:spAutoFit/>
          </a:bodyPr>
          <a:lstStyle/>
          <a:p>
            <a:r>
              <a:rPr lang="zh-CN" altLang="en-US" sz="1600" b="1" dirty="0">
                <a:latin typeface="+mn-ea"/>
                <a:ea typeface="+mn-ea"/>
              </a:rPr>
              <a:t>快照</a:t>
            </a:r>
            <a:r>
              <a:rPr lang="zh-CN" altLang="en-US" sz="1600" b="1" dirty="0" smtClean="0">
                <a:latin typeface="+mn-ea"/>
                <a:ea typeface="+mn-ea"/>
              </a:rPr>
              <a:t>文件（原磁盘文件）</a:t>
            </a:r>
            <a:endParaRPr lang="zh-CN" altLang="en-US" sz="1600" b="1" dirty="0">
              <a:latin typeface="+mn-ea"/>
              <a:ea typeface="+mn-ea"/>
            </a:endParaRPr>
          </a:p>
        </p:txBody>
      </p:sp>
      <p:sp>
        <p:nvSpPr>
          <p:cNvPr id="12" name="TextBox 13"/>
          <p:cNvSpPr txBox="1">
            <a:spLocks noChangeArrowheads="1"/>
          </p:cNvSpPr>
          <p:nvPr/>
        </p:nvSpPr>
        <p:spPr bwMode="auto">
          <a:xfrm>
            <a:off x="7039532" y="5882169"/>
            <a:ext cx="1308100" cy="338138"/>
          </a:xfrm>
          <a:prstGeom prst="rect">
            <a:avLst/>
          </a:prstGeom>
          <a:noFill/>
          <a:ln w="9525">
            <a:noFill/>
            <a:miter lim="800000"/>
            <a:headEnd/>
            <a:tailEnd/>
          </a:ln>
        </p:spPr>
        <p:txBody>
          <a:bodyPr>
            <a:spAutoFit/>
          </a:bodyPr>
          <a:lstStyle/>
          <a:p>
            <a:r>
              <a:rPr lang="zh-CN" altLang="en-US" sz="1600" b="1" dirty="0">
                <a:latin typeface="+mn-ea"/>
                <a:ea typeface="+mn-ea"/>
              </a:rPr>
              <a:t>磁盘文件</a:t>
            </a:r>
          </a:p>
        </p:txBody>
      </p:sp>
      <p:sp>
        <p:nvSpPr>
          <p:cNvPr id="13" name="上下箭头 17"/>
          <p:cNvSpPr>
            <a:spLocks noChangeArrowheads="1"/>
          </p:cNvSpPr>
          <p:nvPr/>
        </p:nvSpPr>
        <p:spPr bwMode="auto">
          <a:xfrm>
            <a:off x="2194630" y="4397711"/>
            <a:ext cx="336550" cy="785813"/>
          </a:xfrm>
          <a:prstGeom prst="upDownArrow">
            <a:avLst>
              <a:gd name="adj1" fmla="val 50000"/>
              <a:gd name="adj2" fmla="val 49876"/>
            </a:avLst>
          </a:prstGeom>
          <a:solidFill>
            <a:srgbClr val="00B050"/>
          </a:solidFill>
          <a:ln w="9525" algn="ctr">
            <a:noFill/>
            <a:round/>
            <a:headEnd/>
            <a:tailEnd/>
          </a:ln>
        </p:spPr>
        <p:txBody>
          <a:bodyPr/>
          <a:lstStyle/>
          <a:p>
            <a:endParaRPr lang="zh-CN" altLang="en-US" sz="1600" b="1">
              <a:latin typeface="+mn-ea"/>
              <a:ea typeface="+mn-ea"/>
            </a:endParaRPr>
          </a:p>
        </p:txBody>
      </p:sp>
      <p:sp>
        <p:nvSpPr>
          <p:cNvPr id="14" name="TextBox 18"/>
          <p:cNvSpPr txBox="1">
            <a:spLocks noChangeArrowheads="1"/>
          </p:cNvSpPr>
          <p:nvPr/>
        </p:nvSpPr>
        <p:spPr bwMode="auto">
          <a:xfrm>
            <a:off x="1223081" y="4724933"/>
            <a:ext cx="1081088" cy="338138"/>
          </a:xfrm>
          <a:prstGeom prst="rect">
            <a:avLst/>
          </a:prstGeom>
          <a:noFill/>
          <a:ln w="9525">
            <a:noFill/>
            <a:miter lim="800000"/>
            <a:headEnd/>
            <a:tailEnd/>
          </a:ln>
        </p:spPr>
        <p:txBody>
          <a:bodyPr>
            <a:spAutoFit/>
          </a:bodyPr>
          <a:lstStyle/>
          <a:p>
            <a:r>
              <a:rPr lang="zh-CN" altLang="en-US" sz="1600" b="1">
                <a:latin typeface="+mn-ea"/>
                <a:ea typeface="+mn-ea"/>
              </a:rPr>
              <a:t>读写操作</a:t>
            </a:r>
          </a:p>
        </p:txBody>
      </p:sp>
      <p:sp>
        <p:nvSpPr>
          <p:cNvPr id="15" name="直角上箭头 14"/>
          <p:cNvSpPr/>
          <p:nvPr/>
        </p:nvSpPr>
        <p:spPr bwMode="auto">
          <a:xfrm>
            <a:off x="6120519" y="4401083"/>
            <a:ext cx="935037" cy="792163"/>
          </a:xfrm>
          <a:prstGeom prst="bentUpArrow">
            <a:avLst>
              <a:gd name="adj1" fmla="val 16123"/>
              <a:gd name="adj2" fmla="val 18605"/>
              <a:gd name="adj3" fmla="val 19451"/>
            </a:avLst>
          </a:prstGeom>
          <a:solidFill>
            <a:srgbClr val="00B050"/>
          </a:solidFill>
          <a:ln w="9525" cap="flat" cmpd="sng" algn="ctr">
            <a:noFill/>
            <a:prstDash val="solid"/>
            <a:round/>
            <a:headEnd type="none" w="med" len="med"/>
            <a:tailEnd type="none" w="med" len="med"/>
          </a:ln>
          <a:effectLst/>
        </p:spPr>
        <p:txBody>
          <a:bodyPr/>
          <a:lstStyle/>
          <a:p>
            <a:pPr>
              <a:defRPr/>
            </a:pPr>
            <a:endParaRPr lang="zh-CN" altLang="en-US" b="1">
              <a:latin typeface="+mn-ea"/>
              <a:ea typeface="+mn-ea"/>
            </a:endParaRPr>
          </a:p>
        </p:txBody>
      </p:sp>
      <p:sp>
        <p:nvSpPr>
          <p:cNvPr id="16" name="下箭头 22"/>
          <p:cNvSpPr>
            <a:spLocks noChangeArrowheads="1"/>
          </p:cNvSpPr>
          <p:nvPr/>
        </p:nvSpPr>
        <p:spPr bwMode="auto">
          <a:xfrm>
            <a:off x="7290839" y="4419173"/>
            <a:ext cx="250825" cy="792163"/>
          </a:xfrm>
          <a:prstGeom prst="downArrow">
            <a:avLst>
              <a:gd name="adj1" fmla="val 50000"/>
              <a:gd name="adj2" fmla="val 50189"/>
            </a:avLst>
          </a:prstGeom>
          <a:solidFill>
            <a:srgbClr val="00B050"/>
          </a:solidFill>
          <a:ln w="9525" algn="ctr">
            <a:noFill/>
            <a:round/>
            <a:headEnd/>
            <a:tailEnd/>
          </a:ln>
        </p:spPr>
        <p:txBody>
          <a:bodyPr/>
          <a:lstStyle/>
          <a:p>
            <a:endParaRPr lang="zh-CN" altLang="en-US" b="1">
              <a:latin typeface="+mn-ea"/>
              <a:ea typeface="+mn-ea"/>
            </a:endParaRPr>
          </a:p>
        </p:txBody>
      </p:sp>
      <p:sp>
        <p:nvSpPr>
          <p:cNvPr id="17" name="TextBox 23"/>
          <p:cNvSpPr txBox="1">
            <a:spLocks noChangeArrowheads="1"/>
          </p:cNvSpPr>
          <p:nvPr/>
        </p:nvSpPr>
        <p:spPr bwMode="auto">
          <a:xfrm>
            <a:off x="5723644" y="4626508"/>
            <a:ext cx="896937" cy="338138"/>
          </a:xfrm>
          <a:prstGeom prst="rect">
            <a:avLst/>
          </a:prstGeom>
          <a:noFill/>
          <a:ln w="9525">
            <a:noFill/>
            <a:miter lim="800000"/>
            <a:headEnd/>
            <a:tailEnd/>
          </a:ln>
        </p:spPr>
        <p:txBody>
          <a:bodyPr>
            <a:spAutoFit/>
          </a:bodyPr>
          <a:lstStyle/>
          <a:p>
            <a:r>
              <a:rPr lang="zh-CN" altLang="en-US" sz="1600" b="1">
                <a:latin typeface="+mn-ea"/>
                <a:ea typeface="+mn-ea"/>
              </a:rPr>
              <a:t>读操作</a:t>
            </a:r>
          </a:p>
        </p:txBody>
      </p:sp>
      <p:sp>
        <p:nvSpPr>
          <p:cNvPr id="18" name="TextBox 24"/>
          <p:cNvSpPr txBox="1">
            <a:spLocks noChangeArrowheads="1"/>
          </p:cNvSpPr>
          <p:nvPr/>
        </p:nvSpPr>
        <p:spPr bwMode="auto">
          <a:xfrm>
            <a:off x="7631819" y="4626508"/>
            <a:ext cx="895350" cy="338138"/>
          </a:xfrm>
          <a:prstGeom prst="rect">
            <a:avLst/>
          </a:prstGeom>
          <a:noFill/>
          <a:ln w="9525">
            <a:noFill/>
            <a:miter lim="800000"/>
            <a:headEnd/>
            <a:tailEnd/>
          </a:ln>
        </p:spPr>
        <p:txBody>
          <a:bodyPr>
            <a:spAutoFit/>
          </a:bodyPr>
          <a:lstStyle/>
          <a:p>
            <a:r>
              <a:rPr lang="zh-CN" altLang="en-US" sz="1600" b="1">
                <a:latin typeface="+mn-ea"/>
                <a:ea typeface="+mn-ea"/>
              </a:rPr>
              <a:t>写操作</a:t>
            </a:r>
          </a:p>
        </p:txBody>
      </p:sp>
      <p:sp>
        <p:nvSpPr>
          <p:cNvPr id="21" name="TextBox 23"/>
          <p:cNvSpPr txBox="1">
            <a:spLocks noChangeArrowheads="1"/>
          </p:cNvSpPr>
          <p:nvPr/>
        </p:nvSpPr>
        <p:spPr bwMode="auto">
          <a:xfrm>
            <a:off x="1091553" y="3579946"/>
            <a:ext cx="969963" cy="338137"/>
          </a:xfrm>
          <a:prstGeom prst="rect">
            <a:avLst/>
          </a:prstGeom>
          <a:noFill/>
          <a:ln w="9525">
            <a:noFill/>
            <a:miter lim="800000"/>
            <a:headEnd/>
            <a:tailEnd/>
          </a:ln>
        </p:spPr>
        <p:txBody>
          <a:bodyPr>
            <a:spAutoFit/>
          </a:bodyPr>
          <a:lstStyle/>
          <a:p>
            <a:r>
              <a:rPr lang="zh-CN" altLang="en-US" sz="1600" b="1" dirty="0">
                <a:latin typeface="+mn-ea"/>
                <a:ea typeface="+mn-ea"/>
              </a:rPr>
              <a:t>快照前</a:t>
            </a:r>
          </a:p>
        </p:txBody>
      </p:sp>
      <p:sp>
        <p:nvSpPr>
          <p:cNvPr id="22" name="TextBox 24"/>
          <p:cNvSpPr txBox="1">
            <a:spLocks noChangeArrowheads="1"/>
          </p:cNvSpPr>
          <p:nvPr/>
        </p:nvSpPr>
        <p:spPr bwMode="auto">
          <a:xfrm>
            <a:off x="4944091" y="3579945"/>
            <a:ext cx="969962" cy="338137"/>
          </a:xfrm>
          <a:prstGeom prst="rect">
            <a:avLst/>
          </a:prstGeom>
          <a:noFill/>
          <a:ln w="9525">
            <a:noFill/>
            <a:miter lim="800000"/>
            <a:headEnd/>
            <a:tailEnd/>
          </a:ln>
        </p:spPr>
        <p:txBody>
          <a:bodyPr>
            <a:spAutoFit/>
          </a:bodyPr>
          <a:lstStyle/>
          <a:p>
            <a:r>
              <a:rPr lang="zh-CN" altLang="en-US" sz="1600" b="1" dirty="0">
                <a:latin typeface="+mn-ea"/>
                <a:ea typeface="+mn-ea"/>
              </a:rPr>
              <a:t>快照后</a:t>
            </a:r>
          </a:p>
        </p:txBody>
      </p:sp>
      <p:sp>
        <p:nvSpPr>
          <p:cNvPr id="23" name="右箭头 25"/>
          <p:cNvSpPr>
            <a:spLocks noChangeArrowheads="1"/>
          </p:cNvSpPr>
          <p:nvPr/>
        </p:nvSpPr>
        <p:spPr bwMode="auto">
          <a:xfrm>
            <a:off x="3799079" y="4815254"/>
            <a:ext cx="1048025" cy="441325"/>
          </a:xfrm>
          <a:prstGeom prst="rightArrow">
            <a:avLst>
              <a:gd name="adj1" fmla="val 50000"/>
              <a:gd name="adj2" fmla="val 50115"/>
            </a:avLst>
          </a:prstGeom>
          <a:solidFill>
            <a:srgbClr val="FF0909"/>
          </a:solidFill>
          <a:ln w="9525" algn="ctr">
            <a:noFill/>
            <a:round/>
            <a:headEnd/>
            <a:tailEnd/>
          </a:ln>
        </p:spPr>
        <p:txBody>
          <a:bodyPr/>
          <a:lstStyle/>
          <a:p>
            <a:endParaRPr lang="zh-CN" altLang="en-US" b="1">
              <a:latin typeface="+mn-ea"/>
              <a:ea typeface="+mn-ea"/>
            </a:endParaRPr>
          </a:p>
        </p:txBody>
      </p:sp>
      <p:grpSp>
        <p:nvGrpSpPr>
          <p:cNvPr id="24" name="组合 23"/>
          <p:cNvGrpSpPr/>
          <p:nvPr/>
        </p:nvGrpSpPr>
        <p:grpSpPr>
          <a:xfrm>
            <a:off x="2036761" y="5207670"/>
            <a:ext cx="682451" cy="715342"/>
            <a:chOff x="8407400" y="2055813"/>
            <a:chExt cx="360363" cy="458788"/>
          </a:xfrm>
          <a:solidFill>
            <a:srgbClr val="15B0E8"/>
          </a:solidFill>
        </p:grpSpPr>
        <p:sp>
          <p:nvSpPr>
            <p:cNvPr id="2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2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2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2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29" name="组合 28"/>
          <p:cNvGrpSpPr/>
          <p:nvPr/>
        </p:nvGrpSpPr>
        <p:grpSpPr>
          <a:xfrm>
            <a:off x="5430008" y="4940613"/>
            <a:ext cx="682451" cy="715342"/>
            <a:chOff x="8407400" y="2055813"/>
            <a:chExt cx="360363" cy="458788"/>
          </a:xfrm>
          <a:solidFill>
            <a:srgbClr val="15B0E8"/>
          </a:solidFill>
        </p:grpSpPr>
        <p:sp>
          <p:nvSpPr>
            <p:cNvPr id="3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3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3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3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35" name="组合 34"/>
          <p:cNvGrpSpPr/>
          <p:nvPr/>
        </p:nvGrpSpPr>
        <p:grpSpPr>
          <a:xfrm>
            <a:off x="7187966" y="5225265"/>
            <a:ext cx="511613" cy="715342"/>
            <a:chOff x="8407400" y="2055813"/>
            <a:chExt cx="360363" cy="458788"/>
          </a:xfrm>
          <a:solidFill>
            <a:srgbClr val="15B0E8"/>
          </a:solidFill>
        </p:grpSpPr>
        <p:sp>
          <p:nvSpPr>
            <p:cNvPr id="3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p>
          </p:txBody>
        </p:sp>
        <p:sp>
          <p:nvSpPr>
            <p:cNvPr id="3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p>
          </p:txBody>
        </p:sp>
        <p:sp>
          <p:nvSpPr>
            <p:cNvPr id="3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p>
          </p:txBody>
        </p:sp>
        <p:sp>
          <p:nvSpPr>
            <p:cNvPr id="3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p>
          </p:txBody>
        </p:sp>
      </p:grpSp>
      <p:grpSp>
        <p:nvGrpSpPr>
          <p:cNvPr id="40" name="组合 39"/>
          <p:cNvGrpSpPr/>
          <p:nvPr/>
        </p:nvGrpSpPr>
        <p:grpSpPr>
          <a:xfrm>
            <a:off x="2024768" y="3724545"/>
            <a:ext cx="676275" cy="623888"/>
            <a:chOff x="2339752" y="3369469"/>
            <a:chExt cx="676275" cy="623888"/>
          </a:xfrm>
        </p:grpSpPr>
        <p:sp>
          <p:nvSpPr>
            <p:cNvPr id="41"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6796257" y="3719451"/>
            <a:ext cx="676275" cy="623888"/>
            <a:chOff x="2339752" y="3369469"/>
            <a:chExt cx="676275" cy="623888"/>
          </a:xfrm>
        </p:grpSpPr>
        <p:sp>
          <p:nvSpPr>
            <p:cNvPr id="45"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13469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快照链</a:t>
            </a:r>
            <a:endParaRPr lang="zh-CN" altLang="en-US" dirty="0"/>
          </a:p>
        </p:txBody>
      </p:sp>
      <p:sp>
        <p:nvSpPr>
          <p:cNvPr id="32" name="文本占位符 31"/>
          <p:cNvSpPr>
            <a:spLocks noGrp="1"/>
          </p:cNvSpPr>
          <p:nvPr>
            <p:ph type="body" sz="quarter" idx="10"/>
          </p:nvPr>
        </p:nvSpPr>
        <p:spPr/>
        <p:txBody>
          <a:bodyPr/>
          <a:lstStyle/>
          <a:p>
            <a:r>
              <a:rPr lang="zh-CN" altLang="en-US" dirty="0"/>
              <a:t>磁盘做多个快照后，会产生一个快照</a:t>
            </a:r>
            <a:r>
              <a:rPr lang="zh-CN" altLang="en-US" dirty="0" smtClean="0"/>
              <a:t>链。</a:t>
            </a:r>
            <a:endParaRPr lang="zh-CN" altLang="en-US" dirty="0"/>
          </a:p>
          <a:p>
            <a:r>
              <a:rPr lang="zh-CN" altLang="en-US" dirty="0"/>
              <a:t>虚拟机卷始终挂载在快照链的最</a:t>
            </a:r>
            <a:r>
              <a:rPr lang="zh-CN" altLang="en-US" dirty="0" smtClean="0"/>
              <a:t>末端。</a:t>
            </a:r>
            <a:endParaRPr lang="zh-CN" altLang="en-US" dirty="0"/>
          </a:p>
          <a:p>
            <a:endParaRPr lang="en-US" dirty="0"/>
          </a:p>
        </p:txBody>
      </p:sp>
      <p:grpSp>
        <p:nvGrpSpPr>
          <p:cNvPr id="3" name="组合 2"/>
          <p:cNvGrpSpPr/>
          <p:nvPr/>
        </p:nvGrpSpPr>
        <p:grpSpPr>
          <a:xfrm>
            <a:off x="899592" y="2564904"/>
            <a:ext cx="7200900" cy="3456384"/>
            <a:chOff x="935038" y="1376363"/>
            <a:chExt cx="7200900" cy="4789487"/>
          </a:xfrm>
        </p:grpSpPr>
        <p:sp>
          <p:nvSpPr>
            <p:cNvPr id="5" name="圆角矩形 22"/>
            <p:cNvSpPr>
              <a:spLocks noChangeArrowheads="1"/>
            </p:cNvSpPr>
            <p:nvPr/>
          </p:nvSpPr>
          <p:spPr bwMode="auto">
            <a:xfrm>
              <a:off x="935038" y="1376363"/>
              <a:ext cx="1944687" cy="4789487"/>
            </a:xfrm>
            <a:prstGeom prst="roundRect">
              <a:avLst>
                <a:gd name="adj" fmla="val 16667"/>
              </a:avLst>
            </a:prstGeom>
            <a:solidFill>
              <a:schemeClr val="accent3">
                <a:lumMod val="75000"/>
              </a:schemeClr>
            </a:solidFill>
            <a:ln w="9525" algn="ctr">
              <a:noFill/>
              <a:round/>
              <a:headEnd/>
              <a:tailEnd/>
            </a:ln>
          </p:spPr>
          <p:txBody>
            <a:bodyPr/>
            <a:lstStyle/>
            <a:p>
              <a:endParaRPr lang="zh-CN" altLang="en-US" b="1">
                <a:latin typeface="+mn-lt"/>
                <a:ea typeface="+mn-ea"/>
              </a:endParaRPr>
            </a:p>
          </p:txBody>
        </p:sp>
        <p:sp>
          <p:nvSpPr>
            <p:cNvPr id="6" name="圆角矩形 23"/>
            <p:cNvSpPr>
              <a:spLocks noChangeArrowheads="1"/>
            </p:cNvSpPr>
            <p:nvPr/>
          </p:nvSpPr>
          <p:spPr bwMode="auto">
            <a:xfrm>
              <a:off x="3563938" y="1376363"/>
              <a:ext cx="1944687" cy="4789487"/>
            </a:xfrm>
            <a:prstGeom prst="roundRect">
              <a:avLst>
                <a:gd name="adj" fmla="val 16667"/>
              </a:avLst>
            </a:prstGeom>
            <a:solidFill>
              <a:schemeClr val="accent3">
                <a:lumMod val="75000"/>
              </a:schemeClr>
            </a:solidFill>
            <a:ln w="9525" algn="ctr">
              <a:noFill/>
              <a:round/>
              <a:headEnd/>
              <a:tailEnd/>
            </a:ln>
          </p:spPr>
          <p:txBody>
            <a:bodyPr/>
            <a:lstStyle/>
            <a:p>
              <a:endParaRPr lang="zh-CN" altLang="en-US" b="1">
                <a:latin typeface="+mn-lt"/>
                <a:ea typeface="+mn-ea"/>
              </a:endParaRPr>
            </a:p>
          </p:txBody>
        </p:sp>
        <p:sp>
          <p:nvSpPr>
            <p:cNvPr id="7" name="圆角矩形 24"/>
            <p:cNvSpPr>
              <a:spLocks noChangeArrowheads="1"/>
            </p:cNvSpPr>
            <p:nvPr/>
          </p:nvSpPr>
          <p:spPr bwMode="auto">
            <a:xfrm>
              <a:off x="6192838" y="1376363"/>
              <a:ext cx="1943100" cy="4789487"/>
            </a:xfrm>
            <a:prstGeom prst="roundRect">
              <a:avLst>
                <a:gd name="adj" fmla="val 16667"/>
              </a:avLst>
            </a:prstGeom>
            <a:solidFill>
              <a:schemeClr val="accent3">
                <a:lumMod val="75000"/>
              </a:schemeClr>
            </a:solidFill>
            <a:ln w="9525" algn="ctr">
              <a:noFill/>
              <a:round/>
              <a:headEnd/>
              <a:tailEnd/>
            </a:ln>
          </p:spPr>
          <p:txBody>
            <a:bodyPr/>
            <a:lstStyle/>
            <a:p>
              <a:endParaRPr lang="zh-CN" altLang="en-US" b="1">
                <a:latin typeface="+mn-lt"/>
                <a:ea typeface="+mn-ea"/>
              </a:endParaRPr>
            </a:p>
          </p:txBody>
        </p:sp>
        <p:sp>
          <p:nvSpPr>
            <p:cNvPr id="8" name="圆角矩形 4"/>
            <p:cNvSpPr>
              <a:spLocks noChangeArrowheads="1"/>
            </p:cNvSpPr>
            <p:nvPr/>
          </p:nvSpPr>
          <p:spPr bwMode="auto">
            <a:xfrm>
              <a:off x="1331913" y="2492375"/>
              <a:ext cx="1152525" cy="684213"/>
            </a:xfrm>
            <a:prstGeom prst="roundRect">
              <a:avLst>
                <a:gd name="adj" fmla="val 16667"/>
              </a:avLst>
            </a:prstGeom>
            <a:solidFill>
              <a:srgbClr val="00B0F0"/>
            </a:solidFill>
            <a:ln w="9525" algn="ctr">
              <a:noFill/>
              <a:round/>
              <a:headEnd/>
              <a:tailEnd/>
            </a:ln>
          </p:spPr>
          <p:txBody>
            <a:bodyPr anchor="ctr"/>
            <a:lstStyle/>
            <a:p>
              <a:pPr algn="ctr"/>
              <a:r>
                <a:rPr lang="en-US" altLang="zh-CN" sz="1800" b="1">
                  <a:latin typeface="+mn-lt"/>
                  <a:ea typeface="+mn-ea"/>
                </a:rPr>
                <a:t>VOL</a:t>
              </a:r>
              <a:endParaRPr lang="zh-CN" altLang="en-US" sz="1800" b="1">
                <a:latin typeface="+mn-lt"/>
                <a:ea typeface="+mn-ea"/>
              </a:endParaRPr>
            </a:p>
          </p:txBody>
        </p:sp>
        <p:sp>
          <p:nvSpPr>
            <p:cNvPr id="9" name="圆角矩形 5"/>
            <p:cNvSpPr>
              <a:spLocks noChangeArrowheads="1"/>
            </p:cNvSpPr>
            <p:nvPr/>
          </p:nvSpPr>
          <p:spPr bwMode="auto">
            <a:xfrm>
              <a:off x="3995738" y="2492375"/>
              <a:ext cx="1152525" cy="684213"/>
            </a:xfrm>
            <a:prstGeom prst="roundRect">
              <a:avLst>
                <a:gd name="adj" fmla="val 16667"/>
              </a:avLst>
            </a:prstGeom>
            <a:solidFill>
              <a:srgbClr val="00B0F0"/>
            </a:solidFill>
            <a:ln w="9525" algn="ctr">
              <a:noFill/>
              <a:round/>
              <a:headEnd/>
              <a:tailEnd/>
            </a:ln>
          </p:spPr>
          <p:txBody>
            <a:bodyPr anchor="ctr"/>
            <a:lstStyle/>
            <a:p>
              <a:pPr algn="ctr"/>
              <a:r>
                <a:rPr lang="en-US" altLang="zh-CN" sz="1800" b="1" dirty="0">
                  <a:latin typeface="+mn-lt"/>
                  <a:ea typeface="+mn-ea"/>
                </a:rPr>
                <a:t>SNAP1</a:t>
              </a:r>
              <a:endParaRPr lang="zh-CN" altLang="en-US" sz="1800" b="1" dirty="0">
                <a:latin typeface="+mn-lt"/>
                <a:ea typeface="+mn-ea"/>
              </a:endParaRPr>
            </a:p>
          </p:txBody>
        </p:sp>
        <p:cxnSp>
          <p:nvCxnSpPr>
            <p:cNvPr id="10" name="直接连接符 7"/>
            <p:cNvCxnSpPr>
              <a:cxnSpLocks noChangeShapeType="1"/>
              <a:stCxn id="9" idx="2"/>
              <a:endCxn id="11" idx="0"/>
            </p:cNvCxnSpPr>
            <p:nvPr/>
          </p:nvCxnSpPr>
          <p:spPr bwMode="auto">
            <a:xfrm>
              <a:off x="4572000" y="3176588"/>
              <a:ext cx="0" cy="647700"/>
            </a:xfrm>
            <a:prstGeom prst="line">
              <a:avLst/>
            </a:prstGeom>
            <a:noFill/>
            <a:ln w="9525" algn="ctr">
              <a:noFill/>
              <a:round/>
              <a:headEnd/>
              <a:tailEnd/>
            </a:ln>
          </p:spPr>
        </p:cxnSp>
        <p:sp>
          <p:nvSpPr>
            <p:cNvPr id="11" name="圆角矩形 8"/>
            <p:cNvSpPr>
              <a:spLocks noChangeArrowheads="1"/>
            </p:cNvSpPr>
            <p:nvPr/>
          </p:nvSpPr>
          <p:spPr bwMode="auto">
            <a:xfrm>
              <a:off x="3995738" y="3824288"/>
              <a:ext cx="1152525" cy="684212"/>
            </a:xfrm>
            <a:prstGeom prst="roundRect">
              <a:avLst>
                <a:gd name="adj" fmla="val 16667"/>
              </a:avLst>
            </a:prstGeom>
            <a:solidFill>
              <a:srgbClr val="00B0F0"/>
            </a:solidFill>
            <a:ln w="9525" algn="ctr">
              <a:noFill/>
              <a:round/>
              <a:headEnd/>
              <a:tailEnd/>
            </a:ln>
          </p:spPr>
          <p:txBody>
            <a:bodyPr anchor="ctr"/>
            <a:lstStyle/>
            <a:p>
              <a:pPr algn="ctr"/>
              <a:r>
                <a:rPr lang="en-US" altLang="zh-CN" sz="1800" b="1" dirty="0">
                  <a:latin typeface="+mn-lt"/>
                  <a:ea typeface="+mn-ea"/>
                </a:rPr>
                <a:t>VOL</a:t>
              </a:r>
              <a:endParaRPr lang="zh-CN" altLang="en-US" sz="1800" b="1" dirty="0">
                <a:latin typeface="+mn-lt"/>
                <a:ea typeface="+mn-ea"/>
              </a:endParaRPr>
            </a:p>
          </p:txBody>
        </p:sp>
        <p:sp>
          <p:nvSpPr>
            <p:cNvPr id="12" name="圆角矩形 11"/>
            <p:cNvSpPr>
              <a:spLocks noChangeArrowheads="1"/>
            </p:cNvSpPr>
            <p:nvPr/>
          </p:nvSpPr>
          <p:spPr bwMode="auto">
            <a:xfrm>
              <a:off x="6551613" y="2492375"/>
              <a:ext cx="1152525" cy="684213"/>
            </a:xfrm>
            <a:prstGeom prst="roundRect">
              <a:avLst>
                <a:gd name="adj" fmla="val 16667"/>
              </a:avLst>
            </a:prstGeom>
            <a:solidFill>
              <a:srgbClr val="00B0F0"/>
            </a:solidFill>
            <a:ln w="9525" algn="ctr">
              <a:noFill/>
              <a:round/>
              <a:headEnd/>
              <a:tailEnd/>
            </a:ln>
          </p:spPr>
          <p:txBody>
            <a:bodyPr anchor="ctr"/>
            <a:lstStyle/>
            <a:p>
              <a:pPr algn="ctr"/>
              <a:r>
                <a:rPr lang="en-US" altLang="zh-CN" sz="1800" b="1">
                  <a:latin typeface="+mn-lt"/>
                  <a:ea typeface="+mn-ea"/>
                </a:rPr>
                <a:t>SNAP1</a:t>
              </a:r>
              <a:endParaRPr lang="zh-CN" altLang="en-US" sz="1800" b="1">
                <a:latin typeface="+mn-lt"/>
                <a:ea typeface="+mn-ea"/>
              </a:endParaRPr>
            </a:p>
          </p:txBody>
        </p:sp>
        <p:cxnSp>
          <p:nvCxnSpPr>
            <p:cNvPr id="13" name="直接连接符 12"/>
            <p:cNvCxnSpPr>
              <a:cxnSpLocks noChangeShapeType="1"/>
              <a:stCxn id="12" idx="2"/>
              <a:endCxn id="14" idx="0"/>
            </p:cNvCxnSpPr>
            <p:nvPr/>
          </p:nvCxnSpPr>
          <p:spPr bwMode="auto">
            <a:xfrm>
              <a:off x="7127876" y="3176589"/>
              <a:ext cx="0" cy="460761"/>
            </a:xfrm>
            <a:prstGeom prst="line">
              <a:avLst/>
            </a:prstGeom>
            <a:noFill/>
            <a:ln w="9525" algn="ctr">
              <a:noFill/>
              <a:round/>
              <a:headEnd/>
              <a:tailEnd/>
            </a:ln>
          </p:spPr>
        </p:cxnSp>
        <p:sp>
          <p:nvSpPr>
            <p:cNvPr id="14" name="圆角矩形 13"/>
            <p:cNvSpPr>
              <a:spLocks noChangeArrowheads="1"/>
            </p:cNvSpPr>
            <p:nvPr/>
          </p:nvSpPr>
          <p:spPr bwMode="auto">
            <a:xfrm>
              <a:off x="6551613" y="3637350"/>
              <a:ext cx="1152525" cy="684212"/>
            </a:xfrm>
            <a:prstGeom prst="roundRect">
              <a:avLst>
                <a:gd name="adj" fmla="val 16667"/>
              </a:avLst>
            </a:prstGeom>
            <a:solidFill>
              <a:srgbClr val="00B0F0"/>
            </a:solidFill>
            <a:ln w="9525" algn="ctr">
              <a:noFill/>
              <a:round/>
              <a:headEnd/>
              <a:tailEnd/>
            </a:ln>
          </p:spPr>
          <p:txBody>
            <a:bodyPr anchor="ctr"/>
            <a:lstStyle/>
            <a:p>
              <a:pPr algn="ctr"/>
              <a:r>
                <a:rPr lang="en-US" altLang="zh-CN" sz="1800" b="1" dirty="0">
                  <a:latin typeface="+mn-lt"/>
                  <a:ea typeface="+mn-ea"/>
                </a:rPr>
                <a:t>SNAP2</a:t>
              </a:r>
              <a:endParaRPr lang="zh-CN" altLang="en-US" sz="1800" b="1" dirty="0">
                <a:latin typeface="+mn-lt"/>
                <a:ea typeface="+mn-ea"/>
              </a:endParaRPr>
            </a:p>
          </p:txBody>
        </p:sp>
        <p:sp>
          <p:nvSpPr>
            <p:cNvPr id="15" name="圆角矩形 15"/>
            <p:cNvSpPr>
              <a:spLocks noChangeArrowheads="1"/>
            </p:cNvSpPr>
            <p:nvPr/>
          </p:nvSpPr>
          <p:spPr bwMode="auto">
            <a:xfrm>
              <a:off x="6551613" y="4690299"/>
              <a:ext cx="1152525" cy="684211"/>
            </a:xfrm>
            <a:prstGeom prst="roundRect">
              <a:avLst>
                <a:gd name="adj" fmla="val 16667"/>
              </a:avLst>
            </a:prstGeom>
            <a:solidFill>
              <a:srgbClr val="00B0F0"/>
            </a:solidFill>
            <a:ln w="9525" algn="ctr">
              <a:noFill/>
              <a:round/>
              <a:headEnd/>
              <a:tailEnd/>
            </a:ln>
          </p:spPr>
          <p:txBody>
            <a:bodyPr anchor="ctr"/>
            <a:lstStyle/>
            <a:p>
              <a:pPr algn="ctr"/>
              <a:r>
                <a:rPr lang="en-US" altLang="zh-CN" sz="1800" b="1">
                  <a:latin typeface="+mn-lt"/>
                  <a:ea typeface="+mn-ea"/>
                </a:rPr>
                <a:t>VOL</a:t>
              </a:r>
              <a:endParaRPr lang="zh-CN" altLang="en-US" sz="1800" b="1">
                <a:latin typeface="+mn-lt"/>
                <a:ea typeface="+mn-ea"/>
              </a:endParaRPr>
            </a:p>
          </p:txBody>
        </p:sp>
        <p:cxnSp>
          <p:nvCxnSpPr>
            <p:cNvPr id="16" name="直接连接符 16"/>
            <p:cNvCxnSpPr>
              <a:cxnSpLocks noChangeShapeType="1"/>
              <a:stCxn id="14" idx="2"/>
              <a:endCxn id="15" idx="0"/>
            </p:cNvCxnSpPr>
            <p:nvPr/>
          </p:nvCxnSpPr>
          <p:spPr bwMode="auto">
            <a:xfrm>
              <a:off x="7127876" y="4321562"/>
              <a:ext cx="0" cy="368737"/>
            </a:xfrm>
            <a:prstGeom prst="line">
              <a:avLst/>
            </a:prstGeom>
            <a:noFill/>
            <a:ln w="9525" algn="ctr">
              <a:noFill/>
              <a:round/>
              <a:headEnd/>
              <a:tailEnd/>
            </a:ln>
          </p:spPr>
        </p:cxnSp>
        <p:sp>
          <p:nvSpPr>
            <p:cNvPr id="17" name="右箭头 19"/>
            <p:cNvSpPr>
              <a:spLocks noChangeArrowheads="1"/>
            </p:cNvSpPr>
            <p:nvPr/>
          </p:nvSpPr>
          <p:spPr bwMode="auto">
            <a:xfrm>
              <a:off x="2916238" y="3500438"/>
              <a:ext cx="647700" cy="649287"/>
            </a:xfrm>
            <a:prstGeom prst="rightArrow">
              <a:avLst>
                <a:gd name="adj1" fmla="val 50000"/>
                <a:gd name="adj2" fmla="val 50000"/>
              </a:avLst>
            </a:prstGeom>
            <a:solidFill>
              <a:srgbClr val="FF0000"/>
            </a:solidFill>
            <a:ln w="9525" algn="ctr">
              <a:noFill/>
              <a:round/>
              <a:headEnd/>
              <a:tailEnd/>
            </a:ln>
          </p:spPr>
          <p:txBody>
            <a:bodyPr anchor="ctr"/>
            <a:lstStyle/>
            <a:p>
              <a:pPr algn="ctr"/>
              <a:endParaRPr lang="zh-CN" altLang="en-US" sz="1800">
                <a:latin typeface="+mn-lt"/>
                <a:ea typeface="+mn-ea"/>
              </a:endParaRPr>
            </a:p>
          </p:txBody>
        </p:sp>
        <p:sp>
          <p:nvSpPr>
            <p:cNvPr id="18" name="右箭头 20"/>
            <p:cNvSpPr>
              <a:spLocks noChangeArrowheads="1"/>
            </p:cNvSpPr>
            <p:nvPr/>
          </p:nvSpPr>
          <p:spPr bwMode="auto">
            <a:xfrm>
              <a:off x="5543550" y="3500438"/>
              <a:ext cx="649288" cy="649287"/>
            </a:xfrm>
            <a:prstGeom prst="rightArrow">
              <a:avLst>
                <a:gd name="adj1" fmla="val 50000"/>
                <a:gd name="adj2" fmla="val 50000"/>
              </a:avLst>
            </a:prstGeom>
            <a:solidFill>
              <a:srgbClr val="FF0000"/>
            </a:solidFill>
            <a:ln w="9525" algn="ctr">
              <a:noFill/>
              <a:round/>
              <a:headEnd/>
              <a:tailEnd/>
            </a:ln>
          </p:spPr>
          <p:txBody>
            <a:bodyPr anchor="ctr"/>
            <a:lstStyle/>
            <a:p>
              <a:pPr algn="ctr"/>
              <a:endParaRPr lang="zh-CN" altLang="en-US" sz="1800">
                <a:latin typeface="+mn-lt"/>
                <a:ea typeface="+mn-ea"/>
              </a:endParaRPr>
            </a:p>
          </p:txBody>
        </p:sp>
        <p:sp>
          <p:nvSpPr>
            <p:cNvPr id="19" name="TextBox 25"/>
            <p:cNvSpPr txBox="1">
              <a:spLocks noChangeArrowheads="1"/>
            </p:cNvSpPr>
            <p:nvPr/>
          </p:nvSpPr>
          <p:spPr bwMode="auto">
            <a:xfrm>
              <a:off x="1403350" y="1628775"/>
              <a:ext cx="1044575" cy="469132"/>
            </a:xfrm>
            <a:prstGeom prst="rect">
              <a:avLst/>
            </a:prstGeom>
            <a:noFill/>
            <a:ln w="9525">
              <a:noFill/>
              <a:miter lim="800000"/>
              <a:headEnd/>
              <a:tailEnd/>
            </a:ln>
          </p:spPr>
          <p:txBody>
            <a:bodyPr>
              <a:spAutoFit/>
            </a:bodyPr>
            <a:lstStyle/>
            <a:p>
              <a:r>
                <a:rPr lang="zh-CN" altLang="en-US" sz="1600" b="1" dirty="0">
                  <a:latin typeface="+mn-lt"/>
                  <a:ea typeface="+mn-ea"/>
                </a:rPr>
                <a:t>快照前</a:t>
              </a:r>
            </a:p>
          </p:txBody>
        </p:sp>
        <p:sp>
          <p:nvSpPr>
            <p:cNvPr id="20" name="TextBox 26"/>
            <p:cNvSpPr txBox="1">
              <a:spLocks noChangeArrowheads="1"/>
            </p:cNvSpPr>
            <p:nvPr/>
          </p:nvSpPr>
          <p:spPr bwMode="auto">
            <a:xfrm>
              <a:off x="3959225" y="1628775"/>
              <a:ext cx="1333500" cy="469132"/>
            </a:xfrm>
            <a:prstGeom prst="rect">
              <a:avLst/>
            </a:prstGeom>
            <a:noFill/>
            <a:ln w="9525">
              <a:noFill/>
              <a:miter lim="800000"/>
              <a:headEnd/>
              <a:tailEnd/>
            </a:ln>
          </p:spPr>
          <p:txBody>
            <a:bodyPr>
              <a:spAutoFit/>
            </a:bodyPr>
            <a:lstStyle/>
            <a:p>
              <a:r>
                <a:rPr lang="zh-CN" altLang="en-US" sz="1600" b="1">
                  <a:latin typeface="+mn-lt"/>
                  <a:ea typeface="+mn-ea"/>
                </a:rPr>
                <a:t>第一次快照</a:t>
              </a:r>
            </a:p>
          </p:txBody>
        </p:sp>
        <p:sp>
          <p:nvSpPr>
            <p:cNvPr id="21" name="TextBox 27"/>
            <p:cNvSpPr txBox="1">
              <a:spLocks noChangeArrowheads="1"/>
            </p:cNvSpPr>
            <p:nvPr/>
          </p:nvSpPr>
          <p:spPr bwMode="auto">
            <a:xfrm>
              <a:off x="6480175" y="1628775"/>
              <a:ext cx="1331913" cy="469132"/>
            </a:xfrm>
            <a:prstGeom prst="rect">
              <a:avLst/>
            </a:prstGeom>
            <a:noFill/>
            <a:ln w="9525">
              <a:noFill/>
              <a:miter lim="800000"/>
              <a:headEnd/>
              <a:tailEnd/>
            </a:ln>
          </p:spPr>
          <p:txBody>
            <a:bodyPr>
              <a:spAutoFit/>
            </a:bodyPr>
            <a:lstStyle/>
            <a:p>
              <a:r>
                <a:rPr lang="zh-CN" altLang="en-US" sz="1600" b="1" dirty="0">
                  <a:latin typeface="+mn-lt"/>
                  <a:ea typeface="+mn-ea"/>
                </a:rPr>
                <a:t>第二次快照</a:t>
              </a:r>
            </a:p>
          </p:txBody>
        </p:sp>
      </p:grpSp>
      <p:sp>
        <p:nvSpPr>
          <p:cNvPr id="23" name="椭圆 22"/>
          <p:cNvSpPr/>
          <p:nvPr/>
        </p:nvSpPr>
        <p:spPr bwMode="auto">
          <a:xfrm>
            <a:off x="4014496" y="5005269"/>
            <a:ext cx="1044116" cy="304976"/>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lt"/>
                <a:ea typeface="+mn-ea"/>
              </a:rPr>
              <a:t>VM</a:t>
            </a:r>
            <a:endParaRPr kumimoji="0" lang="zh-CN" altLang="en-US" sz="1800" b="0" i="0" u="none" strike="noStrike" cap="none" normalizeH="0" baseline="0" dirty="0" smtClean="0">
              <a:ln>
                <a:noFill/>
              </a:ln>
              <a:solidFill>
                <a:schemeClr val="tx1"/>
              </a:solidFill>
              <a:effectLst/>
              <a:latin typeface="+mn-lt"/>
              <a:ea typeface="+mn-ea"/>
            </a:endParaRPr>
          </a:p>
        </p:txBody>
      </p:sp>
      <p:cxnSp>
        <p:nvCxnSpPr>
          <p:cNvPr id="24" name="直接连接符 23"/>
          <p:cNvCxnSpPr>
            <a:stCxn id="11" idx="2"/>
            <a:endCxn id="23" idx="0"/>
          </p:cNvCxnSpPr>
          <p:nvPr/>
        </p:nvCxnSpPr>
        <p:spPr bwMode="auto">
          <a:xfrm flipH="1">
            <a:off x="4536554" y="4825244"/>
            <a:ext cx="1" cy="1800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5" name="椭圆 24"/>
          <p:cNvSpPr/>
          <p:nvPr/>
        </p:nvSpPr>
        <p:spPr bwMode="auto">
          <a:xfrm>
            <a:off x="6570371" y="5630234"/>
            <a:ext cx="1044116" cy="304976"/>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lt"/>
                <a:ea typeface="+mn-ea"/>
              </a:rPr>
              <a:t>VM</a:t>
            </a:r>
            <a:endParaRPr kumimoji="0" lang="zh-CN" altLang="en-US" sz="1800" b="0" i="0" u="none" strike="noStrike" cap="none" normalizeH="0" baseline="0" dirty="0" smtClean="0">
              <a:ln>
                <a:noFill/>
              </a:ln>
              <a:solidFill>
                <a:schemeClr val="tx1"/>
              </a:solidFill>
              <a:effectLst/>
              <a:latin typeface="+mn-lt"/>
              <a:ea typeface="+mn-ea"/>
            </a:endParaRPr>
          </a:p>
        </p:txBody>
      </p:sp>
      <p:cxnSp>
        <p:nvCxnSpPr>
          <p:cNvPr id="26" name="直接连接符 25"/>
          <p:cNvCxnSpPr>
            <a:stCxn id="15" idx="2"/>
            <a:endCxn id="25" idx="0"/>
          </p:cNvCxnSpPr>
          <p:nvPr/>
        </p:nvCxnSpPr>
        <p:spPr bwMode="auto">
          <a:xfrm flipH="1">
            <a:off x="7092429" y="5450209"/>
            <a:ext cx="1" cy="1800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椭圆 26"/>
          <p:cNvSpPr/>
          <p:nvPr/>
        </p:nvSpPr>
        <p:spPr bwMode="auto">
          <a:xfrm>
            <a:off x="1350672" y="4011742"/>
            <a:ext cx="1044116" cy="304976"/>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lt"/>
                <a:ea typeface="+mn-ea"/>
              </a:rPr>
              <a:t>VM</a:t>
            </a:r>
            <a:endParaRPr kumimoji="0" lang="zh-CN" altLang="en-US" sz="1800" b="0" i="0" u="none" strike="noStrike" cap="none" normalizeH="0" baseline="0" dirty="0" smtClean="0">
              <a:ln>
                <a:noFill/>
              </a:ln>
              <a:solidFill>
                <a:schemeClr val="tx1"/>
              </a:solidFill>
              <a:effectLst/>
              <a:latin typeface="+mn-lt"/>
              <a:ea typeface="+mn-ea"/>
            </a:endParaRPr>
          </a:p>
        </p:txBody>
      </p:sp>
      <p:cxnSp>
        <p:nvCxnSpPr>
          <p:cNvPr id="28" name="直接连接符 27"/>
          <p:cNvCxnSpPr>
            <a:stCxn id="8" idx="2"/>
            <a:endCxn id="27" idx="0"/>
          </p:cNvCxnSpPr>
          <p:nvPr/>
        </p:nvCxnSpPr>
        <p:spPr bwMode="auto">
          <a:xfrm>
            <a:off x="1872730" y="3864056"/>
            <a:ext cx="0" cy="147686"/>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120196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链接克隆</a:t>
            </a:r>
            <a:endParaRPr lang="zh-CN" altLang="en-US" dirty="0"/>
          </a:p>
        </p:txBody>
      </p:sp>
      <p:sp>
        <p:nvSpPr>
          <p:cNvPr id="6" name="文本占位符 5"/>
          <p:cNvSpPr>
            <a:spLocks noGrp="1"/>
          </p:cNvSpPr>
          <p:nvPr>
            <p:ph type="body" sz="quarter" idx="10"/>
          </p:nvPr>
        </p:nvSpPr>
        <p:spPr/>
        <p:txBody>
          <a:bodyPr/>
          <a:lstStyle/>
          <a:p>
            <a:r>
              <a:rPr lang="zh-CN" altLang="en-US" sz="2000" dirty="0" smtClean="0"/>
              <a:t>链接克隆功能特性</a:t>
            </a:r>
          </a:p>
          <a:p>
            <a:pPr lvl="1"/>
            <a:r>
              <a:rPr lang="zh-CN" altLang="en-US" sz="1800" dirty="0" smtClean="0"/>
              <a:t>链接克隆技术是一种通过将源卷和差分卷组合映射为一个链接克隆卷，提供给虚拟机使用的技术。</a:t>
            </a:r>
          </a:p>
          <a:p>
            <a:pPr lvl="1"/>
            <a:r>
              <a:rPr lang="zh-CN" altLang="en-US" sz="1800" dirty="0" smtClean="0"/>
              <a:t>一个链接克隆模板可以创建多个链接克隆差分卷，对应创建多个链接克隆虚拟机。</a:t>
            </a:r>
          </a:p>
          <a:p>
            <a:pPr lvl="1"/>
            <a:r>
              <a:rPr lang="zh-CN" altLang="en-US" sz="1800" dirty="0" smtClean="0"/>
              <a:t>新创建的差分卷占用空间很小，随着虚拟机的使用，空间会逐渐膨胀。</a:t>
            </a:r>
          </a:p>
          <a:p>
            <a:r>
              <a:rPr lang="zh-CN" altLang="en-US" sz="2000" dirty="0" smtClean="0"/>
              <a:t>适用场景</a:t>
            </a:r>
          </a:p>
          <a:p>
            <a:pPr lvl="1"/>
            <a:r>
              <a:rPr lang="zh-CN" altLang="en-US" sz="1800" dirty="0" smtClean="0"/>
              <a:t>能够快速、批量部署虚拟机。</a:t>
            </a:r>
          </a:p>
          <a:p>
            <a:pPr lvl="1"/>
            <a:r>
              <a:rPr lang="zh-CN" altLang="en-US" sz="1800" dirty="0" smtClean="0"/>
              <a:t>对于类似的虚拟机，公用的数据可以放在模板中，提高存储利用率。</a:t>
            </a:r>
            <a:endParaRPr lang="zh-CN" altLang="en-US" sz="1800" dirty="0"/>
          </a:p>
        </p:txBody>
      </p:sp>
    </p:spTree>
    <p:extLst>
      <p:ext uri="{BB962C8B-B14F-4D97-AF65-F5344CB8AC3E}">
        <p14:creationId xmlns:p14="http://schemas.microsoft.com/office/powerpoint/2010/main" val="14133197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链接克隆图解</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136306253"/>
              </p:ext>
            </p:extLst>
          </p:nvPr>
        </p:nvGraphicFramePr>
        <p:xfrm>
          <a:off x="4103948" y="1761834"/>
          <a:ext cx="1224135" cy="1188130"/>
        </p:xfrm>
        <a:graphic>
          <a:graphicData uri="http://schemas.openxmlformats.org/drawingml/2006/table">
            <a:tbl>
              <a:tblPr firstRow="1" bandRow="1">
                <a:tableStyleId>{5940675A-B579-460E-94D1-54222C63F5DA}</a:tableStyleId>
              </a:tblPr>
              <a:tblGrid>
                <a:gridCol w="244827"/>
                <a:gridCol w="244827"/>
                <a:gridCol w="244827"/>
                <a:gridCol w="244827"/>
                <a:gridCol w="244827"/>
              </a:tblGrid>
              <a:tr h="237626">
                <a:tc>
                  <a:txBody>
                    <a:bodyPr/>
                    <a:lstStyle/>
                    <a:p>
                      <a:r>
                        <a:rPr lang="en-US" altLang="zh-CN" sz="800" b="1" dirty="0" smtClean="0"/>
                        <a:t>1</a:t>
                      </a:r>
                      <a:endParaRPr lang="zh-CN" altLang="en-US" sz="800" b="1" dirty="0"/>
                    </a:p>
                  </a:txBody>
                  <a:tcPr>
                    <a:solidFill>
                      <a:srgbClr val="FFFF00"/>
                    </a:solidFill>
                  </a:tcPr>
                </a:tc>
                <a:tc>
                  <a:txBody>
                    <a:bodyPr/>
                    <a:lstStyle/>
                    <a:p>
                      <a:r>
                        <a:rPr lang="en-US" altLang="zh-CN" sz="800" b="1" dirty="0" smtClean="0"/>
                        <a:t>0</a:t>
                      </a:r>
                      <a:endParaRPr lang="zh-CN" altLang="en-US" sz="800" b="1" dirty="0"/>
                    </a:p>
                  </a:txBody>
                  <a:tcPr>
                    <a:solidFill>
                      <a:srgbClr val="FFFF00"/>
                    </a:solidFill>
                  </a:tcPr>
                </a:tc>
                <a:tc>
                  <a:txBody>
                    <a:bodyPr/>
                    <a:lstStyle/>
                    <a:p>
                      <a:r>
                        <a:rPr lang="en-US" altLang="zh-CN" sz="800" b="1" dirty="0" smtClean="0"/>
                        <a:t>1</a:t>
                      </a:r>
                      <a:endParaRPr lang="zh-CN" altLang="en-US" sz="800" b="1" dirty="0"/>
                    </a:p>
                  </a:txBody>
                  <a:tcPr>
                    <a:solidFill>
                      <a:srgbClr val="FFFF00"/>
                    </a:solidFill>
                  </a:tcPr>
                </a:tc>
                <a:tc>
                  <a:txBody>
                    <a:bodyPr/>
                    <a:lstStyle/>
                    <a:p>
                      <a:r>
                        <a:rPr lang="en-US" altLang="zh-CN" sz="800" b="1" dirty="0" smtClean="0"/>
                        <a:t>0</a:t>
                      </a:r>
                      <a:endParaRPr lang="zh-CN" altLang="en-US" sz="800" b="1" dirty="0"/>
                    </a:p>
                  </a:txBody>
                  <a:tcPr>
                    <a:solidFill>
                      <a:srgbClr val="FFFF00"/>
                    </a:solidFill>
                  </a:tcPr>
                </a:tc>
                <a:tc>
                  <a:txBody>
                    <a:bodyPr/>
                    <a:lstStyle/>
                    <a:p>
                      <a:r>
                        <a:rPr lang="en-US" altLang="zh-CN" sz="800" b="1" dirty="0" smtClean="0"/>
                        <a:t>1</a:t>
                      </a:r>
                      <a:endParaRPr lang="zh-CN" altLang="en-US" sz="800" b="1" dirty="0"/>
                    </a:p>
                  </a:txBody>
                  <a:tcPr>
                    <a:solidFill>
                      <a:srgbClr val="FFFF00"/>
                    </a:solidFill>
                  </a:tcPr>
                </a:tc>
              </a:tr>
              <a:tr h="237626">
                <a:tc>
                  <a:txBody>
                    <a:bodyPr/>
                    <a:lstStyle/>
                    <a:p>
                      <a:r>
                        <a:rPr lang="en-US" altLang="zh-CN" sz="800" b="1" dirty="0" smtClean="0"/>
                        <a:t>1</a:t>
                      </a:r>
                      <a:endParaRPr lang="zh-CN" altLang="en-US" sz="800" b="1" dirty="0"/>
                    </a:p>
                  </a:txBody>
                  <a:tcPr>
                    <a:solidFill>
                      <a:srgbClr val="FFFF00"/>
                    </a:solidFill>
                  </a:tcPr>
                </a:tc>
                <a:tc>
                  <a:txBody>
                    <a:bodyPr/>
                    <a:lstStyle/>
                    <a:p>
                      <a:r>
                        <a:rPr lang="en-US" altLang="zh-CN" sz="800" b="1" dirty="0" smtClean="0"/>
                        <a:t>0</a:t>
                      </a:r>
                      <a:endParaRPr lang="zh-CN" altLang="en-US" sz="800" b="1" dirty="0"/>
                    </a:p>
                  </a:txBody>
                  <a:tcPr>
                    <a:solidFill>
                      <a:srgbClr val="FFFF00"/>
                    </a:solidFill>
                  </a:tcPr>
                </a:tc>
                <a:tc>
                  <a:txBody>
                    <a:bodyPr/>
                    <a:lstStyle/>
                    <a:p>
                      <a:r>
                        <a:rPr lang="en-US" altLang="zh-CN" sz="800" b="1" dirty="0" smtClean="0"/>
                        <a:t>1</a:t>
                      </a:r>
                      <a:endParaRPr lang="zh-CN" altLang="en-US" sz="800" b="1" dirty="0"/>
                    </a:p>
                  </a:txBody>
                  <a:tcPr>
                    <a:solidFill>
                      <a:srgbClr val="FFFF00"/>
                    </a:solidFill>
                  </a:tcPr>
                </a:tc>
                <a:tc>
                  <a:txBody>
                    <a:bodyPr/>
                    <a:lstStyle/>
                    <a:p>
                      <a:r>
                        <a:rPr lang="en-US" altLang="zh-CN" sz="800" b="1" dirty="0" smtClean="0"/>
                        <a:t>0</a:t>
                      </a:r>
                      <a:endParaRPr lang="zh-CN" altLang="en-US" sz="800" b="1" dirty="0"/>
                    </a:p>
                  </a:txBody>
                  <a:tcPr>
                    <a:solidFill>
                      <a:srgbClr val="FFFF00"/>
                    </a:solidFill>
                  </a:tcPr>
                </a:tc>
                <a:tc>
                  <a:txBody>
                    <a:bodyPr/>
                    <a:lstStyle/>
                    <a:p>
                      <a:r>
                        <a:rPr lang="en-US" altLang="zh-CN" sz="800" b="1" dirty="0" smtClean="0"/>
                        <a:t>1</a:t>
                      </a:r>
                      <a:endParaRPr lang="zh-CN" altLang="en-US" sz="800" b="1" dirty="0"/>
                    </a:p>
                  </a:txBody>
                  <a:tcPr>
                    <a:solidFill>
                      <a:srgbClr val="FFFF00"/>
                    </a:solidFill>
                  </a:tcPr>
                </a:tc>
              </a:tr>
              <a:tr h="237626">
                <a:tc>
                  <a:txBody>
                    <a:bodyPr/>
                    <a:lstStyle/>
                    <a:p>
                      <a:r>
                        <a:rPr lang="en-US" altLang="zh-CN" sz="800" b="1" dirty="0" smtClean="0"/>
                        <a:t>1</a:t>
                      </a:r>
                      <a:endParaRPr lang="zh-CN" altLang="en-US" sz="800" b="1" dirty="0"/>
                    </a:p>
                  </a:txBody>
                  <a:tcPr>
                    <a:solidFill>
                      <a:srgbClr val="FFFF00"/>
                    </a:solidFill>
                  </a:tcPr>
                </a:tc>
                <a:tc>
                  <a:txBody>
                    <a:bodyPr/>
                    <a:lstStyle/>
                    <a:p>
                      <a:r>
                        <a:rPr lang="en-US" altLang="zh-CN" sz="800" b="1" dirty="0" smtClean="0"/>
                        <a:t>0</a:t>
                      </a:r>
                      <a:endParaRPr lang="zh-CN" altLang="en-US" sz="800" b="1" dirty="0"/>
                    </a:p>
                  </a:txBody>
                  <a:tcPr>
                    <a:solidFill>
                      <a:srgbClr val="FFFF00"/>
                    </a:solidFill>
                  </a:tcPr>
                </a:tc>
                <a:tc>
                  <a:txBody>
                    <a:bodyPr/>
                    <a:lstStyle/>
                    <a:p>
                      <a:r>
                        <a:rPr lang="en-US" altLang="zh-CN" sz="800" b="1" dirty="0" smtClean="0"/>
                        <a:t>1</a:t>
                      </a:r>
                      <a:endParaRPr lang="zh-CN" altLang="en-US" sz="800" b="1" dirty="0"/>
                    </a:p>
                  </a:txBody>
                  <a:tcPr>
                    <a:solidFill>
                      <a:srgbClr val="FFFF00"/>
                    </a:solidFill>
                  </a:tcPr>
                </a:tc>
                <a:tc>
                  <a:txBody>
                    <a:bodyPr/>
                    <a:lstStyle/>
                    <a:p>
                      <a:r>
                        <a:rPr lang="en-US" altLang="zh-CN" sz="800" b="1" dirty="0" smtClean="0"/>
                        <a:t>0</a:t>
                      </a:r>
                      <a:endParaRPr lang="zh-CN" altLang="en-US" sz="800" b="1" dirty="0"/>
                    </a:p>
                  </a:txBody>
                  <a:tcPr>
                    <a:solidFill>
                      <a:srgbClr val="FFFF00"/>
                    </a:solidFill>
                  </a:tcPr>
                </a:tc>
                <a:tc>
                  <a:txBody>
                    <a:bodyPr/>
                    <a:lstStyle/>
                    <a:p>
                      <a:r>
                        <a:rPr lang="en-US" altLang="zh-CN" sz="800" b="1" dirty="0" smtClean="0"/>
                        <a:t>1</a:t>
                      </a:r>
                      <a:endParaRPr lang="zh-CN" altLang="en-US" sz="800" b="1" dirty="0"/>
                    </a:p>
                  </a:txBody>
                  <a:tcPr>
                    <a:solidFill>
                      <a:srgbClr val="FFFF00"/>
                    </a:solidFill>
                  </a:tcPr>
                </a:tc>
              </a:tr>
              <a:tr h="237626">
                <a:tc>
                  <a:txBody>
                    <a:bodyPr/>
                    <a:lstStyle/>
                    <a:p>
                      <a:r>
                        <a:rPr lang="en-US" altLang="zh-CN" sz="800" b="1" dirty="0" smtClean="0"/>
                        <a:t>1</a:t>
                      </a:r>
                      <a:endParaRPr lang="zh-CN" altLang="en-US" sz="800" b="1" dirty="0"/>
                    </a:p>
                  </a:txBody>
                  <a:tcPr>
                    <a:solidFill>
                      <a:srgbClr val="FFFF00"/>
                    </a:solidFill>
                  </a:tcPr>
                </a:tc>
                <a:tc>
                  <a:txBody>
                    <a:bodyPr/>
                    <a:lstStyle/>
                    <a:p>
                      <a:r>
                        <a:rPr lang="en-US" altLang="zh-CN" sz="800" b="1" dirty="0" smtClean="0"/>
                        <a:t>0</a:t>
                      </a:r>
                      <a:endParaRPr lang="zh-CN" altLang="en-US" sz="800" b="1" dirty="0"/>
                    </a:p>
                  </a:txBody>
                  <a:tcPr>
                    <a:solidFill>
                      <a:srgbClr val="FFFF00"/>
                    </a:solidFill>
                  </a:tcPr>
                </a:tc>
                <a:tc>
                  <a:txBody>
                    <a:bodyPr/>
                    <a:lstStyle/>
                    <a:p>
                      <a:r>
                        <a:rPr lang="en-US" altLang="zh-CN" sz="800" b="1" dirty="0" smtClean="0"/>
                        <a:t>1</a:t>
                      </a:r>
                      <a:endParaRPr lang="zh-CN" altLang="en-US" sz="800" b="1" dirty="0"/>
                    </a:p>
                  </a:txBody>
                  <a:tcPr>
                    <a:solidFill>
                      <a:srgbClr val="FFFF00"/>
                    </a:solidFill>
                  </a:tcPr>
                </a:tc>
                <a:tc>
                  <a:txBody>
                    <a:bodyPr/>
                    <a:lstStyle/>
                    <a:p>
                      <a:r>
                        <a:rPr lang="en-US" altLang="zh-CN" sz="800" b="1" dirty="0" smtClean="0"/>
                        <a:t>0</a:t>
                      </a:r>
                      <a:endParaRPr lang="zh-CN" altLang="en-US" sz="800" b="1" dirty="0"/>
                    </a:p>
                  </a:txBody>
                  <a:tcPr>
                    <a:solidFill>
                      <a:srgbClr val="FFFF00"/>
                    </a:solidFill>
                  </a:tcPr>
                </a:tc>
                <a:tc>
                  <a:txBody>
                    <a:bodyPr/>
                    <a:lstStyle/>
                    <a:p>
                      <a:r>
                        <a:rPr lang="en-US" altLang="zh-CN" sz="800" b="1" dirty="0" smtClean="0"/>
                        <a:t>1</a:t>
                      </a:r>
                      <a:endParaRPr lang="zh-CN" altLang="en-US" sz="800" b="1" dirty="0"/>
                    </a:p>
                  </a:txBody>
                  <a:tcPr>
                    <a:solidFill>
                      <a:srgbClr val="FFFF00"/>
                    </a:solidFill>
                  </a:tcPr>
                </a:tc>
              </a:tr>
              <a:tr h="237626">
                <a:tc>
                  <a:txBody>
                    <a:bodyPr/>
                    <a:lstStyle/>
                    <a:p>
                      <a:r>
                        <a:rPr lang="en-US" altLang="zh-CN" sz="800" b="1" dirty="0" smtClean="0"/>
                        <a:t>1</a:t>
                      </a:r>
                      <a:endParaRPr lang="zh-CN" altLang="en-US" sz="800" b="1" dirty="0"/>
                    </a:p>
                  </a:txBody>
                  <a:tcPr>
                    <a:solidFill>
                      <a:srgbClr val="FFFF00"/>
                    </a:solidFill>
                  </a:tcPr>
                </a:tc>
                <a:tc>
                  <a:txBody>
                    <a:bodyPr/>
                    <a:lstStyle/>
                    <a:p>
                      <a:r>
                        <a:rPr lang="en-US" altLang="zh-CN" sz="800" b="1" dirty="0" smtClean="0"/>
                        <a:t>0</a:t>
                      </a:r>
                      <a:endParaRPr lang="zh-CN" altLang="en-US" sz="800" b="1" dirty="0"/>
                    </a:p>
                  </a:txBody>
                  <a:tcPr>
                    <a:solidFill>
                      <a:srgbClr val="FFFF00"/>
                    </a:solidFill>
                  </a:tcPr>
                </a:tc>
                <a:tc>
                  <a:txBody>
                    <a:bodyPr/>
                    <a:lstStyle/>
                    <a:p>
                      <a:r>
                        <a:rPr lang="en-US" altLang="zh-CN" sz="800" b="1" dirty="0" smtClean="0"/>
                        <a:t>1</a:t>
                      </a:r>
                      <a:endParaRPr lang="zh-CN" altLang="en-US" sz="800" b="1" dirty="0"/>
                    </a:p>
                  </a:txBody>
                  <a:tcPr>
                    <a:solidFill>
                      <a:srgbClr val="FFFF00"/>
                    </a:solidFill>
                  </a:tcPr>
                </a:tc>
                <a:tc>
                  <a:txBody>
                    <a:bodyPr/>
                    <a:lstStyle/>
                    <a:p>
                      <a:r>
                        <a:rPr lang="en-US" altLang="zh-CN" sz="800" b="1" dirty="0" smtClean="0"/>
                        <a:t>0</a:t>
                      </a:r>
                      <a:endParaRPr lang="zh-CN" altLang="en-US" sz="800" b="1" dirty="0"/>
                    </a:p>
                  </a:txBody>
                  <a:tcPr>
                    <a:solidFill>
                      <a:srgbClr val="FFFF00"/>
                    </a:solidFill>
                  </a:tcPr>
                </a:tc>
                <a:tc>
                  <a:txBody>
                    <a:bodyPr/>
                    <a:lstStyle/>
                    <a:p>
                      <a:r>
                        <a:rPr lang="en-US" altLang="zh-CN" sz="800" b="1" dirty="0" smtClean="0"/>
                        <a:t>1</a:t>
                      </a:r>
                      <a:endParaRPr lang="zh-CN" altLang="en-US" sz="800" b="1" dirty="0"/>
                    </a:p>
                  </a:txBody>
                  <a:tcPr>
                    <a:solidFill>
                      <a:srgbClr val="FFFF00"/>
                    </a:solidFill>
                  </a:tcPr>
                </a:tc>
              </a:tr>
            </a:tbl>
          </a:graphicData>
        </a:graphic>
      </p:graphicFrame>
      <p:grpSp>
        <p:nvGrpSpPr>
          <p:cNvPr id="6" name="组合 5"/>
          <p:cNvGrpSpPr/>
          <p:nvPr/>
        </p:nvGrpSpPr>
        <p:grpSpPr>
          <a:xfrm>
            <a:off x="2879812" y="1941854"/>
            <a:ext cx="795337" cy="668337"/>
            <a:chOff x="1043608" y="1736812"/>
            <a:chExt cx="795337" cy="668337"/>
          </a:xfrm>
        </p:grpSpPr>
        <p:sp>
          <p:nvSpPr>
            <p:cNvPr id="7" name="Freeform 412"/>
            <p:cNvSpPr>
              <a:spLocks noChangeAspect="1"/>
            </p:cNvSpPr>
            <p:nvPr/>
          </p:nvSpPr>
          <p:spPr bwMode="auto">
            <a:xfrm>
              <a:off x="1708770" y="2252749"/>
              <a:ext cx="95250" cy="107950"/>
            </a:xfrm>
            <a:custGeom>
              <a:avLst/>
              <a:gdLst/>
              <a:ahLst/>
              <a:cxnLst>
                <a:cxn ang="0">
                  <a:pos x="0" y="56"/>
                </a:cxn>
                <a:cxn ang="0">
                  <a:pos x="4" y="68"/>
                </a:cxn>
                <a:cxn ang="0">
                  <a:pos x="60" y="8"/>
                </a:cxn>
                <a:cxn ang="0">
                  <a:pos x="60" y="0"/>
                </a:cxn>
                <a:cxn ang="0">
                  <a:pos x="12" y="38"/>
                </a:cxn>
                <a:cxn ang="0">
                  <a:pos x="0" y="56"/>
                </a:cxn>
              </a:cxnLst>
              <a:rect l="0" t="0" r="r" b="b"/>
              <a:pathLst>
                <a:path w="60" h="68">
                  <a:moveTo>
                    <a:pt x="0" y="56"/>
                  </a:moveTo>
                  <a:lnTo>
                    <a:pt x="4" y="68"/>
                  </a:lnTo>
                  <a:lnTo>
                    <a:pt x="60" y="8"/>
                  </a:lnTo>
                  <a:lnTo>
                    <a:pt x="60" y="0"/>
                  </a:lnTo>
                  <a:lnTo>
                    <a:pt x="12" y="38"/>
                  </a:lnTo>
                  <a:lnTo>
                    <a:pt x="0" y="56"/>
                  </a:lnTo>
                  <a:close/>
                </a:path>
              </a:pathLst>
            </a:custGeom>
            <a:solidFill>
              <a:srgbClr val="0B3C68"/>
            </a:solidFill>
            <a:ln w="9525">
              <a:noFill/>
              <a:round/>
              <a:headEnd/>
              <a:tailEnd/>
            </a:ln>
          </p:spPr>
          <p:txBody>
            <a:bodyPr/>
            <a:lstStyle/>
            <a:p>
              <a:endParaRPr lang="zh-CN" altLang="en-US" sz="1400">
                <a:latin typeface="+mn-lt"/>
                <a:ea typeface="+mn-ea"/>
              </a:endParaRPr>
            </a:p>
          </p:txBody>
        </p:sp>
        <p:sp>
          <p:nvSpPr>
            <p:cNvPr id="8" name="Freeform 413"/>
            <p:cNvSpPr>
              <a:spLocks noChangeAspect="1"/>
            </p:cNvSpPr>
            <p:nvPr/>
          </p:nvSpPr>
          <p:spPr bwMode="auto">
            <a:xfrm>
              <a:off x="1365870" y="2246399"/>
              <a:ext cx="349250" cy="117475"/>
            </a:xfrm>
            <a:custGeom>
              <a:avLst/>
              <a:gdLst/>
              <a:ahLst/>
              <a:cxnLst>
                <a:cxn ang="0">
                  <a:pos x="220" y="66"/>
                </a:cxn>
                <a:cxn ang="0">
                  <a:pos x="0" y="0"/>
                </a:cxn>
                <a:cxn ang="0">
                  <a:pos x="0" y="4"/>
                </a:cxn>
                <a:cxn ang="0">
                  <a:pos x="220" y="74"/>
                </a:cxn>
                <a:cxn ang="0">
                  <a:pos x="220" y="66"/>
                </a:cxn>
              </a:cxnLst>
              <a:rect l="0" t="0" r="r" b="b"/>
              <a:pathLst>
                <a:path w="220" h="74">
                  <a:moveTo>
                    <a:pt x="220" y="66"/>
                  </a:moveTo>
                  <a:lnTo>
                    <a:pt x="0" y="0"/>
                  </a:lnTo>
                  <a:lnTo>
                    <a:pt x="0" y="4"/>
                  </a:lnTo>
                  <a:lnTo>
                    <a:pt x="220" y="74"/>
                  </a:lnTo>
                  <a:lnTo>
                    <a:pt x="220" y="66"/>
                  </a:lnTo>
                  <a:close/>
                </a:path>
              </a:pathLst>
            </a:custGeom>
            <a:solidFill>
              <a:srgbClr val="8BA6BD"/>
            </a:solidFill>
            <a:ln w="9525">
              <a:noFill/>
              <a:round/>
              <a:headEnd/>
              <a:tailEnd/>
            </a:ln>
          </p:spPr>
          <p:txBody>
            <a:bodyPr/>
            <a:lstStyle/>
            <a:p>
              <a:endParaRPr lang="zh-CN" altLang="en-US" sz="1400">
                <a:latin typeface="+mn-lt"/>
                <a:ea typeface="+mn-ea"/>
              </a:endParaRPr>
            </a:p>
          </p:txBody>
        </p:sp>
        <p:sp>
          <p:nvSpPr>
            <p:cNvPr id="9" name="Freeform 414"/>
            <p:cNvSpPr>
              <a:spLocks noChangeAspect="1"/>
            </p:cNvSpPr>
            <p:nvPr/>
          </p:nvSpPr>
          <p:spPr bwMode="auto">
            <a:xfrm>
              <a:off x="1365870" y="2160674"/>
              <a:ext cx="441325" cy="193675"/>
            </a:xfrm>
            <a:custGeom>
              <a:avLst/>
              <a:gdLst/>
              <a:ahLst/>
              <a:cxnLst>
                <a:cxn ang="0">
                  <a:pos x="56" y="0"/>
                </a:cxn>
                <a:cxn ang="0">
                  <a:pos x="278" y="56"/>
                </a:cxn>
                <a:cxn ang="0">
                  <a:pos x="220" y="122"/>
                </a:cxn>
                <a:cxn ang="0">
                  <a:pos x="0" y="54"/>
                </a:cxn>
                <a:cxn ang="0">
                  <a:pos x="56" y="0"/>
                </a:cxn>
              </a:cxnLst>
              <a:rect l="0" t="0" r="r" b="b"/>
              <a:pathLst>
                <a:path w="278" h="122">
                  <a:moveTo>
                    <a:pt x="56" y="0"/>
                  </a:moveTo>
                  <a:lnTo>
                    <a:pt x="278" y="56"/>
                  </a:lnTo>
                  <a:lnTo>
                    <a:pt x="220" y="122"/>
                  </a:lnTo>
                  <a:lnTo>
                    <a:pt x="0" y="54"/>
                  </a:lnTo>
                  <a:lnTo>
                    <a:pt x="56" y="0"/>
                  </a:lnTo>
                  <a:close/>
                </a:path>
              </a:pathLst>
            </a:custGeom>
            <a:solidFill>
              <a:srgbClr val="456488"/>
            </a:solidFill>
            <a:ln w="9525">
              <a:noFill/>
              <a:round/>
              <a:headEnd/>
              <a:tailEnd/>
            </a:ln>
          </p:spPr>
          <p:txBody>
            <a:bodyPr/>
            <a:lstStyle/>
            <a:p>
              <a:endParaRPr lang="zh-CN" altLang="en-US" sz="1400">
                <a:latin typeface="+mn-lt"/>
                <a:ea typeface="+mn-ea"/>
              </a:endParaRPr>
            </a:p>
          </p:txBody>
        </p:sp>
        <p:sp>
          <p:nvSpPr>
            <p:cNvPr id="10" name="Freeform 415"/>
            <p:cNvSpPr>
              <a:spLocks noChangeAspect="1"/>
            </p:cNvSpPr>
            <p:nvPr/>
          </p:nvSpPr>
          <p:spPr bwMode="auto">
            <a:xfrm>
              <a:off x="1489695" y="1786024"/>
              <a:ext cx="349250" cy="34925"/>
            </a:xfrm>
            <a:custGeom>
              <a:avLst/>
              <a:gdLst/>
              <a:ahLst/>
              <a:cxnLst>
                <a:cxn ang="0">
                  <a:pos x="4" y="0"/>
                </a:cxn>
                <a:cxn ang="0">
                  <a:pos x="52" y="1"/>
                </a:cxn>
                <a:cxn ang="0">
                  <a:pos x="107" y="8"/>
                </a:cxn>
                <a:cxn ang="0">
                  <a:pos x="110" y="10"/>
                </a:cxn>
                <a:cxn ang="0">
                  <a:pos x="106" y="11"/>
                </a:cxn>
                <a:cxn ang="0">
                  <a:pos x="0" y="3"/>
                </a:cxn>
                <a:cxn ang="0">
                  <a:pos x="4" y="0"/>
                </a:cxn>
              </a:cxnLst>
              <a:rect l="0" t="0" r="r" b="b"/>
              <a:pathLst>
                <a:path w="110" h="11">
                  <a:moveTo>
                    <a:pt x="4" y="0"/>
                  </a:moveTo>
                  <a:cubicBezTo>
                    <a:pt x="4" y="0"/>
                    <a:pt x="40" y="1"/>
                    <a:pt x="52" y="1"/>
                  </a:cubicBezTo>
                  <a:cubicBezTo>
                    <a:pt x="64" y="2"/>
                    <a:pt x="107" y="8"/>
                    <a:pt x="107" y="8"/>
                  </a:cubicBezTo>
                  <a:cubicBezTo>
                    <a:pt x="107" y="8"/>
                    <a:pt x="110" y="8"/>
                    <a:pt x="110" y="10"/>
                  </a:cubicBezTo>
                  <a:cubicBezTo>
                    <a:pt x="109" y="11"/>
                    <a:pt x="106" y="11"/>
                    <a:pt x="106" y="11"/>
                  </a:cubicBezTo>
                  <a:cubicBezTo>
                    <a:pt x="0" y="3"/>
                    <a:pt x="0" y="3"/>
                    <a:pt x="0" y="3"/>
                  </a:cubicBezTo>
                  <a:cubicBezTo>
                    <a:pt x="0" y="3"/>
                    <a:pt x="0" y="0"/>
                    <a:pt x="4" y="0"/>
                  </a:cubicBezTo>
                  <a:close/>
                </a:path>
              </a:pathLst>
            </a:custGeom>
            <a:solidFill>
              <a:srgbClr val="456488"/>
            </a:solidFill>
            <a:ln w="9525">
              <a:noFill/>
              <a:round/>
              <a:headEnd/>
              <a:tailEnd/>
            </a:ln>
          </p:spPr>
          <p:txBody>
            <a:bodyPr/>
            <a:lstStyle/>
            <a:p>
              <a:endParaRPr lang="zh-CN" altLang="en-US" sz="1400">
                <a:latin typeface="+mn-lt"/>
                <a:ea typeface="+mn-ea"/>
              </a:endParaRPr>
            </a:p>
          </p:txBody>
        </p:sp>
        <p:sp>
          <p:nvSpPr>
            <p:cNvPr id="11" name="Freeform 416"/>
            <p:cNvSpPr>
              <a:spLocks noChangeAspect="1"/>
            </p:cNvSpPr>
            <p:nvPr/>
          </p:nvSpPr>
          <p:spPr bwMode="auto">
            <a:xfrm>
              <a:off x="1769095" y="2173374"/>
              <a:ext cx="25400" cy="50800"/>
            </a:xfrm>
            <a:custGeom>
              <a:avLst/>
              <a:gdLst/>
              <a:ahLst/>
              <a:cxnLst>
                <a:cxn ang="0">
                  <a:pos x="8" y="2"/>
                </a:cxn>
                <a:cxn ang="0">
                  <a:pos x="6" y="13"/>
                </a:cxn>
                <a:cxn ang="0">
                  <a:pos x="2" y="16"/>
                </a:cxn>
                <a:cxn ang="0">
                  <a:pos x="0" y="0"/>
                </a:cxn>
                <a:cxn ang="0">
                  <a:pos x="8" y="2"/>
                </a:cxn>
              </a:cxnLst>
              <a:rect l="0" t="0" r="r" b="b"/>
              <a:pathLst>
                <a:path w="8" h="16">
                  <a:moveTo>
                    <a:pt x="8" y="2"/>
                  </a:moveTo>
                  <a:cubicBezTo>
                    <a:pt x="8" y="2"/>
                    <a:pt x="6" y="10"/>
                    <a:pt x="6" y="13"/>
                  </a:cubicBezTo>
                  <a:cubicBezTo>
                    <a:pt x="5" y="15"/>
                    <a:pt x="2" y="16"/>
                    <a:pt x="2" y="16"/>
                  </a:cubicBezTo>
                  <a:cubicBezTo>
                    <a:pt x="0" y="0"/>
                    <a:pt x="0" y="0"/>
                    <a:pt x="0" y="0"/>
                  </a:cubicBezTo>
                  <a:lnTo>
                    <a:pt x="8" y="2"/>
                  </a:lnTo>
                  <a:close/>
                </a:path>
              </a:pathLst>
            </a:custGeom>
            <a:solidFill>
              <a:srgbClr val="0B3C68"/>
            </a:solidFill>
            <a:ln w="9525">
              <a:noFill/>
              <a:round/>
              <a:headEnd/>
              <a:tailEnd/>
            </a:ln>
          </p:spPr>
          <p:txBody>
            <a:bodyPr/>
            <a:lstStyle/>
            <a:p>
              <a:endParaRPr lang="zh-CN" altLang="en-US" sz="1400">
                <a:latin typeface="+mn-lt"/>
                <a:ea typeface="+mn-ea"/>
              </a:endParaRPr>
            </a:p>
          </p:txBody>
        </p:sp>
        <p:sp>
          <p:nvSpPr>
            <p:cNvPr id="12" name="Freeform 417"/>
            <p:cNvSpPr>
              <a:spLocks noChangeAspect="1"/>
            </p:cNvSpPr>
            <p:nvPr/>
          </p:nvSpPr>
          <p:spPr bwMode="auto">
            <a:xfrm>
              <a:off x="1492870" y="2093999"/>
              <a:ext cx="288925" cy="130175"/>
            </a:xfrm>
            <a:custGeom>
              <a:avLst/>
              <a:gdLst/>
              <a:ahLst/>
              <a:cxnLst>
                <a:cxn ang="0">
                  <a:pos x="0" y="0"/>
                </a:cxn>
                <a:cxn ang="0">
                  <a:pos x="1" y="17"/>
                </a:cxn>
                <a:cxn ang="0">
                  <a:pos x="12" y="20"/>
                </a:cxn>
                <a:cxn ang="0">
                  <a:pos x="45" y="23"/>
                </a:cxn>
                <a:cxn ang="0">
                  <a:pos x="77" y="38"/>
                </a:cxn>
                <a:cxn ang="0">
                  <a:pos x="89" y="41"/>
                </a:cxn>
                <a:cxn ang="0">
                  <a:pos x="91" y="23"/>
                </a:cxn>
                <a:cxn ang="0">
                  <a:pos x="0" y="0"/>
                </a:cxn>
              </a:cxnLst>
              <a:rect l="0" t="0" r="r" b="b"/>
              <a:pathLst>
                <a:path w="91" h="41">
                  <a:moveTo>
                    <a:pt x="0" y="0"/>
                  </a:moveTo>
                  <a:cubicBezTo>
                    <a:pt x="0" y="0"/>
                    <a:pt x="1" y="12"/>
                    <a:pt x="1" y="17"/>
                  </a:cubicBezTo>
                  <a:cubicBezTo>
                    <a:pt x="5" y="18"/>
                    <a:pt x="9" y="19"/>
                    <a:pt x="12" y="20"/>
                  </a:cubicBezTo>
                  <a:cubicBezTo>
                    <a:pt x="16" y="20"/>
                    <a:pt x="30" y="18"/>
                    <a:pt x="45" y="23"/>
                  </a:cubicBezTo>
                  <a:cubicBezTo>
                    <a:pt x="59" y="27"/>
                    <a:pt x="71" y="36"/>
                    <a:pt x="77" y="38"/>
                  </a:cubicBezTo>
                  <a:cubicBezTo>
                    <a:pt x="82" y="39"/>
                    <a:pt x="89" y="41"/>
                    <a:pt x="89" y="41"/>
                  </a:cubicBezTo>
                  <a:cubicBezTo>
                    <a:pt x="91" y="23"/>
                    <a:pt x="91" y="23"/>
                    <a:pt x="91" y="23"/>
                  </a:cubicBezTo>
                  <a:lnTo>
                    <a:pt x="0" y="0"/>
                  </a:lnTo>
                  <a:close/>
                </a:path>
              </a:pathLst>
            </a:custGeom>
            <a:solidFill>
              <a:srgbClr val="5D7695"/>
            </a:solidFill>
            <a:ln w="9525">
              <a:noFill/>
              <a:round/>
              <a:headEnd/>
              <a:tailEnd/>
            </a:ln>
          </p:spPr>
          <p:txBody>
            <a:bodyPr/>
            <a:lstStyle/>
            <a:p>
              <a:endParaRPr lang="zh-CN" altLang="en-US" sz="1400">
                <a:latin typeface="+mn-lt"/>
                <a:ea typeface="+mn-ea"/>
              </a:endParaRPr>
            </a:p>
          </p:txBody>
        </p:sp>
        <p:sp>
          <p:nvSpPr>
            <p:cNvPr id="13" name="Freeform 418"/>
            <p:cNvSpPr>
              <a:spLocks noChangeAspect="1"/>
            </p:cNvSpPr>
            <p:nvPr/>
          </p:nvSpPr>
          <p:spPr bwMode="auto">
            <a:xfrm>
              <a:off x="1800845" y="1817774"/>
              <a:ext cx="38100" cy="365125"/>
            </a:xfrm>
            <a:custGeom>
              <a:avLst/>
              <a:gdLst/>
              <a:ahLst/>
              <a:cxnLst>
                <a:cxn ang="0">
                  <a:pos x="2" y="230"/>
                </a:cxn>
                <a:cxn ang="0">
                  <a:pos x="8" y="224"/>
                </a:cxn>
                <a:cxn ang="0">
                  <a:pos x="24" y="0"/>
                </a:cxn>
                <a:cxn ang="0">
                  <a:pos x="18" y="0"/>
                </a:cxn>
                <a:cxn ang="0">
                  <a:pos x="0" y="228"/>
                </a:cxn>
                <a:cxn ang="0">
                  <a:pos x="2" y="230"/>
                </a:cxn>
              </a:cxnLst>
              <a:rect l="0" t="0" r="r" b="b"/>
              <a:pathLst>
                <a:path w="24" h="230">
                  <a:moveTo>
                    <a:pt x="2" y="230"/>
                  </a:moveTo>
                  <a:lnTo>
                    <a:pt x="8" y="224"/>
                  </a:lnTo>
                  <a:lnTo>
                    <a:pt x="24" y="0"/>
                  </a:lnTo>
                  <a:lnTo>
                    <a:pt x="18" y="0"/>
                  </a:lnTo>
                  <a:lnTo>
                    <a:pt x="0" y="228"/>
                  </a:lnTo>
                  <a:lnTo>
                    <a:pt x="2" y="230"/>
                  </a:lnTo>
                  <a:close/>
                </a:path>
              </a:pathLst>
            </a:custGeom>
            <a:solidFill>
              <a:srgbClr val="0B3C68"/>
            </a:solidFill>
            <a:ln w="9525">
              <a:noFill/>
              <a:round/>
              <a:headEnd/>
              <a:tailEnd/>
            </a:ln>
          </p:spPr>
          <p:txBody>
            <a:bodyPr/>
            <a:lstStyle/>
            <a:p>
              <a:endParaRPr lang="zh-CN" altLang="en-US" sz="1400">
                <a:latin typeface="+mn-lt"/>
                <a:ea typeface="+mn-ea"/>
              </a:endParaRPr>
            </a:p>
          </p:txBody>
        </p:sp>
        <p:sp>
          <p:nvSpPr>
            <p:cNvPr id="14" name="Freeform 419"/>
            <p:cNvSpPr>
              <a:spLocks noChangeAspect="1"/>
            </p:cNvSpPr>
            <p:nvPr/>
          </p:nvSpPr>
          <p:spPr bwMode="auto">
            <a:xfrm>
              <a:off x="1800845" y="1817774"/>
              <a:ext cx="38100" cy="365125"/>
            </a:xfrm>
            <a:custGeom>
              <a:avLst/>
              <a:gdLst/>
              <a:ahLst/>
              <a:cxnLst>
                <a:cxn ang="0">
                  <a:pos x="2" y="230"/>
                </a:cxn>
                <a:cxn ang="0">
                  <a:pos x="8" y="224"/>
                </a:cxn>
                <a:cxn ang="0">
                  <a:pos x="24" y="0"/>
                </a:cxn>
                <a:cxn ang="0">
                  <a:pos x="18" y="0"/>
                </a:cxn>
                <a:cxn ang="0">
                  <a:pos x="0" y="228"/>
                </a:cxn>
              </a:cxnLst>
              <a:rect l="0" t="0" r="r" b="b"/>
              <a:pathLst>
                <a:path w="24" h="230">
                  <a:moveTo>
                    <a:pt x="2" y="230"/>
                  </a:moveTo>
                  <a:lnTo>
                    <a:pt x="8" y="224"/>
                  </a:lnTo>
                  <a:lnTo>
                    <a:pt x="24" y="0"/>
                  </a:lnTo>
                  <a:lnTo>
                    <a:pt x="18" y="0"/>
                  </a:lnTo>
                  <a:lnTo>
                    <a:pt x="0" y="228"/>
                  </a:lnTo>
                </a:path>
              </a:pathLst>
            </a:custGeom>
            <a:noFill/>
            <a:ln w="9525">
              <a:noFill/>
              <a:round/>
              <a:headEnd/>
              <a:tailEnd/>
            </a:ln>
          </p:spPr>
          <p:txBody>
            <a:bodyPr/>
            <a:lstStyle/>
            <a:p>
              <a:endParaRPr lang="zh-CN" altLang="en-US" sz="1400">
                <a:latin typeface="+mn-lt"/>
                <a:ea typeface="+mn-ea"/>
              </a:endParaRPr>
            </a:p>
          </p:txBody>
        </p:sp>
        <p:sp>
          <p:nvSpPr>
            <p:cNvPr id="15" name="Freeform 420"/>
            <p:cNvSpPr>
              <a:spLocks noChangeAspect="1"/>
            </p:cNvSpPr>
            <p:nvPr/>
          </p:nvSpPr>
          <p:spPr bwMode="auto">
            <a:xfrm>
              <a:off x="1467470" y="1786024"/>
              <a:ext cx="361950" cy="396875"/>
            </a:xfrm>
            <a:custGeom>
              <a:avLst/>
              <a:gdLst/>
              <a:ahLst/>
              <a:cxnLst>
                <a:cxn ang="0">
                  <a:pos x="106" y="125"/>
                </a:cxn>
                <a:cxn ang="0">
                  <a:pos x="0" y="98"/>
                </a:cxn>
                <a:cxn ang="0">
                  <a:pos x="7" y="4"/>
                </a:cxn>
                <a:cxn ang="0">
                  <a:pos x="10" y="1"/>
                </a:cxn>
                <a:cxn ang="0">
                  <a:pos x="111" y="9"/>
                </a:cxn>
                <a:cxn ang="0">
                  <a:pos x="114" y="11"/>
                </a:cxn>
                <a:cxn ang="0">
                  <a:pos x="106" y="125"/>
                </a:cxn>
              </a:cxnLst>
              <a:rect l="0" t="0" r="r" b="b"/>
              <a:pathLst>
                <a:path w="114" h="125">
                  <a:moveTo>
                    <a:pt x="106" y="125"/>
                  </a:moveTo>
                  <a:cubicBezTo>
                    <a:pt x="70" y="116"/>
                    <a:pt x="19" y="104"/>
                    <a:pt x="0" y="98"/>
                  </a:cubicBezTo>
                  <a:cubicBezTo>
                    <a:pt x="2" y="74"/>
                    <a:pt x="3" y="46"/>
                    <a:pt x="7" y="4"/>
                  </a:cubicBezTo>
                  <a:cubicBezTo>
                    <a:pt x="7" y="2"/>
                    <a:pt x="7" y="0"/>
                    <a:pt x="10" y="1"/>
                  </a:cubicBezTo>
                  <a:cubicBezTo>
                    <a:pt x="10" y="1"/>
                    <a:pt x="109" y="9"/>
                    <a:pt x="111" y="9"/>
                  </a:cubicBezTo>
                  <a:cubicBezTo>
                    <a:pt x="114" y="9"/>
                    <a:pt x="114" y="9"/>
                    <a:pt x="114" y="11"/>
                  </a:cubicBezTo>
                  <a:lnTo>
                    <a:pt x="106" y="125"/>
                  </a:lnTo>
                  <a:close/>
                </a:path>
              </a:pathLst>
            </a:custGeom>
            <a:solidFill>
              <a:srgbClr val="8BA6BD"/>
            </a:solidFill>
            <a:ln w="9525">
              <a:noFill/>
              <a:round/>
              <a:headEnd/>
              <a:tailEnd/>
            </a:ln>
          </p:spPr>
          <p:txBody>
            <a:bodyPr/>
            <a:lstStyle/>
            <a:p>
              <a:endParaRPr lang="zh-CN" altLang="en-US" sz="1400">
                <a:latin typeface="+mn-lt"/>
                <a:ea typeface="+mn-ea"/>
              </a:endParaRPr>
            </a:p>
          </p:txBody>
        </p:sp>
        <p:sp>
          <p:nvSpPr>
            <p:cNvPr id="16" name="Freeform 421"/>
            <p:cNvSpPr>
              <a:spLocks noChangeAspect="1"/>
            </p:cNvSpPr>
            <p:nvPr/>
          </p:nvSpPr>
          <p:spPr bwMode="auto">
            <a:xfrm>
              <a:off x="1505570" y="1817774"/>
              <a:ext cx="282575" cy="292100"/>
            </a:xfrm>
            <a:custGeom>
              <a:avLst/>
              <a:gdLst/>
              <a:ahLst/>
              <a:cxnLst>
                <a:cxn ang="0">
                  <a:pos x="89" y="8"/>
                </a:cxn>
                <a:cxn ang="0">
                  <a:pos x="4" y="0"/>
                </a:cxn>
                <a:cxn ang="0">
                  <a:pos x="0" y="76"/>
                </a:cxn>
                <a:cxn ang="0">
                  <a:pos x="81" y="92"/>
                </a:cxn>
                <a:cxn ang="0">
                  <a:pos x="89" y="8"/>
                </a:cxn>
              </a:cxnLst>
              <a:rect l="0" t="0" r="r" b="b"/>
              <a:pathLst>
                <a:path w="89" h="92">
                  <a:moveTo>
                    <a:pt x="89" y="8"/>
                  </a:moveTo>
                  <a:cubicBezTo>
                    <a:pt x="4" y="0"/>
                    <a:pt x="4" y="0"/>
                    <a:pt x="4" y="0"/>
                  </a:cubicBezTo>
                  <a:cubicBezTo>
                    <a:pt x="1" y="24"/>
                    <a:pt x="1" y="50"/>
                    <a:pt x="0" y="76"/>
                  </a:cubicBezTo>
                  <a:cubicBezTo>
                    <a:pt x="29" y="85"/>
                    <a:pt x="50" y="89"/>
                    <a:pt x="81" y="92"/>
                  </a:cubicBezTo>
                  <a:cubicBezTo>
                    <a:pt x="89" y="8"/>
                    <a:pt x="89" y="8"/>
                    <a:pt x="89" y="8"/>
                  </a:cubicBezTo>
                </a:path>
              </a:pathLst>
            </a:custGeom>
            <a:solidFill>
              <a:srgbClr val="0B3C68"/>
            </a:solidFill>
            <a:ln w="9525">
              <a:noFill/>
              <a:round/>
              <a:headEnd/>
              <a:tailEnd/>
            </a:ln>
          </p:spPr>
          <p:txBody>
            <a:bodyPr/>
            <a:lstStyle/>
            <a:p>
              <a:endParaRPr lang="zh-CN" altLang="en-US" sz="1400">
                <a:latin typeface="+mn-lt"/>
                <a:ea typeface="+mn-ea"/>
              </a:endParaRPr>
            </a:p>
          </p:txBody>
        </p:sp>
        <p:sp>
          <p:nvSpPr>
            <p:cNvPr id="17" name="Freeform 422"/>
            <p:cNvSpPr>
              <a:spLocks noChangeAspect="1"/>
            </p:cNvSpPr>
            <p:nvPr/>
          </p:nvSpPr>
          <p:spPr bwMode="auto">
            <a:xfrm>
              <a:off x="1515095" y="1824124"/>
              <a:ext cx="269875" cy="279400"/>
            </a:xfrm>
            <a:custGeom>
              <a:avLst/>
              <a:gdLst/>
              <a:ahLst/>
              <a:cxnLst>
                <a:cxn ang="0">
                  <a:pos x="85" y="7"/>
                </a:cxn>
                <a:cxn ang="0">
                  <a:pos x="3" y="0"/>
                </a:cxn>
                <a:cxn ang="0">
                  <a:pos x="0" y="73"/>
                </a:cxn>
                <a:cxn ang="0">
                  <a:pos x="77" y="88"/>
                </a:cxn>
                <a:cxn ang="0">
                  <a:pos x="85" y="8"/>
                </a:cxn>
              </a:cxnLst>
              <a:rect l="0" t="0" r="r" b="b"/>
              <a:pathLst>
                <a:path w="85" h="88">
                  <a:moveTo>
                    <a:pt x="85" y="7"/>
                  </a:moveTo>
                  <a:cubicBezTo>
                    <a:pt x="3" y="0"/>
                    <a:pt x="3" y="0"/>
                    <a:pt x="3" y="0"/>
                  </a:cubicBezTo>
                  <a:cubicBezTo>
                    <a:pt x="0" y="23"/>
                    <a:pt x="1" y="48"/>
                    <a:pt x="0" y="73"/>
                  </a:cubicBezTo>
                  <a:cubicBezTo>
                    <a:pt x="15" y="78"/>
                    <a:pt x="47" y="85"/>
                    <a:pt x="77" y="88"/>
                  </a:cubicBezTo>
                  <a:cubicBezTo>
                    <a:pt x="85" y="8"/>
                    <a:pt x="85" y="8"/>
                    <a:pt x="85" y="8"/>
                  </a:cubicBezTo>
                </a:path>
              </a:pathLst>
            </a:custGeom>
            <a:solidFill>
              <a:srgbClr val="D3DBE4"/>
            </a:solidFill>
            <a:ln w="9525">
              <a:noFill/>
              <a:round/>
              <a:headEnd/>
              <a:tailEnd/>
            </a:ln>
          </p:spPr>
          <p:txBody>
            <a:bodyPr/>
            <a:lstStyle/>
            <a:p>
              <a:endParaRPr lang="zh-CN" altLang="en-US" sz="1400">
                <a:latin typeface="+mn-lt"/>
                <a:ea typeface="+mn-ea"/>
              </a:endParaRPr>
            </a:p>
          </p:txBody>
        </p:sp>
        <p:sp>
          <p:nvSpPr>
            <p:cNvPr id="18" name="Freeform 423"/>
            <p:cNvSpPr>
              <a:spLocks noChangeAspect="1"/>
            </p:cNvSpPr>
            <p:nvPr/>
          </p:nvSpPr>
          <p:spPr bwMode="auto">
            <a:xfrm>
              <a:off x="1496045" y="2103524"/>
              <a:ext cx="285750" cy="76200"/>
            </a:xfrm>
            <a:custGeom>
              <a:avLst/>
              <a:gdLst/>
              <a:ahLst/>
              <a:cxnLst>
                <a:cxn ang="0">
                  <a:pos x="0" y="4"/>
                </a:cxn>
                <a:cxn ang="0">
                  <a:pos x="180" y="48"/>
                </a:cxn>
                <a:cxn ang="0">
                  <a:pos x="180" y="46"/>
                </a:cxn>
                <a:cxn ang="0">
                  <a:pos x="0" y="0"/>
                </a:cxn>
                <a:cxn ang="0">
                  <a:pos x="0" y="4"/>
                </a:cxn>
              </a:cxnLst>
              <a:rect l="0" t="0" r="r" b="b"/>
              <a:pathLst>
                <a:path w="180" h="48">
                  <a:moveTo>
                    <a:pt x="0" y="4"/>
                  </a:moveTo>
                  <a:lnTo>
                    <a:pt x="180" y="48"/>
                  </a:lnTo>
                  <a:lnTo>
                    <a:pt x="180" y="46"/>
                  </a:lnTo>
                  <a:lnTo>
                    <a:pt x="0" y="0"/>
                  </a:lnTo>
                  <a:lnTo>
                    <a:pt x="0" y="4"/>
                  </a:lnTo>
                  <a:close/>
                </a:path>
              </a:pathLst>
            </a:custGeom>
            <a:solidFill>
              <a:srgbClr val="456488"/>
            </a:solidFill>
            <a:ln w="9525">
              <a:noFill/>
              <a:round/>
              <a:headEnd/>
              <a:tailEnd/>
            </a:ln>
          </p:spPr>
          <p:txBody>
            <a:bodyPr/>
            <a:lstStyle/>
            <a:p>
              <a:endParaRPr lang="zh-CN" altLang="en-US" sz="1400">
                <a:latin typeface="+mn-lt"/>
                <a:ea typeface="+mn-ea"/>
              </a:endParaRPr>
            </a:p>
          </p:txBody>
        </p:sp>
        <p:sp>
          <p:nvSpPr>
            <p:cNvPr id="19" name="Freeform 424"/>
            <p:cNvSpPr>
              <a:spLocks noChangeAspect="1"/>
            </p:cNvSpPr>
            <p:nvPr/>
          </p:nvSpPr>
          <p:spPr bwMode="auto">
            <a:xfrm>
              <a:off x="1286495" y="2214649"/>
              <a:ext cx="219075" cy="53975"/>
            </a:xfrm>
            <a:custGeom>
              <a:avLst/>
              <a:gdLst/>
              <a:ahLst/>
              <a:cxnLst>
                <a:cxn ang="0">
                  <a:pos x="0" y="0"/>
                </a:cxn>
                <a:cxn ang="0">
                  <a:pos x="20" y="4"/>
                </a:cxn>
                <a:cxn ang="0">
                  <a:pos x="42" y="5"/>
                </a:cxn>
                <a:cxn ang="0">
                  <a:pos x="52" y="3"/>
                </a:cxn>
                <a:cxn ang="0">
                  <a:pos x="61" y="2"/>
                </a:cxn>
                <a:cxn ang="0">
                  <a:pos x="64" y="4"/>
                </a:cxn>
                <a:cxn ang="0">
                  <a:pos x="67" y="7"/>
                </a:cxn>
                <a:cxn ang="0">
                  <a:pos x="69" y="11"/>
                </a:cxn>
                <a:cxn ang="0">
                  <a:pos x="66" y="11"/>
                </a:cxn>
                <a:cxn ang="0">
                  <a:pos x="64" y="9"/>
                </a:cxn>
                <a:cxn ang="0">
                  <a:pos x="62" y="7"/>
                </a:cxn>
                <a:cxn ang="0">
                  <a:pos x="64" y="11"/>
                </a:cxn>
                <a:cxn ang="0">
                  <a:pos x="65" y="13"/>
                </a:cxn>
                <a:cxn ang="0">
                  <a:pos x="60" y="10"/>
                </a:cxn>
                <a:cxn ang="0">
                  <a:pos x="57" y="8"/>
                </a:cxn>
                <a:cxn ang="0">
                  <a:pos x="53" y="8"/>
                </a:cxn>
                <a:cxn ang="0">
                  <a:pos x="50" y="9"/>
                </a:cxn>
                <a:cxn ang="0">
                  <a:pos x="49" y="11"/>
                </a:cxn>
                <a:cxn ang="0">
                  <a:pos x="53" y="12"/>
                </a:cxn>
                <a:cxn ang="0">
                  <a:pos x="57" y="16"/>
                </a:cxn>
                <a:cxn ang="0">
                  <a:pos x="53" y="17"/>
                </a:cxn>
                <a:cxn ang="0">
                  <a:pos x="45" y="16"/>
                </a:cxn>
                <a:cxn ang="0">
                  <a:pos x="39" y="16"/>
                </a:cxn>
                <a:cxn ang="0">
                  <a:pos x="21" y="16"/>
                </a:cxn>
                <a:cxn ang="0">
                  <a:pos x="5" y="16"/>
                </a:cxn>
                <a:cxn ang="0">
                  <a:pos x="0" y="0"/>
                </a:cxn>
              </a:cxnLst>
              <a:rect l="0" t="0" r="r" b="b"/>
              <a:pathLst>
                <a:path w="69" h="17">
                  <a:moveTo>
                    <a:pt x="0" y="0"/>
                  </a:moveTo>
                  <a:cubicBezTo>
                    <a:pt x="0" y="0"/>
                    <a:pt x="8" y="3"/>
                    <a:pt x="20" y="4"/>
                  </a:cubicBezTo>
                  <a:cubicBezTo>
                    <a:pt x="31" y="5"/>
                    <a:pt x="36" y="7"/>
                    <a:pt x="42" y="5"/>
                  </a:cubicBezTo>
                  <a:cubicBezTo>
                    <a:pt x="48" y="3"/>
                    <a:pt x="50" y="1"/>
                    <a:pt x="52" y="3"/>
                  </a:cubicBezTo>
                  <a:cubicBezTo>
                    <a:pt x="56" y="3"/>
                    <a:pt x="61" y="2"/>
                    <a:pt x="61" y="2"/>
                  </a:cubicBezTo>
                  <a:cubicBezTo>
                    <a:pt x="61" y="2"/>
                    <a:pt x="62" y="2"/>
                    <a:pt x="64" y="4"/>
                  </a:cubicBezTo>
                  <a:cubicBezTo>
                    <a:pt x="64" y="4"/>
                    <a:pt x="66" y="6"/>
                    <a:pt x="67" y="7"/>
                  </a:cubicBezTo>
                  <a:cubicBezTo>
                    <a:pt x="68" y="8"/>
                    <a:pt x="69" y="10"/>
                    <a:pt x="69" y="11"/>
                  </a:cubicBezTo>
                  <a:cubicBezTo>
                    <a:pt x="69" y="12"/>
                    <a:pt x="68" y="13"/>
                    <a:pt x="66" y="11"/>
                  </a:cubicBezTo>
                  <a:cubicBezTo>
                    <a:pt x="65" y="10"/>
                    <a:pt x="65" y="9"/>
                    <a:pt x="64" y="9"/>
                  </a:cubicBezTo>
                  <a:cubicBezTo>
                    <a:pt x="64" y="8"/>
                    <a:pt x="62" y="8"/>
                    <a:pt x="62" y="7"/>
                  </a:cubicBezTo>
                  <a:cubicBezTo>
                    <a:pt x="63" y="9"/>
                    <a:pt x="63" y="10"/>
                    <a:pt x="64" y="11"/>
                  </a:cubicBezTo>
                  <a:cubicBezTo>
                    <a:pt x="65" y="12"/>
                    <a:pt x="66" y="12"/>
                    <a:pt x="65" y="13"/>
                  </a:cubicBezTo>
                  <a:cubicBezTo>
                    <a:pt x="65" y="13"/>
                    <a:pt x="63" y="14"/>
                    <a:pt x="60" y="10"/>
                  </a:cubicBezTo>
                  <a:cubicBezTo>
                    <a:pt x="57" y="10"/>
                    <a:pt x="57" y="8"/>
                    <a:pt x="57" y="8"/>
                  </a:cubicBezTo>
                  <a:cubicBezTo>
                    <a:pt x="57" y="8"/>
                    <a:pt x="55" y="10"/>
                    <a:pt x="53" y="8"/>
                  </a:cubicBezTo>
                  <a:cubicBezTo>
                    <a:pt x="52" y="9"/>
                    <a:pt x="50" y="9"/>
                    <a:pt x="50" y="9"/>
                  </a:cubicBezTo>
                  <a:cubicBezTo>
                    <a:pt x="50" y="9"/>
                    <a:pt x="49" y="11"/>
                    <a:pt x="49" y="11"/>
                  </a:cubicBezTo>
                  <a:cubicBezTo>
                    <a:pt x="51" y="12"/>
                    <a:pt x="52" y="12"/>
                    <a:pt x="53" y="12"/>
                  </a:cubicBezTo>
                  <a:cubicBezTo>
                    <a:pt x="54" y="12"/>
                    <a:pt x="58" y="14"/>
                    <a:pt x="57" y="16"/>
                  </a:cubicBezTo>
                  <a:cubicBezTo>
                    <a:pt x="57" y="17"/>
                    <a:pt x="56" y="17"/>
                    <a:pt x="53" y="17"/>
                  </a:cubicBezTo>
                  <a:cubicBezTo>
                    <a:pt x="50" y="16"/>
                    <a:pt x="48" y="16"/>
                    <a:pt x="45" y="16"/>
                  </a:cubicBezTo>
                  <a:cubicBezTo>
                    <a:pt x="44" y="16"/>
                    <a:pt x="41" y="16"/>
                    <a:pt x="39" y="16"/>
                  </a:cubicBezTo>
                  <a:cubicBezTo>
                    <a:pt x="36" y="16"/>
                    <a:pt x="21" y="16"/>
                    <a:pt x="21" y="16"/>
                  </a:cubicBezTo>
                  <a:cubicBezTo>
                    <a:pt x="5" y="16"/>
                    <a:pt x="5" y="16"/>
                    <a:pt x="5" y="16"/>
                  </a:cubicBezTo>
                  <a:cubicBezTo>
                    <a:pt x="5" y="16"/>
                    <a:pt x="2" y="9"/>
                    <a:pt x="0" y="0"/>
                  </a:cubicBezTo>
                  <a:close/>
                </a:path>
              </a:pathLst>
            </a:custGeom>
            <a:solidFill>
              <a:srgbClr val="F8C6AC"/>
            </a:solidFill>
            <a:ln w="9525">
              <a:noFill/>
              <a:round/>
              <a:headEnd/>
              <a:tailEnd/>
            </a:ln>
          </p:spPr>
          <p:txBody>
            <a:bodyPr/>
            <a:lstStyle/>
            <a:p>
              <a:endParaRPr lang="zh-CN" altLang="en-US" sz="1400">
                <a:latin typeface="+mn-lt"/>
                <a:ea typeface="+mn-ea"/>
              </a:endParaRPr>
            </a:p>
          </p:txBody>
        </p:sp>
        <p:sp>
          <p:nvSpPr>
            <p:cNvPr id="20" name="Freeform 425"/>
            <p:cNvSpPr>
              <a:spLocks noChangeAspect="1"/>
            </p:cNvSpPr>
            <p:nvPr/>
          </p:nvSpPr>
          <p:spPr bwMode="auto">
            <a:xfrm>
              <a:off x="1438895" y="2236874"/>
              <a:ext cx="6350" cy="6350"/>
            </a:xfrm>
            <a:custGeom>
              <a:avLst/>
              <a:gdLst/>
              <a:ahLst/>
              <a:cxnLst>
                <a:cxn ang="0">
                  <a:pos x="0" y="0"/>
                </a:cxn>
                <a:cxn ang="0">
                  <a:pos x="2" y="2"/>
                </a:cxn>
                <a:cxn ang="0">
                  <a:pos x="2" y="2"/>
                </a:cxn>
                <a:cxn ang="0">
                  <a:pos x="0" y="0"/>
                </a:cxn>
              </a:cxnLst>
              <a:rect l="0" t="0" r="r" b="b"/>
              <a:pathLst>
                <a:path w="2" h="2">
                  <a:moveTo>
                    <a:pt x="0" y="0"/>
                  </a:moveTo>
                  <a:cubicBezTo>
                    <a:pt x="0" y="0"/>
                    <a:pt x="1" y="1"/>
                    <a:pt x="2" y="2"/>
                  </a:cubicBezTo>
                  <a:cubicBezTo>
                    <a:pt x="2" y="2"/>
                    <a:pt x="2" y="2"/>
                    <a:pt x="2" y="2"/>
                  </a:cubicBezTo>
                  <a:cubicBezTo>
                    <a:pt x="2" y="2"/>
                    <a:pt x="1" y="0"/>
                    <a:pt x="0" y="0"/>
                  </a:cubicBezTo>
                  <a:close/>
                </a:path>
              </a:pathLst>
            </a:custGeom>
            <a:solidFill>
              <a:srgbClr val="D6AB96"/>
            </a:solidFill>
            <a:ln w="9525">
              <a:noFill/>
              <a:round/>
              <a:headEnd/>
              <a:tailEnd/>
            </a:ln>
          </p:spPr>
          <p:txBody>
            <a:bodyPr/>
            <a:lstStyle/>
            <a:p>
              <a:endParaRPr lang="zh-CN" altLang="en-US" sz="1400">
                <a:latin typeface="+mn-lt"/>
                <a:ea typeface="+mn-ea"/>
              </a:endParaRPr>
            </a:p>
          </p:txBody>
        </p:sp>
        <p:sp>
          <p:nvSpPr>
            <p:cNvPr id="21" name="Freeform 426"/>
            <p:cNvSpPr>
              <a:spLocks noChangeAspect="1"/>
            </p:cNvSpPr>
            <p:nvPr/>
          </p:nvSpPr>
          <p:spPr bwMode="auto">
            <a:xfrm>
              <a:off x="1451595" y="2230524"/>
              <a:ext cx="3175" cy="9525"/>
            </a:xfrm>
            <a:custGeom>
              <a:avLst/>
              <a:gdLst/>
              <a:ahLst/>
              <a:cxnLst>
                <a:cxn ang="0">
                  <a:pos x="0" y="0"/>
                </a:cxn>
                <a:cxn ang="0">
                  <a:pos x="1" y="3"/>
                </a:cxn>
                <a:cxn ang="0">
                  <a:pos x="1" y="3"/>
                </a:cxn>
                <a:cxn ang="0">
                  <a:pos x="0" y="0"/>
                </a:cxn>
              </a:cxnLst>
              <a:rect l="0" t="0" r="r" b="b"/>
              <a:pathLst>
                <a:path w="1" h="3">
                  <a:moveTo>
                    <a:pt x="0" y="0"/>
                  </a:moveTo>
                  <a:cubicBezTo>
                    <a:pt x="0" y="0"/>
                    <a:pt x="0" y="2"/>
                    <a:pt x="1" y="3"/>
                  </a:cubicBezTo>
                  <a:cubicBezTo>
                    <a:pt x="1" y="3"/>
                    <a:pt x="1" y="3"/>
                    <a:pt x="1" y="3"/>
                  </a:cubicBezTo>
                  <a:cubicBezTo>
                    <a:pt x="1" y="3"/>
                    <a:pt x="0" y="2"/>
                    <a:pt x="0" y="0"/>
                  </a:cubicBezTo>
                  <a:close/>
                </a:path>
              </a:pathLst>
            </a:custGeom>
            <a:solidFill>
              <a:srgbClr val="D6AB96"/>
            </a:solidFill>
            <a:ln w="9525">
              <a:noFill/>
              <a:round/>
              <a:headEnd/>
              <a:tailEnd/>
            </a:ln>
          </p:spPr>
          <p:txBody>
            <a:bodyPr/>
            <a:lstStyle/>
            <a:p>
              <a:endParaRPr lang="zh-CN" altLang="en-US" sz="1400">
                <a:latin typeface="+mn-lt"/>
                <a:ea typeface="+mn-ea"/>
              </a:endParaRPr>
            </a:p>
          </p:txBody>
        </p:sp>
        <p:sp>
          <p:nvSpPr>
            <p:cNvPr id="22" name="Freeform 427"/>
            <p:cNvSpPr>
              <a:spLocks noChangeAspect="1"/>
            </p:cNvSpPr>
            <p:nvPr/>
          </p:nvSpPr>
          <p:spPr bwMode="auto">
            <a:xfrm>
              <a:off x="1429370" y="2240049"/>
              <a:ext cx="12700" cy="9525"/>
            </a:xfrm>
            <a:custGeom>
              <a:avLst/>
              <a:gdLst/>
              <a:ahLst/>
              <a:cxnLst>
                <a:cxn ang="0">
                  <a:pos x="1" y="0"/>
                </a:cxn>
                <a:cxn ang="0">
                  <a:pos x="4" y="3"/>
                </a:cxn>
                <a:cxn ang="0">
                  <a:pos x="4" y="3"/>
                </a:cxn>
                <a:cxn ang="0">
                  <a:pos x="1" y="0"/>
                </a:cxn>
              </a:cxnLst>
              <a:rect l="0" t="0" r="r" b="b"/>
              <a:pathLst>
                <a:path w="4" h="3">
                  <a:moveTo>
                    <a:pt x="1" y="0"/>
                  </a:moveTo>
                  <a:cubicBezTo>
                    <a:pt x="1" y="0"/>
                    <a:pt x="0" y="2"/>
                    <a:pt x="4" y="3"/>
                  </a:cubicBezTo>
                  <a:cubicBezTo>
                    <a:pt x="4" y="3"/>
                    <a:pt x="4" y="3"/>
                    <a:pt x="4" y="3"/>
                  </a:cubicBezTo>
                  <a:cubicBezTo>
                    <a:pt x="4" y="3"/>
                    <a:pt x="2" y="3"/>
                    <a:pt x="1" y="0"/>
                  </a:cubicBezTo>
                  <a:close/>
                </a:path>
              </a:pathLst>
            </a:custGeom>
            <a:solidFill>
              <a:srgbClr val="D6AB96"/>
            </a:solidFill>
            <a:ln w="9525">
              <a:noFill/>
              <a:round/>
              <a:headEnd/>
              <a:tailEnd/>
            </a:ln>
          </p:spPr>
          <p:txBody>
            <a:bodyPr/>
            <a:lstStyle/>
            <a:p>
              <a:endParaRPr lang="zh-CN" altLang="en-US" sz="1400">
                <a:latin typeface="+mn-lt"/>
                <a:ea typeface="+mn-ea"/>
              </a:endParaRPr>
            </a:p>
          </p:txBody>
        </p:sp>
        <p:sp>
          <p:nvSpPr>
            <p:cNvPr id="23" name="Freeform 428"/>
            <p:cNvSpPr>
              <a:spLocks noChangeAspect="1"/>
            </p:cNvSpPr>
            <p:nvPr/>
          </p:nvSpPr>
          <p:spPr bwMode="auto">
            <a:xfrm>
              <a:off x="1072183" y="1947949"/>
              <a:ext cx="312737" cy="434975"/>
            </a:xfrm>
            <a:custGeom>
              <a:avLst/>
              <a:gdLst/>
              <a:ahLst/>
              <a:cxnLst>
                <a:cxn ang="0">
                  <a:pos x="81" y="51"/>
                </a:cxn>
                <a:cxn ang="0">
                  <a:pos x="84" y="81"/>
                </a:cxn>
                <a:cxn ang="0">
                  <a:pos x="89" y="96"/>
                </a:cxn>
                <a:cxn ang="0">
                  <a:pos x="95" y="102"/>
                </a:cxn>
                <a:cxn ang="0">
                  <a:pos x="89" y="120"/>
                </a:cxn>
                <a:cxn ang="0">
                  <a:pos x="72" y="126"/>
                </a:cxn>
                <a:cxn ang="0">
                  <a:pos x="65" y="131"/>
                </a:cxn>
                <a:cxn ang="0">
                  <a:pos x="62" y="136"/>
                </a:cxn>
                <a:cxn ang="0">
                  <a:pos x="8" y="128"/>
                </a:cxn>
                <a:cxn ang="0">
                  <a:pos x="35" y="1"/>
                </a:cxn>
                <a:cxn ang="0">
                  <a:pos x="64" y="11"/>
                </a:cxn>
                <a:cxn ang="0">
                  <a:pos x="71" y="24"/>
                </a:cxn>
                <a:cxn ang="0">
                  <a:pos x="81" y="51"/>
                </a:cxn>
              </a:cxnLst>
              <a:rect l="0" t="0" r="r" b="b"/>
              <a:pathLst>
                <a:path w="98" h="137">
                  <a:moveTo>
                    <a:pt x="81" y="51"/>
                  </a:moveTo>
                  <a:cubicBezTo>
                    <a:pt x="82" y="64"/>
                    <a:pt x="83" y="78"/>
                    <a:pt x="84" y="81"/>
                  </a:cubicBezTo>
                  <a:cubicBezTo>
                    <a:pt x="88" y="88"/>
                    <a:pt x="89" y="93"/>
                    <a:pt x="89" y="96"/>
                  </a:cubicBezTo>
                  <a:cubicBezTo>
                    <a:pt x="91" y="100"/>
                    <a:pt x="93" y="93"/>
                    <a:pt x="95" y="102"/>
                  </a:cubicBezTo>
                  <a:cubicBezTo>
                    <a:pt x="98" y="108"/>
                    <a:pt x="89" y="120"/>
                    <a:pt x="89" y="120"/>
                  </a:cubicBezTo>
                  <a:cubicBezTo>
                    <a:pt x="72" y="126"/>
                    <a:pt x="72" y="126"/>
                    <a:pt x="72" y="126"/>
                  </a:cubicBezTo>
                  <a:cubicBezTo>
                    <a:pt x="65" y="131"/>
                    <a:pt x="65" y="131"/>
                    <a:pt x="65" y="131"/>
                  </a:cubicBezTo>
                  <a:cubicBezTo>
                    <a:pt x="62" y="136"/>
                    <a:pt x="62" y="136"/>
                    <a:pt x="62" y="136"/>
                  </a:cubicBezTo>
                  <a:cubicBezTo>
                    <a:pt x="59" y="136"/>
                    <a:pt x="12" y="137"/>
                    <a:pt x="8" y="128"/>
                  </a:cubicBezTo>
                  <a:cubicBezTo>
                    <a:pt x="0" y="76"/>
                    <a:pt x="2" y="13"/>
                    <a:pt x="35" y="1"/>
                  </a:cubicBezTo>
                  <a:cubicBezTo>
                    <a:pt x="36" y="0"/>
                    <a:pt x="64" y="11"/>
                    <a:pt x="64" y="11"/>
                  </a:cubicBezTo>
                  <a:cubicBezTo>
                    <a:pt x="71" y="24"/>
                    <a:pt x="71" y="24"/>
                    <a:pt x="71" y="24"/>
                  </a:cubicBezTo>
                  <a:cubicBezTo>
                    <a:pt x="71" y="24"/>
                    <a:pt x="80" y="25"/>
                    <a:pt x="81" y="51"/>
                  </a:cubicBezTo>
                  <a:close/>
                </a:path>
              </a:pathLst>
            </a:custGeom>
            <a:solidFill>
              <a:srgbClr val="EEE8EB"/>
            </a:solidFill>
            <a:ln w="9525">
              <a:noFill/>
              <a:round/>
              <a:headEnd/>
              <a:tailEnd/>
            </a:ln>
          </p:spPr>
          <p:txBody>
            <a:bodyPr/>
            <a:lstStyle/>
            <a:p>
              <a:endParaRPr lang="zh-CN" altLang="en-US" sz="1400">
                <a:latin typeface="+mn-lt"/>
                <a:ea typeface="+mn-ea"/>
              </a:endParaRPr>
            </a:p>
          </p:txBody>
        </p:sp>
        <p:sp>
          <p:nvSpPr>
            <p:cNvPr id="24" name="Freeform 429"/>
            <p:cNvSpPr>
              <a:spLocks noChangeAspect="1"/>
            </p:cNvSpPr>
            <p:nvPr/>
          </p:nvSpPr>
          <p:spPr bwMode="auto">
            <a:xfrm>
              <a:off x="1181720" y="1951124"/>
              <a:ext cx="120650" cy="79375"/>
            </a:xfrm>
            <a:custGeom>
              <a:avLst/>
              <a:gdLst/>
              <a:ahLst/>
              <a:cxnLst>
                <a:cxn ang="0">
                  <a:pos x="0" y="5"/>
                </a:cxn>
                <a:cxn ang="0">
                  <a:pos x="19" y="18"/>
                </a:cxn>
                <a:cxn ang="0">
                  <a:pos x="38" y="25"/>
                </a:cxn>
                <a:cxn ang="0">
                  <a:pos x="35" y="9"/>
                </a:cxn>
                <a:cxn ang="0">
                  <a:pos x="4" y="0"/>
                </a:cxn>
                <a:cxn ang="0">
                  <a:pos x="0" y="5"/>
                </a:cxn>
              </a:cxnLst>
              <a:rect l="0" t="0" r="r" b="b"/>
              <a:pathLst>
                <a:path w="38" h="25">
                  <a:moveTo>
                    <a:pt x="0" y="5"/>
                  </a:moveTo>
                  <a:cubicBezTo>
                    <a:pt x="0" y="5"/>
                    <a:pt x="4" y="11"/>
                    <a:pt x="19" y="18"/>
                  </a:cubicBezTo>
                  <a:cubicBezTo>
                    <a:pt x="28" y="22"/>
                    <a:pt x="38" y="25"/>
                    <a:pt x="38" y="25"/>
                  </a:cubicBezTo>
                  <a:cubicBezTo>
                    <a:pt x="38" y="25"/>
                    <a:pt x="35" y="12"/>
                    <a:pt x="35" y="9"/>
                  </a:cubicBezTo>
                  <a:cubicBezTo>
                    <a:pt x="29" y="8"/>
                    <a:pt x="8" y="2"/>
                    <a:pt x="4" y="0"/>
                  </a:cubicBezTo>
                  <a:cubicBezTo>
                    <a:pt x="3" y="0"/>
                    <a:pt x="0" y="5"/>
                    <a:pt x="0" y="5"/>
                  </a:cubicBez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25" name="Freeform 430"/>
            <p:cNvSpPr>
              <a:spLocks noChangeAspect="1"/>
            </p:cNvSpPr>
            <p:nvPr/>
          </p:nvSpPr>
          <p:spPr bwMode="auto">
            <a:xfrm>
              <a:off x="1273795" y="2046374"/>
              <a:ext cx="66675" cy="168275"/>
            </a:xfrm>
            <a:custGeom>
              <a:avLst/>
              <a:gdLst/>
              <a:ahLst/>
              <a:cxnLst>
                <a:cxn ang="0">
                  <a:pos x="0" y="0"/>
                </a:cxn>
                <a:cxn ang="0">
                  <a:pos x="7" y="16"/>
                </a:cxn>
                <a:cxn ang="0">
                  <a:pos x="16" y="28"/>
                </a:cxn>
                <a:cxn ang="0">
                  <a:pos x="14" y="33"/>
                </a:cxn>
                <a:cxn ang="0">
                  <a:pos x="16" y="47"/>
                </a:cxn>
                <a:cxn ang="0">
                  <a:pos x="21" y="53"/>
                </a:cxn>
                <a:cxn ang="0">
                  <a:pos x="19" y="42"/>
                </a:cxn>
                <a:cxn ang="0">
                  <a:pos x="16" y="30"/>
                </a:cxn>
                <a:cxn ang="0">
                  <a:pos x="6" y="12"/>
                </a:cxn>
                <a:cxn ang="0">
                  <a:pos x="0" y="0"/>
                </a:cxn>
              </a:cxnLst>
              <a:rect l="0" t="0" r="r" b="b"/>
              <a:pathLst>
                <a:path w="21" h="53">
                  <a:moveTo>
                    <a:pt x="0" y="0"/>
                  </a:moveTo>
                  <a:cubicBezTo>
                    <a:pt x="0" y="0"/>
                    <a:pt x="0" y="9"/>
                    <a:pt x="7" y="16"/>
                  </a:cubicBezTo>
                  <a:cubicBezTo>
                    <a:pt x="15" y="24"/>
                    <a:pt x="16" y="28"/>
                    <a:pt x="16" y="28"/>
                  </a:cubicBezTo>
                  <a:cubicBezTo>
                    <a:pt x="16" y="28"/>
                    <a:pt x="10" y="30"/>
                    <a:pt x="14" y="33"/>
                  </a:cubicBezTo>
                  <a:cubicBezTo>
                    <a:pt x="18" y="36"/>
                    <a:pt x="19" y="36"/>
                    <a:pt x="16" y="47"/>
                  </a:cubicBezTo>
                  <a:cubicBezTo>
                    <a:pt x="20" y="52"/>
                    <a:pt x="21" y="53"/>
                    <a:pt x="21" y="53"/>
                  </a:cubicBezTo>
                  <a:cubicBezTo>
                    <a:pt x="21" y="53"/>
                    <a:pt x="18" y="47"/>
                    <a:pt x="19" y="42"/>
                  </a:cubicBezTo>
                  <a:cubicBezTo>
                    <a:pt x="19" y="36"/>
                    <a:pt x="14" y="31"/>
                    <a:pt x="16" y="30"/>
                  </a:cubicBezTo>
                  <a:cubicBezTo>
                    <a:pt x="18" y="29"/>
                    <a:pt x="18" y="24"/>
                    <a:pt x="6" y="12"/>
                  </a:cubicBezTo>
                  <a:cubicBezTo>
                    <a:pt x="0" y="5"/>
                    <a:pt x="0" y="0"/>
                    <a:pt x="0" y="0"/>
                  </a:cubicBez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26" name="Freeform 431"/>
            <p:cNvSpPr>
              <a:spLocks noChangeAspect="1"/>
            </p:cNvSpPr>
            <p:nvPr/>
          </p:nvSpPr>
          <p:spPr bwMode="auto">
            <a:xfrm>
              <a:off x="1216645" y="2040024"/>
              <a:ext cx="142875" cy="215900"/>
            </a:xfrm>
            <a:custGeom>
              <a:avLst/>
              <a:gdLst/>
              <a:ahLst/>
              <a:cxnLst>
                <a:cxn ang="0">
                  <a:pos x="6" y="0"/>
                </a:cxn>
                <a:cxn ang="0">
                  <a:pos x="15" y="32"/>
                </a:cxn>
                <a:cxn ang="0">
                  <a:pos x="41" y="58"/>
                </a:cxn>
                <a:cxn ang="0">
                  <a:pos x="44" y="68"/>
                </a:cxn>
                <a:cxn ang="0">
                  <a:pos x="25" y="43"/>
                </a:cxn>
                <a:cxn ang="0">
                  <a:pos x="6" y="0"/>
                </a:cxn>
              </a:cxnLst>
              <a:rect l="0" t="0" r="r" b="b"/>
              <a:pathLst>
                <a:path w="45" h="68">
                  <a:moveTo>
                    <a:pt x="6" y="0"/>
                  </a:moveTo>
                  <a:cubicBezTo>
                    <a:pt x="6" y="0"/>
                    <a:pt x="0" y="14"/>
                    <a:pt x="15" y="32"/>
                  </a:cubicBezTo>
                  <a:cubicBezTo>
                    <a:pt x="26" y="44"/>
                    <a:pt x="36" y="49"/>
                    <a:pt x="41" y="58"/>
                  </a:cubicBezTo>
                  <a:cubicBezTo>
                    <a:pt x="45" y="65"/>
                    <a:pt x="44" y="68"/>
                    <a:pt x="44" y="68"/>
                  </a:cubicBezTo>
                  <a:cubicBezTo>
                    <a:pt x="44" y="68"/>
                    <a:pt x="42" y="54"/>
                    <a:pt x="25" y="43"/>
                  </a:cubicBezTo>
                  <a:cubicBezTo>
                    <a:pt x="9" y="31"/>
                    <a:pt x="0" y="14"/>
                    <a:pt x="6" y="0"/>
                  </a:cubicBez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27" name="Freeform 432"/>
            <p:cNvSpPr>
              <a:spLocks noChangeAspect="1"/>
            </p:cNvSpPr>
            <p:nvPr/>
          </p:nvSpPr>
          <p:spPr bwMode="auto">
            <a:xfrm>
              <a:off x="1280145" y="2205124"/>
              <a:ext cx="66675" cy="66675"/>
            </a:xfrm>
            <a:custGeom>
              <a:avLst/>
              <a:gdLst/>
              <a:ahLst/>
              <a:cxnLst>
                <a:cxn ang="0">
                  <a:pos x="15" y="0"/>
                </a:cxn>
                <a:cxn ang="0">
                  <a:pos x="8" y="11"/>
                </a:cxn>
                <a:cxn ang="0">
                  <a:pos x="2" y="21"/>
                </a:cxn>
                <a:cxn ang="0">
                  <a:pos x="12" y="15"/>
                </a:cxn>
                <a:cxn ang="0">
                  <a:pos x="19" y="6"/>
                </a:cxn>
                <a:cxn ang="0">
                  <a:pos x="15" y="0"/>
                </a:cxn>
              </a:cxnLst>
              <a:rect l="0" t="0" r="r" b="b"/>
              <a:pathLst>
                <a:path w="21" h="21">
                  <a:moveTo>
                    <a:pt x="15" y="0"/>
                  </a:moveTo>
                  <a:cubicBezTo>
                    <a:pt x="15" y="0"/>
                    <a:pt x="17" y="6"/>
                    <a:pt x="8" y="11"/>
                  </a:cubicBezTo>
                  <a:cubicBezTo>
                    <a:pt x="0" y="15"/>
                    <a:pt x="2" y="21"/>
                    <a:pt x="2" y="21"/>
                  </a:cubicBezTo>
                  <a:cubicBezTo>
                    <a:pt x="2" y="21"/>
                    <a:pt x="5" y="17"/>
                    <a:pt x="12" y="15"/>
                  </a:cubicBezTo>
                  <a:cubicBezTo>
                    <a:pt x="18" y="13"/>
                    <a:pt x="21" y="10"/>
                    <a:pt x="19" y="6"/>
                  </a:cubicBezTo>
                  <a:cubicBezTo>
                    <a:pt x="18" y="2"/>
                    <a:pt x="15" y="0"/>
                    <a:pt x="15" y="0"/>
                  </a:cubicBez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28" name="Freeform 433"/>
            <p:cNvSpPr>
              <a:spLocks noChangeAspect="1"/>
            </p:cNvSpPr>
            <p:nvPr/>
          </p:nvSpPr>
          <p:spPr bwMode="auto">
            <a:xfrm>
              <a:off x="1270620" y="2236874"/>
              <a:ext cx="92075" cy="82550"/>
            </a:xfrm>
            <a:custGeom>
              <a:avLst/>
              <a:gdLst/>
              <a:ahLst/>
              <a:cxnLst>
                <a:cxn ang="0">
                  <a:pos x="29" y="7"/>
                </a:cxn>
                <a:cxn ang="0">
                  <a:pos x="5" y="16"/>
                </a:cxn>
                <a:cxn ang="0">
                  <a:pos x="5" y="26"/>
                </a:cxn>
                <a:cxn ang="0">
                  <a:pos x="14" y="11"/>
                </a:cxn>
                <a:cxn ang="0">
                  <a:pos x="29" y="7"/>
                </a:cxn>
              </a:cxnLst>
              <a:rect l="0" t="0" r="r" b="b"/>
              <a:pathLst>
                <a:path w="29" h="26">
                  <a:moveTo>
                    <a:pt x="29" y="7"/>
                  </a:moveTo>
                  <a:cubicBezTo>
                    <a:pt x="29" y="7"/>
                    <a:pt x="22" y="0"/>
                    <a:pt x="5" y="16"/>
                  </a:cubicBezTo>
                  <a:cubicBezTo>
                    <a:pt x="0" y="21"/>
                    <a:pt x="5" y="26"/>
                    <a:pt x="5" y="26"/>
                  </a:cubicBezTo>
                  <a:cubicBezTo>
                    <a:pt x="5" y="26"/>
                    <a:pt x="10" y="15"/>
                    <a:pt x="14" y="11"/>
                  </a:cubicBezTo>
                  <a:cubicBezTo>
                    <a:pt x="21" y="4"/>
                    <a:pt x="29" y="7"/>
                    <a:pt x="29" y="7"/>
                  </a:cubicBez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29" name="Freeform 434"/>
            <p:cNvSpPr>
              <a:spLocks noChangeAspect="1"/>
            </p:cNvSpPr>
            <p:nvPr/>
          </p:nvSpPr>
          <p:spPr bwMode="auto">
            <a:xfrm>
              <a:off x="1289670" y="2268624"/>
              <a:ext cx="60325" cy="88900"/>
            </a:xfrm>
            <a:custGeom>
              <a:avLst/>
              <a:gdLst/>
              <a:ahLst/>
              <a:cxnLst>
                <a:cxn ang="0">
                  <a:pos x="0" y="28"/>
                </a:cxn>
                <a:cxn ang="0">
                  <a:pos x="5" y="16"/>
                </a:cxn>
                <a:cxn ang="0">
                  <a:pos x="13" y="0"/>
                </a:cxn>
                <a:cxn ang="0">
                  <a:pos x="10" y="12"/>
                </a:cxn>
                <a:cxn ang="0">
                  <a:pos x="19" y="3"/>
                </a:cxn>
                <a:cxn ang="0">
                  <a:pos x="9" y="19"/>
                </a:cxn>
                <a:cxn ang="0">
                  <a:pos x="0" y="28"/>
                </a:cxn>
              </a:cxnLst>
              <a:rect l="0" t="0" r="r" b="b"/>
              <a:pathLst>
                <a:path w="19" h="28">
                  <a:moveTo>
                    <a:pt x="0" y="28"/>
                  </a:moveTo>
                  <a:cubicBezTo>
                    <a:pt x="0" y="28"/>
                    <a:pt x="3" y="25"/>
                    <a:pt x="5" y="16"/>
                  </a:cubicBezTo>
                  <a:cubicBezTo>
                    <a:pt x="7" y="7"/>
                    <a:pt x="13" y="0"/>
                    <a:pt x="13" y="0"/>
                  </a:cubicBezTo>
                  <a:cubicBezTo>
                    <a:pt x="13" y="0"/>
                    <a:pt x="9" y="7"/>
                    <a:pt x="10" y="12"/>
                  </a:cubicBezTo>
                  <a:cubicBezTo>
                    <a:pt x="11" y="14"/>
                    <a:pt x="13" y="9"/>
                    <a:pt x="19" y="3"/>
                  </a:cubicBezTo>
                  <a:cubicBezTo>
                    <a:pt x="16" y="10"/>
                    <a:pt x="14" y="12"/>
                    <a:pt x="9" y="19"/>
                  </a:cubicBezTo>
                  <a:cubicBezTo>
                    <a:pt x="5" y="26"/>
                    <a:pt x="0" y="28"/>
                    <a:pt x="0" y="28"/>
                  </a:cubicBez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30" name="Freeform 435"/>
            <p:cNvSpPr>
              <a:spLocks noChangeAspect="1"/>
            </p:cNvSpPr>
            <p:nvPr/>
          </p:nvSpPr>
          <p:spPr bwMode="auto">
            <a:xfrm>
              <a:off x="1194420" y="2103524"/>
              <a:ext cx="85725" cy="231775"/>
            </a:xfrm>
            <a:custGeom>
              <a:avLst/>
              <a:gdLst/>
              <a:ahLst/>
              <a:cxnLst>
                <a:cxn ang="0">
                  <a:pos x="1" y="0"/>
                </a:cxn>
                <a:cxn ang="0">
                  <a:pos x="13" y="52"/>
                </a:cxn>
                <a:cxn ang="0">
                  <a:pos x="27" y="69"/>
                </a:cxn>
                <a:cxn ang="0">
                  <a:pos x="26" y="72"/>
                </a:cxn>
                <a:cxn ang="0">
                  <a:pos x="8" y="41"/>
                </a:cxn>
                <a:cxn ang="0">
                  <a:pos x="1" y="0"/>
                </a:cxn>
              </a:cxnLst>
              <a:rect l="0" t="0" r="r" b="b"/>
              <a:pathLst>
                <a:path w="27" h="73">
                  <a:moveTo>
                    <a:pt x="1" y="0"/>
                  </a:moveTo>
                  <a:cubicBezTo>
                    <a:pt x="1" y="0"/>
                    <a:pt x="2" y="25"/>
                    <a:pt x="13" y="52"/>
                  </a:cubicBezTo>
                  <a:cubicBezTo>
                    <a:pt x="18" y="68"/>
                    <a:pt x="25" y="69"/>
                    <a:pt x="27" y="69"/>
                  </a:cubicBezTo>
                  <a:cubicBezTo>
                    <a:pt x="26" y="71"/>
                    <a:pt x="26" y="72"/>
                    <a:pt x="26" y="72"/>
                  </a:cubicBezTo>
                  <a:cubicBezTo>
                    <a:pt x="26" y="72"/>
                    <a:pt x="17" y="73"/>
                    <a:pt x="8" y="41"/>
                  </a:cubicBezTo>
                  <a:cubicBezTo>
                    <a:pt x="0" y="16"/>
                    <a:pt x="1" y="0"/>
                    <a:pt x="1" y="0"/>
                  </a:cubicBez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31" name="Freeform 436"/>
            <p:cNvSpPr>
              <a:spLocks noChangeAspect="1"/>
            </p:cNvSpPr>
            <p:nvPr/>
          </p:nvSpPr>
          <p:spPr bwMode="auto">
            <a:xfrm>
              <a:off x="1305545" y="2249574"/>
              <a:ext cx="346075" cy="95250"/>
            </a:xfrm>
            <a:custGeom>
              <a:avLst/>
              <a:gdLst/>
              <a:ahLst/>
              <a:cxnLst>
                <a:cxn ang="0">
                  <a:pos x="16" y="8"/>
                </a:cxn>
                <a:cxn ang="0">
                  <a:pos x="39" y="12"/>
                </a:cxn>
                <a:cxn ang="0">
                  <a:pos x="62" y="10"/>
                </a:cxn>
                <a:cxn ang="0">
                  <a:pos x="77" y="2"/>
                </a:cxn>
                <a:cxn ang="0">
                  <a:pos x="86" y="0"/>
                </a:cxn>
                <a:cxn ang="0">
                  <a:pos x="93" y="0"/>
                </a:cxn>
                <a:cxn ang="0">
                  <a:pos x="97" y="1"/>
                </a:cxn>
                <a:cxn ang="0">
                  <a:pos x="101" y="4"/>
                </a:cxn>
                <a:cxn ang="0">
                  <a:pos x="108" y="5"/>
                </a:cxn>
                <a:cxn ang="0">
                  <a:pos x="109" y="7"/>
                </a:cxn>
                <a:cxn ang="0">
                  <a:pos x="106" y="9"/>
                </a:cxn>
                <a:cxn ang="0">
                  <a:pos x="98" y="10"/>
                </a:cxn>
                <a:cxn ang="0">
                  <a:pos x="90" y="12"/>
                </a:cxn>
                <a:cxn ang="0">
                  <a:pos x="85" y="13"/>
                </a:cxn>
                <a:cxn ang="0">
                  <a:pos x="81" y="14"/>
                </a:cxn>
                <a:cxn ang="0">
                  <a:pos x="74" y="20"/>
                </a:cxn>
                <a:cxn ang="0">
                  <a:pos x="65" y="24"/>
                </a:cxn>
                <a:cxn ang="0">
                  <a:pos x="43" y="27"/>
                </a:cxn>
                <a:cxn ang="0">
                  <a:pos x="0" y="30"/>
                </a:cxn>
                <a:cxn ang="0">
                  <a:pos x="9" y="16"/>
                </a:cxn>
                <a:cxn ang="0">
                  <a:pos x="16" y="8"/>
                </a:cxn>
              </a:cxnLst>
              <a:rect l="0" t="0" r="r" b="b"/>
              <a:pathLst>
                <a:path w="109" h="30">
                  <a:moveTo>
                    <a:pt x="16" y="8"/>
                  </a:moveTo>
                  <a:cubicBezTo>
                    <a:pt x="16" y="8"/>
                    <a:pt x="25" y="11"/>
                    <a:pt x="39" y="12"/>
                  </a:cubicBezTo>
                  <a:cubicBezTo>
                    <a:pt x="52" y="13"/>
                    <a:pt x="59" y="11"/>
                    <a:pt x="62" y="10"/>
                  </a:cubicBezTo>
                  <a:cubicBezTo>
                    <a:pt x="66" y="9"/>
                    <a:pt x="72" y="5"/>
                    <a:pt x="77" y="2"/>
                  </a:cubicBezTo>
                  <a:cubicBezTo>
                    <a:pt x="81" y="0"/>
                    <a:pt x="81" y="0"/>
                    <a:pt x="86" y="0"/>
                  </a:cubicBezTo>
                  <a:cubicBezTo>
                    <a:pt x="90" y="1"/>
                    <a:pt x="93" y="0"/>
                    <a:pt x="93" y="0"/>
                  </a:cubicBezTo>
                  <a:cubicBezTo>
                    <a:pt x="93" y="0"/>
                    <a:pt x="94" y="0"/>
                    <a:pt x="97" y="1"/>
                  </a:cubicBezTo>
                  <a:cubicBezTo>
                    <a:pt x="100" y="3"/>
                    <a:pt x="100" y="3"/>
                    <a:pt x="101" y="4"/>
                  </a:cubicBezTo>
                  <a:cubicBezTo>
                    <a:pt x="102" y="4"/>
                    <a:pt x="108" y="5"/>
                    <a:pt x="108" y="5"/>
                  </a:cubicBezTo>
                  <a:cubicBezTo>
                    <a:pt x="108" y="5"/>
                    <a:pt x="109" y="5"/>
                    <a:pt x="109" y="7"/>
                  </a:cubicBezTo>
                  <a:cubicBezTo>
                    <a:pt x="109" y="8"/>
                    <a:pt x="108" y="9"/>
                    <a:pt x="106" y="9"/>
                  </a:cubicBezTo>
                  <a:cubicBezTo>
                    <a:pt x="105" y="10"/>
                    <a:pt x="105" y="11"/>
                    <a:pt x="98" y="10"/>
                  </a:cubicBezTo>
                  <a:cubicBezTo>
                    <a:pt x="98" y="11"/>
                    <a:pt x="97" y="12"/>
                    <a:pt x="90" y="12"/>
                  </a:cubicBezTo>
                  <a:cubicBezTo>
                    <a:pt x="89" y="13"/>
                    <a:pt x="85" y="13"/>
                    <a:pt x="85" y="13"/>
                  </a:cubicBezTo>
                  <a:cubicBezTo>
                    <a:pt x="85" y="13"/>
                    <a:pt x="83" y="14"/>
                    <a:pt x="81" y="14"/>
                  </a:cubicBezTo>
                  <a:cubicBezTo>
                    <a:pt x="80" y="16"/>
                    <a:pt x="78" y="18"/>
                    <a:pt x="74" y="20"/>
                  </a:cubicBezTo>
                  <a:cubicBezTo>
                    <a:pt x="71" y="23"/>
                    <a:pt x="70" y="24"/>
                    <a:pt x="65" y="24"/>
                  </a:cubicBezTo>
                  <a:cubicBezTo>
                    <a:pt x="60" y="24"/>
                    <a:pt x="57" y="26"/>
                    <a:pt x="43" y="27"/>
                  </a:cubicBezTo>
                  <a:cubicBezTo>
                    <a:pt x="29" y="27"/>
                    <a:pt x="0" y="30"/>
                    <a:pt x="0" y="30"/>
                  </a:cubicBezTo>
                  <a:cubicBezTo>
                    <a:pt x="0" y="30"/>
                    <a:pt x="6" y="22"/>
                    <a:pt x="9" y="16"/>
                  </a:cubicBezTo>
                  <a:cubicBezTo>
                    <a:pt x="12" y="10"/>
                    <a:pt x="16" y="8"/>
                    <a:pt x="16" y="8"/>
                  </a:cubicBezTo>
                  <a:close/>
                </a:path>
              </a:pathLst>
            </a:custGeom>
            <a:solidFill>
              <a:srgbClr val="F8C6AC"/>
            </a:solidFill>
            <a:ln w="9525">
              <a:noFill/>
              <a:round/>
              <a:headEnd/>
              <a:tailEnd/>
            </a:ln>
          </p:spPr>
          <p:txBody>
            <a:bodyPr/>
            <a:lstStyle/>
            <a:p>
              <a:endParaRPr lang="zh-CN" altLang="en-US" sz="1400">
                <a:latin typeface="+mn-lt"/>
                <a:ea typeface="+mn-ea"/>
              </a:endParaRPr>
            </a:p>
          </p:txBody>
        </p:sp>
        <p:sp>
          <p:nvSpPr>
            <p:cNvPr id="32" name="Freeform 437"/>
            <p:cNvSpPr>
              <a:spLocks noChangeAspect="1"/>
            </p:cNvSpPr>
            <p:nvPr/>
          </p:nvSpPr>
          <p:spPr bwMode="auto">
            <a:xfrm>
              <a:off x="1562720" y="2252749"/>
              <a:ext cx="63500" cy="9525"/>
            </a:xfrm>
            <a:custGeom>
              <a:avLst/>
              <a:gdLst/>
              <a:ahLst/>
              <a:cxnLst>
                <a:cxn ang="0">
                  <a:pos x="0" y="0"/>
                </a:cxn>
                <a:cxn ang="0">
                  <a:pos x="5" y="0"/>
                </a:cxn>
                <a:cxn ang="0">
                  <a:pos x="12" y="0"/>
                </a:cxn>
                <a:cxn ang="0">
                  <a:pos x="20" y="3"/>
                </a:cxn>
                <a:cxn ang="0">
                  <a:pos x="10" y="1"/>
                </a:cxn>
                <a:cxn ang="0">
                  <a:pos x="0" y="0"/>
                </a:cxn>
              </a:cxnLst>
              <a:rect l="0" t="0" r="r" b="b"/>
              <a:pathLst>
                <a:path w="20" h="3">
                  <a:moveTo>
                    <a:pt x="0" y="0"/>
                  </a:moveTo>
                  <a:cubicBezTo>
                    <a:pt x="0" y="0"/>
                    <a:pt x="2" y="0"/>
                    <a:pt x="5" y="0"/>
                  </a:cubicBezTo>
                  <a:cubicBezTo>
                    <a:pt x="9" y="0"/>
                    <a:pt x="11" y="0"/>
                    <a:pt x="12" y="0"/>
                  </a:cubicBezTo>
                  <a:cubicBezTo>
                    <a:pt x="14" y="0"/>
                    <a:pt x="19" y="2"/>
                    <a:pt x="20" y="3"/>
                  </a:cubicBezTo>
                  <a:cubicBezTo>
                    <a:pt x="16" y="1"/>
                    <a:pt x="14" y="0"/>
                    <a:pt x="10" y="1"/>
                  </a:cubicBezTo>
                  <a:cubicBezTo>
                    <a:pt x="5" y="1"/>
                    <a:pt x="2" y="0"/>
                    <a:pt x="0" y="0"/>
                  </a:cubicBezTo>
                  <a:close/>
                </a:path>
              </a:pathLst>
            </a:custGeom>
            <a:solidFill>
              <a:srgbClr val="D6AB96"/>
            </a:solidFill>
            <a:ln w="9525">
              <a:noFill/>
              <a:round/>
              <a:headEnd/>
              <a:tailEnd/>
            </a:ln>
          </p:spPr>
          <p:txBody>
            <a:bodyPr/>
            <a:lstStyle/>
            <a:p>
              <a:endParaRPr lang="zh-CN" altLang="en-US" sz="1400">
                <a:latin typeface="+mn-lt"/>
                <a:ea typeface="+mn-ea"/>
              </a:endParaRPr>
            </a:p>
          </p:txBody>
        </p:sp>
        <p:sp>
          <p:nvSpPr>
            <p:cNvPr id="33" name="Freeform 438"/>
            <p:cNvSpPr>
              <a:spLocks noChangeAspect="1"/>
            </p:cNvSpPr>
            <p:nvPr/>
          </p:nvSpPr>
          <p:spPr bwMode="auto">
            <a:xfrm>
              <a:off x="1559545" y="2255924"/>
              <a:ext cx="85725" cy="22225"/>
            </a:xfrm>
            <a:custGeom>
              <a:avLst/>
              <a:gdLst/>
              <a:ahLst/>
              <a:cxnLst>
                <a:cxn ang="0">
                  <a:pos x="0" y="1"/>
                </a:cxn>
                <a:cxn ang="0">
                  <a:pos x="5" y="1"/>
                </a:cxn>
                <a:cxn ang="0">
                  <a:pos x="12" y="1"/>
                </a:cxn>
                <a:cxn ang="0">
                  <a:pos x="19" y="3"/>
                </a:cxn>
                <a:cxn ang="0">
                  <a:pos x="26" y="5"/>
                </a:cxn>
                <a:cxn ang="0">
                  <a:pos x="26" y="7"/>
                </a:cxn>
                <a:cxn ang="0">
                  <a:pos x="24" y="4"/>
                </a:cxn>
                <a:cxn ang="0">
                  <a:pos x="12" y="1"/>
                </a:cxn>
                <a:cxn ang="0">
                  <a:pos x="1" y="1"/>
                </a:cxn>
                <a:cxn ang="0">
                  <a:pos x="0" y="1"/>
                </a:cxn>
              </a:cxnLst>
              <a:rect l="0" t="0" r="r" b="b"/>
              <a:pathLst>
                <a:path w="27" h="7">
                  <a:moveTo>
                    <a:pt x="0" y="1"/>
                  </a:moveTo>
                  <a:cubicBezTo>
                    <a:pt x="0" y="1"/>
                    <a:pt x="3" y="1"/>
                    <a:pt x="5" y="1"/>
                  </a:cubicBezTo>
                  <a:cubicBezTo>
                    <a:pt x="7" y="1"/>
                    <a:pt x="11" y="1"/>
                    <a:pt x="12" y="1"/>
                  </a:cubicBezTo>
                  <a:cubicBezTo>
                    <a:pt x="14" y="2"/>
                    <a:pt x="16" y="2"/>
                    <a:pt x="19" y="3"/>
                  </a:cubicBezTo>
                  <a:cubicBezTo>
                    <a:pt x="23" y="4"/>
                    <a:pt x="25" y="5"/>
                    <a:pt x="26" y="5"/>
                  </a:cubicBezTo>
                  <a:cubicBezTo>
                    <a:pt x="26" y="6"/>
                    <a:pt x="26" y="7"/>
                    <a:pt x="26" y="7"/>
                  </a:cubicBezTo>
                  <a:cubicBezTo>
                    <a:pt x="26" y="7"/>
                    <a:pt x="27" y="5"/>
                    <a:pt x="24" y="4"/>
                  </a:cubicBezTo>
                  <a:cubicBezTo>
                    <a:pt x="21" y="3"/>
                    <a:pt x="16" y="2"/>
                    <a:pt x="12" y="1"/>
                  </a:cubicBezTo>
                  <a:cubicBezTo>
                    <a:pt x="8" y="0"/>
                    <a:pt x="7" y="0"/>
                    <a:pt x="1" y="1"/>
                  </a:cubicBezTo>
                  <a:cubicBezTo>
                    <a:pt x="0" y="1"/>
                    <a:pt x="0" y="1"/>
                    <a:pt x="0" y="1"/>
                  </a:cubicBezTo>
                  <a:close/>
                </a:path>
              </a:pathLst>
            </a:custGeom>
            <a:solidFill>
              <a:srgbClr val="D6AB96"/>
            </a:solidFill>
            <a:ln w="9525">
              <a:noFill/>
              <a:round/>
              <a:headEnd/>
              <a:tailEnd/>
            </a:ln>
          </p:spPr>
          <p:txBody>
            <a:bodyPr/>
            <a:lstStyle/>
            <a:p>
              <a:endParaRPr lang="zh-CN" altLang="en-US" sz="1400">
                <a:latin typeface="+mn-lt"/>
                <a:ea typeface="+mn-ea"/>
              </a:endParaRPr>
            </a:p>
          </p:txBody>
        </p:sp>
        <p:sp>
          <p:nvSpPr>
            <p:cNvPr id="34" name="Freeform 439"/>
            <p:cNvSpPr>
              <a:spLocks noChangeAspect="1"/>
            </p:cNvSpPr>
            <p:nvPr/>
          </p:nvSpPr>
          <p:spPr bwMode="auto">
            <a:xfrm>
              <a:off x="1556370" y="2271799"/>
              <a:ext cx="60325" cy="6350"/>
            </a:xfrm>
            <a:custGeom>
              <a:avLst/>
              <a:gdLst/>
              <a:ahLst/>
              <a:cxnLst>
                <a:cxn ang="0">
                  <a:pos x="0" y="2"/>
                </a:cxn>
                <a:cxn ang="0">
                  <a:pos x="7" y="0"/>
                </a:cxn>
                <a:cxn ang="0">
                  <a:pos x="13" y="0"/>
                </a:cxn>
                <a:cxn ang="0">
                  <a:pos x="19" y="2"/>
                </a:cxn>
                <a:cxn ang="0">
                  <a:pos x="12" y="1"/>
                </a:cxn>
                <a:cxn ang="0">
                  <a:pos x="1" y="2"/>
                </a:cxn>
                <a:cxn ang="0">
                  <a:pos x="0" y="2"/>
                </a:cxn>
              </a:cxnLst>
              <a:rect l="0" t="0" r="r" b="b"/>
              <a:pathLst>
                <a:path w="19" h="2">
                  <a:moveTo>
                    <a:pt x="0" y="2"/>
                  </a:moveTo>
                  <a:cubicBezTo>
                    <a:pt x="0" y="2"/>
                    <a:pt x="6" y="0"/>
                    <a:pt x="7" y="0"/>
                  </a:cubicBezTo>
                  <a:cubicBezTo>
                    <a:pt x="9" y="0"/>
                    <a:pt x="11" y="0"/>
                    <a:pt x="13" y="0"/>
                  </a:cubicBezTo>
                  <a:cubicBezTo>
                    <a:pt x="15" y="0"/>
                    <a:pt x="18" y="1"/>
                    <a:pt x="19" y="2"/>
                  </a:cubicBezTo>
                  <a:cubicBezTo>
                    <a:pt x="17" y="1"/>
                    <a:pt x="16" y="1"/>
                    <a:pt x="12" y="1"/>
                  </a:cubicBezTo>
                  <a:cubicBezTo>
                    <a:pt x="7" y="1"/>
                    <a:pt x="7" y="0"/>
                    <a:pt x="1" y="2"/>
                  </a:cubicBezTo>
                  <a:cubicBezTo>
                    <a:pt x="1" y="2"/>
                    <a:pt x="0" y="2"/>
                    <a:pt x="0" y="2"/>
                  </a:cubicBezTo>
                  <a:close/>
                </a:path>
              </a:pathLst>
            </a:custGeom>
            <a:solidFill>
              <a:srgbClr val="D6AB96"/>
            </a:solidFill>
            <a:ln w="9525">
              <a:noFill/>
              <a:round/>
              <a:headEnd/>
              <a:tailEnd/>
            </a:ln>
          </p:spPr>
          <p:txBody>
            <a:bodyPr/>
            <a:lstStyle/>
            <a:p>
              <a:endParaRPr lang="zh-CN" altLang="en-US" sz="1400">
                <a:latin typeface="+mn-lt"/>
                <a:ea typeface="+mn-ea"/>
              </a:endParaRPr>
            </a:p>
          </p:txBody>
        </p:sp>
        <p:sp>
          <p:nvSpPr>
            <p:cNvPr id="35" name="Freeform 440"/>
            <p:cNvSpPr>
              <a:spLocks noChangeAspect="1"/>
            </p:cNvSpPr>
            <p:nvPr/>
          </p:nvSpPr>
          <p:spPr bwMode="auto">
            <a:xfrm>
              <a:off x="1356345" y="2265449"/>
              <a:ext cx="15875" cy="15875"/>
            </a:xfrm>
            <a:custGeom>
              <a:avLst/>
              <a:gdLst/>
              <a:ahLst/>
              <a:cxnLst>
                <a:cxn ang="0">
                  <a:pos x="0" y="3"/>
                </a:cxn>
                <a:cxn ang="0">
                  <a:pos x="4" y="2"/>
                </a:cxn>
                <a:cxn ang="0">
                  <a:pos x="4" y="5"/>
                </a:cxn>
                <a:cxn ang="0">
                  <a:pos x="0" y="3"/>
                </a:cxn>
              </a:cxnLst>
              <a:rect l="0" t="0" r="r" b="b"/>
              <a:pathLst>
                <a:path w="5" h="5">
                  <a:moveTo>
                    <a:pt x="0" y="3"/>
                  </a:moveTo>
                  <a:cubicBezTo>
                    <a:pt x="0" y="3"/>
                    <a:pt x="3" y="0"/>
                    <a:pt x="4" y="2"/>
                  </a:cubicBezTo>
                  <a:cubicBezTo>
                    <a:pt x="5" y="4"/>
                    <a:pt x="4" y="5"/>
                    <a:pt x="4" y="5"/>
                  </a:cubicBezTo>
                  <a:lnTo>
                    <a:pt x="0" y="3"/>
                  </a:ln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36" name="Freeform 441"/>
            <p:cNvSpPr>
              <a:spLocks noChangeAspect="1"/>
            </p:cNvSpPr>
            <p:nvPr/>
          </p:nvSpPr>
          <p:spPr bwMode="auto">
            <a:xfrm>
              <a:off x="1270620" y="2344824"/>
              <a:ext cx="57150" cy="38100"/>
            </a:xfrm>
            <a:custGeom>
              <a:avLst/>
              <a:gdLst/>
              <a:ahLst/>
              <a:cxnLst>
                <a:cxn ang="0">
                  <a:pos x="10" y="0"/>
                </a:cxn>
                <a:cxn ang="0">
                  <a:pos x="18" y="0"/>
                </a:cxn>
                <a:cxn ang="0">
                  <a:pos x="12" y="5"/>
                </a:cxn>
                <a:cxn ang="0">
                  <a:pos x="2" y="8"/>
                </a:cxn>
                <a:cxn ang="0">
                  <a:pos x="10" y="0"/>
                </a:cxn>
              </a:cxnLst>
              <a:rect l="0" t="0" r="r" b="b"/>
              <a:pathLst>
                <a:path w="18" h="12">
                  <a:moveTo>
                    <a:pt x="10" y="0"/>
                  </a:moveTo>
                  <a:cubicBezTo>
                    <a:pt x="18" y="0"/>
                    <a:pt x="18" y="0"/>
                    <a:pt x="18" y="0"/>
                  </a:cubicBezTo>
                  <a:cubicBezTo>
                    <a:pt x="18" y="0"/>
                    <a:pt x="16" y="2"/>
                    <a:pt x="12" y="5"/>
                  </a:cubicBezTo>
                  <a:cubicBezTo>
                    <a:pt x="9" y="8"/>
                    <a:pt x="0" y="12"/>
                    <a:pt x="2" y="8"/>
                  </a:cubicBezTo>
                  <a:cubicBezTo>
                    <a:pt x="4" y="4"/>
                    <a:pt x="10" y="0"/>
                    <a:pt x="10" y="0"/>
                  </a:cubicBez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37" name="Freeform 442"/>
            <p:cNvSpPr>
              <a:spLocks noChangeAspect="1"/>
            </p:cNvSpPr>
            <p:nvPr/>
          </p:nvSpPr>
          <p:spPr bwMode="auto">
            <a:xfrm>
              <a:off x="1043608" y="2122574"/>
              <a:ext cx="160337" cy="282575"/>
            </a:xfrm>
            <a:custGeom>
              <a:avLst/>
              <a:gdLst/>
              <a:ahLst/>
              <a:cxnLst>
                <a:cxn ang="0">
                  <a:pos x="0" y="3"/>
                </a:cxn>
                <a:cxn ang="0">
                  <a:pos x="7" y="68"/>
                </a:cxn>
                <a:cxn ang="0">
                  <a:pos x="27" y="84"/>
                </a:cxn>
                <a:cxn ang="0">
                  <a:pos x="48" y="82"/>
                </a:cxn>
                <a:cxn ang="0">
                  <a:pos x="33" y="14"/>
                </a:cxn>
                <a:cxn ang="0">
                  <a:pos x="10" y="7"/>
                </a:cxn>
                <a:cxn ang="0">
                  <a:pos x="0" y="3"/>
                </a:cxn>
              </a:cxnLst>
              <a:rect l="0" t="0" r="r" b="b"/>
              <a:pathLst>
                <a:path w="50" h="89">
                  <a:moveTo>
                    <a:pt x="0" y="3"/>
                  </a:moveTo>
                  <a:cubicBezTo>
                    <a:pt x="0" y="3"/>
                    <a:pt x="4" y="56"/>
                    <a:pt x="7" y="68"/>
                  </a:cubicBezTo>
                  <a:cubicBezTo>
                    <a:pt x="10" y="79"/>
                    <a:pt x="14" y="81"/>
                    <a:pt x="27" y="84"/>
                  </a:cubicBezTo>
                  <a:cubicBezTo>
                    <a:pt x="41" y="87"/>
                    <a:pt x="50" y="89"/>
                    <a:pt x="48" y="82"/>
                  </a:cubicBezTo>
                  <a:cubicBezTo>
                    <a:pt x="47" y="75"/>
                    <a:pt x="35" y="17"/>
                    <a:pt x="33" y="14"/>
                  </a:cubicBezTo>
                  <a:cubicBezTo>
                    <a:pt x="31" y="11"/>
                    <a:pt x="18" y="17"/>
                    <a:pt x="10" y="7"/>
                  </a:cubicBezTo>
                  <a:cubicBezTo>
                    <a:pt x="4" y="2"/>
                    <a:pt x="5" y="0"/>
                    <a:pt x="0" y="3"/>
                  </a:cubicBezTo>
                  <a:close/>
                </a:path>
              </a:pathLst>
            </a:custGeom>
            <a:solidFill>
              <a:srgbClr val="5587A5"/>
            </a:solidFill>
            <a:ln w="9525">
              <a:noFill/>
              <a:round/>
              <a:headEnd/>
              <a:tailEnd/>
            </a:ln>
          </p:spPr>
          <p:txBody>
            <a:bodyPr/>
            <a:lstStyle/>
            <a:p>
              <a:endParaRPr lang="zh-CN" altLang="en-US" sz="1400">
                <a:latin typeface="+mn-lt"/>
                <a:ea typeface="+mn-ea"/>
              </a:endParaRPr>
            </a:p>
          </p:txBody>
        </p:sp>
        <p:sp>
          <p:nvSpPr>
            <p:cNvPr id="38" name="Freeform 443"/>
            <p:cNvSpPr>
              <a:spLocks noChangeAspect="1"/>
            </p:cNvSpPr>
            <p:nvPr/>
          </p:nvSpPr>
          <p:spPr bwMode="auto">
            <a:xfrm>
              <a:off x="1046783" y="2135274"/>
              <a:ext cx="134937" cy="196850"/>
            </a:xfrm>
            <a:custGeom>
              <a:avLst/>
              <a:gdLst/>
              <a:ahLst/>
              <a:cxnLst>
                <a:cxn ang="0">
                  <a:pos x="1" y="4"/>
                </a:cxn>
                <a:cxn ang="0">
                  <a:pos x="5" y="11"/>
                </a:cxn>
                <a:cxn ang="0">
                  <a:pos x="24" y="19"/>
                </a:cxn>
                <a:cxn ang="0">
                  <a:pos x="30" y="42"/>
                </a:cxn>
                <a:cxn ang="0">
                  <a:pos x="37" y="57"/>
                </a:cxn>
                <a:cxn ang="0">
                  <a:pos x="35" y="22"/>
                </a:cxn>
                <a:cxn ang="0">
                  <a:pos x="25" y="8"/>
                </a:cxn>
                <a:cxn ang="0">
                  <a:pos x="1" y="4"/>
                </a:cxn>
              </a:cxnLst>
              <a:rect l="0" t="0" r="r" b="b"/>
              <a:pathLst>
                <a:path w="42" h="62">
                  <a:moveTo>
                    <a:pt x="1" y="4"/>
                  </a:moveTo>
                  <a:cubicBezTo>
                    <a:pt x="1" y="4"/>
                    <a:pt x="0" y="9"/>
                    <a:pt x="5" y="11"/>
                  </a:cubicBezTo>
                  <a:cubicBezTo>
                    <a:pt x="10" y="13"/>
                    <a:pt x="22" y="12"/>
                    <a:pt x="24" y="19"/>
                  </a:cubicBezTo>
                  <a:cubicBezTo>
                    <a:pt x="26" y="26"/>
                    <a:pt x="28" y="36"/>
                    <a:pt x="30" y="42"/>
                  </a:cubicBezTo>
                  <a:cubicBezTo>
                    <a:pt x="32" y="48"/>
                    <a:pt x="33" y="51"/>
                    <a:pt x="37" y="57"/>
                  </a:cubicBezTo>
                  <a:cubicBezTo>
                    <a:pt x="42" y="62"/>
                    <a:pt x="35" y="22"/>
                    <a:pt x="35" y="22"/>
                  </a:cubicBezTo>
                  <a:cubicBezTo>
                    <a:pt x="35" y="22"/>
                    <a:pt x="33" y="8"/>
                    <a:pt x="25" y="8"/>
                  </a:cubicBezTo>
                  <a:cubicBezTo>
                    <a:pt x="16" y="8"/>
                    <a:pt x="2" y="0"/>
                    <a:pt x="1" y="4"/>
                  </a:cubicBezTo>
                  <a:close/>
                </a:path>
              </a:pathLst>
            </a:custGeom>
            <a:solidFill>
              <a:srgbClr val="D3DBE4"/>
            </a:solidFill>
            <a:ln w="9525">
              <a:noFill/>
              <a:round/>
              <a:headEnd/>
              <a:tailEnd/>
            </a:ln>
          </p:spPr>
          <p:txBody>
            <a:bodyPr/>
            <a:lstStyle/>
            <a:p>
              <a:endParaRPr lang="zh-CN" altLang="en-US" sz="1400">
                <a:latin typeface="+mn-lt"/>
                <a:ea typeface="+mn-ea"/>
              </a:endParaRPr>
            </a:p>
          </p:txBody>
        </p:sp>
        <p:sp>
          <p:nvSpPr>
            <p:cNvPr id="39" name="Freeform 444"/>
            <p:cNvSpPr>
              <a:spLocks noChangeAspect="1"/>
            </p:cNvSpPr>
            <p:nvPr/>
          </p:nvSpPr>
          <p:spPr bwMode="auto">
            <a:xfrm>
              <a:off x="1043608" y="2090824"/>
              <a:ext cx="176212" cy="307975"/>
            </a:xfrm>
            <a:custGeom>
              <a:avLst/>
              <a:gdLst/>
              <a:ahLst/>
              <a:cxnLst>
                <a:cxn ang="0">
                  <a:pos x="7" y="2"/>
                </a:cxn>
                <a:cxn ang="0">
                  <a:pos x="15" y="5"/>
                </a:cxn>
                <a:cxn ang="0">
                  <a:pos x="10" y="17"/>
                </a:cxn>
                <a:cxn ang="0">
                  <a:pos x="35" y="21"/>
                </a:cxn>
                <a:cxn ang="0">
                  <a:pos x="39" y="30"/>
                </a:cxn>
                <a:cxn ang="0">
                  <a:pos x="52" y="84"/>
                </a:cxn>
                <a:cxn ang="0">
                  <a:pos x="46" y="97"/>
                </a:cxn>
                <a:cxn ang="0">
                  <a:pos x="34" y="47"/>
                </a:cxn>
                <a:cxn ang="0">
                  <a:pos x="26" y="26"/>
                </a:cxn>
                <a:cxn ang="0">
                  <a:pos x="1" y="15"/>
                </a:cxn>
                <a:cxn ang="0">
                  <a:pos x="7" y="2"/>
                </a:cxn>
              </a:cxnLst>
              <a:rect l="0" t="0" r="r" b="b"/>
              <a:pathLst>
                <a:path w="55" h="97">
                  <a:moveTo>
                    <a:pt x="7" y="2"/>
                  </a:moveTo>
                  <a:cubicBezTo>
                    <a:pt x="7" y="2"/>
                    <a:pt x="14" y="0"/>
                    <a:pt x="15" y="5"/>
                  </a:cubicBezTo>
                  <a:cubicBezTo>
                    <a:pt x="15" y="7"/>
                    <a:pt x="6" y="11"/>
                    <a:pt x="10" y="17"/>
                  </a:cubicBezTo>
                  <a:cubicBezTo>
                    <a:pt x="12" y="19"/>
                    <a:pt x="28" y="20"/>
                    <a:pt x="35" y="21"/>
                  </a:cubicBezTo>
                  <a:cubicBezTo>
                    <a:pt x="37" y="21"/>
                    <a:pt x="38" y="24"/>
                    <a:pt x="39" y="30"/>
                  </a:cubicBezTo>
                  <a:cubicBezTo>
                    <a:pt x="41" y="35"/>
                    <a:pt x="47" y="70"/>
                    <a:pt x="52" y="84"/>
                  </a:cubicBezTo>
                  <a:cubicBezTo>
                    <a:pt x="55" y="94"/>
                    <a:pt x="51" y="95"/>
                    <a:pt x="46" y="97"/>
                  </a:cubicBezTo>
                  <a:cubicBezTo>
                    <a:pt x="44" y="92"/>
                    <a:pt x="38" y="61"/>
                    <a:pt x="34" y="47"/>
                  </a:cubicBezTo>
                  <a:cubicBezTo>
                    <a:pt x="30" y="33"/>
                    <a:pt x="33" y="27"/>
                    <a:pt x="26" y="26"/>
                  </a:cubicBezTo>
                  <a:cubicBezTo>
                    <a:pt x="19" y="26"/>
                    <a:pt x="3" y="24"/>
                    <a:pt x="1" y="15"/>
                  </a:cubicBezTo>
                  <a:cubicBezTo>
                    <a:pt x="0" y="11"/>
                    <a:pt x="1" y="6"/>
                    <a:pt x="7" y="2"/>
                  </a:cubicBezTo>
                  <a:close/>
                </a:path>
              </a:pathLst>
            </a:custGeom>
            <a:solidFill>
              <a:srgbClr val="456488"/>
            </a:solidFill>
            <a:ln w="9525">
              <a:noFill/>
              <a:round/>
              <a:headEnd/>
              <a:tailEnd/>
            </a:ln>
          </p:spPr>
          <p:txBody>
            <a:bodyPr/>
            <a:lstStyle/>
            <a:p>
              <a:endParaRPr lang="zh-CN" altLang="en-US" sz="1400">
                <a:latin typeface="+mn-lt"/>
                <a:ea typeface="+mn-ea"/>
              </a:endParaRPr>
            </a:p>
          </p:txBody>
        </p:sp>
        <p:sp>
          <p:nvSpPr>
            <p:cNvPr id="40" name="Freeform 445"/>
            <p:cNvSpPr>
              <a:spLocks noChangeAspect="1"/>
            </p:cNvSpPr>
            <p:nvPr/>
          </p:nvSpPr>
          <p:spPr bwMode="auto">
            <a:xfrm>
              <a:off x="1181720" y="1932074"/>
              <a:ext cx="15875" cy="19050"/>
            </a:xfrm>
            <a:custGeom>
              <a:avLst/>
              <a:gdLst/>
              <a:ahLst/>
              <a:cxnLst>
                <a:cxn ang="0">
                  <a:pos x="5" y="0"/>
                </a:cxn>
                <a:cxn ang="0">
                  <a:pos x="2" y="3"/>
                </a:cxn>
                <a:cxn ang="0">
                  <a:pos x="4" y="5"/>
                </a:cxn>
                <a:cxn ang="0">
                  <a:pos x="5" y="0"/>
                </a:cxn>
              </a:cxnLst>
              <a:rect l="0" t="0" r="r" b="b"/>
              <a:pathLst>
                <a:path w="5" h="6">
                  <a:moveTo>
                    <a:pt x="5" y="0"/>
                  </a:moveTo>
                  <a:cubicBezTo>
                    <a:pt x="5" y="0"/>
                    <a:pt x="0" y="1"/>
                    <a:pt x="2" y="3"/>
                  </a:cubicBezTo>
                  <a:cubicBezTo>
                    <a:pt x="5" y="6"/>
                    <a:pt x="4" y="5"/>
                    <a:pt x="4" y="5"/>
                  </a:cubicBezTo>
                  <a:lnTo>
                    <a:pt x="5" y="0"/>
                  </a:lnTo>
                  <a:close/>
                </a:path>
              </a:pathLst>
            </a:custGeom>
            <a:solidFill>
              <a:srgbClr val="6E4155"/>
            </a:solidFill>
            <a:ln w="9525">
              <a:noFill/>
              <a:round/>
              <a:headEnd/>
              <a:tailEnd/>
            </a:ln>
          </p:spPr>
          <p:txBody>
            <a:bodyPr/>
            <a:lstStyle/>
            <a:p>
              <a:endParaRPr lang="zh-CN" altLang="en-US" sz="1400">
                <a:latin typeface="+mn-lt"/>
                <a:ea typeface="+mn-ea"/>
              </a:endParaRPr>
            </a:p>
          </p:txBody>
        </p:sp>
        <p:sp>
          <p:nvSpPr>
            <p:cNvPr id="41" name="Freeform 446"/>
            <p:cNvSpPr>
              <a:spLocks noChangeAspect="1"/>
            </p:cNvSpPr>
            <p:nvPr/>
          </p:nvSpPr>
          <p:spPr bwMode="auto">
            <a:xfrm>
              <a:off x="1356345" y="1846349"/>
              <a:ext cx="9525" cy="19050"/>
            </a:xfrm>
            <a:custGeom>
              <a:avLst/>
              <a:gdLst/>
              <a:ahLst/>
              <a:cxnLst>
                <a:cxn ang="0">
                  <a:pos x="2" y="0"/>
                </a:cxn>
                <a:cxn ang="0">
                  <a:pos x="1" y="2"/>
                </a:cxn>
                <a:cxn ang="0">
                  <a:pos x="0" y="5"/>
                </a:cxn>
                <a:cxn ang="0">
                  <a:pos x="0" y="6"/>
                </a:cxn>
                <a:cxn ang="0">
                  <a:pos x="2" y="5"/>
                </a:cxn>
                <a:cxn ang="0">
                  <a:pos x="0" y="5"/>
                </a:cxn>
                <a:cxn ang="0">
                  <a:pos x="2" y="3"/>
                </a:cxn>
                <a:cxn ang="0">
                  <a:pos x="2" y="0"/>
                </a:cxn>
              </a:cxnLst>
              <a:rect l="0" t="0" r="r" b="b"/>
              <a:pathLst>
                <a:path w="3" h="6">
                  <a:moveTo>
                    <a:pt x="2" y="0"/>
                  </a:moveTo>
                  <a:cubicBezTo>
                    <a:pt x="2" y="0"/>
                    <a:pt x="2" y="1"/>
                    <a:pt x="1" y="2"/>
                  </a:cubicBezTo>
                  <a:cubicBezTo>
                    <a:pt x="0" y="3"/>
                    <a:pt x="0" y="5"/>
                    <a:pt x="0" y="5"/>
                  </a:cubicBezTo>
                  <a:cubicBezTo>
                    <a:pt x="0" y="6"/>
                    <a:pt x="0" y="6"/>
                    <a:pt x="0" y="6"/>
                  </a:cubicBezTo>
                  <a:cubicBezTo>
                    <a:pt x="0" y="6"/>
                    <a:pt x="2" y="6"/>
                    <a:pt x="2" y="5"/>
                  </a:cubicBezTo>
                  <a:cubicBezTo>
                    <a:pt x="1" y="5"/>
                    <a:pt x="0" y="5"/>
                    <a:pt x="0" y="5"/>
                  </a:cubicBezTo>
                  <a:cubicBezTo>
                    <a:pt x="0" y="4"/>
                    <a:pt x="1" y="4"/>
                    <a:pt x="2" y="3"/>
                  </a:cubicBezTo>
                  <a:cubicBezTo>
                    <a:pt x="3" y="2"/>
                    <a:pt x="2" y="0"/>
                    <a:pt x="2" y="0"/>
                  </a:cubicBezTo>
                  <a:close/>
                </a:path>
              </a:pathLst>
            </a:custGeom>
            <a:solidFill>
              <a:srgbClr val="572E40"/>
            </a:solidFill>
            <a:ln w="9525">
              <a:noFill/>
              <a:round/>
              <a:headEnd/>
              <a:tailEnd/>
            </a:ln>
          </p:spPr>
          <p:txBody>
            <a:bodyPr/>
            <a:lstStyle/>
            <a:p>
              <a:endParaRPr lang="zh-CN" altLang="en-US" sz="1400">
                <a:latin typeface="+mn-lt"/>
                <a:ea typeface="+mn-ea"/>
              </a:endParaRPr>
            </a:p>
          </p:txBody>
        </p:sp>
        <p:sp>
          <p:nvSpPr>
            <p:cNvPr id="42" name="Freeform 447"/>
            <p:cNvSpPr>
              <a:spLocks noChangeAspect="1"/>
            </p:cNvSpPr>
            <p:nvPr/>
          </p:nvSpPr>
          <p:spPr bwMode="auto">
            <a:xfrm>
              <a:off x="1191245" y="1789199"/>
              <a:ext cx="184150" cy="212725"/>
            </a:xfrm>
            <a:custGeom>
              <a:avLst/>
              <a:gdLst/>
              <a:ahLst/>
              <a:cxnLst>
                <a:cxn ang="0">
                  <a:pos x="51" y="6"/>
                </a:cxn>
                <a:cxn ang="0">
                  <a:pos x="52" y="11"/>
                </a:cxn>
                <a:cxn ang="0">
                  <a:pos x="53" y="20"/>
                </a:cxn>
                <a:cxn ang="0">
                  <a:pos x="54" y="26"/>
                </a:cxn>
                <a:cxn ang="0">
                  <a:pos x="57" y="34"/>
                </a:cxn>
                <a:cxn ang="0">
                  <a:pos x="53" y="36"/>
                </a:cxn>
                <a:cxn ang="0">
                  <a:pos x="53" y="39"/>
                </a:cxn>
                <a:cxn ang="0">
                  <a:pos x="50" y="41"/>
                </a:cxn>
                <a:cxn ang="0">
                  <a:pos x="49" y="41"/>
                </a:cxn>
                <a:cxn ang="0">
                  <a:pos x="49" y="42"/>
                </a:cxn>
                <a:cxn ang="0">
                  <a:pos x="50" y="43"/>
                </a:cxn>
                <a:cxn ang="0">
                  <a:pos x="49" y="46"/>
                </a:cxn>
                <a:cxn ang="0">
                  <a:pos x="48" y="50"/>
                </a:cxn>
                <a:cxn ang="0">
                  <a:pos x="46" y="57"/>
                </a:cxn>
                <a:cxn ang="0">
                  <a:pos x="38" y="57"/>
                </a:cxn>
                <a:cxn ang="0">
                  <a:pos x="33" y="56"/>
                </a:cxn>
                <a:cxn ang="0">
                  <a:pos x="31" y="59"/>
                </a:cxn>
                <a:cxn ang="0">
                  <a:pos x="30" y="65"/>
                </a:cxn>
                <a:cxn ang="0">
                  <a:pos x="27" y="67"/>
                </a:cxn>
                <a:cxn ang="0">
                  <a:pos x="0" y="50"/>
                </a:cxn>
                <a:cxn ang="0">
                  <a:pos x="3" y="40"/>
                </a:cxn>
                <a:cxn ang="0">
                  <a:pos x="6" y="24"/>
                </a:cxn>
                <a:cxn ang="0">
                  <a:pos x="14" y="16"/>
                </a:cxn>
                <a:cxn ang="0">
                  <a:pos x="25" y="8"/>
                </a:cxn>
                <a:cxn ang="0">
                  <a:pos x="38" y="0"/>
                </a:cxn>
                <a:cxn ang="0">
                  <a:pos x="51" y="6"/>
                </a:cxn>
              </a:cxnLst>
              <a:rect l="0" t="0" r="r" b="b"/>
              <a:pathLst>
                <a:path w="58" h="67">
                  <a:moveTo>
                    <a:pt x="51" y="6"/>
                  </a:moveTo>
                  <a:cubicBezTo>
                    <a:pt x="51" y="6"/>
                    <a:pt x="51" y="8"/>
                    <a:pt x="52" y="11"/>
                  </a:cubicBezTo>
                  <a:cubicBezTo>
                    <a:pt x="53" y="14"/>
                    <a:pt x="55" y="18"/>
                    <a:pt x="53" y="20"/>
                  </a:cubicBezTo>
                  <a:cubicBezTo>
                    <a:pt x="51" y="23"/>
                    <a:pt x="52" y="23"/>
                    <a:pt x="54" y="26"/>
                  </a:cubicBezTo>
                  <a:cubicBezTo>
                    <a:pt x="55" y="29"/>
                    <a:pt x="58" y="33"/>
                    <a:pt x="57" y="34"/>
                  </a:cubicBezTo>
                  <a:cubicBezTo>
                    <a:pt x="55" y="36"/>
                    <a:pt x="55" y="36"/>
                    <a:pt x="53" y="36"/>
                  </a:cubicBezTo>
                  <a:cubicBezTo>
                    <a:pt x="52" y="37"/>
                    <a:pt x="53" y="38"/>
                    <a:pt x="53" y="39"/>
                  </a:cubicBezTo>
                  <a:cubicBezTo>
                    <a:pt x="53" y="40"/>
                    <a:pt x="52" y="42"/>
                    <a:pt x="50" y="41"/>
                  </a:cubicBezTo>
                  <a:cubicBezTo>
                    <a:pt x="50" y="42"/>
                    <a:pt x="49" y="41"/>
                    <a:pt x="49" y="41"/>
                  </a:cubicBezTo>
                  <a:cubicBezTo>
                    <a:pt x="49" y="42"/>
                    <a:pt x="49" y="42"/>
                    <a:pt x="49" y="42"/>
                  </a:cubicBezTo>
                  <a:cubicBezTo>
                    <a:pt x="49" y="42"/>
                    <a:pt x="50" y="42"/>
                    <a:pt x="50" y="43"/>
                  </a:cubicBezTo>
                  <a:cubicBezTo>
                    <a:pt x="51" y="44"/>
                    <a:pt x="51" y="45"/>
                    <a:pt x="49" y="46"/>
                  </a:cubicBezTo>
                  <a:cubicBezTo>
                    <a:pt x="48" y="47"/>
                    <a:pt x="48" y="48"/>
                    <a:pt x="48" y="50"/>
                  </a:cubicBezTo>
                  <a:cubicBezTo>
                    <a:pt x="49" y="51"/>
                    <a:pt x="51" y="55"/>
                    <a:pt x="46" y="57"/>
                  </a:cubicBezTo>
                  <a:cubicBezTo>
                    <a:pt x="44" y="57"/>
                    <a:pt x="42" y="58"/>
                    <a:pt x="38" y="57"/>
                  </a:cubicBezTo>
                  <a:cubicBezTo>
                    <a:pt x="33" y="56"/>
                    <a:pt x="35" y="56"/>
                    <a:pt x="33" y="56"/>
                  </a:cubicBezTo>
                  <a:cubicBezTo>
                    <a:pt x="32" y="56"/>
                    <a:pt x="32" y="58"/>
                    <a:pt x="31" y="59"/>
                  </a:cubicBezTo>
                  <a:cubicBezTo>
                    <a:pt x="30" y="60"/>
                    <a:pt x="31" y="64"/>
                    <a:pt x="30" y="65"/>
                  </a:cubicBezTo>
                  <a:cubicBezTo>
                    <a:pt x="29" y="66"/>
                    <a:pt x="27" y="67"/>
                    <a:pt x="27" y="67"/>
                  </a:cubicBezTo>
                  <a:cubicBezTo>
                    <a:pt x="0" y="50"/>
                    <a:pt x="0" y="50"/>
                    <a:pt x="0" y="50"/>
                  </a:cubicBezTo>
                  <a:cubicBezTo>
                    <a:pt x="0" y="50"/>
                    <a:pt x="2" y="43"/>
                    <a:pt x="3" y="40"/>
                  </a:cubicBezTo>
                  <a:cubicBezTo>
                    <a:pt x="5" y="37"/>
                    <a:pt x="6" y="24"/>
                    <a:pt x="6" y="24"/>
                  </a:cubicBezTo>
                  <a:cubicBezTo>
                    <a:pt x="14" y="16"/>
                    <a:pt x="14" y="16"/>
                    <a:pt x="14" y="16"/>
                  </a:cubicBezTo>
                  <a:cubicBezTo>
                    <a:pt x="25" y="8"/>
                    <a:pt x="25" y="8"/>
                    <a:pt x="25" y="8"/>
                  </a:cubicBezTo>
                  <a:cubicBezTo>
                    <a:pt x="38" y="0"/>
                    <a:pt x="38" y="0"/>
                    <a:pt x="38" y="0"/>
                  </a:cubicBezTo>
                  <a:lnTo>
                    <a:pt x="51" y="6"/>
                  </a:lnTo>
                  <a:close/>
                </a:path>
              </a:pathLst>
            </a:custGeom>
            <a:solidFill>
              <a:srgbClr val="F8C6AC"/>
            </a:solidFill>
            <a:ln w="9525">
              <a:noFill/>
              <a:round/>
              <a:headEnd/>
              <a:tailEnd/>
            </a:ln>
          </p:spPr>
          <p:txBody>
            <a:bodyPr/>
            <a:lstStyle/>
            <a:p>
              <a:endParaRPr lang="zh-CN" altLang="en-US" sz="1400">
                <a:latin typeface="+mn-lt"/>
                <a:ea typeface="+mn-ea"/>
              </a:endParaRPr>
            </a:p>
          </p:txBody>
        </p:sp>
        <p:sp>
          <p:nvSpPr>
            <p:cNvPr id="43" name="Freeform 448"/>
            <p:cNvSpPr>
              <a:spLocks noChangeAspect="1"/>
            </p:cNvSpPr>
            <p:nvPr/>
          </p:nvSpPr>
          <p:spPr bwMode="auto">
            <a:xfrm>
              <a:off x="1311895" y="1855874"/>
              <a:ext cx="31750" cy="12700"/>
            </a:xfrm>
            <a:custGeom>
              <a:avLst/>
              <a:gdLst/>
              <a:ahLst/>
              <a:cxnLst>
                <a:cxn ang="0">
                  <a:pos x="3" y="2"/>
                </a:cxn>
                <a:cxn ang="0">
                  <a:pos x="0" y="2"/>
                </a:cxn>
                <a:cxn ang="0">
                  <a:pos x="3" y="2"/>
                </a:cxn>
                <a:cxn ang="0">
                  <a:pos x="10" y="2"/>
                </a:cxn>
                <a:cxn ang="0">
                  <a:pos x="9" y="3"/>
                </a:cxn>
                <a:cxn ang="0">
                  <a:pos x="5" y="3"/>
                </a:cxn>
                <a:cxn ang="0">
                  <a:pos x="3" y="2"/>
                </a:cxn>
              </a:cxnLst>
              <a:rect l="0" t="0" r="r" b="b"/>
              <a:pathLst>
                <a:path w="10" h="4">
                  <a:moveTo>
                    <a:pt x="3" y="2"/>
                  </a:moveTo>
                  <a:cubicBezTo>
                    <a:pt x="2" y="2"/>
                    <a:pt x="1" y="2"/>
                    <a:pt x="0" y="2"/>
                  </a:cubicBezTo>
                  <a:cubicBezTo>
                    <a:pt x="2" y="2"/>
                    <a:pt x="3" y="2"/>
                    <a:pt x="3" y="2"/>
                  </a:cubicBezTo>
                  <a:cubicBezTo>
                    <a:pt x="6" y="1"/>
                    <a:pt x="9" y="0"/>
                    <a:pt x="10" y="2"/>
                  </a:cubicBezTo>
                  <a:cubicBezTo>
                    <a:pt x="9" y="2"/>
                    <a:pt x="9" y="3"/>
                    <a:pt x="9" y="3"/>
                  </a:cubicBezTo>
                  <a:cubicBezTo>
                    <a:pt x="8" y="4"/>
                    <a:pt x="6" y="4"/>
                    <a:pt x="5" y="3"/>
                  </a:cubicBezTo>
                  <a:cubicBezTo>
                    <a:pt x="5" y="3"/>
                    <a:pt x="4" y="3"/>
                    <a:pt x="3" y="2"/>
                  </a:cubicBezTo>
                  <a:close/>
                </a:path>
              </a:pathLst>
            </a:custGeom>
            <a:solidFill>
              <a:srgbClr val="EF845C"/>
            </a:solidFill>
            <a:ln w="9525">
              <a:noFill/>
              <a:round/>
              <a:headEnd/>
              <a:tailEnd/>
            </a:ln>
          </p:spPr>
          <p:txBody>
            <a:bodyPr/>
            <a:lstStyle/>
            <a:p>
              <a:endParaRPr lang="zh-CN" altLang="en-US" sz="1400">
                <a:latin typeface="+mn-lt"/>
                <a:ea typeface="+mn-ea"/>
              </a:endParaRPr>
            </a:p>
          </p:txBody>
        </p:sp>
        <p:sp>
          <p:nvSpPr>
            <p:cNvPr id="44" name="Freeform 449"/>
            <p:cNvSpPr>
              <a:spLocks noChangeAspect="1"/>
            </p:cNvSpPr>
            <p:nvPr/>
          </p:nvSpPr>
          <p:spPr bwMode="auto">
            <a:xfrm>
              <a:off x="1330945" y="1919374"/>
              <a:ext cx="15875" cy="6350"/>
            </a:xfrm>
            <a:custGeom>
              <a:avLst/>
              <a:gdLst/>
              <a:ahLst/>
              <a:cxnLst>
                <a:cxn ang="0">
                  <a:pos x="5" y="0"/>
                </a:cxn>
                <a:cxn ang="0">
                  <a:pos x="5" y="1"/>
                </a:cxn>
                <a:cxn ang="0">
                  <a:pos x="4" y="2"/>
                </a:cxn>
                <a:cxn ang="0">
                  <a:pos x="1" y="1"/>
                </a:cxn>
                <a:cxn ang="0">
                  <a:pos x="0" y="1"/>
                </a:cxn>
                <a:cxn ang="0">
                  <a:pos x="1" y="0"/>
                </a:cxn>
                <a:cxn ang="0">
                  <a:pos x="5" y="0"/>
                </a:cxn>
              </a:cxnLst>
              <a:rect l="0" t="0" r="r" b="b"/>
              <a:pathLst>
                <a:path w="5" h="2">
                  <a:moveTo>
                    <a:pt x="5" y="0"/>
                  </a:moveTo>
                  <a:cubicBezTo>
                    <a:pt x="5" y="0"/>
                    <a:pt x="5" y="1"/>
                    <a:pt x="5" y="1"/>
                  </a:cubicBezTo>
                  <a:cubicBezTo>
                    <a:pt x="5" y="1"/>
                    <a:pt x="5" y="2"/>
                    <a:pt x="4" y="2"/>
                  </a:cubicBezTo>
                  <a:cubicBezTo>
                    <a:pt x="3" y="2"/>
                    <a:pt x="2" y="2"/>
                    <a:pt x="1" y="1"/>
                  </a:cubicBezTo>
                  <a:cubicBezTo>
                    <a:pt x="1" y="1"/>
                    <a:pt x="0" y="1"/>
                    <a:pt x="0" y="1"/>
                  </a:cubicBezTo>
                  <a:cubicBezTo>
                    <a:pt x="0" y="0"/>
                    <a:pt x="0" y="0"/>
                    <a:pt x="1" y="0"/>
                  </a:cubicBezTo>
                  <a:cubicBezTo>
                    <a:pt x="2" y="0"/>
                    <a:pt x="5" y="0"/>
                    <a:pt x="5" y="0"/>
                  </a:cubicBezTo>
                  <a:close/>
                </a:path>
              </a:pathLst>
            </a:custGeom>
            <a:solidFill>
              <a:srgbClr val="F8C6AC"/>
            </a:solidFill>
            <a:ln w="9525">
              <a:noFill/>
              <a:round/>
              <a:headEnd/>
              <a:tailEnd/>
            </a:ln>
          </p:spPr>
          <p:txBody>
            <a:bodyPr/>
            <a:lstStyle/>
            <a:p>
              <a:endParaRPr lang="zh-CN" altLang="en-US" sz="1400">
                <a:latin typeface="+mn-lt"/>
                <a:ea typeface="+mn-ea"/>
              </a:endParaRPr>
            </a:p>
          </p:txBody>
        </p:sp>
        <p:sp>
          <p:nvSpPr>
            <p:cNvPr id="45" name="Freeform 450"/>
            <p:cNvSpPr>
              <a:spLocks noChangeAspect="1"/>
            </p:cNvSpPr>
            <p:nvPr/>
          </p:nvSpPr>
          <p:spPr bwMode="auto">
            <a:xfrm>
              <a:off x="1337295" y="1887624"/>
              <a:ext cx="12700" cy="15875"/>
            </a:xfrm>
            <a:custGeom>
              <a:avLst/>
              <a:gdLst/>
              <a:ahLst/>
              <a:cxnLst>
                <a:cxn ang="0">
                  <a:pos x="0" y="3"/>
                </a:cxn>
                <a:cxn ang="0">
                  <a:pos x="4" y="5"/>
                </a:cxn>
                <a:cxn ang="0">
                  <a:pos x="1" y="3"/>
                </a:cxn>
                <a:cxn ang="0">
                  <a:pos x="3" y="0"/>
                </a:cxn>
                <a:cxn ang="0">
                  <a:pos x="0" y="3"/>
                </a:cxn>
              </a:cxnLst>
              <a:rect l="0" t="0" r="r" b="b"/>
              <a:pathLst>
                <a:path w="4" h="5">
                  <a:moveTo>
                    <a:pt x="0" y="3"/>
                  </a:moveTo>
                  <a:cubicBezTo>
                    <a:pt x="1" y="5"/>
                    <a:pt x="4" y="5"/>
                    <a:pt x="4" y="5"/>
                  </a:cubicBezTo>
                  <a:cubicBezTo>
                    <a:pt x="3" y="5"/>
                    <a:pt x="2" y="4"/>
                    <a:pt x="1" y="3"/>
                  </a:cubicBezTo>
                  <a:cubicBezTo>
                    <a:pt x="1" y="2"/>
                    <a:pt x="2" y="0"/>
                    <a:pt x="3" y="0"/>
                  </a:cubicBezTo>
                  <a:cubicBezTo>
                    <a:pt x="2" y="0"/>
                    <a:pt x="0" y="2"/>
                    <a:pt x="0" y="3"/>
                  </a:cubicBezTo>
                  <a:close/>
                </a:path>
              </a:pathLst>
            </a:custGeom>
            <a:solidFill>
              <a:srgbClr val="F29A75"/>
            </a:solidFill>
            <a:ln w="9525">
              <a:noFill/>
              <a:round/>
              <a:headEnd/>
              <a:tailEnd/>
            </a:ln>
          </p:spPr>
          <p:txBody>
            <a:bodyPr/>
            <a:lstStyle/>
            <a:p>
              <a:endParaRPr lang="zh-CN" altLang="en-US" sz="1400">
                <a:latin typeface="+mn-lt"/>
                <a:ea typeface="+mn-ea"/>
              </a:endParaRPr>
            </a:p>
          </p:txBody>
        </p:sp>
        <p:sp>
          <p:nvSpPr>
            <p:cNvPr id="46" name="Freeform 451"/>
            <p:cNvSpPr>
              <a:spLocks noChangeAspect="1"/>
            </p:cNvSpPr>
            <p:nvPr/>
          </p:nvSpPr>
          <p:spPr bwMode="auto">
            <a:xfrm>
              <a:off x="1346820" y="1897149"/>
              <a:ext cx="15875" cy="6350"/>
            </a:xfrm>
            <a:custGeom>
              <a:avLst/>
              <a:gdLst/>
              <a:ahLst/>
              <a:cxnLst>
                <a:cxn ang="0">
                  <a:pos x="0" y="1"/>
                </a:cxn>
                <a:cxn ang="0">
                  <a:pos x="3" y="0"/>
                </a:cxn>
                <a:cxn ang="0">
                  <a:pos x="5" y="1"/>
                </a:cxn>
                <a:cxn ang="0">
                  <a:pos x="3" y="1"/>
                </a:cxn>
                <a:cxn ang="0">
                  <a:pos x="0" y="1"/>
                </a:cxn>
              </a:cxnLst>
              <a:rect l="0" t="0" r="r" b="b"/>
              <a:pathLst>
                <a:path w="5" h="2">
                  <a:moveTo>
                    <a:pt x="0" y="1"/>
                  </a:moveTo>
                  <a:cubicBezTo>
                    <a:pt x="0" y="1"/>
                    <a:pt x="1" y="0"/>
                    <a:pt x="3" y="0"/>
                  </a:cubicBezTo>
                  <a:cubicBezTo>
                    <a:pt x="5" y="0"/>
                    <a:pt x="5" y="1"/>
                    <a:pt x="5" y="1"/>
                  </a:cubicBezTo>
                  <a:cubicBezTo>
                    <a:pt x="5" y="1"/>
                    <a:pt x="4" y="1"/>
                    <a:pt x="3" y="1"/>
                  </a:cubicBezTo>
                  <a:cubicBezTo>
                    <a:pt x="2" y="2"/>
                    <a:pt x="1" y="1"/>
                    <a:pt x="0" y="1"/>
                  </a:cubicBezTo>
                  <a:close/>
                </a:path>
              </a:pathLst>
            </a:custGeom>
            <a:solidFill>
              <a:srgbClr val="F29A75"/>
            </a:solidFill>
            <a:ln w="9525">
              <a:noFill/>
              <a:round/>
              <a:headEnd/>
              <a:tailEnd/>
            </a:ln>
          </p:spPr>
          <p:txBody>
            <a:bodyPr/>
            <a:lstStyle/>
            <a:p>
              <a:endParaRPr lang="zh-CN" altLang="en-US" sz="1400">
                <a:latin typeface="+mn-lt"/>
                <a:ea typeface="+mn-ea"/>
              </a:endParaRPr>
            </a:p>
          </p:txBody>
        </p:sp>
        <p:sp>
          <p:nvSpPr>
            <p:cNvPr id="47" name="Freeform 452"/>
            <p:cNvSpPr>
              <a:spLocks noChangeAspect="1"/>
            </p:cNvSpPr>
            <p:nvPr/>
          </p:nvSpPr>
          <p:spPr bwMode="auto">
            <a:xfrm>
              <a:off x="1327770" y="1916199"/>
              <a:ext cx="31750" cy="19050"/>
            </a:xfrm>
            <a:custGeom>
              <a:avLst/>
              <a:gdLst/>
              <a:ahLst/>
              <a:cxnLst>
                <a:cxn ang="0">
                  <a:pos x="10" y="0"/>
                </a:cxn>
                <a:cxn ang="0">
                  <a:pos x="6" y="0"/>
                </a:cxn>
                <a:cxn ang="0">
                  <a:pos x="1" y="1"/>
                </a:cxn>
                <a:cxn ang="0">
                  <a:pos x="2" y="4"/>
                </a:cxn>
                <a:cxn ang="0">
                  <a:pos x="6" y="6"/>
                </a:cxn>
                <a:cxn ang="0">
                  <a:pos x="8" y="4"/>
                </a:cxn>
                <a:cxn ang="0">
                  <a:pos x="6" y="2"/>
                </a:cxn>
                <a:cxn ang="0">
                  <a:pos x="5" y="3"/>
                </a:cxn>
                <a:cxn ang="0">
                  <a:pos x="1" y="2"/>
                </a:cxn>
                <a:cxn ang="0">
                  <a:pos x="3" y="2"/>
                </a:cxn>
                <a:cxn ang="0">
                  <a:pos x="7" y="2"/>
                </a:cxn>
                <a:cxn ang="0">
                  <a:pos x="10" y="0"/>
                </a:cxn>
              </a:cxnLst>
              <a:rect l="0" t="0" r="r" b="b"/>
              <a:pathLst>
                <a:path w="10" h="6">
                  <a:moveTo>
                    <a:pt x="10" y="0"/>
                  </a:moveTo>
                  <a:cubicBezTo>
                    <a:pt x="10" y="0"/>
                    <a:pt x="8" y="0"/>
                    <a:pt x="6" y="0"/>
                  </a:cubicBezTo>
                  <a:cubicBezTo>
                    <a:pt x="4" y="0"/>
                    <a:pt x="1" y="1"/>
                    <a:pt x="1" y="1"/>
                  </a:cubicBezTo>
                  <a:cubicBezTo>
                    <a:pt x="0" y="1"/>
                    <a:pt x="1" y="3"/>
                    <a:pt x="2" y="4"/>
                  </a:cubicBezTo>
                  <a:cubicBezTo>
                    <a:pt x="3" y="5"/>
                    <a:pt x="4" y="6"/>
                    <a:pt x="6" y="6"/>
                  </a:cubicBezTo>
                  <a:cubicBezTo>
                    <a:pt x="7" y="6"/>
                    <a:pt x="8" y="5"/>
                    <a:pt x="8" y="4"/>
                  </a:cubicBezTo>
                  <a:cubicBezTo>
                    <a:pt x="7" y="3"/>
                    <a:pt x="6" y="2"/>
                    <a:pt x="6" y="2"/>
                  </a:cubicBezTo>
                  <a:cubicBezTo>
                    <a:pt x="6" y="2"/>
                    <a:pt x="6" y="3"/>
                    <a:pt x="5" y="3"/>
                  </a:cubicBezTo>
                  <a:cubicBezTo>
                    <a:pt x="4" y="3"/>
                    <a:pt x="3" y="2"/>
                    <a:pt x="1" y="2"/>
                  </a:cubicBezTo>
                  <a:cubicBezTo>
                    <a:pt x="1" y="1"/>
                    <a:pt x="1" y="2"/>
                    <a:pt x="3" y="2"/>
                  </a:cubicBezTo>
                  <a:cubicBezTo>
                    <a:pt x="4" y="2"/>
                    <a:pt x="6" y="2"/>
                    <a:pt x="7" y="2"/>
                  </a:cubicBezTo>
                  <a:cubicBezTo>
                    <a:pt x="8" y="2"/>
                    <a:pt x="9" y="1"/>
                    <a:pt x="10" y="0"/>
                  </a:cubicBezTo>
                  <a:close/>
                </a:path>
              </a:pathLst>
            </a:custGeom>
            <a:solidFill>
              <a:srgbClr val="F29A75"/>
            </a:solidFill>
            <a:ln w="9525">
              <a:noFill/>
              <a:round/>
              <a:headEnd/>
              <a:tailEnd/>
            </a:ln>
          </p:spPr>
          <p:txBody>
            <a:bodyPr/>
            <a:lstStyle/>
            <a:p>
              <a:endParaRPr lang="zh-CN" altLang="en-US" sz="1400">
                <a:latin typeface="+mn-lt"/>
                <a:ea typeface="+mn-ea"/>
              </a:endParaRPr>
            </a:p>
          </p:txBody>
        </p:sp>
        <p:sp>
          <p:nvSpPr>
            <p:cNvPr id="48" name="Freeform 453"/>
            <p:cNvSpPr>
              <a:spLocks noChangeAspect="1"/>
            </p:cNvSpPr>
            <p:nvPr/>
          </p:nvSpPr>
          <p:spPr bwMode="auto">
            <a:xfrm>
              <a:off x="1172195" y="1736812"/>
              <a:ext cx="206375" cy="182562"/>
            </a:xfrm>
            <a:custGeom>
              <a:avLst/>
              <a:gdLst/>
              <a:ahLst/>
              <a:cxnLst>
                <a:cxn ang="0">
                  <a:pos x="15" y="10"/>
                </a:cxn>
                <a:cxn ang="0">
                  <a:pos x="23" y="3"/>
                </a:cxn>
                <a:cxn ang="0">
                  <a:pos x="32" y="0"/>
                </a:cxn>
                <a:cxn ang="0">
                  <a:pos x="28" y="4"/>
                </a:cxn>
                <a:cxn ang="0">
                  <a:pos x="52" y="5"/>
                </a:cxn>
                <a:cxn ang="0">
                  <a:pos x="54" y="8"/>
                </a:cxn>
                <a:cxn ang="0">
                  <a:pos x="58" y="7"/>
                </a:cxn>
                <a:cxn ang="0">
                  <a:pos x="57" y="10"/>
                </a:cxn>
                <a:cxn ang="0">
                  <a:pos x="63" y="9"/>
                </a:cxn>
                <a:cxn ang="0">
                  <a:pos x="62" y="16"/>
                </a:cxn>
                <a:cxn ang="0">
                  <a:pos x="64" y="11"/>
                </a:cxn>
                <a:cxn ang="0">
                  <a:pos x="57" y="24"/>
                </a:cxn>
                <a:cxn ang="0">
                  <a:pos x="41" y="22"/>
                </a:cxn>
                <a:cxn ang="0">
                  <a:pos x="42" y="32"/>
                </a:cxn>
                <a:cxn ang="0">
                  <a:pos x="34" y="41"/>
                </a:cxn>
                <a:cxn ang="0">
                  <a:pos x="34" y="35"/>
                </a:cxn>
                <a:cxn ang="0">
                  <a:pos x="34" y="43"/>
                </a:cxn>
                <a:cxn ang="0">
                  <a:pos x="32" y="42"/>
                </a:cxn>
                <a:cxn ang="0">
                  <a:pos x="26" y="39"/>
                </a:cxn>
                <a:cxn ang="0">
                  <a:pos x="25" y="38"/>
                </a:cxn>
                <a:cxn ang="0">
                  <a:pos x="16" y="37"/>
                </a:cxn>
                <a:cxn ang="0">
                  <a:pos x="18" y="49"/>
                </a:cxn>
                <a:cxn ang="0">
                  <a:pos x="15" y="48"/>
                </a:cxn>
                <a:cxn ang="0">
                  <a:pos x="17" y="52"/>
                </a:cxn>
                <a:cxn ang="0">
                  <a:pos x="13" y="56"/>
                </a:cxn>
                <a:cxn ang="0">
                  <a:pos x="11" y="53"/>
                </a:cxn>
                <a:cxn ang="0">
                  <a:pos x="12" y="56"/>
                </a:cxn>
                <a:cxn ang="0">
                  <a:pos x="9" y="57"/>
                </a:cxn>
                <a:cxn ang="0">
                  <a:pos x="3" y="17"/>
                </a:cxn>
                <a:cxn ang="0">
                  <a:pos x="12" y="9"/>
                </a:cxn>
                <a:cxn ang="0">
                  <a:pos x="15" y="10"/>
                </a:cxn>
              </a:cxnLst>
              <a:rect l="0" t="0" r="r" b="b"/>
              <a:pathLst>
                <a:path w="65" h="57">
                  <a:moveTo>
                    <a:pt x="15" y="10"/>
                  </a:moveTo>
                  <a:cubicBezTo>
                    <a:pt x="15" y="10"/>
                    <a:pt x="17" y="5"/>
                    <a:pt x="23" y="3"/>
                  </a:cubicBezTo>
                  <a:cubicBezTo>
                    <a:pt x="28" y="2"/>
                    <a:pt x="32" y="0"/>
                    <a:pt x="32" y="0"/>
                  </a:cubicBezTo>
                  <a:cubicBezTo>
                    <a:pt x="32" y="0"/>
                    <a:pt x="32" y="3"/>
                    <a:pt x="28" y="4"/>
                  </a:cubicBezTo>
                  <a:cubicBezTo>
                    <a:pt x="43" y="3"/>
                    <a:pt x="60" y="11"/>
                    <a:pt x="52" y="5"/>
                  </a:cubicBezTo>
                  <a:cubicBezTo>
                    <a:pt x="57" y="7"/>
                    <a:pt x="54" y="8"/>
                    <a:pt x="54" y="8"/>
                  </a:cubicBezTo>
                  <a:cubicBezTo>
                    <a:pt x="54" y="8"/>
                    <a:pt x="58" y="10"/>
                    <a:pt x="58" y="7"/>
                  </a:cubicBezTo>
                  <a:cubicBezTo>
                    <a:pt x="59" y="8"/>
                    <a:pt x="57" y="10"/>
                    <a:pt x="57" y="10"/>
                  </a:cubicBezTo>
                  <a:cubicBezTo>
                    <a:pt x="57" y="10"/>
                    <a:pt x="61" y="13"/>
                    <a:pt x="63" y="9"/>
                  </a:cubicBezTo>
                  <a:cubicBezTo>
                    <a:pt x="64" y="10"/>
                    <a:pt x="63" y="14"/>
                    <a:pt x="62" y="16"/>
                  </a:cubicBezTo>
                  <a:cubicBezTo>
                    <a:pt x="63" y="15"/>
                    <a:pt x="64" y="13"/>
                    <a:pt x="64" y="11"/>
                  </a:cubicBezTo>
                  <a:cubicBezTo>
                    <a:pt x="65" y="16"/>
                    <a:pt x="62" y="23"/>
                    <a:pt x="57" y="24"/>
                  </a:cubicBezTo>
                  <a:cubicBezTo>
                    <a:pt x="53" y="24"/>
                    <a:pt x="47" y="20"/>
                    <a:pt x="41" y="22"/>
                  </a:cubicBezTo>
                  <a:cubicBezTo>
                    <a:pt x="43" y="24"/>
                    <a:pt x="45" y="29"/>
                    <a:pt x="42" y="32"/>
                  </a:cubicBezTo>
                  <a:cubicBezTo>
                    <a:pt x="40" y="34"/>
                    <a:pt x="36" y="34"/>
                    <a:pt x="34" y="41"/>
                  </a:cubicBezTo>
                  <a:cubicBezTo>
                    <a:pt x="34" y="40"/>
                    <a:pt x="33" y="37"/>
                    <a:pt x="34" y="35"/>
                  </a:cubicBezTo>
                  <a:cubicBezTo>
                    <a:pt x="34" y="35"/>
                    <a:pt x="32" y="39"/>
                    <a:pt x="34" y="43"/>
                  </a:cubicBezTo>
                  <a:cubicBezTo>
                    <a:pt x="32" y="42"/>
                    <a:pt x="31" y="38"/>
                    <a:pt x="32" y="42"/>
                  </a:cubicBezTo>
                  <a:cubicBezTo>
                    <a:pt x="32" y="44"/>
                    <a:pt x="28" y="44"/>
                    <a:pt x="26" y="39"/>
                  </a:cubicBezTo>
                  <a:cubicBezTo>
                    <a:pt x="24" y="37"/>
                    <a:pt x="25" y="38"/>
                    <a:pt x="25" y="38"/>
                  </a:cubicBezTo>
                  <a:cubicBezTo>
                    <a:pt x="25" y="38"/>
                    <a:pt x="21" y="32"/>
                    <a:pt x="16" y="37"/>
                  </a:cubicBezTo>
                  <a:cubicBezTo>
                    <a:pt x="14" y="40"/>
                    <a:pt x="14" y="46"/>
                    <a:pt x="18" y="49"/>
                  </a:cubicBezTo>
                  <a:cubicBezTo>
                    <a:pt x="16" y="49"/>
                    <a:pt x="15" y="48"/>
                    <a:pt x="15" y="48"/>
                  </a:cubicBezTo>
                  <a:cubicBezTo>
                    <a:pt x="15" y="48"/>
                    <a:pt x="17" y="51"/>
                    <a:pt x="17" y="52"/>
                  </a:cubicBezTo>
                  <a:cubicBezTo>
                    <a:pt x="16" y="54"/>
                    <a:pt x="13" y="56"/>
                    <a:pt x="13" y="56"/>
                  </a:cubicBezTo>
                  <a:cubicBezTo>
                    <a:pt x="13" y="56"/>
                    <a:pt x="12" y="55"/>
                    <a:pt x="11" y="53"/>
                  </a:cubicBezTo>
                  <a:cubicBezTo>
                    <a:pt x="11" y="55"/>
                    <a:pt x="12" y="56"/>
                    <a:pt x="12" y="56"/>
                  </a:cubicBezTo>
                  <a:cubicBezTo>
                    <a:pt x="12" y="56"/>
                    <a:pt x="10" y="54"/>
                    <a:pt x="9" y="57"/>
                  </a:cubicBezTo>
                  <a:cubicBezTo>
                    <a:pt x="6" y="55"/>
                    <a:pt x="0" y="32"/>
                    <a:pt x="3" y="17"/>
                  </a:cubicBezTo>
                  <a:cubicBezTo>
                    <a:pt x="4" y="11"/>
                    <a:pt x="9" y="9"/>
                    <a:pt x="12" y="9"/>
                  </a:cubicBezTo>
                  <a:cubicBezTo>
                    <a:pt x="15" y="9"/>
                    <a:pt x="15" y="10"/>
                    <a:pt x="15" y="10"/>
                  </a:cubicBezTo>
                  <a:close/>
                </a:path>
              </a:pathLst>
            </a:custGeom>
            <a:solidFill>
              <a:srgbClr val="6E4155"/>
            </a:solidFill>
            <a:ln w="9525">
              <a:noFill/>
              <a:round/>
              <a:headEnd/>
              <a:tailEnd/>
            </a:ln>
          </p:spPr>
          <p:txBody>
            <a:bodyPr/>
            <a:lstStyle/>
            <a:p>
              <a:endParaRPr lang="zh-CN" altLang="en-US" sz="1400">
                <a:latin typeface="+mn-lt"/>
                <a:ea typeface="+mn-ea"/>
              </a:endParaRPr>
            </a:p>
          </p:txBody>
        </p:sp>
        <p:sp>
          <p:nvSpPr>
            <p:cNvPr id="49" name="Freeform 454"/>
            <p:cNvSpPr>
              <a:spLocks noChangeAspect="1"/>
            </p:cNvSpPr>
            <p:nvPr/>
          </p:nvSpPr>
          <p:spPr bwMode="auto">
            <a:xfrm>
              <a:off x="1216645" y="1846349"/>
              <a:ext cx="41275" cy="50800"/>
            </a:xfrm>
            <a:custGeom>
              <a:avLst/>
              <a:gdLst/>
              <a:ahLst/>
              <a:cxnLst>
                <a:cxn ang="0">
                  <a:pos x="9" y="9"/>
                </a:cxn>
                <a:cxn ang="0">
                  <a:pos x="11" y="4"/>
                </a:cxn>
                <a:cxn ang="0">
                  <a:pos x="5" y="1"/>
                </a:cxn>
                <a:cxn ang="0">
                  <a:pos x="2" y="10"/>
                </a:cxn>
                <a:cxn ang="0">
                  <a:pos x="7" y="14"/>
                </a:cxn>
                <a:cxn ang="0">
                  <a:pos x="11" y="16"/>
                </a:cxn>
                <a:cxn ang="0">
                  <a:pos x="12" y="12"/>
                </a:cxn>
                <a:cxn ang="0">
                  <a:pos x="11" y="11"/>
                </a:cxn>
                <a:cxn ang="0">
                  <a:pos x="9" y="9"/>
                </a:cxn>
              </a:cxnLst>
              <a:rect l="0" t="0" r="r" b="b"/>
              <a:pathLst>
                <a:path w="13" h="16">
                  <a:moveTo>
                    <a:pt x="9" y="9"/>
                  </a:moveTo>
                  <a:cubicBezTo>
                    <a:pt x="9" y="9"/>
                    <a:pt x="11" y="7"/>
                    <a:pt x="11" y="4"/>
                  </a:cubicBezTo>
                  <a:cubicBezTo>
                    <a:pt x="10" y="2"/>
                    <a:pt x="7" y="0"/>
                    <a:pt x="5" y="1"/>
                  </a:cubicBezTo>
                  <a:cubicBezTo>
                    <a:pt x="3" y="2"/>
                    <a:pt x="0" y="6"/>
                    <a:pt x="2" y="10"/>
                  </a:cubicBezTo>
                  <a:cubicBezTo>
                    <a:pt x="4" y="13"/>
                    <a:pt x="5" y="14"/>
                    <a:pt x="7" y="14"/>
                  </a:cubicBezTo>
                  <a:cubicBezTo>
                    <a:pt x="9" y="15"/>
                    <a:pt x="10" y="16"/>
                    <a:pt x="11" y="16"/>
                  </a:cubicBezTo>
                  <a:cubicBezTo>
                    <a:pt x="12" y="16"/>
                    <a:pt x="13" y="14"/>
                    <a:pt x="12" y="12"/>
                  </a:cubicBezTo>
                  <a:cubicBezTo>
                    <a:pt x="12" y="11"/>
                    <a:pt x="12" y="11"/>
                    <a:pt x="11" y="11"/>
                  </a:cubicBezTo>
                  <a:cubicBezTo>
                    <a:pt x="10" y="10"/>
                    <a:pt x="11" y="8"/>
                    <a:pt x="9" y="9"/>
                  </a:cubicBezTo>
                  <a:close/>
                </a:path>
              </a:pathLst>
            </a:custGeom>
            <a:solidFill>
              <a:srgbClr val="F5B090"/>
            </a:solidFill>
            <a:ln w="9525">
              <a:noFill/>
              <a:round/>
              <a:headEnd/>
              <a:tailEnd/>
            </a:ln>
          </p:spPr>
          <p:txBody>
            <a:bodyPr/>
            <a:lstStyle/>
            <a:p>
              <a:endParaRPr lang="zh-CN" altLang="en-US" sz="1400">
                <a:latin typeface="+mn-lt"/>
                <a:ea typeface="+mn-ea"/>
              </a:endParaRPr>
            </a:p>
          </p:txBody>
        </p:sp>
        <p:sp>
          <p:nvSpPr>
            <p:cNvPr id="50" name="Freeform 455"/>
            <p:cNvSpPr>
              <a:spLocks noChangeAspect="1"/>
            </p:cNvSpPr>
            <p:nvPr/>
          </p:nvSpPr>
          <p:spPr bwMode="auto">
            <a:xfrm>
              <a:off x="1308720" y="1846349"/>
              <a:ext cx="44450" cy="9525"/>
            </a:xfrm>
            <a:custGeom>
              <a:avLst/>
              <a:gdLst/>
              <a:ahLst/>
              <a:cxnLst>
                <a:cxn ang="0">
                  <a:pos x="14" y="1"/>
                </a:cxn>
                <a:cxn ang="0">
                  <a:pos x="10" y="1"/>
                </a:cxn>
                <a:cxn ang="0">
                  <a:pos x="3" y="1"/>
                </a:cxn>
                <a:cxn ang="0">
                  <a:pos x="3" y="1"/>
                </a:cxn>
                <a:cxn ang="0">
                  <a:pos x="2" y="2"/>
                </a:cxn>
                <a:cxn ang="0">
                  <a:pos x="2" y="2"/>
                </a:cxn>
                <a:cxn ang="0">
                  <a:pos x="1" y="2"/>
                </a:cxn>
                <a:cxn ang="0">
                  <a:pos x="0" y="3"/>
                </a:cxn>
                <a:cxn ang="0">
                  <a:pos x="2" y="3"/>
                </a:cxn>
                <a:cxn ang="0">
                  <a:pos x="3" y="3"/>
                </a:cxn>
                <a:cxn ang="0">
                  <a:pos x="5" y="2"/>
                </a:cxn>
                <a:cxn ang="0">
                  <a:pos x="6" y="2"/>
                </a:cxn>
                <a:cxn ang="0">
                  <a:pos x="10" y="2"/>
                </a:cxn>
                <a:cxn ang="0">
                  <a:pos x="13" y="3"/>
                </a:cxn>
                <a:cxn ang="0">
                  <a:pos x="14" y="1"/>
                </a:cxn>
              </a:cxnLst>
              <a:rect l="0" t="0" r="r" b="b"/>
              <a:pathLst>
                <a:path w="14" h="3">
                  <a:moveTo>
                    <a:pt x="14" y="1"/>
                  </a:moveTo>
                  <a:cubicBezTo>
                    <a:pt x="14" y="1"/>
                    <a:pt x="13" y="1"/>
                    <a:pt x="10" y="1"/>
                  </a:cubicBezTo>
                  <a:cubicBezTo>
                    <a:pt x="6" y="0"/>
                    <a:pt x="5" y="0"/>
                    <a:pt x="3" y="1"/>
                  </a:cubicBezTo>
                  <a:cubicBezTo>
                    <a:pt x="3" y="1"/>
                    <a:pt x="3" y="1"/>
                    <a:pt x="3" y="1"/>
                  </a:cubicBezTo>
                  <a:cubicBezTo>
                    <a:pt x="3" y="1"/>
                    <a:pt x="2" y="2"/>
                    <a:pt x="2" y="2"/>
                  </a:cubicBezTo>
                  <a:cubicBezTo>
                    <a:pt x="2" y="2"/>
                    <a:pt x="2" y="2"/>
                    <a:pt x="2" y="2"/>
                  </a:cubicBezTo>
                  <a:cubicBezTo>
                    <a:pt x="2" y="2"/>
                    <a:pt x="1" y="2"/>
                    <a:pt x="1" y="2"/>
                  </a:cubicBezTo>
                  <a:cubicBezTo>
                    <a:pt x="1" y="3"/>
                    <a:pt x="1" y="3"/>
                    <a:pt x="0" y="3"/>
                  </a:cubicBezTo>
                  <a:cubicBezTo>
                    <a:pt x="0" y="3"/>
                    <a:pt x="1" y="3"/>
                    <a:pt x="2" y="3"/>
                  </a:cubicBezTo>
                  <a:cubicBezTo>
                    <a:pt x="3" y="2"/>
                    <a:pt x="3" y="2"/>
                    <a:pt x="3" y="3"/>
                  </a:cubicBezTo>
                  <a:cubicBezTo>
                    <a:pt x="3" y="3"/>
                    <a:pt x="4" y="2"/>
                    <a:pt x="5" y="2"/>
                  </a:cubicBezTo>
                  <a:cubicBezTo>
                    <a:pt x="6" y="2"/>
                    <a:pt x="6" y="2"/>
                    <a:pt x="6" y="2"/>
                  </a:cubicBezTo>
                  <a:cubicBezTo>
                    <a:pt x="6" y="2"/>
                    <a:pt x="8" y="2"/>
                    <a:pt x="10" y="2"/>
                  </a:cubicBezTo>
                  <a:cubicBezTo>
                    <a:pt x="11" y="2"/>
                    <a:pt x="12" y="3"/>
                    <a:pt x="13" y="3"/>
                  </a:cubicBezTo>
                  <a:cubicBezTo>
                    <a:pt x="14" y="3"/>
                    <a:pt x="14" y="2"/>
                    <a:pt x="14" y="1"/>
                  </a:cubicBezTo>
                  <a:close/>
                </a:path>
              </a:pathLst>
            </a:custGeom>
            <a:solidFill>
              <a:srgbClr val="572E40"/>
            </a:solidFill>
            <a:ln w="9525">
              <a:noFill/>
              <a:round/>
              <a:headEnd/>
              <a:tailEnd/>
            </a:ln>
          </p:spPr>
          <p:txBody>
            <a:bodyPr/>
            <a:lstStyle/>
            <a:p>
              <a:endParaRPr lang="zh-CN" altLang="en-US" sz="1400">
                <a:latin typeface="+mn-lt"/>
                <a:ea typeface="+mn-ea"/>
              </a:endParaRPr>
            </a:p>
          </p:txBody>
        </p:sp>
        <p:sp>
          <p:nvSpPr>
            <p:cNvPr id="51" name="Freeform 456"/>
            <p:cNvSpPr>
              <a:spLocks noChangeAspect="1"/>
            </p:cNvSpPr>
            <p:nvPr/>
          </p:nvSpPr>
          <p:spPr bwMode="auto">
            <a:xfrm>
              <a:off x="1327770" y="1859049"/>
              <a:ext cx="12700" cy="9525"/>
            </a:xfrm>
            <a:custGeom>
              <a:avLst/>
              <a:gdLst/>
              <a:ahLst/>
              <a:cxnLst>
                <a:cxn ang="0">
                  <a:pos x="0" y="1"/>
                </a:cxn>
                <a:cxn ang="0">
                  <a:pos x="0" y="2"/>
                </a:cxn>
                <a:cxn ang="0">
                  <a:pos x="2" y="3"/>
                </a:cxn>
                <a:cxn ang="0">
                  <a:pos x="3" y="0"/>
                </a:cxn>
                <a:cxn ang="0">
                  <a:pos x="0" y="1"/>
                </a:cxn>
              </a:cxnLst>
              <a:rect l="0" t="0" r="r" b="b"/>
              <a:pathLst>
                <a:path w="4" h="3">
                  <a:moveTo>
                    <a:pt x="0" y="1"/>
                  </a:moveTo>
                  <a:cubicBezTo>
                    <a:pt x="0" y="1"/>
                    <a:pt x="0" y="2"/>
                    <a:pt x="0" y="2"/>
                  </a:cubicBezTo>
                  <a:cubicBezTo>
                    <a:pt x="1" y="3"/>
                    <a:pt x="2" y="3"/>
                    <a:pt x="2" y="3"/>
                  </a:cubicBezTo>
                  <a:cubicBezTo>
                    <a:pt x="3" y="2"/>
                    <a:pt x="4" y="1"/>
                    <a:pt x="3" y="0"/>
                  </a:cubicBezTo>
                  <a:cubicBezTo>
                    <a:pt x="2" y="0"/>
                    <a:pt x="0" y="0"/>
                    <a:pt x="0" y="1"/>
                  </a:cubicBezTo>
                  <a:close/>
                </a:path>
              </a:pathLst>
            </a:custGeom>
            <a:solidFill>
              <a:srgbClr val="6E4155"/>
            </a:solidFill>
            <a:ln w="9525">
              <a:noFill/>
              <a:round/>
              <a:headEnd/>
              <a:tailEnd/>
            </a:ln>
          </p:spPr>
          <p:txBody>
            <a:bodyPr/>
            <a:lstStyle/>
            <a:p>
              <a:endParaRPr lang="zh-CN" altLang="en-US" sz="1400">
                <a:latin typeface="+mn-lt"/>
                <a:ea typeface="+mn-ea"/>
              </a:endParaRPr>
            </a:p>
          </p:txBody>
        </p:sp>
        <p:sp>
          <p:nvSpPr>
            <p:cNvPr id="52" name="Oval 457"/>
            <p:cNvSpPr>
              <a:spLocks noChangeAspect="1" noChangeArrowheads="1"/>
            </p:cNvSpPr>
            <p:nvPr/>
          </p:nvSpPr>
          <p:spPr bwMode="auto">
            <a:xfrm>
              <a:off x="1330945" y="1859049"/>
              <a:ext cx="6350" cy="6350"/>
            </a:xfrm>
            <a:prstGeom prst="ellipse">
              <a:avLst/>
            </a:prstGeom>
            <a:solidFill>
              <a:srgbClr val="6E4155"/>
            </a:solidFill>
            <a:ln w="9525">
              <a:noFill/>
              <a:round/>
              <a:headEnd/>
              <a:tailEnd/>
            </a:ln>
          </p:spPr>
          <p:txBody>
            <a:bodyPr/>
            <a:lstStyle/>
            <a:p>
              <a:endParaRPr lang="zh-CN" altLang="en-US" sz="1400">
                <a:latin typeface="+mn-lt"/>
                <a:ea typeface="+mn-ea"/>
              </a:endParaRPr>
            </a:p>
          </p:txBody>
        </p:sp>
        <p:sp>
          <p:nvSpPr>
            <p:cNvPr id="53" name="Oval 458"/>
            <p:cNvSpPr>
              <a:spLocks noChangeAspect="1" noChangeArrowheads="1"/>
            </p:cNvSpPr>
            <p:nvPr/>
          </p:nvSpPr>
          <p:spPr bwMode="auto">
            <a:xfrm>
              <a:off x="1334120" y="1859049"/>
              <a:ext cx="3175" cy="6350"/>
            </a:xfrm>
            <a:prstGeom prst="ellipse">
              <a:avLst/>
            </a:prstGeom>
            <a:solidFill>
              <a:srgbClr val="F19DC2"/>
            </a:solidFill>
            <a:ln w="9525">
              <a:noFill/>
              <a:round/>
              <a:headEnd/>
              <a:tailEnd/>
            </a:ln>
          </p:spPr>
          <p:txBody>
            <a:bodyPr/>
            <a:lstStyle/>
            <a:p>
              <a:endParaRPr lang="zh-CN" altLang="en-US" sz="1400">
                <a:latin typeface="+mn-lt"/>
                <a:ea typeface="+mn-ea"/>
              </a:endParaRPr>
            </a:p>
          </p:txBody>
        </p:sp>
        <p:sp>
          <p:nvSpPr>
            <p:cNvPr id="54" name="Freeform 459"/>
            <p:cNvSpPr>
              <a:spLocks noChangeAspect="1"/>
            </p:cNvSpPr>
            <p:nvPr/>
          </p:nvSpPr>
          <p:spPr bwMode="auto">
            <a:xfrm>
              <a:off x="1245220" y="1903499"/>
              <a:ext cx="50800" cy="60325"/>
            </a:xfrm>
            <a:custGeom>
              <a:avLst/>
              <a:gdLst/>
              <a:ahLst/>
              <a:cxnLst>
                <a:cxn ang="0">
                  <a:pos x="2" y="0"/>
                </a:cxn>
                <a:cxn ang="0">
                  <a:pos x="7" y="13"/>
                </a:cxn>
                <a:cxn ang="0">
                  <a:pos x="16" y="19"/>
                </a:cxn>
                <a:cxn ang="0">
                  <a:pos x="6" y="9"/>
                </a:cxn>
                <a:cxn ang="0">
                  <a:pos x="2" y="0"/>
                </a:cxn>
              </a:cxnLst>
              <a:rect l="0" t="0" r="r" b="b"/>
              <a:pathLst>
                <a:path w="16" h="19">
                  <a:moveTo>
                    <a:pt x="2" y="0"/>
                  </a:moveTo>
                  <a:cubicBezTo>
                    <a:pt x="2" y="0"/>
                    <a:pt x="0" y="8"/>
                    <a:pt x="7" y="13"/>
                  </a:cubicBezTo>
                  <a:cubicBezTo>
                    <a:pt x="14" y="18"/>
                    <a:pt x="16" y="19"/>
                    <a:pt x="16" y="19"/>
                  </a:cubicBezTo>
                  <a:cubicBezTo>
                    <a:pt x="16" y="19"/>
                    <a:pt x="7" y="13"/>
                    <a:pt x="6" y="9"/>
                  </a:cubicBezTo>
                  <a:cubicBezTo>
                    <a:pt x="4" y="6"/>
                    <a:pt x="4" y="7"/>
                    <a:pt x="2" y="0"/>
                  </a:cubicBezTo>
                  <a:close/>
                </a:path>
              </a:pathLst>
            </a:custGeom>
            <a:solidFill>
              <a:srgbClr val="F29A75"/>
            </a:solidFill>
            <a:ln w="9525">
              <a:noFill/>
              <a:round/>
              <a:headEnd/>
              <a:tailEnd/>
            </a:ln>
          </p:spPr>
          <p:txBody>
            <a:bodyPr/>
            <a:lstStyle/>
            <a:p>
              <a:endParaRPr lang="zh-CN" altLang="en-US" sz="1400">
                <a:latin typeface="+mn-lt"/>
                <a:ea typeface="+mn-ea"/>
              </a:endParaRPr>
            </a:p>
          </p:txBody>
        </p:sp>
        <p:sp>
          <p:nvSpPr>
            <p:cNvPr id="55" name="Freeform 460"/>
            <p:cNvSpPr>
              <a:spLocks noChangeAspect="1"/>
            </p:cNvSpPr>
            <p:nvPr/>
          </p:nvSpPr>
          <p:spPr bwMode="auto">
            <a:xfrm>
              <a:off x="1172195" y="1766974"/>
              <a:ext cx="34925" cy="98425"/>
            </a:xfrm>
            <a:custGeom>
              <a:avLst/>
              <a:gdLst/>
              <a:ahLst/>
              <a:cxnLst>
                <a:cxn ang="0">
                  <a:pos x="11" y="1"/>
                </a:cxn>
                <a:cxn ang="0">
                  <a:pos x="4" y="31"/>
                </a:cxn>
                <a:cxn ang="0">
                  <a:pos x="11" y="1"/>
                </a:cxn>
              </a:cxnLst>
              <a:rect l="0" t="0" r="r" b="b"/>
              <a:pathLst>
                <a:path w="11" h="31">
                  <a:moveTo>
                    <a:pt x="11" y="1"/>
                  </a:moveTo>
                  <a:cubicBezTo>
                    <a:pt x="11" y="1"/>
                    <a:pt x="0" y="0"/>
                    <a:pt x="4" y="31"/>
                  </a:cubicBezTo>
                  <a:cubicBezTo>
                    <a:pt x="3" y="12"/>
                    <a:pt x="4" y="5"/>
                    <a:pt x="11" y="1"/>
                  </a:cubicBezTo>
                  <a:close/>
                </a:path>
              </a:pathLst>
            </a:custGeom>
            <a:solidFill>
              <a:srgbClr val="9A7D8B"/>
            </a:solidFill>
            <a:ln w="9525">
              <a:noFill/>
              <a:round/>
              <a:headEnd/>
              <a:tailEnd/>
            </a:ln>
          </p:spPr>
          <p:txBody>
            <a:bodyPr/>
            <a:lstStyle/>
            <a:p>
              <a:endParaRPr lang="zh-CN" altLang="en-US" sz="1400">
                <a:latin typeface="+mn-lt"/>
                <a:ea typeface="+mn-ea"/>
              </a:endParaRPr>
            </a:p>
          </p:txBody>
        </p:sp>
        <p:sp>
          <p:nvSpPr>
            <p:cNvPr id="56" name="Freeform 461"/>
            <p:cNvSpPr>
              <a:spLocks noChangeAspect="1"/>
            </p:cNvSpPr>
            <p:nvPr/>
          </p:nvSpPr>
          <p:spPr bwMode="auto">
            <a:xfrm>
              <a:off x="1178545" y="1938424"/>
              <a:ext cx="123825" cy="82550"/>
            </a:xfrm>
            <a:custGeom>
              <a:avLst/>
              <a:gdLst/>
              <a:ahLst/>
              <a:cxnLst>
                <a:cxn ang="0">
                  <a:pos x="2" y="0"/>
                </a:cxn>
                <a:cxn ang="0">
                  <a:pos x="0" y="8"/>
                </a:cxn>
                <a:cxn ang="0">
                  <a:pos x="39" y="26"/>
                </a:cxn>
                <a:cxn ang="0">
                  <a:pos x="37" y="14"/>
                </a:cxn>
                <a:cxn ang="0">
                  <a:pos x="2" y="0"/>
                </a:cxn>
              </a:cxnLst>
              <a:rect l="0" t="0" r="r" b="b"/>
              <a:pathLst>
                <a:path w="39" h="26">
                  <a:moveTo>
                    <a:pt x="2" y="0"/>
                  </a:moveTo>
                  <a:cubicBezTo>
                    <a:pt x="2" y="0"/>
                    <a:pt x="2" y="6"/>
                    <a:pt x="0" y="8"/>
                  </a:cubicBezTo>
                  <a:cubicBezTo>
                    <a:pt x="4" y="13"/>
                    <a:pt x="26" y="24"/>
                    <a:pt x="39" y="26"/>
                  </a:cubicBezTo>
                  <a:cubicBezTo>
                    <a:pt x="38" y="21"/>
                    <a:pt x="37" y="18"/>
                    <a:pt x="37" y="14"/>
                  </a:cubicBezTo>
                  <a:cubicBezTo>
                    <a:pt x="28" y="12"/>
                    <a:pt x="2" y="2"/>
                    <a:pt x="2" y="0"/>
                  </a:cubicBezTo>
                  <a:close/>
                </a:path>
              </a:pathLst>
            </a:custGeom>
            <a:solidFill>
              <a:srgbClr val="EEE8EB"/>
            </a:solidFill>
            <a:ln w="9525">
              <a:noFill/>
              <a:round/>
              <a:headEnd/>
              <a:tailEnd/>
            </a:ln>
          </p:spPr>
          <p:txBody>
            <a:bodyPr/>
            <a:lstStyle/>
            <a:p>
              <a:endParaRPr lang="zh-CN" altLang="en-US" sz="1400">
                <a:latin typeface="+mn-lt"/>
                <a:ea typeface="+mn-ea"/>
              </a:endParaRPr>
            </a:p>
          </p:txBody>
        </p:sp>
      </p:grpSp>
      <p:graphicFrame>
        <p:nvGraphicFramePr>
          <p:cNvPr id="57" name="表格 56"/>
          <p:cNvGraphicFramePr>
            <a:graphicFrameLocks noGrp="1"/>
          </p:cNvGraphicFramePr>
          <p:nvPr>
            <p:extLst>
              <p:ext uri="{D42A27DB-BD31-4B8C-83A1-F6EECF244321}">
                <p14:modId xmlns:p14="http://schemas.microsoft.com/office/powerpoint/2010/main" val="1067184611"/>
              </p:ext>
            </p:extLst>
          </p:nvPr>
        </p:nvGraphicFramePr>
        <p:xfrm>
          <a:off x="2447765" y="3093982"/>
          <a:ext cx="1391815" cy="1260140"/>
        </p:xfrm>
        <a:graphic>
          <a:graphicData uri="http://schemas.openxmlformats.org/drawingml/2006/table">
            <a:tbl>
              <a:tblPr firstRow="1" bandRow="1">
                <a:tableStyleId>{5940675A-B579-460E-94D1-54222C63F5DA}</a:tableStyleId>
              </a:tblPr>
              <a:tblGrid>
                <a:gridCol w="278363"/>
                <a:gridCol w="278363"/>
                <a:gridCol w="285240"/>
                <a:gridCol w="271486"/>
                <a:gridCol w="278363"/>
              </a:tblGrid>
              <a:tr h="252028">
                <a:tc>
                  <a:txBody>
                    <a:bodyPr/>
                    <a:lstStyle/>
                    <a:p>
                      <a:endParaRPr lang="zh-CN" altLang="en-US" sz="800" b="1" dirty="0"/>
                    </a:p>
                  </a:txBody>
                  <a:tcPr>
                    <a:solidFill>
                      <a:srgbClr val="E7CCC7"/>
                    </a:solidFill>
                  </a:tcPr>
                </a:tc>
                <a:tc>
                  <a:txBody>
                    <a:bodyPr/>
                    <a:lstStyle/>
                    <a:p>
                      <a:endParaRPr lang="zh-CN" altLang="en-US" sz="800" b="1" dirty="0"/>
                    </a:p>
                  </a:txBody>
                  <a:tcPr>
                    <a:solidFill>
                      <a:srgbClr val="E7CCC7"/>
                    </a:solidFill>
                  </a:tcPr>
                </a:tc>
                <a:tc>
                  <a:txBody>
                    <a:bodyPr/>
                    <a:lstStyle/>
                    <a:p>
                      <a:endParaRPr lang="zh-CN" altLang="en-US" sz="800" b="1" dirty="0"/>
                    </a:p>
                  </a:txBody>
                  <a:tcPr>
                    <a:solidFill>
                      <a:srgbClr val="E7CCC7"/>
                    </a:solidFill>
                  </a:tcPr>
                </a:tc>
                <a:tc>
                  <a:txBody>
                    <a:bodyPr/>
                    <a:lstStyle/>
                    <a:p>
                      <a:endParaRPr lang="zh-CN" altLang="en-US" sz="800" b="1" dirty="0"/>
                    </a:p>
                  </a:txBody>
                  <a:tcPr>
                    <a:solidFill>
                      <a:srgbClr val="E7CCC7"/>
                    </a:solidFill>
                  </a:tcPr>
                </a:tc>
                <a:tc>
                  <a:txBody>
                    <a:bodyPr/>
                    <a:lstStyle/>
                    <a:p>
                      <a:endParaRPr lang="zh-CN" altLang="en-US" sz="800" b="1" dirty="0"/>
                    </a:p>
                  </a:txBody>
                  <a:tcPr>
                    <a:solidFill>
                      <a:srgbClr val="E7CCC7"/>
                    </a:solidFill>
                  </a:tcPr>
                </a:tc>
              </a:tr>
              <a:tr h="252028">
                <a:tc>
                  <a:txBody>
                    <a:bodyPr/>
                    <a:lstStyle/>
                    <a:p>
                      <a:r>
                        <a:rPr lang="en-US" altLang="zh-CN" sz="800" b="1" dirty="0" smtClean="0"/>
                        <a:t>0</a:t>
                      </a:r>
                      <a:endParaRPr lang="zh-CN" altLang="en-US" sz="800" b="1" dirty="0"/>
                    </a:p>
                  </a:txBody>
                  <a:tcPr>
                    <a:solidFill>
                      <a:srgbClr val="EE0000"/>
                    </a:solidFill>
                  </a:tcPr>
                </a:tc>
                <a:tc>
                  <a:txBody>
                    <a:bodyPr/>
                    <a:lstStyle/>
                    <a:p>
                      <a:endParaRPr lang="zh-CN" altLang="en-US" sz="800" b="1" dirty="0"/>
                    </a:p>
                  </a:txBody>
                  <a:tcPr>
                    <a:solidFill>
                      <a:srgbClr val="E7CCC7"/>
                    </a:solidFill>
                  </a:tcPr>
                </a:tc>
                <a:tc>
                  <a:txBody>
                    <a:bodyPr/>
                    <a:lstStyle/>
                    <a:p>
                      <a:endParaRPr lang="zh-CN" altLang="en-US" sz="800" b="1" dirty="0"/>
                    </a:p>
                  </a:txBody>
                  <a:tcPr>
                    <a:solidFill>
                      <a:srgbClr val="E7CCC7"/>
                    </a:solidFill>
                  </a:tcPr>
                </a:tc>
                <a:tc>
                  <a:txBody>
                    <a:bodyPr/>
                    <a:lstStyle/>
                    <a:p>
                      <a:endParaRPr lang="zh-CN" altLang="en-US" sz="800" b="1" dirty="0"/>
                    </a:p>
                  </a:txBody>
                  <a:tcPr>
                    <a:solidFill>
                      <a:srgbClr val="E7CCC7"/>
                    </a:solidFill>
                  </a:tcPr>
                </a:tc>
                <a:tc>
                  <a:txBody>
                    <a:bodyPr/>
                    <a:lstStyle/>
                    <a:p>
                      <a:endParaRPr lang="zh-CN" altLang="en-US" sz="800" b="1" dirty="0"/>
                    </a:p>
                  </a:txBody>
                  <a:tcPr>
                    <a:solidFill>
                      <a:srgbClr val="E7CCC7"/>
                    </a:solidFill>
                  </a:tcPr>
                </a:tc>
              </a:tr>
              <a:tr h="252028">
                <a:tc>
                  <a:txBody>
                    <a:bodyPr/>
                    <a:lstStyle/>
                    <a:p>
                      <a:endParaRPr lang="zh-CN" altLang="en-US" sz="800" b="1" dirty="0"/>
                    </a:p>
                  </a:txBody>
                  <a:tcPr>
                    <a:solidFill>
                      <a:srgbClr val="E7CCC7"/>
                    </a:solidFill>
                  </a:tcPr>
                </a:tc>
                <a:tc>
                  <a:txBody>
                    <a:bodyPr/>
                    <a:lstStyle/>
                    <a:p>
                      <a:endParaRPr lang="zh-CN" altLang="en-US" sz="800" b="1" dirty="0"/>
                    </a:p>
                  </a:txBody>
                  <a:tcPr>
                    <a:solidFill>
                      <a:srgbClr val="E7CCC7"/>
                    </a:solidFill>
                  </a:tcPr>
                </a:tc>
                <a:tc>
                  <a:txBody>
                    <a:bodyPr/>
                    <a:lstStyle/>
                    <a:p>
                      <a:endParaRPr lang="zh-CN" altLang="en-US" sz="800" b="1" dirty="0"/>
                    </a:p>
                  </a:txBody>
                  <a:tcPr>
                    <a:solidFill>
                      <a:srgbClr val="E7CCC7"/>
                    </a:solidFill>
                  </a:tcPr>
                </a:tc>
                <a:tc>
                  <a:txBody>
                    <a:bodyPr/>
                    <a:lstStyle/>
                    <a:p>
                      <a:endParaRPr lang="zh-CN" altLang="en-US" sz="800" b="1" dirty="0"/>
                    </a:p>
                  </a:txBody>
                  <a:tcPr>
                    <a:solidFill>
                      <a:srgbClr val="E7CCC7"/>
                    </a:solidFill>
                  </a:tcPr>
                </a:tc>
                <a:tc>
                  <a:txBody>
                    <a:bodyPr/>
                    <a:lstStyle/>
                    <a:p>
                      <a:endParaRPr lang="zh-CN" altLang="en-US" sz="800" b="1" dirty="0"/>
                    </a:p>
                  </a:txBody>
                  <a:tcPr>
                    <a:solidFill>
                      <a:srgbClr val="E7CCC7"/>
                    </a:solidFill>
                  </a:tcPr>
                </a:tc>
              </a:tr>
              <a:tr h="252028">
                <a:tc>
                  <a:txBody>
                    <a:bodyPr/>
                    <a:lstStyle/>
                    <a:p>
                      <a:endParaRPr lang="zh-CN" altLang="en-US" sz="800" b="1" dirty="0"/>
                    </a:p>
                  </a:txBody>
                  <a:tcPr>
                    <a:solidFill>
                      <a:srgbClr val="E7CCC7"/>
                    </a:solidFill>
                  </a:tcPr>
                </a:tc>
                <a:tc>
                  <a:txBody>
                    <a:bodyPr/>
                    <a:lstStyle/>
                    <a:p>
                      <a:endParaRPr lang="zh-CN" altLang="en-US" sz="800" b="1" dirty="0"/>
                    </a:p>
                  </a:txBody>
                  <a:tcPr>
                    <a:solidFill>
                      <a:srgbClr val="E7CCC7"/>
                    </a:solidFill>
                  </a:tcPr>
                </a:tc>
                <a:tc>
                  <a:txBody>
                    <a:bodyPr/>
                    <a:lstStyle/>
                    <a:p>
                      <a:endParaRPr lang="zh-CN" altLang="en-US" sz="800" b="1" dirty="0"/>
                    </a:p>
                  </a:txBody>
                  <a:tcPr>
                    <a:solidFill>
                      <a:srgbClr val="E7CCC7"/>
                    </a:solidFill>
                  </a:tcPr>
                </a:tc>
                <a:tc>
                  <a:txBody>
                    <a:bodyPr/>
                    <a:lstStyle/>
                    <a:p>
                      <a:endParaRPr lang="zh-CN" altLang="en-US" sz="800" b="1" dirty="0"/>
                    </a:p>
                  </a:txBody>
                  <a:tcPr>
                    <a:solidFill>
                      <a:srgbClr val="E7CCC7"/>
                    </a:solidFill>
                  </a:tcPr>
                </a:tc>
                <a:tc>
                  <a:txBody>
                    <a:bodyPr/>
                    <a:lstStyle/>
                    <a:p>
                      <a:endParaRPr lang="zh-CN" altLang="en-US" sz="800" b="1" dirty="0"/>
                    </a:p>
                  </a:txBody>
                  <a:tcPr>
                    <a:solidFill>
                      <a:srgbClr val="E7CCC7"/>
                    </a:solidFill>
                  </a:tcPr>
                </a:tc>
              </a:tr>
              <a:tr h="252028">
                <a:tc>
                  <a:txBody>
                    <a:bodyPr/>
                    <a:lstStyle/>
                    <a:p>
                      <a:endParaRPr lang="zh-CN" altLang="en-US" sz="800" b="1" dirty="0"/>
                    </a:p>
                  </a:txBody>
                  <a:tcPr>
                    <a:solidFill>
                      <a:srgbClr val="E7CCC7"/>
                    </a:solidFill>
                  </a:tcPr>
                </a:tc>
                <a:tc>
                  <a:txBody>
                    <a:bodyPr/>
                    <a:lstStyle/>
                    <a:p>
                      <a:endParaRPr lang="zh-CN" altLang="en-US" sz="800" b="1" dirty="0"/>
                    </a:p>
                  </a:txBody>
                  <a:tcPr>
                    <a:solidFill>
                      <a:srgbClr val="E7CCC7"/>
                    </a:solidFill>
                  </a:tcPr>
                </a:tc>
                <a:tc>
                  <a:txBody>
                    <a:bodyPr/>
                    <a:lstStyle/>
                    <a:p>
                      <a:endParaRPr lang="zh-CN" altLang="en-US" sz="800" b="1" dirty="0"/>
                    </a:p>
                  </a:txBody>
                  <a:tcPr>
                    <a:solidFill>
                      <a:srgbClr val="E7CCC7"/>
                    </a:solidFill>
                  </a:tcPr>
                </a:tc>
                <a:tc>
                  <a:txBody>
                    <a:bodyPr/>
                    <a:lstStyle/>
                    <a:p>
                      <a:r>
                        <a:rPr lang="en-US" altLang="zh-CN" sz="800" b="1" dirty="0" smtClean="0"/>
                        <a:t>1</a:t>
                      </a:r>
                      <a:endParaRPr lang="zh-CN" altLang="en-US" sz="800" b="1" dirty="0"/>
                    </a:p>
                  </a:txBody>
                  <a:tcPr>
                    <a:solidFill>
                      <a:srgbClr val="EE0000"/>
                    </a:solidFill>
                  </a:tcPr>
                </a:tc>
                <a:tc>
                  <a:txBody>
                    <a:bodyPr/>
                    <a:lstStyle/>
                    <a:p>
                      <a:endParaRPr lang="zh-CN" altLang="en-US" sz="800" b="1" dirty="0"/>
                    </a:p>
                  </a:txBody>
                  <a:tcPr>
                    <a:solidFill>
                      <a:srgbClr val="E7CCC7"/>
                    </a:solidFill>
                  </a:tcPr>
                </a:tc>
              </a:tr>
            </a:tbl>
          </a:graphicData>
        </a:graphic>
      </p:graphicFrame>
      <p:graphicFrame>
        <p:nvGraphicFramePr>
          <p:cNvPr id="58" name="表格 57"/>
          <p:cNvGraphicFramePr>
            <a:graphicFrameLocks noGrp="1"/>
          </p:cNvGraphicFramePr>
          <p:nvPr>
            <p:extLst>
              <p:ext uri="{D42A27DB-BD31-4B8C-83A1-F6EECF244321}">
                <p14:modId xmlns:p14="http://schemas.microsoft.com/office/powerpoint/2010/main" val="4251077826"/>
              </p:ext>
            </p:extLst>
          </p:nvPr>
        </p:nvGraphicFramePr>
        <p:xfrm>
          <a:off x="2411760" y="4534142"/>
          <a:ext cx="1427820" cy="1152540"/>
        </p:xfrm>
        <a:graphic>
          <a:graphicData uri="http://schemas.openxmlformats.org/drawingml/2006/table">
            <a:tbl>
              <a:tblPr firstRow="1" bandRow="1">
                <a:tableStyleId>{5940675A-B579-460E-94D1-54222C63F5DA}</a:tableStyleId>
              </a:tblPr>
              <a:tblGrid>
                <a:gridCol w="285564"/>
                <a:gridCol w="285564"/>
                <a:gridCol w="285564"/>
                <a:gridCol w="285564"/>
                <a:gridCol w="285564"/>
              </a:tblGrid>
              <a:tr h="230508">
                <a:tc>
                  <a:txBody>
                    <a:bodyPr/>
                    <a:lstStyle/>
                    <a:p>
                      <a:r>
                        <a:rPr lang="en-US" altLang="zh-CN" sz="800" b="1" dirty="0" smtClean="0"/>
                        <a:t>1</a:t>
                      </a:r>
                      <a:endParaRPr lang="zh-CN" altLang="en-US" sz="800" b="1" dirty="0"/>
                    </a:p>
                  </a:txBody>
                  <a:tcPr>
                    <a:solidFill>
                      <a:srgbClr val="E7CCC7"/>
                    </a:solidFill>
                  </a:tcPr>
                </a:tc>
                <a:tc>
                  <a:txBody>
                    <a:bodyPr/>
                    <a:lstStyle/>
                    <a:p>
                      <a:r>
                        <a:rPr lang="en-US" altLang="zh-CN" sz="800" b="1" dirty="0" smtClean="0"/>
                        <a:t>0</a:t>
                      </a:r>
                      <a:endParaRPr lang="zh-CN" altLang="en-US" sz="800" b="1" dirty="0"/>
                    </a:p>
                  </a:txBody>
                  <a:tcPr>
                    <a:solidFill>
                      <a:srgbClr val="E7CCC7"/>
                    </a:solidFill>
                  </a:tcPr>
                </a:tc>
                <a:tc>
                  <a:txBody>
                    <a:bodyPr/>
                    <a:lstStyle/>
                    <a:p>
                      <a:r>
                        <a:rPr lang="en-US" altLang="zh-CN" sz="800" b="1" dirty="0" smtClean="0"/>
                        <a:t>1</a:t>
                      </a:r>
                      <a:endParaRPr lang="zh-CN" altLang="en-US" sz="800" b="1" dirty="0"/>
                    </a:p>
                  </a:txBody>
                  <a:tcPr>
                    <a:solidFill>
                      <a:srgbClr val="E7CCC7"/>
                    </a:solidFill>
                  </a:tcPr>
                </a:tc>
                <a:tc>
                  <a:txBody>
                    <a:bodyPr/>
                    <a:lstStyle/>
                    <a:p>
                      <a:r>
                        <a:rPr lang="en-US" altLang="zh-CN" sz="800" b="1" dirty="0" smtClean="0"/>
                        <a:t>0</a:t>
                      </a:r>
                      <a:endParaRPr lang="zh-CN" altLang="en-US" sz="800" b="1" dirty="0"/>
                    </a:p>
                  </a:txBody>
                  <a:tcPr>
                    <a:solidFill>
                      <a:srgbClr val="E7CCC7"/>
                    </a:solidFill>
                  </a:tcPr>
                </a:tc>
                <a:tc>
                  <a:txBody>
                    <a:bodyPr/>
                    <a:lstStyle/>
                    <a:p>
                      <a:r>
                        <a:rPr lang="en-US" altLang="zh-CN" sz="800" b="1" dirty="0" smtClean="0"/>
                        <a:t>1</a:t>
                      </a:r>
                      <a:endParaRPr lang="zh-CN" altLang="en-US" sz="800" b="1" dirty="0"/>
                    </a:p>
                  </a:txBody>
                  <a:tcPr>
                    <a:solidFill>
                      <a:srgbClr val="E7CCC7"/>
                    </a:solidFill>
                  </a:tcPr>
                </a:tc>
              </a:tr>
              <a:tr h="230508">
                <a:tc>
                  <a:txBody>
                    <a:bodyPr/>
                    <a:lstStyle/>
                    <a:p>
                      <a:r>
                        <a:rPr lang="en-US" altLang="zh-CN" sz="800" b="1" dirty="0" smtClean="0"/>
                        <a:t>0</a:t>
                      </a:r>
                      <a:endParaRPr lang="zh-CN" altLang="en-US" sz="800" b="1" dirty="0"/>
                    </a:p>
                  </a:txBody>
                  <a:tcPr>
                    <a:solidFill>
                      <a:srgbClr val="E7CCC7"/>
                    </a:solidFill>
                  </a:tcPr>
                </a:tc>
                <a:tc>
                  <a:txBody>
                    <a:bodyPr/>
                    <a:lstStyle/>
                    <a:p>
                      <a:r>
                        <a:rPr lang="en-US" altLang="zh-CN" sz="800" b="1" dirty="0" smtClean="0"/>
                        <a:t>0</a:t>
                      </a:r>
                      <a:endParaRPr lang="zh-CN" altLang="en-US" sz="800" b="1" dirty="0"/>
                    </a:p>
                  </a:txBody>
                  <a:tcPr>
                    <a:solidFill>
                      <a:srgbClr val="E7CCC7"/>
                    </a:solidFill>
                  </a:tcPr>
                </a:tc>
                <a:tc>
                  <a:txBody>
                    <a:bodyPr/>
                    <a:lstStyle/>
                    <a:p>
                      <a:r>
                        <a:rPr lang="en-US" altLang="zh-CN" sz="800" b="1" dirty="0" smtClean="0"/>
                        <a:t>1</a:t>
                      </a:r>
                      <a:endParaRPr lang="zh-CN" altLang="en-US" sz="800" b="1" dirty="0"/>
                    </a:p>
                  </a:txBody>
                  <a:tcPr>
                    <a:solidFill>
                      <a:srgbClr val="E7CCC7"/>
                    </a:solidFill>
                  </a:tcPr>
                </a:tc>
                <a:tc>
                  <a:txBody>
                    <a:bodyPr/>
                    <a:lstStyle/>
                    <a:p>
                      <a:r>
                        <a:rPr lang="en-US" altLang="zh-CN" sz="800" b="1" dirty="0" smtClean="0"/>
                        <a:t>0</a:t>
                      </a:r>
                      <a:endParaRPr lang="zh-CN" altLang="en-US" sz="800" b="1" dirty="0"/>
                    </a:p>
                  </a:txBody>
                  <a:tcPr>
                    <a:solidFill>
                      <a:srgbClr val="E7CCC7"/>
                    </a:solidFill>
                  </a:tcPr>
                </a:tc>
                <a:tc>
                  <a:txBody>
                    <a:bodyPr/>
                    <a:lstStyle/>
                    <a:p>
                      <a:r>
                        <a:rPr lang="en-US" altLang="zh-CN" sz="800" b="1" dirty="0" smtClean="0"/>
                        <a:t>1</a:t>
                      </a:r>
                      <a:endParaRPr lang="zh-CN" altLang="en-US" sz="800" b="1" dirty="0"/>
                    </a:p>
                  </a:txBody>
                  <a:tcPr>
                    <a:solidFill>
                      <a:srgbClr val="E7CCC7"/>
                    </a:solidFill>
                  </a:tcPr>
                </a:tc>
              </a:tr>
              <a:tr h="230508">
                <a:tc>
                  <a:txBody>
                    <a:bodyPr/>
                    <a:lstStyle/>
                    <a:p>
                      <a:r>
                        <a:rPr lang="en-US" altLang="zh-CN" sz="800" b="1" dirty="0" smtClean="0"/>
                        <a:t>1</a:t>
                      </a:r>
                      <a:endParaRPr lang="zh-CN" altLang="en-US" sz="800" b="1" dirty="0"/>
                    </a:p>
                  </a:txBody>
                  <a:tcPr>
                    <a:solidFill>
                      <a:srgbClr val="E7CCC7"/>
                    </a:solidFill>
                  </a:tcPr>
                </a:tc>
                <a:tc>
                  <a:txBody>
                    <a:bodyPr/>
                    <a:lstStyle/>
                    <a:p>
                      <a:r>
                        <a:rPr lang="en-US" altLang="zh-CN" sz="800" b="1" dirty="0" smtClean="0"/>
                        <a:t>0</a:t>
                      </a:r>
                      <a:endParaRPr lang="zh-CN" altLang="en-US" sz="800" b="1" dirty="0"/>
                    </a:p>
                  </a:txBody>
                  <a:tcPr>
                    <a:solidFill>
                      <a:srgbClr val="E7CCC7"/>
                    </a:solidFill>
                  </a:tcPr>
                </a:tc>
                <a:tc>
                  <a:txBody>
                    <a:bodyPr/>
                    <a:lstStyle/>
                    <a:p>
                      <a:r>
                        <a:rPr lang="en-US" altLang="zh-CN" sz="800" b="1" dirty="0" smtClean="0"/>
                        <a:t>1</a:t>
                      </a:r>
                      <a:endParaRPr lang="zh-CN" altLang="en-US" sz="800" b="1" dirty="0"/>
                    </a:p>
                  </a:txBody>
                  <a:tcPr>
                    <a:solidFill>
                      <a:srgbClr val="E7CCC7"/>
                    </a:solidFill>
                  </a:tcPr>
                </a:tc>
                <a:tc>
                  <a:txBody>
                    <a:bodyPr/>
                    <a:lstStyle/>
                    <a:p>
                      <a:r>
                        <a:rPr lang="en-US" altLang="zh-CN" sz="800" b="1" dirty="0" smtClean="0"/>
                        <a:t>0</a:t>
                      </a:r>
                      <a:endParaRPr lang="zh-CN" altLang="en-US" sz="800" b="1" dirty="0"/>
                    </a:p>
                  </a:txBody>
                  <a:tcPr>
                    <a:solidFill>
                      <a:srgbClr val="E7CCC7"/>
                    </a:solidFill>
                  </a:tcPr>
                </a:tc>
                <a:tc>
                  <a:txBody>
                    <a:bodyPr/>
                    <a:lstStyle/>
                    <a:p>
                      <a:r>
                        <a:rPr lang="en-US" altLang="zh-CN" sz="800" b="1" dirty="0" smtClean="0"/>
                        <a:t>1</a:t>
                      </a:r>
                      <a:endParaRPr lang="zh-CN" altLang="en-US" sz="800" b="1" dirty="0"/>
                    </a:p>
                  </a:txBody>
                  <a:tcPr>
                    <a:solidFill>
                      <a:srgbClr val="E7CCC7"/>
                    </a:solidFill>
                  </a:tcPr>
                </a:tc>
              </a:tr>
              <a:tr h="230508">
                <a:tc>
                  <a:txBody>
                    <a:bodyPr/>
                    <a:lstStyle/>
                    <a:p>
                      <a:r>
                        <a:rPr lang="en-US" altLang="zh-CN" sz="800" b="1" dirty="0" smtClean="0"/>
                        <a:t>1</a:t>
                      </a:r>
                      <a:endParaRPr lang="zh-CN" altLang="en-US" sz="800" b="1" dirty="0"/>
                    </a:p>
                  </a:txBody>
                  <a:tcPr>
                    <a:solidFill>
                      <a:srgbClr val="E7CCC7"/>
                    </a:solidFill>
                  </a:tcPr>
                </a:tc>
                <a:tc>
                  <a:txBody>
                    <a:bodyPr/>
                    <a:lstStyle/>
                    <a:p>
                      <a:r>
                        <a:rPr lang="en-US" altLang="zh-CN" sz="800" b="1" dirty="0" smtClean="0"/>
                        <a:t>0</a:t>
                      </a:r>
                      <a:endParaRPr lang="zh-CN" altLang="en-US" sz="800" b="1" dirty="0"/>
                    </a:p>
                  </a:txBody>
                  <a:tcPr>
                    <a:solidFill>
                      <a:srgbClr val="E7CCC7"/>
                    </a:solidFill>
                  </a:tcPr>
                </a:tc>
                <a:tc>
                  <a:txBody>
                    <a:bodyPr/>
                    <a:lstStyle/>
                    <a:p>
                      <a:r>
                        <a:rPr lang="en-US" altLang="zh-CN" sz="800" b="1" dirty="0" smtClean="0"/>
                        <a:t>1</a:t>
                      </a:r>
                      <a:endParaRPr lang="zh-CN" altLang="en-US" sz="800" b="1" dirty="0"/>
                    </a:p>
                  </a:txBody>
                  <a:tcPr>
                    <a:solidFill>
                      <a:srgbClr val="E7CCC7"/>
                    </a:solidFill>
                  </a:tcPr>
                </a:tc>
                <a:tc>
                  <a:txBody>
                    <a:bodyPr/>
                    <a:lstStyle/>
                    <a:p>
                      <a:r>
                        <a:rPr lang="en-US" altLang="zh-CN" sz="800" b="1" dirty="0" smtClean="0"/>
                        <a:t>0</a:t>
                      </a:r>
                      <a:endParaRPr lang="zh-CN" altLang="en-US" sz="800" b="1" dirty="0"/>
                    </a:p>
                  </a:txBody>
                  <a:tcPr>
                    <a:solidFill>
                      <a:srgbClr val="E7CCC7"/>
                    </a:solidFill>
                  </a:tcPr>
                </a:tc>
                <a:tc>
                  <a:txBody>
                    <a:bodyPr/>
                    <a:lstStyle/>
                    <a:p>
                      <a:r>
                        <a:rPr lang="en-US" altLang="zh-CN" sz="800" b="1" dirty="0" smtClean="0"/>
                        <a:t>1</a:t>
                      </a:r>
                      <a:endParaRPr lang="zh-CN" altLang="en-US" sz="800" b="1" dirty="0"/>
                    </a:p>
                  </a:txBody>
                  <a:tcPr>
                    <a:solidFill>
                      <a:srgbClr val="E7CCC7"/>
                    </a:solidFill>
                  </a:tcPr>
                </a:tc>
              </a:tr>
              <a:tr h="230508">
                <a:tc>
                  <a:txBody>
                    <a:bodyPr/>
                    <a:lstStyle/>
                    <a:p>
                      <a:r>
                        <a:rPr lang="en-US" altLang="zh-CN" sz="800" b="1" dirty="0" smtClean="0"/>
                        <a:t>1</a:t>
                      </a:r>
                      <a:endParaRPr lang="zh-CN" altLang="en-US" sz="800" b="1" dirty="0"/>
                    </a:p>
                  </a:txBody>
                  <a:tcPr>
                    <a:solidFill>
                      <a:srgbClr val="E7CCC7"/>
                    </a:solidFill>
                  </a:tcPr>
                </a:tc>
                <a:tc>
                  <a:txBody>
                    <a:bodyPr/>
                    <a:lstStyle/>
                    <a:p>
                      <a:r>
                        <a:rPr lang="en-US" altLang="zh-CN" sz="800" b="1" dirty="0" smtClean="0"/>
                        <a:t>0</a:t>
                      </a:r>
                      <a:endParaRPr lang="zh-CN" altLang="en-US" sz="800" b="1" dirty="0"/>
                    </a:p>
                  </a:txBody>
                  <a:tcPr>
                    <a:solidFill>
                      <a:srgbClr val="E7CCC7"/>
                    </a:solidFill>
                  </a:tcPr>
                </a:tc>
                <a:tc>
                  <a:txBody>
                    <a:bodyPr/>
                    <a:lstStyle/>
                    <a:p>
                      <a:r>
                        <a:rPr lang="en-US" altLang="zh-CN" sz="800" b="1" dirty="0" smtClean="0"/>
                        <a:t>1</a:t>
                      </a:r>
                      <a:endParaRPr lang="zh-CN" altLang="en-US" sz="800" b="1" dirty="0"/>
                    </a:p>
                  </a:txBody>
                  <a:tcPr>
                    <a:solidFill>
                      <a:srgbClr val="E7CCC7"/>
                    </a:solidFill>
                  </a:tcPr>
                </a:tc>
                <a:tc>
                  <a:txBody>
                    <a:bodyPr/>
                    <a:lstStyle/>
                    <a:p>
                      <a:r>
                        <a:rPr lang="en-US" altLang="zh-CN" sz="800" b="1" dirty="0" smtClean="0"/>
                        <a:t>1</a:t>
                      </a:r>
                      <a:endParaRPr lang="zh-CN" altLang="en-US" sz="800" b="1" dirty="0"/>
                    </a:p>
                  </a:txBody>
                  <a:tcPr>
                    <a:solidFill>
                      <a:srgbClr val="E7CCC7"/>
                    </a:solidFill>
                  </a:tcPr>
                </a:tc>
                <a:tc>
                  <a:txBody>
                    <a:bodyPr/>
                    <a:lstStyle/>
                    <a:p>
                      <a:r>
                        <a:rPr lang="en-US" altLang="zh-CN" sz="800" b="1" dirty="0" smtClean="0"/>
                        <a:t>1</a:t>
                      </a:r>
                      <a:endParaRPr lang="zh-CN" altLang="en-US" sz="800" b="1" dirty="0"/>
                    </a:p>
                  </a:txBody>
                  <a:tcPr>
                    <a:solidFill>
                      <a:srgbClr val="E7CCC7"/>
                    </a:solidFill>
                  </a:tcPr>
                </a:tc>
              </a:tr>
            </a:tbl>
          </a:graphicData>
        </a:graphic>
      </p:graphicFrame>
      <p:graphicFrame>
        <p:nvGraphicFramePr>
          <p:cNvPr id="59" name="表格 58"/>
          <p:cNvGraphicFramePr>
            <a:graphicFrameLocks noGrp="1"/>
          </p:cNvGraphicFramePr>
          <p:nvPr>
            <p:extLst>
              <p:ext uri="{D42A27DB-BD31-4B8C-83A1-F6EECF244321}">
                <p14:modId xmlns:p14="http://schemas.microsoft.com/office/powerpoint/2010/main" val="2769575841"/>
              </p:ext>
            </p:extLst>
          </p:nvPr>
        </p:nvGraphicFramePr>
        <p:xfrm>
          <a:off x="5364088" y="3093982"/>
          <a:ext cx="1404155" cy="1332150"/>
        </p:xfrm>
        <a:graphic>
          <a:graphicData uri="http://schemas.openxmlformats.org/drawingml/2006/table">
            <a:tbl>
              <a:tblPr firstRow="1" bandRow="1">
                <a:tableStyleId>{5940675A-B579-460E-94D1-54222C63F5DA}</a:tableStyleId>
              </a:tblPr>
              <a:tblGrid>
                <a:gridCol w="280831"/>
                <a:gridCol w="280831"/>
                <a:gridCol w="287769"/>
                <a:gridCol w="273893"/>
                <a:gridCol w="280831"/>
              </a:tblGrid>
              <a:tr h="266430">
                <a:tc>
                  <a:txBody>
                    <a:bodyPr/>
                    <a:lstStyle/>
                    <a:p>
                      <a:endParaRPr lang="zh-CN" altLang="en-US" sz="800" b="1" dirty="0"/>
                    </a:p>
                  </a:txBody>
                  <a:tcPr>
                    <a:solidFill>
                      <a:srgbClr val="92D050"/>
                    </a:solidFill>
                  </a:tcPr>
                </a:tc>
                <a:tc>
                  <a:txBody>
                    <a:bodyPr/>
                    <a:lstStyle/>
                    <a:p>
                      <a:pPr marL="0" algn="l" defTabSz="914400" rtl="0" eaLnBrk="1" latinLnBrk="0" hangingPunct="1"/>
                      <a:r>
                        <a:rPr lang="en-US" altLang="zh-CN" sz="800" b="1" kern="1200" dirty="0" smtClean="0">
                          <a:solidFill>
                            <a:schemeClr val="tx1"/>
                          </a:solidFill>
                          <a:latin typeface="+mn-lt"/>
                          <a:ea typeface="+mn-ea"/>
                          <a:cs typeface="+mn-cs"/>
                        </a:rPr>
                        <a:t>1</a:t>
                      </a:r>
                      <a:endParaRPr lang="zh-CN" altLang="en-US" sz="800" b="1" kern="1200" dirty="0" smtClean="0">
                        <a:solidFill>
                          <a:schemeClr val="tx1"/>
                        </a:solidFill>
                        <a:latin typeface="+mn-lt"/>
                        <a:ea typeface="+mn-ea"/>
                        <a:cs typeface="+mn-cs"/>
                      </a:endParaRPr>
                    </a:p>
                  </a:txBody>
                  <a:tcPr>
                    <a:solidFill>
                      <a:srgbClr val="EE0000"/>
                    </a:solidFill>
                  </a:tcPr>
                </a:tc>
                <a:tc>
                  <a:txBody>
                    <a:bodyPr/>
                    <a:lstStyle/>
                    <a:p>
                      <a:endParaRPr lang="zh-CN" altLang="en-US" sz="800" b="1" dirty="0"/>
                    </a:p>
                  </a:txBody>
                  <a:tcPr>
                    <a:solidFill>
                      <a:srgbClr val="92D050"/>
                    </a:solidFill>
                  </a:tcPr>
                </a:tc>
                <a:tc>
                  <a:txBody>
                    <a:bodyPr/>
                    <a:lstStyle/>
                    <a:p>
                      <a:endParaRPr lang="zh-CN" altLang="en-US" sz="800" b="1" dirty="0"/>
                    </a:p>
                  </a:txBody>
                  <a:tcPr>
                    <a:solidFill>
                      <a:srgbClr val="92D050"/>
                    </a:solidFill>
                  </a:tcPr>
                </a:tc>
                <a:tc>
                  <a:txBody>
                    <a:bodyPr/>
                    <a:lstStyle/>
                    <a:p>
                      <a:endParaRPr lang="zh-CN" altLang="en-US" sz="800" b="1" dirty="0"/>
                    </a:p>
                  </a:txBody>
                  <a:tcPr>
                    <a:solidFill>
                      <a:srgbClr val="92D050"/>
                    </a:solidFill>
                  </a:tcPr>
                </a:tc>
              </a:tr>
              <a:tr h="266430">
                <a:tc>
                  <a:txBody>
                    <a:bodyPr/>
                    <a:lstStyle/>
                    <a:p>
                      <a:endParaRPr lang="zh-CN" altLang="en-US" sz="800" b="1" dirty="0"/>
                    </a:p>
                  </a:txBody>
                  <a:tcPr>
                    <a:solidFill>
                      <a:srgbClr val="92D050"/>
                    </a:solidFill>
                  </a:tcPr>
                </a:tc>
                <a:tc>
                  <a:txBody>
                    <a:bodyPr/>
                    <a:lstStyle/>
                    <a:p>
                      <a:endParaRPr lang="zh-CN" altLang="en-US" sz="800" b="1" dirty="0"/>
                    </a:p>
                  </a:txBody>
                  <a:tcPr>
                    <a:solidFill>
                      <a:srgbClr val="92D050"/>
                    </a:solidFill>
                  </a:tcPr>
                </a:tc>
                <a:tc>
                  <a:txBody>
                    <a:bodyPr/>
                    <a:lstStyle/>
                    <a:p>
                      <a:endParaRPr lang="zh-CN" altLang="en-US" sz="800" b="1" dirty="0"/>
                    </a:p>
                  </a:txBody>
                  <a:tcPr>
                    <a:solidFill>
                      <a:srgbClr val="92D050"/>
                    </a:solidFill>
                  </a:tcPr>
                </a:tc>
                <a:tc>
                  <a:txBody>
                    <a:bodyPr/>
                    <a:lstStyle/>
                    <a:p>
                      <a:endParaRPr lang="zh-CN" altLang="en-US" sz="800" b="1" dirty="0"/>
                    </a:p>
                  </a:txBody>
                  <a:tcPr>
                    <a:solidFill>
                      <a:srgbClr val="92D050"/>
                    </a:solidFill>
                  </a:tcPr>
                </a:tc>
                <a:tc>
                  <a:txBody>
                    <a:bodyPr/>
                    <a:lstStyle/>
                    <a:p>
                      <a:r>
                        <a:rPr lang="en-US" altLang="zh-CN" sz="800" b="1" dirty="0" smtClean="0"/>
                        <a:t>0</a:t>
                      </a:r>
                      <a:endParaRPr lang="zh-CN" altLang="en-US" sz="800" b="1" dirty="0"/>
                    </a:p>
                  </a:txBody>
                  <a:tcPr>
                    <a:solidFill>
                      <a:srgbClr val="EE0000"/>
                    </a:solidFill>
                  </a:tcPr>
                </a:tc>
              </a:tr>
              <a:tr h="266430">
                <a:tc>
                  <a:txBody>
                    <a:bodyPr/>
                    <a:lstStyle/>
                    <a:p>
                      <a:endParaRPr lang="zh-CN" altLang="en-US" sz="800" b="1" dirty="0"/>
                    </a:p>
                  </a:txBody>
                  <a:tcPr>
                    <a:solidFill>
                      <a:srgbClr val="92D050"/>
                    </a:solidFill>
                  </a:tcPr>
                </a:tc>
                <a:tc>
                  <a:txBody>
                    <a:bodyPr/>
                    <a:lstStyle/>
                    <a:p>
                      <a:endParaRPr lang="zh-CN" altLang="en-US" sz="800" b="1" dirty="0"/>
                    </a:p>
                  </a:txBody>
                  <a:tcPr>
                    <a:solidFill>
                      <a:srgbClr val="92D050"/>
                    </a:solidFill>
                  </a:tcPr>
                </a:tc>
                <a:tc>
                  <a:txBody>
                    <a:bodyPr/>
                    <a:lstStyle/>
                    <a:p>
                      <a:endParaRPr lang="zh-CN" altLang="en-US" sz="800" b="1" dirty="0"/>
                    </a:p>
                  </a:txBody>
                  <a:tcPr>
                    <a:solidFill>
                      <a:srgbClr val="92D050"/>
                    </a:solidFill>
                  </a:tcPr>
                </a:tc>
                <a:tc>
                  <a:txBody>
                    <a:bodyPr/>
                    <a:lstStyle/>
                    <a:p>
                      <a:r>
                        <a:rPr lang="en-US" altLang="zh-CN" sz="800" b="1" dirty="0" smtClean="0"/>
                        <a:t>1</a:t>
                      </a:r>
                      <a:endParaRPr lang="zh-CN" altLang="en-US" sz="800" b="1" dirty="0"/>
                    </a:p>
                  </a:txBody>
                  <a:tcPr>
                    <a:solidFill>
                      <a:srgbClr val="EE0000"/>
                    </a:solidFill>
                  </a:tcPr>
                </a:tc>
                <a:tc>
                  <a:txBody>
                    <a:bodyPr/>
                    <a:lstStyle/>
                    <a:p>
                      <a:endParaRPr lang="zh-CN" altLang="en-US" sz="800" b="1" dirty="0"/>
                    </a:p>
                  </a:txBody>
                  <a:tcPr>
                    <a:solidFill>
                      <a:srgbClr val="92D050"/>
                    </a:solidFill>
                  </a:tcPr>
                </a:tc>
              </a:tr>
              <a:tr h="266430">
                <a:tc>
                  <a:txBody>
                    <a:bodyPr/>
                    <a:lstStyle/>
                    <a:p>
                      <a:endParaRPr lang="zh-CN" altLang="en-US" sz="800" b="1" dirty="0"/>
                    </a:p>
                  </a:txBody>
                  <a:tcPr>
                    <a:solidFill>
                      <a:srgbClr val="92D050"/>
                    </a:solidFill>
                  </a:tcPr>
                </a:tc>
                <a:tc>
                  <a:txBody>
                    <a:bodyPr/>
                    <a:lstStyle/>
                    <a:p>
                      <a:endParaRPr lang="zh-CN" altLang="en-US" sz="800" b="1" dirty="0"/>
                    </a:p>
                  </a:txBody>
                  <a:tcPr>
                    <a:solidFill>
                      <a:srgbClr val="92D050"/>
                    </a:solidFill>
                  </a:tcPr>
                </a:tc>
                <a:tc>
                  <a:txBody>
                    <a:bodyPr/>
                    <a:lstStyle/>
                    <a:p>
                      <a:endParaRPr lang="zh-CN" altLang="en-US" sz="800" b="1" dirty="0"/>
                    </a:p>
                  </a:txBody>
                  <a:tcPr>
                    <a:solidFill>
                      <a:srgbClr val="92D050"/>
                    </a:solidFill>
                  </a:tcPr>
                </a:tc>
                <a:tc>
                  <a:txBody>
                    <a:bodyPr/>
                    <a:lstStyle/>
                    <a:p>
                      <a:endParaRPr lang="zh-CN" altLang="en-US" sz="800" b="1" dirty="0"/>
                    </a:p>
                  </a:txBody>
                  <a:tcPr>
                    <a:solidFill>
                      <a:srgbClr val="92D050"/>
                    </a:solidFill>
                  </a:tcPr>
                </a:tc>
                <a:tc>
                  <a:txBody>
                    <a:bodyPr/>
                    <a:lstStyle/>
                    <a:p>
                      <a:endParaRPr lang="zh-CN" altLang="en-US" sz="800" b="1" dirty="0"/>
                    </a:p>
                  </a:txBody>
                  <a:tcPr>
                    <a:solidFill>
                      <a:srgbClr val="92D050"/>
                    </a:solidFill>
                  </a:tcPr>
                </a:tc>
              </a:tr>
              <a:tr h="266430">
                <a:tc>
                  <a:txBody>
                    <a:bodyPr/>
                    <a:lstStyle/>
                    <a:p>
                      <a:endParaRPr lang="zh-CN" altLang="en-US" sz="800" b="1" dirty="0"/>
                    </a:p>
                  </a:txBody>
                  <a:tcPr>
                    <a:solidFill>
                      <a:srgbClr val="92D050"/>
                    </a:solidFill>
                  </a:tcPr>
                </a:tc>
                <a:tc>
                  <a:txBody>
                    <a:bodyPr/>
                    <a:lstStyle/>
                    <a:p>
                      <a:endParaRPr lang="zh-CN" altLang="en-US" sz="800" b="1" dirty="0"/>
                    </a:p>
                  </a:txBody>
                  <a:tcPr>
                    <a:solidFill>
                      <a:srgbClr val="92D050"/>
                    </a:solidFill>
                  </a:tcPr>
                </a:tc>
                <a:tc>
                  <a:txBody>
                    <a:bodyPr/>
                    <a:lstStyle/>
                    <a:p>
                      <a:endParaRPr lang="zh-CN" altLang="en-US" sz="800" b="1" dirty="0"/>
                    </a:p>
                  </a:txBody>
                  <a:tcPr>
                    <a:solidFill>
                      <a:srgbClr val="92D050"/>
                    </a:solidFill>
                  </a:tcPr>
                </a:tc>
                <a:tc>
                  <a:txBody>
                    <a:bodyPr/>
                    <a:lstStyle/>
                    <a:p>
                      <a:endParaRPr lang="zh-CN" altLang="en-US" sz="800" b="1" dirty="0"/>
                    </a:p>
                  </a:txBody>
                  <a:tcPr>
                    <a:solidFill>
                      <a:srgbClr val="92D050"/>
                    </a:solidFill>
                  </a:tcPr>
                </a:tc>
                <a:tc>
                  <a:txBody>
                    <a:bodyPr/>
                    <a:lstStyle/>
                    <a:p>
                      <a:endParaRPr lang="zh-CN" altLang="en-US" sz="800" b="1" dirty="0"/>
                    </a:p>
                  </a:txBody>
                  <a:tcPr>
                    <a:solidFill>
                      <a:srgbClr val="92D050"/>
                    </a:solidFill>
                  </a:tcPr>
                </a:tc>
              </a:tr>
            </a:tbl>
          </a:graphicData>
        </a:graphic>
      </p:graphicFrame>
      <p:graphicFrame>
        <p:nvGraphicFramePr>
          <p:cNvPr id="60" name="表格 59"/>
          <p:cNvGraphicFramePr>
            <a:graphicFrameLocks noGrp="1"/>
          </p:cNvGraphicFramePr>
          <p:nvPr>
            <p:extLst>
              <p:ext uri="{D42A27DB-BD31-4B8C-83A1-F6EECF244321}">
                <p14:modId xmlns:p14="http://schemas.microsoft.com/office/powerpoint/2010/main" val="551303539"/>
              </p:ext>
            </p:extLst>
          </p:nvPr>
        </p:nvGraphicFramePr>
        <p:xfrm>
          <a:off x="5328084" y="4619880"/>
          <a:ext cx="1476165" cy="1066800"/>
        </p:xfrm>
        <a:graphic>
          <a:graphicData uri="http://schemas.openxmlformats.org/drawingml/2006/table">
            <a:tbl>
              <a:tblPr firstRow="1" bandRow="1">
                <a:tableStyleId>{5940675A-B579-460E-94D1-54222C63F5DA}</a:tableStyleId>
              </a:tblPr>
              <a:tblGrid>
                <a:gridCol w="295233"/>
                <a:gridCol w="295233"/>
                <a:gridCol w="295233"/>
                <a:gridCol w="295233"/>
                <a:gridCol w="295233"/>
              </a:tblGrid>
              <a:tr h="133342">
                <a:tc>
                  <a:txBody>
                    <a:bodyPr/>
                    <a:lstStyle/>
                    <a:p>
                      <a:r>
                        <a:rPr lang="en-US" altLang="zh-CN" sz="800" b="1" dirty="0" smtClean="0"/>
                        <a:t>1</a:t>
                      </a:r>
                      <a:endParaRPr lang="zh-CN" altLang="en-US" sz="800" b="1" dirty="0"/>
                    </a:p>
                  </a:txBody>
                  <a:tcPr>
                    <a:solidFill>
                      <a:srgbClr val="92D050"/>
                    </a:solidFill>
                  </a:tcPr>
                </a:tc>
                <a:tc>
                  <a:txBody>
                    <a:bodyPr/>
                    <a:lstStyle/>
                    <a:p>
                      <a:r>
                        <a:rPr lang="en-US" altLang="zh-CN" sz="800" b="1" dirty="0" smtClean="0"/>
                        <a:t>1</a:t>
                      </a:r>
                      <a:endParaRPr lang="zh-CN" altLang="en-US" sz="800" b="1" dirty="0"/>
                    </a:p>
                  </a:txBody>
                  <a:tcPr>
                    <a:solidFill>
                      <a:srgbClr val="92D050"/>
                    </a:solidFill>
                  </a:tcPr>
                </a:tc>
                <a:tc>
                  <a:txBody>
                    <a:bodyPr/>
                    <a:lstStyle/>
                    <a:p>
                      <a:r>
                        <a:rPr lang="en-US" altLang="zh-CN" sz="800" b="1" dirty="0" smtClean="0"/>
                        <a:t>1</a:t>
                      </a:r>
                      <a:endParaRPr lang="zh-CN" altLang="en-US" sz="800" b="1" dirty="0"/>
                    </a:p>
                  </a:txBody>
                  <a:tcPr>
                    <a:solidFill>
                      <a:srgbClr val="92D050"/>
                    </a:solidFill>
                  </a:tcPr>
                </a:tc>
                <a:tc>
                  <a:txBody>
                    <a:bodyPr/>
                    <a:lstStyle/>
                    <a:p>
                      <a:r>
                        <a:rPr lang="en-US" altLang="zh-CN" sz="800" b="1" dirty="0" smtClean="0"/>
                        <a:t>0</a:t>
                      </a:r>
                      <a:endParaRPr lang="zh-CN" altLang="en-US" sz="800" b="1" dirty="0"/>
                    </a:p>
                  </a:txBody>
                  <a:tcPr>
                    <a:solidFill>
                      <a:srgbClr val="92D050"/>
                    </a:solidFill>
                  </a:tcPr>
                </a:tc>
                <a:tc>
                  <a:txBody>
                    <a:bodyPr/>
                    <a:lstStyle/>
                    <a:p>
                      <a:r>
                        <a:rPr lang="en-US" altLang="zh-CN" sz="800" b="1" dirty="0" smtClean="0"/>
                        <a:t>1</a:t>
                      </a:r>
                      <a:endParaRPr lang="zh-CN" altLang="en-US" sz="800" b="1" dirty="0"/>
                    </a:p>
                  </a:txBody>
                  <a:tcPr>
                    <a:solidFill>
                      <a:srgbClr val="92D050"/>
                    </a:solidFill>
                  </a:tcPr>
                </a:tc>
              </a:tr>
              <a:tr h="133342">
                <a:tc>
                  <a:txBody>
                    <a:bodyPr/>
                    <a:lstStyle/>
                    <a:p>
                      <a:r>
                        <a:rPr lang="en-US" altLang="zh-CN" sz="800" b="1" dirty="0" smtClean="0"/>
                        <a:t>1</a:t>
                      </a:r>
                      <a:endParaRPr lang="zh-CN" altLang="en-US" sz="800" b="1" dirty="0"/>
                    </a:p>
                  </a:txBody>
                  <a:tcPr>
                    <a:solidFill>
                      <a:srgbClr val="92D050"/>
                    </a:solidFill>
                  </a:tcPr>
                </a:tc>
                <a:tc>
                  <a:txBody>
                    <a:bodyPr/>
                    <a:lstStyle/>
                    <a:p>
                      <a:r>
                        <a:rPr lang="en-US" altLang="zh-CN" sz="800" b="1" dirty="0" smtClean="0"/>
                        <a:t>0</a:t>
                      </a:r>
                      <a:endParaRPr lang="zh-CN" altLang="en-US" sz="800" b="1" dirty="0"/>
                    </a:p>
                  </a:txBody>
                  <a:tcPr>
                    <a:solidFill>
                      <a:srgbClr val="92D050"/>
                    </a:solidFill>
                  </a:tcPr>
                </a:tc>
                <a:tc>
                  <a:txBody>
                    <a:bodyPr/>
                    <a:lstStyle/>
                    <a:p>
                      <a:r>
                        <a:rPr lang="en-US" altLang="zh-CN" sz="800" b="1" dirty="0" smtClean="0"/>
                        <a:t>1</a:t>
                      </a:r>
                      <a:endParaRPr lang="zh-CN" altLang="en-US" sz="800" b="1" dirty="0"/>
                    </a:p>
                  </a:txBody>
                  <a:tcPr>
                    <a:solidFill>
                      <a:srgbClr val="92D050"/>
                    </a:solidFill>
                  </a:tcPr>
                </a:tc>
                <a:tc>
                  <a:txBody>
                    <a:bodyPr/>
                    <a:lstStyle/>
                    <a:p>
                      <a:r>
                        <a:rPr lang="en-US" altLang="zh-CN" sz="800" b="1" dirty="0" smtClean="0"/>
                        <a:t>0</a:t>
                      </a:r>
                      <a:endParaRPr lang="zh-CN" altLang="en-US" sz="800" b="1" dirty="0"/>
                    </a:p>
                  </a:txBody>
                  <a:tcPr>
                    <a:solidFill>
                      <a:srgbClr val="92D050"/>
                    </a:solidFill>
                  </a:tcPr>
                </a:tc>
                <a:tc>
                  <a:txBody>
                    <a:bodyPr/>
                    <a:lstStyle/>
                    <a:p>
                      <a:r>
                        <a:rPr lang="en-US" altLang="zh-CN" sz="800" b="1" dirty="0" smtClean="0"/>
                        <a:t>0</a:t>
                      </a:r>
                      <a:endParaRPr lang="zh-CN" altLang="en-US" sz="800" b="1" dirty="0"/>
                    </a:p>
                  </a:txBody>
                  <a:tcPr>
                    <a:solidFill>
                      <a:srgbClr val="92D050"/>
                    </a:solidFill>
                  </a:tcPr>
                </a:tc>
              </a:tr>
              <a:tr h="133342">
                <a:tc>
                  <a:txBody>
                    <a:bodyPr/>
                    <a:lstStyle/>
                    <a:p>
                      <a:r>
                        <a:rPr lang="en-US" altLang="zh-CN" sz="800" b="1" dirty="0" smtClean="0"/>
                        <a:t>1</a:t>
                      </a:r>
                      <a:endParaRPr lang="zh-CN" altLang="en-US" sz="800" b="1" dirty="0"/>
                    </a:p>
                  </a:txBody>
                  <a:tcPr>
                    <a:solidFill>
                      <a:srgbClr val="92D050"/>
                    </a:solidFill>
                  </a:tcPr>
                </a:tc>
                <a:tc>
                  <a:txBody>
                    <a:bodyPr/>
                    <a:lstStyle/>
                    <a:p>
                      <a:r>
                        <a:rPr lang="en-US" altLang="zh-CN" sz="800" b="1" dirty="0" smtClean="0"/>
                        <a:t>0</a:t>
                      </a:r>
                      <a:endParaRPr lang="zh-CN" altLang="en-US" sz="800" b="1" dirty="0"/>
                    </a:p>
                  </a:txBody>
                  <a:tcPr>
                    <a:solidFill>
                      <a:srgbClr val="92D050"/>
                    </a:solidFill>
                  </a:tcPr>
                </a:tc>
                <a:tc>
                  <a:txBody>
                    <a:bodyPr/>
                    <a:lstStyle/>
                    <a:p>
                      <a:r>
                        <a:rPr lang="en-US" altLang="zh-CN" sz="800" b="1" dirty="0" smtClean="0"/>
                        <a:t>1</a:t>
                      </a:r>
                      <a:endParaRPr lang="zh-CN" altLang="en-US" sz="800" b="1" dirty="0"/>
                    </a:p>
                  </a:txBody>
                  <a:tcPr>
                    <a:solidFill>
                      <a:srgbClr val="92D050"/>
                    </a:solidFill>
                  </a:tcPr>
                </a:tc>
                <a:tc>
                  <a:txBody>
                    <a:bodyPr/>
                    <a:lstStyle/>
                    <a:p>
                      <a:r>
                        <a:rPr lang="en-US" altLang="zh-CN" sz="800" b="1" dirty="0" smtClean="0"/>
                        <a:t>1</a:t>
                      </a:r>
                      <a:endParaRPr lang="zh-CN" altLang="en-US" sz="800" b="1" dirty="0"/>
                    </a:p>
                  </a:txBody>
                  <a:tcPr>
                    <a:solidFill>
                      <a:srgbClr val="92D050"/>
                    </a:solidFill>
                  </a:tcPr>
                </a:tc>
                <a:tc>
                  <a:txBody>
                    <a:bodyPr/>
                    <a:lstStyle/>
                    <a:p>
                      <a:r>
                        <a:rPr lang="en-US" altLang="zh-CN" sz="800" b="1" dirty="0" smtClean="0"/>
                        <a:t>1</a:t>
                      </a:r>
                      <a:endParaRPr lang="zh-CN" altLang="en-US" sz="800" b="1" dirty="0"/>
                    </a:p>
                  </a:txBody>
                  <a:tcPr>
                    <a:solidFill>
                      <a:srgbClr val="92D050"/>
                    </a:solidFill>
                  </a:tcPr>
                </a:tc>
              </a:tr>
              <a:tr h="133342">
                <a:tc>
                  <a:txBody>
                    <a:bodyPr/>
                    <a:lstStyle/>
                    <a:p>
                      <a:r>
                        <a:rPr lang="en-US" altLang="zh-CN" sz="800" b="1" dirty="0" smtClean="0"/>
                        <a:t>1</a:t>
                      </a:r>
                      <a:endParaRPr lang="zh-CN" altLang="en-US" sz="800" b="1" dirty="0"/>
                    </a:p>
                  </a:txBody>
                  <a:tcPr>
                    <a:solidFill>
                      <a:srgbClr val="92D050"/>
                    </a:solidFill>
                  </a:tcPr>
                </a:tc>
                <a:tc>
                  <a:txBody>
                    <a:bodyPr/>
                    <a:lstStyle/>
                    <a:p>
                      <a:r>
                        <a:rPr lang="en-US" altLang="zh-CN" sz="800" b="1" dirty="0" smtClean="0"/>
                        <a:t>0</a:t>
                      </a:r>
                      <a:endParaRPr lang="zh-CN" altLang="en-US" sz="800" b="1" dirty="0"/>
                    </a:p>
                  </a:txBody>
                  <a:tcPr>
                    <a:solidFill>
                      <a:srgbClr val="92D050"/>
                    </a:solidFill>
                  </a:tcPr>
                </a:tc>
                <a:tc>
                  <a:txBody>
                    <a:bodyPr/>
                    <a:lstStyle/>
                    <a:p>
                      <a:r>
                        <a:rPr lang="en-US" altLang="zh-CN" sz="800" b="1" dirty="0" smtClean="0"/>
                        <a:t>1</a:t>
                      </a:r>
                      <a:endParaRPr lang="zh-CN" altLang="en-US" sz="800" b="1" dirty="0"/>
                    </a:p>
                  </a:txBody>
                  <a:tcPr>
                    <a:solidFill>
                      <a:srgbClr val="92D050"/>
                    </a:solidFill>
                  </a:tcPr>
                </a:tc>
                <a:tc>
                  <a:txBody>
                    <a:bodyPr/>
                    <a:lstStyle/>
                    <a:p>
                      <a:r>
                        <a:rPr lang="en-US" altLang="zh-CN" sz="800" b="1" dirty="0" smtClean="0"/>
                        <a:t>0</a:t>
                      </a:r>
                      <a:endParaRPr lang="zh-CN" altLang="en-US" sz="800" b="1" dirty="0"/>
                    </a:p>
                  </a:txBody>
                  <a:tcPr>
                    <a:solidFill>
                      <a:srgbClr val="92D050"/>
                    </a:solidFill>
                  </a:tcPr>
                </a:tc>
                <a:tc>
                  <a:txBody>
                    <a:bodyPr/>
                    <a:lstStyle/>
                    <a:p>
                      <a:r>
                        <a:rPr lang="en-US" altLang="zh-CN" sz="800" b="1" dirty="0" smtClean="0"/>
                        <a:t>1</a:t>
                      </a:r>
                      <a:endParaRPr lang="zh-CN" altLang="en-US" sz="800" b="1" dirty="0"/>
                    </a:p>
                  </a:txBody>
                  <a:tcPr>
                    <a:solidFill>
                      <a:srgbClr val="92D050"/>
                    </a:solidFill>
                  </a:tcPr>
                </a:tc>
              </a:tr>
              <a:tr h="202488">
                <a:tc>
                  <a:txBody>
                    <a:bodyPr/>
                    <a:lstStyle/>
                    <a:p>
                      <a:r>
                        <a:rPr lang="en-US" altLang="zh-CN" sz="800" b="1" dirty="0" smtClean="0"/>
                        <a:t>1</a:t>
                      </a:r>
                      <a:endParaRPr lang="zh-CN" altLang="en-US" sz="800" b="1" dirty="0"/>
                    </a:p>
                  </a:txBody>
                  <a:tcPr>
                    <a:solidFill>
                      <a:srgbClr val="92D050"/>
                    </a:solidFill>
                  </a:tcPr>
                </a:tc>
                <a:tc>
                  <a:txBody>
                    <a:bodyPr/>
                    <a:lstStyle/>
                    <a:p>
                      <a:r>
                        <a:rPr lang="en-US" altLang="zh-CN" sz="800" b="1" dirty="0" smtClean="0"/>
                        <a:t>0</a:t>
                      </a:r>
                      <a:endParaRPr lang="zh-CN" altLang="en-US" sz="800" b="1" dirty="0"/>
                    </a:p>
                  </a:txBody>
                  <a:tcPr>
                    <a:solidFill>
                      <a:srgbClr val="92D050"/>
                    </a:solidFill>
                  </a:tcPr>
                </a:tc>
                <a:tc>
                  <a:txBody>
                    <a:bodyPr/>
                    <a:lstStyle/>
                    <a:p>
                      <a:r>
                        <a:rPr lang="en-US" altLang="zh-CN" sz="800" b="1" dirty="0" smtClean="0"/>
                        <a:t>1</a:t>
                      </a:r>
                      <a:endParaRPr lang="zh-CN" altLang="en-US" sz="800" b="1" dirty="0"/>
                    </a:p>
                  </a:txBody>
                  <a:tcPr>
                    <a:solidFill>
                      <a:srgbClr val="92D050"/>
                    </a:solidFill>
                  </a:tcPr>
                </a:tc>
                <a:tc>
                  <a:txBody>
                    <a:bodyPr/>
                    <a:lstStyle/>
                    <a:p>
                      <a:r>
                        <a:rPr lang="en-US" altLang="zh-CN" sz="800" b="1" dirty="0" smtClean="0"/>
                        <a:t>0</a:t>
                      </a:r>
                      <a:endParaRPr lang="zh-CN" altLang="en-US" sz="800" b="1" dirty="0"/>
                    </a:p>
                  </a:txBody>
                  <a:tcPr>
                    <a:solidFill>
                      <a:srgbClr val="92D050"/>
                    </a:solidFill>
                  </a:tcPr>
                </a:tc>
                <a:tc>
                  <a:txBody>
                    <a:bodyPr/>
                    <a:lstStyle/>
                    <a:p>
                      <a:r>
                        <a:rPr lang="en-US" altLang="zh-CN" sz="800" b="1" dirty="0" smtClean="0"/>
                        <a:t>1</a:t>
                      </a:r>
                      <a:endParaRPr lang="zh-CN" altLang="en-US" sz="800" b="1" dirty="0"/>
                    </a:p>
                  </a:txBody>
                  <a:tcPr>
                    <a:solidFill>
                      <a:srgbClr val="92D050"/>
                    </a:solidFill>
                  </a:tcPr>
                </a:tc>
              </a:tr>
            </a:tbl>
          </a:graphicData>
        </a:graphic>
      </p:graphicFrame>
      <p:sp>
        <p:nvSpPr>
          <p:cNvPr id="61" name="TextBox 60"/>
          <p:cNvSpPr txBox="1"/>
          <p:nvPr/>
        </p:nvSpPr>
        <p:spPr bwMode="auto">
          <a:xfrm>
            <a:off x="2394485" y="2749892"/>
            <a:ext cx="1421431" cy="307771"/>
          </a:xfrm>
          <a:prstGeom prst="rect">
            <a:avLst/>
          </a:prstGeom>
          <a:noFill/>
          <a:ln w="9525">
            <a:noFill/>
            <a:miter lim="800000"/>
            <a:headEnd/>
            <a:tailEnd/>
          </a:ln>
        </p:spPr>
        <p:txBody>
          <a:bodyPr wrap="square" lIns="91433" tIns="45717" rIns="91433" bIns="45717" rtlCol="0">
            <a:spAutoFit/>
          </a:bodyPr>
          <a:lstStyle/>
          <a:p>
            <a:pPr algn="ctr"/>
            <a:r>
              <a:rPr lang="en-US" altLang="zh-CN" sz="1400" dirty="0" smtClean="0">
                <a:latin typeface="+mn-lt"/>
                <a:ea typeface="+mn-ea"/>
                <a:cs typeface="Arial" pitchFamily="34" charset="0"/>
              </a:rPr>
              <a:t>VM1</a:t>
            </a:r>
            <a:r>
              <a:rPr lang="zh-CN" altLang="en-US" sz="1400" dirty="0" smtClean="0">
                <a:latin typeface="+mn-lt"/>
                <a:ea typeface="+mn-ea"/>
                <a:cs typeface="Arial" pitchFamily="34" charset="0"/>
              </a:rPr>
              <a:t>差分卷</a:t>
            </a:r>
            <a:endParaRPr lang="zh-CN" altLang="en-US" sz="1400" dirty="0">
              <a:latin typeface="+mn-lt"/>
              <a:ea typeface="+mn-ea"/>
              <a:cs typeface="Arial" pitchFamily="34" charset="0"/>
            </a:endParaRPr>
          </a:p>
        </p:txBody>
      </p:sp>
      <p:sp>
        <p:nvSpPr>
          <p:cNvPr id="62" name="TextBox 61"/>
          <p:cNvSpPr txBox="1"/>
          <p:nvPr/>
        </p:nvSpPr>
        <p:spPr bwMode="auto">
          <a:xfrm>
            <a:off x="5680645" y="2734016"/>
            <a:ext cx="1123603" cy="307771"/>
          </a:xfrm>
          <a:prstGeom prst="rect">
            <a:avLst/>
          </a:prstGeom>
          <a:noFill/>
          <a:ln w="9525">
            <a:noFill/>
            <a:miter lim="800000"/>
            <a:headEnd/>
            <a:tailEnd/>
          </a:ln>
        </p:spPr>
        <p:txBody>
          <a:bodyPr wrap="square" lIns="91433" tIns="45717" rIns="91433" bIns="45717" rtlCol="0">
            <a:spAutoFit/>
          </a:bodyPr>
          <a:lstStyle/>
          <a:p>
            <a:pPr algn="ctr"/>
            <a:r>
              <a:rPr lang="en-US" altLang="zh-CN" sz="1400" dirty="0" smtClean="0">
                <a:latin typeface="+mn-lt"/>
                <a:ea typeface="+mn-ea"/>
                <a:cs typeface="Arial" pitchFamily="34" charset="0"/>
              </a:rPr>
              <a:t>VM2</a:t>
            </a:r>
            <a:r>
              <a:rPr lang="zh-CN" altLang="en-US" sz="1400" dirty="0" smtClean="0">
                <a:latin typeface="+mn-lt"/>
                <a:ea typeface="+mn-ea"/>
                <a:cs typeface="Arial" pitchFamily="34" charset="0"/>
              </a:rPr>
              <a:t>差分卷</a:t>
            </a:r>
            <a:endParaRPr lang="zh-CN" altLang="en-US" sz="1400" dirty="0">
              <a:latin typeface="+mn-lt"/>
              <a:ea typeface="+mn-ea"/>
              <a:cs typeface="Arial" pitchFamily="34" charset="0"/>
            </a:endParaRPr>
          </a:p>
        </p:txBody>
      </p:sp>
      <p:sp>
        <p:nvSpPr>
          <p:cNvPr id="63" name="TextBox 62"/>
          <p:cNvSpPr txBox="1"/>
          <p:nvPr/>
        </p:nvSpPr>
        <p:spPr bwMode="auto">
          <a:xfrm>
            <a:off x="2363440" y="5905346"/>
            <a:ext cx="1512168" cy="307771"/>
          </a:xfrm>
          <a:prstGeom prst="rect">
            <a:avLst/>
          </a:prstGeom>
          <a:noFill/>
          <a:ln w="9525">
            <a:noFill/>
            <a:miter lim="800000"/>
            <a:headEnd/>
            <a:tailEnd/>
          </a:ln>
        </p:spPr>
        <p:txBody>
          <a:bodyPr wrap="square" lIns="91433" tIns="45717" rIns="91433" bIns="45717" rtlCol="0">
            <a:spAutoFit/>
          </a:bodyPr>
          <a:lstStyle/>
          <a:p>
            <a:pPr algn="ctr"/>
            <a:r>
              <a:rPr lang="en-US" altLang="zh-CN" sz="1400" dirty="0" smtClean="0">
                <a:latin typeface="+mn-lt"/>
                <a:ea typeface="+mn-ea"/>
                <a:cs typeface="Arial" pitchFamily="34" charset="0"/>
              </a:rPr>
              <a:t>VM1</a:t>
            </a:r>
            <a:r>
              <a:rPr lang="zh-CN" altLang="en-US" sz="1400" dirty="0" smtClean="0">
                <a:latin typeface="+mn-lt"/>
                <a:ea typeface="+mn-ea"/>
                <a:cs typeface="Arial" pitchFamily="34" charset="0"/>
              </a:rPr>
              <a:t>链接克隆卷</a:t>
            </a:r>
            <a:endParaRPr lang="zh-CN" altLang="en-US" sz="1400" dirty="0">
              <a:latin typeface="+mn-lt"/>
              <a:ea typeface="+mn-ea"/>
              <a:cs typeface="Arial" pitchFamily="34" charset="0"/>
            </a:endParaRPr>
          </a:p>
        </p:txBody>
      </p:sp>
      <p:sp>
        <p:nvSpPr>
          <p:cNvPr id="64" name="TextBox 63"/>
          <p:cNvSpPr txBox="1"/>
          <p:nvPr/>
        </p:nvSpPr>
        <p:spPr bwMode="auto">
          <a:xfrm>
            <a:off x="5318725" y="5901333"/>
            <a:ext cx="1476165" cy="307771"/>
          </a:xfrm>
          <a:prstGeom prst="rect">
            <a:avLst/>
          </a:prstGeom>
          <a:noFill/>
          <a:ln w="9525">
            <a:noFill/>
            <a:miter lim="800000"/>
            <a:headEnd/>
            <a:tailEnd/>
          </a:ln>
        </p:spPr>
        <p:txBody>
          <a:bodyPr wrap="square" lIns="91433" tIns="45717" rIns="91433" bIns="45717" rtlCol="0">
            <a:spAutoFit/>
          </a:bodyPr>
          <a:lstStyle/>
          <a:p>
            <a:pPr algn="ctr"/>
            <a:r>
              <a:rPr lang="en-US" altLang="zh-CN" sz="1400" dirty="0" smtClean="0">
                <a:latin typeface="+mn-lt"/>
                <a:ea typeface="+mn-ea"/>
                <a:cs typeface="Arial" pitchFamily="34" charset="0"/>
              </a:rPr>
              <a:t>VM2</a:t>
            </a:r>
            <a:r>
              <a:rPr lang="zh-CN" altLang="en-US" sz="1400" dirty="0" smtClean="0">
                <a:latin typeface="+mn-lt"/>
                <a:ea typeface="+mn-ea"/>
                <a:cs typeface="Arial" pitchFamily="34" charset="0"/>
              </a:rPr>
              <a:t>链接克隆卷</a:t>
            </a:r>
            <a:endParaRPr lang="zh-CN" altLang="en-US" sz="1400" dirty="0">
              <a:latin typeface="+mn-lt"/>
              <a:ea typeface="+mn-ea"/>
              <a:cs typeface="Arial" pitchFamily="34" charset="0"/>
            </a:endParaRPr>
          </a:p>
        </p:txBody>
      </p:sp>
      <p:cxnSp>
        <p:nvCxnSpPr>
          <p:cNvPr id="65" name="直接箭头连接符 64"/>
          <p:cNvCxnSpPr/>
          <p:nvPr/>
        </p:nvCxnSpPr>
        <p:spPr bwMode="auto">
          <a:xfrm flipH="1">
            <a:off x="3635896" y="2517918"/>
            <a:ext cx="432048" cy="54006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6" name="直接箭头连接符 65"/>
          <p:cNvCxnSpPr/>
          <p:nvPr/>
        </p:nvCxnSpPr>
        <p:spPr bwMode="auto">
          <a:xfrm>
            <a:off x="5364088" y="2517918"/>
            <a:ext cx="360040" cy="54006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7" name="直接箭头连接符 66"/>
          <p:cNvCxnSpPr/>
          <p:nvPr/>
        </p:nvCxnSpPr>
        <p:spPr bwMode="auto">
          <a:xfrm>
            <a:off x="3131840" y="4174102"/>
            <a:ext cx="0" cy="36004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8" name="直接箭头连接符 67"/>
          <p:cNvCxnSpPr/>
          <p:nvPr/>
        </p:nvCxnSpPr>
        <p:spPr bwMode="auto">
          <a:xfrm>
            <a:off x="6084168" y="4318118"/>
            <a:ext cx="0" cy="32403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nvGrpSpPr>
          <p:cNvPr id="69" name="组合 68"/>
          <p:cNvGrpSpPr/>
          <p:nvPr/>
        </p:nvGrpSpPr>
        <p:grpSpPr>
          <a:xfrm>
            <a:off x="5436096" y="1941854"/>
            <a:ext cx="795337" cy="668337"/>
            <a:chOff x="3599892" y="1736812"/>
            <a:chExt cx="795337" cy="668337"/>
          </a:xfrm>
        </p:grpSpPr>
        <p:sp>
          <p:nvSpPr>
            <p:cNvPr id="70" name="Freeform 412"/>
            <p:cNvSpPr>
              <a:spLocks noChangeAspect="1"/>
            </p:cNvSpPr>
            <p:nvPr/>
          </p:nvSpPr>
          <p:spPr bwMode="auto">
            <a:xfrm>
              <a:off x="4265054" y="2252749"/>
              <a:ext cx="95250" cy="107950"/>
            </a:xfrm>
            <a:custGeom>
              <a:avLst/>
              <a:gdLst/>
              <a:ahLst/>
              <a:cxnLst>
                <a:cxn ang="0">
                  <a:pos x="0" y="56"/>
                </a:cxn>
                <a:cxn ang="0">
                  <a:pos x="4" y="68"/>
                </a:cxn>
                <a:cxn ang="0">
                  <a:pos x="60" y="8"/>
                </a:cxn>
                <a:cxn ang="0">
                  <a:pos x="60" y="0"/>
                </a:cxn>
                <a:cxn ang="0">
                  <a:pos x="12" y="38"/>
                </a:cxn>
                <a:cxn ang="0">
                  <a:pos x="0" y="56"/>
                </a:cxn>
              </a:cxnLst>
              <a:rect l="0" t="0" r="r" b="b"/>
              <a:pathLst>
                <a:path w="60" h="68">
                  <a:moveTo>
                    <a:pt x="0" y="56"/>
                  </a:moveTo>
                  <a:lnTo>
                    <a:pt x="4" y="68"/>
                  </a:lnTo>
                  <a:lnTo>
                    <a:pt x="60" y="8"/>
                  </a:lnTo>
                  <a:lnTo>
                    <a:pt x="60" y="0"/>
                  </a:lnTo>
                  <a:lnTo>
                    <a:pt x="12" y="38"/>
                  </a:lnTo>
                  <a:lnTo>
                    <a:pt x="0" y="56"/>
                  </a:lnTo>
                  <a:close/>
                </a:path>
              </a:pathLst>
            </a:custGeom>
            <a:solidFill>
              <a:srgbClr val="0B3C68"/>
            </a:solidFill>
            <a:ln w="9525">
              <a:noFill/>
              <a:round/>
              <a:headEnd/>
              <a:tailEnd/>
            </a:ln>
          </p:spPr>
          <p:txBody>
            <a:bodyPr/>
            <a:lstStyle/>
            <a:p>
              <a:endParaRPr lang="zh-CN" altLang="en-US" sz="1400">
                <a:latin typeface="+mn-lt"/>
                <a:ea typeface="+mn-ea"/>
              </a:endParaRPr>
            </a:p>
          </p:txBody>
        </p:sp>
        <p:sp>
          <p:nvSpPr>
            <p:cNvPr id="71" name="Freeform 413"/>
            <p:cNvSpPr>
              <a:spLocks noChangeAspect="1"/>
            </p:cNvSpPr>
            <p:nvPr/>
          </p:nvSpPr>
          <p:spPr bwMode="auto">
            <a:xfrm>
              <a:off x="3922154" y="2246399"/>
              <a:ext cx="349250" cy="117475"/>
            </a:xfrm>
            <a:custGeom>
              <a:avLst/>
              <a:gdLst/>
              <a:ahLst/>
              <a:cxnLst>
                <a:cxn ang="0">
                  <a:pos x="220" y="66"/>
                </a:cxn>
                <a:cxn ang="0">
                  <a:pos x="0" y="0"/>
                </a:cxn>
                <a:cxn ang="0">
                  <a:pos x="0" y="4"/>
                </a:cxn>
                <a:cxn ang="0">
                  <a:pos x="220" y="74"/>
                </a:cxn>
                <a:cxn ang="0">
                  <a:pos x="220" y="66"/>
                </a:cxn>
              </a:cxnLst>
              <a:rect l="0" t="0" r="r" b="b"/>
              <a:pathLst>
                <a:path w="220" h="74">
                  <a:moveTo>
                    <a:pt x="220" y="66"/>
                  </a:moveTo>
                  <a:lnTo>
                    <a:pt x="0" y="0"/>
                  </a:lnTo>
                  <a:lnTo>
                    <a:pt x="0" y="4"/>
                  </a:lnTo>
                  <a:lnTo>
                    <a:pt x="220" y="74"/>
                  </a:lnTo>
                  <a:lnTo>
                    <a:pt x="220" y="66"/>
                  </a:lnTo>
                  <a:close/>
                </a:path>
              </a:pathLst>
            </a:custGeom>
            <a:solidFill>
              <a:srgbClr val="8BA6BD"/>
            </a:solidFill>
            <a:ln w="9525">
              <a:noFill/>
              <a:round/>
              <a:headEnd/>
              <a:tailEnd/>
            </a:ln>
          </p:spPr>
          <p:txBody>
            <a:bodyPr/>
            <a:lstStyle/>
            <a:p>
              <a:endParaRPr lang="zh-CN" altLang="en-US" sz="1400">
                <a:latin typeface="+mn-lt"/>
                <a:ea typeface="+mn-ea"/>
              </a:endParaRPr>
            </a:p>
          </p:txBody>
        </p:sp>
        <p:sp>
          <p:nvSpPr>
            <p:cNvPr id="72" name="Freeform 414"/>
            <p:cNvSpPr>
              <a:spLocks noChangeAspect="1"/>
            </p:cNvSpPr>
            <p:nvPr/>
          </p:nvSpPr>
          <p:spPr bwMode="auto">
            <a:xfrm>
              <a:off x="3922154" y="2160674"/>
              <a:ext cx="441325" cy="193675"/>
            </a:xfrm>
            <a:custGeom>
              <a:avLst/>
              <a:gdLst/>
              <a:ahLst/>
              <a:cxnLst>
                <a:cxn ang="0">
                  <a:pos x="56" y="0"/>
                </a:cxn>
                <a:cxn ang="0">
                  <a:pos x="278" y="56"/>
                </a:cxn>
                <a:cxn ang="0">
                  <a:pos x="220" y="122"/>
                </a:cxn>
                <a:cxn ang="0">
                  <a:pos x="0" y="54"/>
                </a:cxn>
                <a:cxn ang="0">
                  <a:pos x="56" y="0"/>
                </a:cxn>
              </a:cxnLst>
              <a:rect l="0" t="0" r="r" b="b"/>
              <a:pathLst>
                <a:path w="278" h="122">
                  <a:moveTo>
                    <a:pt x="56" y="0"/>
                  </a:moveTo>
                  <a:lnTo>
                    <a:pt x="278" y="56"/>
                  </a:lnTo>
                  <a:lnTo>
                    <a:pt x="220" y="122"/>
                  </a:lnTo>
                  <a:lnTo>
                    <a:pt x="0" y="54"/>
                  </a:lnTo>
                  <a:lnTo>
                    <a:pt x="56" y="0"/>
                  </a:lnTo>
                  <a:close/>
                </a:path>
              </a:pathLst>
            </a:custGeom>
            <a:solidFill>
              <a:srgbClr val="456488"/>
            </a:solidFill>
            <a:ln w="9525">
              <a:noFill/>
              <a:round/>
              <a:headEnd/>
              <a:tailEnd/>
            </a:ln>
          </p:spPr>
          <p:txBody>
            <a:bodyPr/>
            <a:lstStyle/>
            <a:p>
              <a:endParaRPr lang="zh-CN" altLang="en-US" sz="1400">
                <a:latin typeface="+mn-lt"/>
                <a:ea typeface="+mn-ea"/>
              </a:endParaRPr>
            </a:p>
          </p:txBody>
        </p:sp>
        <p:sp>
          <p:nvSpPr>
            <p:cNvPr id="73" name="Freeform 415"/>
            <p:cNvSpPr>
              <a:spLocks noChangeAspect="1"/>
            </p:cNvSpPr>
            <p:nvPr/>
          </p:nvSpPr>
          <p:spPr bwMode="auto">
            <a:xfrm>
              <a:off x="4045979" y="1786024"/>
              <a:ext cx="349250" cy="34925"/>
            </a:xfrm>
            <a:custGeom>
              <a:avLst/>
              <a:gdLst/>
              <a:ahLst/>
              <a:cxnLst>
                <a:cxn ang="0">
                  <a:pos x="4" y="0"/>
                </a:cxn>
                <a:cxn ang="0">
                  <a:pos x="52" y="1"/>
                </a:cxn>
                <a:cxn ang="0">
                  <a:pos x="107" y="8"/>
                </a:cxn>
                <a:cxn ang="0">
                  <a:pos x="110" y="10"/>
                </a:cxn>
                <a:cxn ang="0">
                  <a:pos x="106" y="11"/>
                </a:cxn>
                <a:cxn ang="0">
                  <a:pos x="0" y="3"/>
                </a:cxn>
                <a:cxn ang="0">
                  <a:pos x="4" y="0"/>
                </a:cxn>
              </a:cxnLst>
              <a:rect l="0" t="0" r="r" b="b"/>
              <a:pathLst>
                <a:path w="110" h="11">
                  <a:moveTo>
                    <a:pt x="4" y="0"/>
                  </a:moveTo>
                  <a:cubicBezTo>
                    <a:pt x="4" y="0"/>
                    <a:pt x="40" y="1"/>
                    <a:pt x="52" y="1"/>
                  </a:cubicBezTo>
                  <a:cubicBezTo>
                    <a:pt x="64" y="2"/>
                    <a:pt x="107" y="8"/>
                    <a:pt x="107" y="8"/>
                  </a:cubicBezTo>
                  <a:cubicBezTo>
                    <a:pt x="107" y="8"/>
                    <a:pt x="110" y="8"/>
                    <a:pt x="110" y="10"/>
                  </a:cubicBezTo>
                  <a:cubicBezTo>
                    <a:pt x="109" y="11"/>
                    <a:pt x="106" y="11"/>
                    <a:pt x="106" y="11"/>
                  </a:cubicBezTo>
                  <a:cubicBezTo>
                    <a:pt x="0" y="3"/>
                    <a:pt x="0" y="3"/>
                    <a:pt x="0" y="3"/>
                  </a:cubicBezTo>
                  <a:cubicBezTo>
                    <a:pt x="0" y="3"/>
                    <a:pt x="0" y="0"/>
                    <a:pt x="4" y="0"/>
                  </a:cubicBezTo>
                  <a:close/>
                </a:path>
              </a:pathLst>
            </a:custGeom>
            <a:solidFill>
              <a:srgbClr val="456488"/>
            </a:solidFill>
            <a:ln w="9525">
              <a:noFill/>
              <a:round/>
              <a:headEnd/>
              <a:tailEnd/>
            </a:ln>
          </p:spPr>
          <p:txBody>
            <a:bodyPr/>
            <a:lstStyle/>
            <a:p>
              <a:endParaRPr lang="zh-CN" altLang="en-US" sz="1400">
                <a:latin typeface="+mn-lt"/>
                <a:ea typeface="+mn-ea"/>
              </a:endParaRPr>
            </a:p>
          </p:txBody>
        </p:sp>
        <p:sp>
          <p:nvSpPr>
            <p:cNvPr id="74" name="Freeform 416"/>
            <p:cNvSpPr>
              <a:spLocks noChangeAspect="1"/>
            </p:cNvSpPr>
            <p:nvPr/>
          </p:nvSpPr>
          <p:spPr bwMode="auto">
            <a:xfrm>
              <a:off x="4325379" y="2173374"/>
              <a:ext cx="25400" cy="50800"/>
            </a:xfrm>
            <a:custGeom>
              <a:avLst/>
              <a:gdLst/>
              <a:ahLst/>
              <a:cxnLst>
                <a:cxn ang="0">
                  <a:pos x="8" y="2"/>
                </a:cxn>
                <a:cxn ang="0">
                  <a:pos x="6" y="13"/>
                </a:cxn>
                <a:cxn ang="0">
                  <a:pos x="2" y="16"/>
                </a:cxn>
                <a:cxn ang="0">
                  <a:pos x="0" y="0"/>
                </a:cxn>
                <a:cxn ang="0">
                  <a:pos x="8" y="2"/>
                </a:cxn>
              </a:cxnLst>
              <a:rect l="0" t="0" r="r" b="b"/>
              <a:pathLst>
                <a:path w="8" h="16">
                  <a:moveTo>
                    <a:pt x="8" y="2"/>
                  </a:moveTo>
                  <a:cubicBezTo>
                    <a:pt x="8" y="2"/>
                    <a:pt x="6" y="10"/>
                    <a:pt x="6" y="13"/>
                  </a:cubicBezTo>
                  <a:cubicBezTo>
                    <a:pt x="5" y="15"/>
                    <a:pt x="2" y="16"/>
                    <a:pt x="2" y="16"/>
                  </a:cubicBezTo>
                  <a:cubicBezTo>
                    <a:pt x="0" y="0"/>
                    <a:pt x="0" y="0"/>
                    <a:pt x="0" y="0"/>
                  </a:cubicBezTo>
                  <a:lnTo>
                    <a:pt x="8" y="2"/>
                  </a:lnTo>
                  <a:close/>
                </a:path>
              </a:pathLst>
            </a:custGeom>
            <a:solidFill>
              <a:srgbClr val="0B3C68"/>
            </a:solidFill>
            <a:ln w="9525">
              <a:noFill/>
              <a:round/>
              <a:headEnd/>
              <a:tailEnd/>
            </a:ln>
          </p:spPr>
          <p:txBody>
            <a:bodyPr/>
            <a:lstStyle/>
            <a:p>
              <a:endParaRPr lang="zh-CN" altLang="en-US" sz="1400">
                <a:latin typeface="+mn-lt"/>
                <a:ea typeface="+mn-ea"/>
              </a:endParaRPr>
            </a:p>
          </p:txBody>
        </p:sp>
        <p:sp>
          <p:nvSpPr>
            <p:cNvPr id="75" name="Freeform 417"/>
            <p:cNvSpPr>
              <a:spLocks noChangeAspect="1"/>
            </p:cNvSpPr>
            <p:nvPr/>
          </p:nvSpPr>
          <p:spPr bwMode="auto">
            <a:xfrm>
              <a:off x="4049154" y="2093999"/>
              <a:ext cx="288925" cy="130175"/>
            </a:xfrm>
            <a:custGeom>
              <a:avLst/>
              <a:gdLst/>
              <a:ahLst/>
              <a:cxnLst>
                <a:cxn ang="0">
                  <a:pos x="0" y="0"/>
                </a:cxn>
                <a:cxn ang="0">
                  <a:pos x="1" y="17"/>
                </a:cxn>
                <a:cxn ang="0">
                  <a:pos x="12" y="20"/>
                </a:cxn>
                <a:cxn ang="0">
                  <a:pos x="45" y="23"/>
                </a:cxn>
                <a:cxn ang="0">
                  <a:pos x="77" y="38"/>
                </a:cxn>
                <a:cxn ang="0">
                  <a:pos x="89" y="41"/>
                </a:cxn>
                <a:cxn ang="0">
                  <a:pos x="91" y="23"/>
                </a:cxn>
                <a:cxn ang="0">
                  <a:pos x="0" y="0"/>
                </a:cxn>
              </a:cxnLst>
              <a:rect l="0" t="0" r="r" b="b"/>
              <a:pathLst>
                <a:path w="91" h="41">
                  <a:moveTo>
                    <a:pt x="0" y="0"/>
                  </a:moveTo>
                  <a:cubicBezTo>
                    <a:pt x="0" y="0"/>
                    <a:pt x="1" y="12"/>
                    <a:pt x="1" y="17"/>
                  </a:cubicBezTo>
                  <a:cubicBezTo>
                    <a:pt x="5" y="18"/>
                    <a:pt x="9" y="19"/>
                    <a:pt x="12" y="20"/>
                  </a:cubicBezTo>
                  <a:cubicBezTo>
                    <a:pt x="16" y="20"/>
                    <a:pt x="30" y="18"/>
                    <a:pt x="45" y="23"/>
                  </a:cubicBezTo>
                  <a:cubicBezTo>
                    <a:pt x="59" y="27"/>
                    <a:pt x="71" y="36"/>
                    <a:pt x="77" y="38"/>
                  </a:cubicBezTo>
                  <a:cubicBezTo>
                    <a:pt x="82" y="39"/>
                    <a:pt x="89" y="41"/>
                    <a:pt x="89" y="41"/>
                  </a:cubicBezTo>
                  <a:cubicBezTo>
                    <a:pt x="91" y="23"/>
                    <a:pt x="91" y="23"/>
                    <a:pt x="91" y="23"/>
                  </a:cubicBezTo>
                  <a:lnTo>
                    <a:pt x="0" y="0"/>
                  </a:lnTo>
                  <a:close/>
                </a:path>
              </a:pathLst>
            </a:custGeom>
            <a:solidFill>
              <a:srgbClr val="5D7695"/>
            </a:solidFill>
            <a:ln w="9525">
              <a:noFill/>
              <a:round/>
              <a:headEnd/>
              <a:tailEnd/>
            </a:ln>
          </p:spPr>
          <p:txBody>
            <a:bodyPr/>
            <a:lstStyle/>
            <a:p>
              <a:endParaRPr lang="zh-CN" altLang="en-US" sz="1400">
                <a:latin typeface="+mn-lt"/>
                <a:ea typeface="+mn-ea"/>
              </a:endParaRPr>
            </a:p>
          </p:txBody>
        </p:sp>
        <p:sp>
          <p:nvSpPr>
            <p:cNvPr id="76" name="Freeform 418"/>
            <p:cNvSpPr>
              <a:spLocks noChangeAspect="1"/>
            </p:cNvSpPr>
            <p:nvPr/>
          </p:nvSpPr>
          <p:spPr bwMode="auto">
            <a:xfrm>
              <a:off x="4357129" y="1817774"/>
              <a:ext cx="38100" cy="365125"/>
            </a:xfrm>
            <a:custGeom>
              <a:avLst/>
              <a:gdLst/>
              <a:ahLst/>
              <a:cxnLst>
                <a:cxn ang="0">
                  <a:pos x="2" y="230"/>
                </a:cxn>
                <a:cxn ang="0">
                  <a:pos x="8" y="224"/>
                </a:cxn>
                <a:cxn ang="0">
                  <a:pos x="24" y="0"/>
                </a:cxn>
                <a:cxn ang="0">
                  <a:pos x="18" y="0"/>
                </a:cxn>
                <a:cxn ang="0">
                  <a:pos x="0" y="228"/>
                </a:cxn>
                <a:cxn ang="0">
                  <a:pos x="2" y="230"/>
                </a:cxn>
              </a:cxnLst>
              <a:rect l="0" t="0" r="r" b="b"/>
              <a:pathLst>
                <a:path w="24" h="230">
                  <a:moveTo>
                    <a:pt x="2" y="230"/>
                  </a:moveTo>
                  <a:lnTo>
                    <a:pt x="8" y="224"/>
                  </a:lnTo>
                  <a:lnTo>
                    <a:pt x="24" y="0"/>
                  </a:lnTo>
                  <a:lnTo>
                    <a:pt x="18" y="0"/>
                  </a:lnTo>
                  <a:lnTo>
                    <a:pt x="0" y="228"/>
                  </a:lnTo>
                  <a:lnTo>
                    <a:pt x="2" y="230"/>
                  </a:lnTo>
                  <a:close/>
                </a:path>
              </a:pathLst>
            </a:custGeom>
            <a:solidFill>
              <a:srgbClr val="0B3C68"/>
            </a:solidFill>
            <a:ln w="9525">
              <a:noFill/>
              <a:round/>
              <a:headEnd/>
              <a:tailEnd/>
            </a:ln>
          </p:spPr>
          <p:txBody>
            <a:bodyPr/>
            <a:lstStyle/>
            <a:p>
              <a:endParaRPr lang="zh-CN" altLang="en-US" sz="1400">
                <a:latin typeface="+mn-lt"/>
                <a:ea typeface="+mn-ea"/>
              </a:endParaRPr>
            </a:p>
          </p:txBody>
        </p:sp>
        <p:sp>
          <p:nvSpPr>
            <p:cNvPr id="77" name="Freeform 419"/>
            <p:cNvSpPr>
              <a:spLocks noChangeAspect="1"/>
            </p:cNvSpPr>
            <p:nvPr/>
          </p:nvSpPr>
          <p:spPr bwMode="auto">
            <a:xfrm>
              <a:off x="4357129" y="1817774"/>
              <a:ext cx="38100" cy="365125"/>
            </a:xfrm>
            <a:custGeom>
              <a:avLst/>
              <a:gdLst/>
              <a:ahLst/>
              <a:cxnLst>
                <a:cxn ang="0">
                  <a:pos x="2" y="230"/>
                </a:cxn>
                <a:cxn ang="0">
                  <a:pos x="8" y="224"/>
                </a:cxn>
                <a:cxn ang="0">
                  <a:pos x="24" y="0"/>
                </a:cxn>
                <a:cxn ang="0">
                  <a:pos x="18" y="0"/>
                </a:cxn>
                <a:cxn ang="0">
                  <a:pos x="0" y="228"/>
                </a:cxn>
              </a:cxnLst>
              <a:rect l="0" t="0" r="r" b="b"/>
              <a:pathLst>
                <a:path w="24" h="230">
                  <a:moveTo>
                    <a:pt x="2" y="230"/>
                  </a:moveTo>
                  <a:lnTo>
                    <a:pt x="8" y="224"/>
                  </a:lnTo>
                  <a:lnTo>
                    <a:pt x="24" y="0"/>
                  </a:lnTo>
                  <a:lnTo>
                    <a:pt x="18" y="0"/>
                  </a:lnTo>
                  <a:lnTo>
                    <a:pt x="0" y="228"/>
                  </a:lnTo>
                </a:path>
              </a:pathLst>
            </a:custGeom>
            <a:noFill/>
            <a:ln w="9525">
              <a:noFill/>
              <a:round/>
              <a:headEnd/>
              <a:tailEnd/>
            </a:ln>
          </p:spPr>
          <p:txBody>
            <a:bodyPr/>
            <a:lstStyle/>
            <a:p>
              <a:endParaRPr lang="zh-CN" altLang="en-US" sz="1400">
                <a:latin typeface="+mn-lt"/>
                <a:ea typeface="+mn-ea"/>
              </a:endParaRPr>
            </a:p>
          </p:txBody>
        </p:sp>
        <p:sp>
          <p:nvSpPr>
            <p:cNvPr id="78" name="Freeform 420"/>
            <p:cNvSpPr>
              <a:spLocks noChangeAspect="1"/>
            </p:cNvSpPr>
            <p:nvPr/>
          </p:nvSpPr>
          <p:spPr bwMode="auto">
            <a:xfrm>
              <a:off x="4023754" y="1786024"/>
              <a:ext cx="361950" cy="396875"/>
            </a:xfrm>
            <a:custGeom>
              <a:avLst/>
              <a:gdLst/>
              <a:ahLst/>
              <a:cxnLst>
                <a:cxn ang="0">
                  <a:pos x="106" y="125"/>
                </a:cxn>
                <a:cxn ang="0">
                  <a:pos x="0" y="98"/>
                </a:cxn>
                <a:cxn ang="0">
                  <a:pos x="7" y="4"/>
                </a:cxn>
                <a:cxn ang="0">
                  <a:pos x="10" y="1"/>
                </a:cxn>
                <a:cxn ang="0">
                  <a:pos x="111" y="9"/>
                </a:cxn>
                <a:cxn ang="0">
                  <a:pos x="114" y="11"/>
                </a:cxn>
                <a:cxn ang="0">
                  <a:pos x="106" y="125"/>
                </a:cxn>
              </a:cxnLst>
              <a:rect l="0" t="0" r="r" b="b"/>
              <a:pathLst>
                <a:path w="114" h="125">
                  <a:moveTo>
                    <a:pt x="106" y="125"/>
                  </a:moveTo>
                  <a:cubicBezTo>
                    <a:pt x="70" y="116"/>
                    <a:pt x="19" y="104"/>
                    <a:pt x="0" y="98"/>
                  </a:cubicBezTo>
                  <a:cubicBezTo>
                    <a:pt x="2" y="74"/>
                    <a:pt x="3" y="46"/>
                    <a:pt x="7" y="4"/>
                  </a:cubicBezTo>
                  <a:cubicBezTo>
                    <a:pt x="7" y="2"/>
                    <a:pt x="7" y="0"/>
                    <a:pt x="10" y="1"/>
                  </a:cubicBezTo>
                  <a:cubicBezTo>
                    <a:pt x="10" y="1"/>
                    <a:pt x="109" y="9"/>
                    <a:pt x="111" y="9"/>
                  </a:cubicBezTo>
                  <a:cubicBezTo>
                    <a:pt x="114" y="9"/>
                    <a:pt x="114" y="9"/>
                    <a:pt x="114" y="11"/>
                  </a:cubicBezTo>
                  <a:lnTo>
                    <a:pt x="106" y="125"/>
                  </a:lnTo>
                  <a:close/>
                </a:path>
              </a:pathLst>
            </a:custGeom>
            <a:solidFill>
              <a:srgbClr val="8BA6BD"/>
            </a:solidFill>
            <a:ln w="9525">
              <a:noFill/>
              <a:round/>
              <a:headEnd/>
              <a:tailEnd/>
            </a:ln>
          </p:spPr>
          <p:txBody>
            <a:bodyPr/>
            <a:lstStyle/>
            <a:p>
              <a:endParaRPr lang="zh-CN" altLang="en-US" sz="1400">
                <a:latin typeface="+mn-lt"/>
                <a:ea typeface="+mn-ea"/>
              </a:endParaRPr>
            </a:p>
          </p:txBody>
        </p:sp>
        <p:sp>
          <p:nvSpPr>
            <p:cNvPr id="79" name="Freeform 421"/>
            <p:cNvSpPr>
              <a:spLocks noChangeAspect="1"/>
            </p:cNvSpPr>
            <p:nvPr/>
          </p:nvSpPr>
          <p:spPr bwMode="auto">
            <a:xfrm>
              <a:off x="4061854" y="1817774"/>
              <a:ext cx="282575" cy="292100"/>
            </a:xfrm>
            <a:custGeom>
              <a:avLst/>
              <a:gdLst/>
              <a:ahLst/>
              <a:cxnLst>
                <a:cxn ang="0">
                  <a:pos x="89" y="8"/>
                </a:cxn>
                <a:cxn ang="0">
                  <a:pos x="4" y="0"/>
                </a:cxn>
                <a:cxn ang="0">
                  <a:pos x="0" y="76"/>
                </a:cxn>
                <a:cxn ang="0">
                  <a:pos x="81" y="92"/>
                </a:cxn>
                <a:cxn ang="0">
                  <a:pos x="89" y="8"/>
                </a:cxn>
              </a:cxnLst>
              <a:rect l="0" t="0" r="r" b="b"/>
              <a:pathLst>
                <a:path w="89" h="92">
                  <a:moveTo>
                    <a:pt x="89" y="8"/>
                  </a:moveTo>
                  <a:cubicBezTo>
                    <a:pt x="4" y="0"/>
                    <a:pt x="4" y="0"/>
                    <a:pt x="4" y="0"/>
                  </a:cubicBezTo>
                  <a:cubicBezTo>
                    <a:pt x="1" y="24"/>
                    <a:pt x="1" y="50"/>
                    <a:pt x="0" y="76"/>
                  </a:cubicBezTo>
                  <a:cubicBezTo>
                    <a:pt x="29" y="85"/>
                    <a:pt x="50" y="89"/>
                    <a:pt x="81" y="92"/>
                  </a:cubicBezTo>
                  <a:cubicBezTo>
                    <a:pt x="89" y="8"/>
                    <a:pt x="89" y="8"/>
                    <a:pt x="89" y="8"/>
                  </a:cubicBezTo>
                </a:path>
              </a:pathLst>
            </a:custGeom>
            <a:solidFill>
              <a:srgbClr val="0B3C68"/>
            </a:solidFill>
            <a:ln w="9525">
              <a:noFill/>
              <a:round/>
              <a:headEnd/>
              <a:tailEnd/>
            </a:ln>
          </p:spPr>
          <p:txBody>
            <a:bodyPr/>
            <a:lstStyle/>
            <a:p>
              <a:endParaRPr lang="zh-CN" altLang="en-US" sz="1400">
                <a:latin typeface="+mn-lt"/>
                <a:ea typeface="+mn-ea"/>
              </a:endParaRPr>
            </a:p>
          </p:txBody>
        </p:sp>
        <p:sp>
          <p:nvSpPr>
            <p:cNvPr id="80" name="Freeform 422"/>
            <p:cNvSpPr>
              <a:spLocks noChangeAspect="1"/>
            </p:cNvSpPr>
            <p:nvPr/>
          </p:nvSpPr>
          <p:spPr bwMode="auto">
            <a:xfrm>
              <a:off x="4071379" y="1824124"/>
              <a:ext cx="269875" cy="279400"/>
            </a:xfrm>
            <a:custGeom>
              <a:avLst/>
              <a:gdLst/>
              <a:ahLst/>
              <a:cxnLst>
                <a:cxn ang="0">
                  <a:pos x="85" y="7"/>
                </a:cxn>
                <a:cxn ang="0">
                  <a:pos x="3" y="0"/>
                </a:cxn>
                <a:cxn ang="0">
                  <a:pos x="0" y="73"/>
                </a:cxn>
                <a:cxn ang="0">
                  <a:pos x="77" y="88"/>
                </a:cxn>
                <a:cxn ang="0">
                  <a:pos x="85" y="8"/>
                </a:cxn>
              </a:cxnLst>
              <a:rect l="0" t="0" r="r" b="b"/>
              <a:pathLst>
                <a:path w="85" h="88">
                  <a:moveTo>
                    <a:pt x="85" y="7"/>
                  </a:moveTo>
                  <a:cubicBezTo>
                    <a:pt x="3" y="0"/>
                    <a:pt x="3" y="0"/>
                    <a:pt x="3" y="0"/>
                  </a:cubicBezTo>
                  <a:cubicBezTo>
                    <a:pt x="0" y="23"/>
                    <a:pt x="1" y="48"/>
                    <a:pt x="0" y="73"/>
                  </a:cubicBezTo>
                  <a:cubicBezTo>
                    <a:pt x="15" y="78"/>
                    <a:pt x="47" y="85"/>
                    <a:pt x="77" y="88"/>
                  </a:cubicBezTo>
                  <a:cubicBezTo>
                    <a:pt x="85" y="8"/>
                    <a:pt x="85" y="8"/>
                    <a:pt x="85" y="8"/>
                  </a:cubicBezTo>
                </a:path>
              </a:pathLst>
            </a:custGeom>
            <a:solidFill>
              <a:srgbClr val="D3DBE4"/>
            </a:solidFill>
            <a:ln w="9525">
              <a:noFill/>
              <a:round/>
              <a:headEnd/>
              <a:tailEnd/>
            </a:ln>
          </p:spPr>
          <p:txBody>
            <a:bodyPr/>
            <a:lstStyle/>
            <a:p>
              <a:endParaRPr lang="zh-CN" altLang="en-US" sz="1400">
                <a:latin typeface="+mn-lt"/>
                <a:ea typeface="+mn-ea"/>
              </a:endParaRPr>
            </a:p>
          </p:txBody>
        </p:sp>
        <p:sp>
          <p:nvSpPr>
            <p:cNvPr id="81" name="Freeform 423"/>
            <p:cNvSpPr>
              <a:spLocks noChangeAspect="1"/>
            </p:cNvSpPr>
            <p:nvPr/>
          </p:nvSpPr>
          <p:spPr bwMode="auto">
            <a:xfrm>
              <a:off x="4052329" y="2103524"/>
              <a:ext cx="285750" cy="76200"/>
            </a:xfrm>
            <a:custGeom>
              <a:avLst/>
              <a:gdLst/>
              <a:ahLst/>
              <a:cxnLst>
                <a:cxn ang="0">
                  <a:pos x="0" y="4"/>
                </a:cxn>
                <a:cxn ang="0">
                  <a:pos x="180" y="48"/>
                </a:cxn>
                <a:cxn ang="0">
                  <a:pos x="180" y="46"/>
                </a:cxn>
                <a:cxn ang="0">
                  <a:pos x="0" y="0"/>
                </a:cxn>
                <a:cxn ang="0">
                  <a:pos x="0" y="4"/>
                </a:cxn>
              </a:cxnLst>
              <a:rect l="0" t="0" r="r" b="b"/>
              <a:pathLst>
                <a:path w="180" h="48">
                  <a:moveTo>
                    <a:pt x="0" y="4"/>
                  </a:moveTo>
                  <a:lnTo>
                    <a:pt x="180" y="48"/>
                  </a:lnTo>
                  <a:lnTo>
                    <a:pt x="180" y="46"/>
                  </a:lnTo>
                  <a:lnTo>
                    <a:pt x="0" y="0"/>
                  </a:lnTo>
                  <a:lnTo>
                    <a:pt x="0" y="4"/>
                  </a:lnTo>
                  <a:close/>
                </a:path>
              </a:pathLst>
            </a:custGeom>
            <a:solidFill>
              <a:srgbClr val="456488"/>
            </a:solidFill>
            <a:ln w="9525">
              <a:noFill/>
              <a:round/>
              <a:headEnd/>
              <a:tailEnd/>
            </a:ln>
          </p:spPr>
          <p:txBody>
            <a:bodyPr/>
            <a:lstStyle/>
            <a:p>
              <a:endParaRPr lang="zh-CN" altLang="en-US" sz="1400">
                <a:latin typeface="+mn-lt"/>
                <a:ea typeface="+mn-ea"/>
              </a:endParaRPr>
            </a:p>
          </p:txBody>
        </p:sp>
        <p:sp>
          <p:nvSpPr>
            <p:cNvPr id="82" name="Freeform 424"/>
            <p:cNvSpPr>
              <a:spLocks noChangeAspect="1"/>
            </p:cNvSpPr>
            <p:nvPr/>
          </p:nvSpPr>
          <p:spPr bwMode="auto">
            <a:xfrm>
              <a:off x="3842779" y="2214649"/>
              <a:ext cx="219075" cy="53975"/>
            </a:xfrm>
            <a:custGeom>
              <a:avLst/>
              <a:gdLst/>
              <a:ahLst/>
              <a:cxnLst>
                <a:cxn ang="0">
                  <a:pos x="0" y="0"/>
                </a:cxn>
                <a:cxn ang="0">
                  <a:pos x="20" y="4"/>
                </a:cxn>
                <a:cxn ang="0">
                  <a:pos x="42" y="5"/>
                </a:cxn>
                <a:cxn ang="0">
                  <a:pos x="52" y="3"/>
                </a:cxn>
                <a:cxn ang="0">
                  <a:pos x="61" y="2"/>
                </a:cxn>
                <a:cxn ang="0">
                  <a:pos x="64" y="4"/>
                </a:cxn>
                <a:cxn ang="0">
                  <a:pos x="67" y="7"/>
                </a:cxn>
                <a:cxn ang="0">
                  <a:pos x="69" y="11"/>
                </a:cxn>
                <a:cxn ang="0">
                  <a:pos x="66" y="11"/>
                </a:cxn>
                <a:cxn ang="0">
                  <a:pos x="64" y="9"/>
                </a:cxn>
                <a:cxn ang="0">
                  <a:pos x="62" y="7"/>
                </a:cxn>
                <a:cxn ang="0">
                  <a:pos x="64" y="11"/>
                </a:cxn>
                <a:cxn ang="0">
                  <a:pos x="65" y="13"/>
                </a:cxn>
                <a:cxn ang="0">
                  <a:pos x="60" y="10"/>
                </a:cxn>
                <a:cxn ang="0">
                  <a:pos x="57" y="8"/>
                </a:cxn>
                <a:cxn ang="0">
                  <a:pos x="53" y="8"/>
                </a:cxn>
                <a:cxn ang="0">
                  <a:pos x="50" y="9"/>
                </a:cxn>
                <a:cxn ang="0">
                  <a:pos x="49" y="11"/>
                </a:cxn>
                <a:cxn ang="0">
                  <a:pos x="53" y="12"/>
                </a:cxn>
                <a:cxn ang="0">
                  <a:pos x="57" y="16"/>
                </a:cxn>
                <a:cxn ang="0">
                  <a:pos x="53" y="17"/>
                </a:cxn>
                <a:cxn ang="0">
                  <a:pos x="45" y="16"/>
                </a:cxn>
                <a:cxn ang="0">
                  <a:pos x="39" y="16"/>
                </a:cxn>
                <a:cxn ang="0">
                  <a:pos x="21" y="16"/>
                </a:cxn>
                <a:cxn ang="0">
                  <a:pos x="5" y="16"/>
                </a:cxn>
                <a:cxn ang="0">
                  <a:pos x="0" y="0"/>
                </a:cxn>
              </a:cxnLst>
              <a:rect l="0" t="0" r="r" b="b"/>
              <a:pathLst>
                <a:path w="69" h="17">
                  <a:moveTo>
                    <a:pt x="0" y="0"/>
                  </a:moveTo>
                  <a:cubicBezTo>
                    <a:pt x="0" y="0"/>
                    <a:pt x="8" y="3"/>
                    <a:pt x="20" y="4"/>
                  </a:cubicBezTo>
                  <a:cubicBezTo>
                    <a:pt x="31" y="5"/>
                    <a:pt x="36" y="7"/>
                    <a:pt x="42" y="5"/>
                  </a:cubicBezTo>
                  <a:cubicBezTo>
                    <a:pt x="48" y="3"/>
                    <a:pt x="50" y="1"/>
                    <a:pt x="52" y="3"/>
                  </a:cubicBezTo>
                  <a:cubicBezTo>
                    <a:pt x="56" y="3"/>
                    <a:pt x="61" y="2"/>
                    <a:pt x="61" y="2"/>
                  </a:cubicBezTo>
                  <a:cubicBezTo>
                    <a:pt x="61" y="2"/>
                    <a:pt x="62" y="2"/>
                    <a:pt x="64" y="4"/>
                  </a:cubicBezTo>
                  <a:cubicBezTo>
                    <a:pt x="64" y="4"/>
                    <a:pt x="66" y="6"/>
                    <a:pt x="67" y="7"/>
                  </a:cubicBezTo>
                  <a:cubicBezTo>
                    <a:pt x="68" y="8"/>
                    <a:pt x="69" y="10"/>
                    <a:pt x="69" y="11"/>
                  </a:cubicBezTo>
                  <a:cubicBezTo>
                    <a:pt x="69" y="12"/>
                    <a:pt x="68" y="13"/>
                    <a:pt x="66" y="11"/>
                  </a:cubicBezTo>
                  <a:cubicBezTo>
                    <a:pt x="65" y="10"/>
                    <a:pt x="65" y="9"/>
                    <a:pt x="64" y="9"/>
                  </a:cubicBezTo>
                  <a:cubicBezTo>
                    <a:pt x="64" y="8"/>
                    <a:pt x="62" y="8"/>
                    <a:pt x="62" y="7"/>
                  </a:cubicBezTo>
                  <a:cubicBezTo>
                    <a:pt x="63" y="9"/>
                    <a:pt x="63" y="10"/>
                    <a:pt x="64" y="11"/>
                  </a:cubicBezTo>
                  <a:cubicBezTo>
                    <a:pt x="65" y="12"/>
                    <a:pt x="66" y="12"/>
                    <a:pt x="65" y="13"/>
                  </a:cubicBezTo>
                  <a:cubicBezTo>
                    <a:pt x="65" y="13"/>
                    <a:pt x="63" y="14"/>
                    <a:pt x="60" y="10"/>
                  </a:cubicBezTo>
                  <a:cubicBezTo>
                    <a:pt x="57" y="10"/>
                    <a:pt x="57" y="8"/>
                    <a:pt x="57" y="8"/>
                  </a:cubicBezTo>
                  <a:cubicBezTo>
                    <a:pt x="57" y="8"/>
                    <a:pt x="55" y="10"/>
                    <a:pt x="53" y="8"/>
                  </a:cubicBezTo>
                  <a:cubicBezTo>
                    <a:pt x="52" y="9"/>
                    <a:pt x="50" y="9"/>
                    <a:pt x="50" y="9"/>
                  </a:cubicBezTo>
                  <a:cubicBezTo>
                    <a:pt x="50" y="9"/>
                    <a:pt x="49" y="11"/>
                    <a:pt x="49" y="11"/>
                  </a:cubicBezTo>
                  <a:cubicBezTo>
                    <a:pt x="51" y="12"/>
                    <a:pt x="52" y="12"/>
                    <a:pt x="53" y="12"/>
                  </a:cubicBezTo>
                  <a:cubicBezTo>
                    <a:pt x="54" y="12"/>
                    <a:pt x="58" y="14"/>
                    <a:pt x="57" y="16"/>
                  </a:cubicBezTo>
                  <a:cubicBezTo>
                    <a:pt x="57" y="17"/>
                    <a:pt x="56" y="17"/>
                    <a:pt x="53" y="17"/>
                  </a:cubicBezTo>
                  <a:cubicBezTo>
                    <a:pt x="50" y="16"/>
                    <a:pt x="48" y="16"/>
                    <a:pt x="45" y="16"/>
                  </a:cubicBezTo>
                  <a:cubicBezTo>
                    <a:pt x="44" y="16"/>
                    <a:pt x="41" y="16"/>
                    <a:pt x="39" y="16"/>
                  </a:cubicBezTo>
                  <a:cubicBezTo>
                    <a:pt x="36" y="16"/>
                    <a:pt x="21" y="16"/>
                    <a:pt x="21" y="16"/>
                  </a:cubicBezTo>
                  <a:cubicBezTo>
                    <a:pt x="5" y="16"/>
                    <a:pt x="5" y="16"/>
                    <a:pt x="5" y="16"/>
                  </a:cubicBezTo>
                  <a:cubicBezTo>
                    <a:pt x="5" y="16"/>
                    <a:pt x="2" y="9"/>
                    <a:pt x="0" y="0"/>
                  </a:cubicBezTo>
                  <a:close/>
                </a:path>
              </a:pathLst>
            </a:custGeom>
            <a:solidFill>
              <a:srgbClr val="F8C6AC"/>
            </a:solidFill>
            <a:ln w="9525">
              <a:noFill/>
              <a:round/>
              <a:headEnd/>
              <a:tailEnd/>
            </a:ln>
          </p:spPr>
          <p:txBody>
            <a:bodyPr/>
            <a:lstStyle/>
            <a:p>
              <a:endParaRPr lang="zh-CN" altLang="en-US" sz="1400">
                <a:latin typeface="+mn-lt"/>
                <a:ea typeface="+mn-ea"/>
              </a:endParaRPr>
            </a:p>
          </p:txBody>
        </p:sp>
        <p:sp>
          <p:nvSpPr>
            <p:cNvPr id="83" name="Freeform 425"/>
            <p:cNvSpPr>
              <a:spLocks noChangeAspect="1"/>
            </p:cNvSpPr>
            <p:nvPr/>
          </p:nvSpPr>
          <p:spPr bwMode="auto">
            <a:xfrm>
              <a:off x="3995179" y="2236874"/>
              <a:ext cx="6350" cy="6350"/>
            </a:xfrm>
            <a:custGeom>
              <a:avLst/>
              <a:gdLst/>
              <a:ahLst/>
              <a:cxnLst>
                <a:cxn ang="0">
                  <a:pos x="0" y="0"/>
                </a:cxn>
                <a:cxn ang="0">
                  <a:pos x="2" y="2"/>
                </a:cxn>
                <a:cxn ang="0">
                  <a:pos x="2" y="2"/>
                </a:cxn>
                <a:cxn ang="0">
                  <a:pos x="0" y="0"/>
                </a:cxn>
              </a:cxnLst>
              <a:rect l="0" t="0" r="r" b="b"/>
              <a:pathLst>
                <a:path w="2" h="2">
                  <a:moveTo>
                    <a:pt x="0" y="0"/>
                  </a:moveTo>
                  <a:cubicBezTo>
                    <a:pt x="0" y="0"/>
                    <a:pt x="1" y="1"/>
                    <a:pt x="2" y="2"/>
                  </a:cubicBezTo>
                  <a:cubicBezTo>
                    <a:pt x="2" y="2"/>
                    <a:pt x="2" y="2"/>
                    <a:pt x="2" y="2"/>
                  </a:cubicBezTo>
                  <a:cubicBezTo>
                    <a:pt x="2" y="2"/>
                    <a:pt x="1" y="0"/>
                    <a:pt x="0" y="0"/>
                  </a:cubicBezTo>
                  <a:close/>
                </a:path>
              </a:pathLst>
            </a:custGeom>
            <a:solidFill>
              <a:srgbClr val="D6AB96"/>
            </a:solidFill>
            <a:ln w="9525">
              <a:noFill/>
              <a:round/>
              <a:headEnd/>
              <a:tailEnd/>
            </a:ln>
          </p:spPr>
          <p:txBody>
            <a:bodyPr/>
            <a:lstStyle/>
            <a:p>
              <a:endParaRPr lang="zh-CN" altLang="en-US" sz="1400">
                <a:latin typeface="+mn-lt"/>
                <a:ea typeface="+mn-ea"/>
              </a:endParaRPr>
            </a:p>
          </p:txBody>
        </p:sp>
        <p:sp>
          <p:nvSpPr>
            <p:cNvPr id="84" name="Freeform 426"/>
            <p:cNvSpPr>
              <a:spLocks noChangeAspect="1"/>
            </p:cNvSpPr>
            <p:nvPr/>
          </p:nvSpPr>
          <p:spPr bwMode="auto">
            <a:xfrm>
              <a:off x="4007879" y="2230524"/>
              <a:ext cx="3175" cy="9525"/>
            </a:xfrm>
            <a:custGeom>
              <a:avLst/>
              <a:gdLst/>
              <a:ahLst/>
              <a:cxnLst>
                <a:cxn ang="0">
                  <a:pos x="0" y="0"/>
                </a:cxn>
                <a:cxn ang="0">
                  <a:pos x="1" y="3"/>
                </a:cxn>
                <a:cxn ang="0">
                  <a:pos x="1" y="3"/>
                </a:cxn>
                <a:cxn ang="0">
                  <a:pos x="0" y="0"/>
                </a:cxn>
              </a:cxnLst>
              <a:rect l="0" t="0" r="r" b="b"/>
              <a:pathLst>
                <a:path w="1" h="3">
                  <a:moveTo>
                    <a:pt x="0" y="0"/>
                  </a:moveTo>
                  <a:cubicBezTo>
                    <a:pt x="0" y="0"/>
                    <a:pt x="0" y="2"/>
                    <a:pt x="1" y="3"/>
                  </a:cubicBezTo>
                  <a:cubicBezTo>
                    <a:pt x="1" y="3"/>
                    <a:pt x="1" y="3"/>
                    <a:pt x="1" y="3"/>
                  </a:cubicBezTo>
                  <a:cubicBezTo>
                    <a:pt x="1" y="3"/>
                    <a:pt x="0" y="2"/>
                    <a:pt x="0" y="0"/>
                  </a:cubicBezTo>
                  <a:close/>
                </a:path>
              </a:pathLst>
            </a:custGeom>
            <a:solidFill>
              <a:srgbClr val="D6AB96"/>
            </a:solidFill>
            <a:ln w="9525">
              <a:noFill/>
              <a:round/>
              <a:headEnd/>
              <a:tailEnd/>
            </a:ln>
          </p:spPr>
          <p:txBody>
            <a:bodyPr/>
            <a:lstStyle/>
            <a:p>
              <a:endParaRPr lang="zh-CN" altLang="en-US" sz="1400">
                <a:latin typeface="+mn-lt"/>
                <a:ea typeface="+mn-ea"/>
              </a:endParaRPr>
            </a:p>
          </p:txBody>
        </p:sp>
        <p:sp>
          <p:nvSpPr>
            <p:cNvPr id="85" name="Freeform 427"/>
            <p:cNvSpPr>
              <a:spLocks noChangeAspect="1"/>
            </p:cNvSpPr>
            <p:nvPr/>
          </p:nvSpPr>
          <p:spPr bwMode="auto">
            <a:xfrm>
              <a:off x="3985654" y="2240049"/>
              <a:ext cx="12700" cy="9525"/>
            </a:xfrm>
            <a:custGeom>
              <a:avLst/>
              <a:gdLst/>
              <a:ahLst/>
              <a:cxnLst>
                <a:cxn ang="0">
                  <a:pos x="1" y="0"/>
                </a:cxn>
                <a:cxn ang="0">
                  <a:pos x="4" y="3"/>
                </a:cxn>
                <a:cxn ang="0">
                  <a:pos x="4" y="3"/>
                </a:cxn>
                <a:cxn ang="0">
                  <a:pos x="1" y="0"/>
                </a:cxn>
              </a:cxnLst>
              <a:rect l="0" t="0" r="r" b="b"/>
              <a:pathLst>
                <a:path w="4" h="3">
                  <a:moveTo>
                    <a:pt x="1" y="0"/>
                  </a:moveTo>
                  <a:cubicBezTo>
                    <a:pt x="1" y="0"/>
                    <a:pt x="0" y="2"/>
                    <a:pt x="4" y="3"/>
                  </a:cubicBezTo>
                  <a:cubicBezTo>
                    <a:pt x="4" y="3"/>
                    <a:pt x="4" y="3"/>
                    <a:pt x="4" y="3"/>
                  </a:cubicBezTo>
                  <a:cubicBezTo>
                    <a:pt x="4" y="3"/>
                    <a:pt x="2" y="3"/>
                    <a:pt x="1" y="0"/>
                  </a:cubicBezTo>
                  <a:close/>
                </a:path>
              </a:pathLst>
            </a:custGeom>
            <a:solidFill>
              <a:srgbClr val="D6AB96"/>
            </a:solidFill>
            <a:ln w="9525">
              <a:noFill/>
              <a:round/>
              <a:headEnd/>
              <a:tailEnd/>
            </a:ln>
          </p:spPr>
          <p:txBody>
            <a:bodyPr/>
            <a:lstStyle/>
            <a:p>
              <a:endParaRPr lang="zh-CN" altLang="en-US" sz="1400">
                <a:latin typeface="+mn-lt"/>
                <a:ea typeface="+mn-ea"/>
              </a:endParaRPr>
            </a:p>
          </p:txBody>
        </p:sp>
        <p:sp>
          <p:nvSpPr>
            <p:cNvPr id="86" name="Freeform 428"/>
            <p:cNvSpPr>
              <a:spLocks noChangeAspect="1"/>
            </p:cNvSpPr>
            <p:nvPr/>
          </p:nvSpPr>
          <p:spPr bwMode="auto">
            <a:xfrm>
              <a:off x="3628467" y="1947949"/>
              <a:ext cx="312737" cy="434975"/>
            </a:xfrm>
            <a:custGeom>
              <a:avLst/>
              <a:gdLst/>
              <a:ahLst/>
              <a:cxnLst>
                <a:cxn ang="0">
                  <a:pos x="81" y="51"/>
                </a:cxn>
                <a:cxn ang="0">
                  <a:pos x="84" y="81"/>
                </a:cxn>
                <a:cxn ang="0">
                  <a:pos x="89" y="96"/>
                </a:cxn>
                <a:cxn ang="0">
                  <a:pos x="95" y="102"/>
                </a:cxn>
                <a:cxn ang="0">
                  <a:pos x="89" y="120"/>
                </a:cxn>
                <a:cxn ang="0">
                  <a:pos x="72" y="126"/>
                </a:cxn>
                <a:cxn ang="0">
                  <a:pos x="65" y="131"/>
                </a:cxn>
                <a:cxn ang="0">
                  <a:pos x="62" y="136"/>
                </a:cxn>
                <a:cxn ang="0">
                  <a:pos x="8" y="128"/>
                </a:cxn>
                <a:cxn ang="0">
                  <a:pos x="35" y="1"/>
                </a:cxn>
                <a:cxn ang="0">
                  <a:pos x="64" y="11"/>
                </a:cxn>
                <a:cxn ang="0">
                  <a:pos x="71" y="24"/>
                </a:cxn>
                <a:cxn ang="0">
                  <a:pos x="81" y="51"/>
                </a:cxn>
              </a:cxnLst>
              <a:rect l="0" t="0" r="r" b="b"/>
              <a:pathLst>
                <a:path w="98" h="137">
                  <a:moveTo>
                    <a:pt x="81" y="51"/>
                  </a:moveTo>
                  <a:cubicBezTo>
                    <a:pt x="82" y="64"/>
                    <a:pt x="83" y="78"/>
                    <a:pt x="84" y="81"/>
                  </a:cubicBezTo>
                  <a:cubicBezTo>
                    <a:pt x="88" y="88"/>
                    <a:pt x="89" y="93"/>
                    <a:pt x="89" y="96"/>
                  </a:cubicBezTo>
                  <a:cubicBezTo>
                    <a:pt x="91" y="100"/>
                    <a:pt x="93" y="93"/>
                    <a:pt x="95" y="102"/>
                  </a:cubicBezTo>
                  <a:cubicBezTo>
                    <a:pt x="98" y="108"/>
                    <a:pt x="89" y="120"/>
                    <a:pt x="89" y="120"/>
                  </a:cubicBezTo>
                  <a:cubicBezTo>
                    <a:pt x="72" y="126"/>
                    <a:pt x="72" y="126"/>
                    <a:pt x="72" y="126"/>
                  </a:cubicBezTo>
                  <a:cubicBezTo>
                    <a:pt x="65" y="131"/>
                    <a:pt x="65" y="131"/>
                    <a:pt x="65" y="131"/>
                  </a:cubicBezTo>
                  <a:cubicBezTo>
                    <a:pt x="62" y="136"/>
                    <a:pt x="62" y="136"/>
                    <a:pt x="62" y="136"/>
                  </a:cubicBezTo>
                  <a:cubicBezTo>
                    <a:pt x="59" y="136"/>
                    <a:pt x="12" y="137"/>
                    <a:pt x="8" y="128"/>
                  </a:cubicBezTo>
                  <a:cubicBezTo>
                    <a:pt x="0" y="76"/>
                    <a:pt x="2" y="13"/>
                    <a:pt x="35" y="1"/>
                  </a:cubicBezTo>
                  <a:cubicBezTo>
                    <a:pt x="36" y="0"/>
                    <a:pt x="64" y="11"/>
                    <a:pt x="64" y="11"/>
                  </a:cubicBezTo>
                  <a:cubicBezTo>
                    <a:pt x="71" y="24"/>
                    <a:pt x="71" y="24"/>
                    <a:pt x="71" y="24"/>
                  </a:cubicBezTo>
                  <a:cubicBezTo>
                    <a:pt x="71" y="24"/>
                    <a:pt x="80" y="25"/>
                    <a:pt x="81" y="51"/>
                  </a:cubicBezTo>
                  <a:close/>
                </a:path>
              </a:pathLst>
            </a:custGeom>
            <a:solidFill>
              <a:srgbClr val="EEE8EB"/>
            </a:solidFill>
            <a:ln w="9525">
              <a:noFill/>
              <a:round/>
              <a:headEnd/>
              <a:tailEnd/>
            </a:ln>
          </p:spPr>
          <p:txBody>
            <a:bodyPr/>
            <a:lstStyle/>
            <a:p>
              <a:endParaRPr lang="zh-CN" altLang="en-US" sz="1400">
                <a:latin typeface="+mn-lt"/>
                <a:ea typeface="+mn-ea"/>
              </a:endParaRPr>
            </a:p>
          </p:txBody>
        </p:sp>
        <p:sp>
          <p:nvSpPr>
            <p:cNvPr id="87" name="Freeform 429"/>
            <p:cNvSpPr>
              <a:spLocks noChangeAspect="1"/>
            </p:cNvSpPr>
            <p:nvPr/>
          </p:nvSpPr>
          <p:spPr bwMode="auto">
            <a:xfrm>
              <a:off x="3738004" y="1951124"/>
              <a:ext cx="120650" cy="79375"/>
            </a:xfrm>
            <a:custGeom>
              <a:avLst/>
              <a:gdLst/>
              <a:ahLst/>
              <a:cxnLst>
                <a:cxn ang="0">
                  <a:pos x="0" y="5"/>
                </a:cxn>
                <a:cxn ang="0">
                  <a:pos x="19" y="18"/>
                </a:cxn>
                <a:cxn ang="0">
                  <a:pos x="38" y="25"/>
                </a:cxn>
                <a:cxn ang="0">
                  <a:pos x="35" y="9"/>
                </a:cxn>
                <a:cxn ang="0">
                  <a:pos x="4" y="0"/>
                </a:cxn>
                <a:cxn ang="0">
                  <a:pos x="0" y="5"/>
                </a:cxn>
              </a:cxnLst>
              <a:rect l="0" t="0" r="r" b="b"/>
              <a:pathLst>
                <a:path w="38" h="25">
                  <a:moveTo>
                    <a:pt x="0" y="5"/>
                  </a:moveTo>
                  <a:cubicBezTo>
                    <a:pt x="0" y="5"/>
                    <a:pt x="4" y="11"/>
                    <a:pt x="19" y="18"/>
                  </a:cubicBezTo>
                  <a:cubicBezTo>
                    <a:pt x="28" y="22"/>
                    <a:pt x="38" y="25"/>
                    <a:pt x="38" y="25"/>
                  </a:cubicBezTo>
                  <a:cubicBezTo>
                    <a:pt x="38" y="25"/>
                    <a:pt x="35" y="12"/>
                    <a:pt x="35" y="9"/>
                  </a:cubicBezTo>
                  <a:cubicBezTo>
                    <a:pt x="29" y="8"/>
                    <a:pt x="8" y="2"/>
                    <a:pt x="4" y="0"/>
                  </a:cubicBezTo>
                  <a:cubicBezTo>
                    <a:pt x="3" y="0"/>
                    <a:pt x="0" y="5"/>
                    <a:pt x="0" y="5"/>
                  </a:cubicBez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88" name="Freeform 430"/>
            <p:cNvSpPr>
              <a:spLocks noChangeAspect="1"/>
            </p:cNvSpPr>
            <p:nvPr/>
          </p:nvSpPr>
          <p:spPr bwMode="auto">
            <a:xfrm>
              <a:off x="3830079" y="2046374"/>
              <a:ext cx="66675" cy="168275"/>
            </a:xfrm>
            <a:custGeom>
              <a:avLst/>
              <a:gdLst/>
              <a:ahLst/>
              <a:cxnLst>
                <a:cxn ang="0">
                  <a:pos x="0" y="0"/>
                </a:cxn>
                <a:cxn ang="0">
                  <a:pos x="7" y="16"/>
                </a:cxn>
                <a:cxn ang="0">
                  <a:pos x="16" y="28"/>
                </a:cxn>
                <a:cxn ang="0">
                  <a:pos x="14" y="33"/>
                </a:cxn>
                <a:cxn ang="0">
                  <a:pos x="16" y="47"/>
                </a:cxn>
                <a:cxn ang="0">
                  <a:pos x="21" y="53"/>
                </a:cxn>
                <a:cxn ang="0">
                  <a:pos x="19" y="42"/>
                </a:cxn>
                <a:cxn ang="0">
                  <a:pos x="16" y="30"/>
                </a:cxn>
                <a:cxn ang="0">
                  <a:pos x="6" y="12"/>
                </a:cxn>
                <a:cxn ang="0">
                  <a:pos x="0" y="0"/>
                </a:cxn>
              </a:cxnLst>
              <a:rect l="0" t="0" r="r" b="b"/>
              <a:pathLst>
                <a:path w="21" h="53">
                  <a:moveTo>
                    <a:pt x="0" y="0"/>
                  </a:moveTo>
                  <a:cubicBezTo>
                    <a:pt x="0" y="0"/>
                    <a:pt x="0" y="9"/>
                    <a:pt x="7" y="16"/>
                  </a:cubicBezTo>
                  <a:cubicBezTo>
                    <a:pt x="15" y="24"/>
                    <a:pt x="16" y="28"/>
                    <a:pt x="16" y="28"/>
                  </a:cubicBezTo>
                  <a:cubicBezTo>
                    <a:pt x="16" y="28"/>
                    <a:pt x="10" y="30"/>
                    <a:pt x="14" y="33"/>
                  </a:cubicBezTo>
                  <a:cubicBezTo>
                    <a:pt x="18" y="36"/>
                    <a:pt x="19" y="36"/>
                    <a:pt x="16" y="47"/>
                  </a:cubicBezTo>
                  <a:cubicBezTo>
                    <a:pt x="20" y="52"/>
                    <a:pt x="21" y="53"/>
                    <a:pt x="21" y="53"/>
                  </a:cubicBezTo>
                  <a:cubicBezTo>
                    <a:pt x="21" y="53"/>
                    <a:pt x="18" y="47"/>
                    <a:pt x="19" y="42"/>
                  </a:cubicBezTo>
                  <a:cubicBezTo>
                    <a:pt x="19" y="36"/>
                    <a:pt x="14" y="31"/>
                    <a:pt x="16" y="30"/>
                  </a:cubicBezTo>
                  <a:cubicBezTo>
                    <a:pt x="18" y="29"/>
                    <a:pt x="18" y="24"/>
                    <a:pt x="6" y="12"/>
                  </a:cubicBezTo>
                  <a:cubicBezTo>
                    <a:pt x="0" y="5"/>
                    <a:pt x="0" y="0"/>
                    <a:pt x="0" y="0"/>
                  </a:cubicBez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89" name="Freeform 431"/>
            <p:cNvSpPr>
              <a:spLocks noChangeAspect="1"/>
            </p:cNvSpPr>
            <p:nvPr/>
          </p:nvSpPr>
          <p:spPr bwMode="auto">
            <a:xfrm>
              <a:off x="3772929" y="2040024"/>
              <a:ext cx="142875" cy="215900"/>
            </a:xfrm>
            <a:custGeom>
              <a:avLst/>
              <a:gdLst/>
              <a:ahLst/>
              <a:cxnLst>
                <a:cxn ang="0">
                  <a:pos x="6" y="0"/>
                </a:cxn>
                <a:cxn ang="0">
                  <a:pos x="15" y="32"/>
                </a:cxn>
                <a:cxn ang="0">
                  <a:pos x="41" y="58"/>
                </a:cxn>
                <a:cxn ang="0">
                  <a:pos x="44" y="68"/>
                </a:cxn>
                <a:cxn ang="0">
                  <a:pos x="25" y="43"/>
                </a:cxn>
                <a:cxn ang="0">
                  <a:pos x="6" y="0"/>
                </a:cxn>
              </a:cxnLst>
              <a:rect l="0" t="0" r="r" b="b"/>
              <a:pathLst>
                <a:path w="45" h="68">
                  <a:moveTo>
                    <a:pt x="6" y="0"/>
                  </a:moveTo>
                  <a:cubicBezTo>
                    <a:pt x="6" y="0"/>
                    <a:pt x="0" y="14"/>
                    <a:pt x="15" y="32"/>
                  </a:cubicBezTo>
                  <a:cubicBezTo>
                    <a:pt x="26" y="44"/>
                    <a:pt x="36" y="49"/>
                    <a:pt x="41" y="58"/>
                  </a:cubicBezTo>
                  <a:cubicBezTo>
                    <a:pt x="45" y="65"/>
                    <a:pt x="44" y="68"/>
                    <a:pt x="44" y="68"/>
                  </a:cubicBezTo>
                  <a:cubicBezTo>
                    <a:pt x="44" y="68"/>
                    <a:pt x="42" y="54"/>
                    <a:pt x="25" y="43"/>
                  </a:cubicBezTo>
                  <a:cubicBezTo>
                    <a:pt x="9" y="31"/>
                    <a:pt x="0" y="14"/>
                    <a:pt x="6" y="0"/>
                  </a:cubicBez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90" name="Freeform 432"/>
            <p:cNvSpPr>
              <a:spLocks noChangeAspect="1"/>
            </p:cNvSpPr>
            <p:nvPr/>
          </p:nvSpPr>
          <p:spPr bwMode="auto">
            <a:xfrm>
              <a:off x="3836429" y="2205124"/>
              <a:ext cx="66675" cy="66675"/>
            </a:xfrm>
            <a:custGeom>
              <a:avLst/>
              <a:gdLst/>
              <a:ahLst/>
              <a:cxnLst>
                <a:cxn ang="0">
                  <a:pos x="15" y="0"/>
                </a:cxn>
                <a:cxn ang="0">
                  <a:pos x="8" y="11"/>
                </a:cxn>
                <a:cxn ang="0">
                  <a:pos x="2" y="21"/>
                </a:cxn>
                <a:cxn ang="0">
                  <a:pos x="12" y="15"/>
                </a:cxn>
                <a:cxn ang="0">
                  <a:pos x="19" y="6"/>
                </a:cxn>
                <a:cxn ang="0">
                  <a:pos x="15" y="0"/>
                </a:cxn>
              </a:cxnLst>
              <a:rect l="0" t="0" r="r" b="b"/>
              <a:pathLst>
                <a:path w="21" h="21">
                  <a:moveTo>
                    <a:pt x="15" y="0"/>
                  </a:moveTo>
                  <a:cubicBezTo>
                    <a:pt x="15" y="0"/>
                    <a:pt x="17" y="6"/>
                    <a:pt x="8" y="11"/>
                  </a:cubicBezTo>
                  <a:cubicBezTo>
                    <a:pt x="0" y="15"/>
                    <a:pt x="2" y="21"/>
                    <a:pt x="2" y="21"/>
                  </a:cubicBezTo>
                  <a:cubicBezTo>
                    <a:pt x="2" y="21"/>
                    <a:pt x="5" y="17"/>
                    <a:pt x="12" y="15"/>
                  </a:cubicBezTo>
                  <a:cubicBezTo>
                    <a:pt x="18" y="13"/>
                    <a:pt x="21" y="10"/>
                    <a:pt x="19" y="6"/>
                  </a:cubicBezTo>
                  <a:cubicBezTo>
                    <a:pt x="18" y="2"/>
                    <a:pt x="15" y="0"/>
                    <a:pt x="15" y="0"/>
                  </a:cubicBez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91" name="Freeform 433"/>
            <p:cNvSpPr>
              <a:spLocks noChangeAspect="1"/>
            </p:cNvSpPr>
            <p:nvPr/>
          </p:nvSpPr>
          <p:spPr bwMode="auto">
            <a:xfrm>
              <a:off x="3826904" y="2236874"/>
              <a:ext cx="92075" cy="82550"/>
            </a:xfrm>
            <a:custGeom>
              <a:avLst/>
              <a:gdLst/>
              <a:ahLst/>
              <a:cxnLst>
                <a:cxn ang="0">
                  <a:pos x="29" y="7"/>
                </a:cxn>
                <a:cxn ang="0">
                  <a:pos x="5" y="16"/>
                </a:cxn>
                <a:cxn ang="0">
                  <a:pos x="5" y="26"/>
                </a:cxn>
                <a:cxn ang="0">
                  <a:pos x="14" y="11"/>
                </a:cxn>
                <a:cxn ang="0">
                  <a:pos x="29" y="7"/>
                </a:cxn>
              </a:cxnLst>
              <a:rect l="0" t="0" r="r" b="b"/>
              <a:pathLst>
                <a:path w="29" h="26">
                  <a:moveTo>
                    <a:pt x="29" y="7"/>
                  </a:moveTo>
                  <a:cubicBezTo>
                    <a:pt x="29" y="7"/>
                    <a:pt x="22" y="0"/>
                    <a:pt x="5" y="16"/>
                  </a:cubicBezTo>
                  <a:cubicBezTo>
                    <a:pt x="0" y="21"/>
                    <a:pt x="5" y="26"/>
                    <a:pt x="5" y="26"/>
                  </a:cubicBezTo>
                  <a:cubicBezTo>
                    <a:pt x="5" y="26"/>
                    <a:pt x="10" y="15"/>
                    <a:pt x="14" y="11"/>
                  </a:cubicBezTo>
                  <a:cubicBezTo>
                    <a:pt x="21" y="4"/>
                    <a:pt x="29" y="7"/>
                    <a:pt x="29" y="7"/>
                  </a:cubicBez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92" name="Freeform 434"/>
            <p:cNvSpPr>
              <a:spLocks noChangeAspect="1"/>
            </p:cNvSpPr>
            <p:nvPr/>
          </p:nvSpPr>
          <p:spPr bwMode="auto">
            <a:xfrm>
              <a:off x="3845954" y="2268624"/>
              <a:ext cx="60325" cy="88900"/>
            </a:xfrm>
            <a:custGeom>
              <a:avLst/>
              <a:gdLst/>
              <a:ahLst/>
              <a:cxnLst>
                <a:cxn ang="0">
                  <a:pos x="0" y="28"/>
                </a:cxn>
                <a:cxn ang="0">
                  <a:pos x="5" y="16"/>
                </a:cxn>
                <a:cxn ang="0">
                  <a:pos x="13" y="0"/>
                </a:cxn>
                <a:cxn ang="0">
                  <a:pos x="10" y="12"/>
                </a:cxn>
                <a:cxn ang="0">
                  <a:pos x="19" y="3"/>
                </a:cxn>
                <a:cxn ang="0">
                  <a:pos x="9" y="19"/>
                </a:cxn>
                <a:cxn ang="0">
                  <a:pos x="0" y="28"/>
                </a:cxn>
              </a:cxnLst>
              <a:rect l="0" t="0" r="r" b="b"/>
              <a:pathLst>
                <a:path w="19" h="28">
                  <a:moveTo>
                    <a:pt x="0" y="28"/>
                  </a:moveTo>
                  <a:cubicBezTo>
                    <a:pt x="0" y="28"/>
                    <a:pt x="3" y="25"/>
                    <a:pt x="5" y="16"/>
                  </a:cubicBezTo>
                  <a:cubicBezTo>
                    <a:pt x="7" y="7"/>
                    <a:pt x="13" y="0"/>
                    <a:pt x="13" y="0"/>
                  </a:cubicBezTo>
                  <a:cubicBezTo>
                    <a:pt x="13" y="0"/>
                    <a:pt x="9" y="7"/>
                    <a:pt x="10" y="12"/>
                  </a:cubicBezTo>
                  <a:cubicBezTo>
                    <a:pt x="11" y="14"/>
                    <a:pt x="13" y="9"/>
                    <a:pt x="19" y="3"/>
                  </a:cubicBezTo>
                  <a:cubicBezTo>
                    <a:pt x="16" y="10"/>
                    <a:pt x="14" y="12"/>
                    <a:pt x="9" y="19"/>
                  </a:cubicBezTo>
                  <a:cubicBezTo>
                    <a:pt x="5" y="26"/>
                    <a:pt x="0" y="28"/>
                    <a:pt x="0" y="28"/>
                  </a:cubicBez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93" name="Freeform 435"/>
            <p:cNvSpPr>
              <a:spLocks noChangeAspect="1"/>
            </p:cNvSpPr>
            <p:nvPr/>
          </p:nvSpPr>
          <p:spPr bwMode="auto">
            <a:xfrm>
              <a:off x="3750704" y="2103524"/>
              <a:ext cx="85725" cy="231775"/>
            </a:xfrm>
            <a:custGeom>
              <a:avLst/>
              <a:gdLst/>
              <a:ahLst/>
              <a:cxnLst>
                <a:cxn ang="0">
                  <a:pos x="1" y="0"/>
                </a:cxn>
                <a:cxn ang="0">
                  <a:pos x="13" y="52"/>
                </a:cxn>
                <a:cxn ang="0">
                  <a:pos x="27" y="69"/>
                </a:cxn>
                <a:cxn ang="0">
                  <a:pos x="26" y="72"/>
                </a:cxn>
                <a:cxn ang="0">
                  <a:pos x="8" y="41"/>
                </a:cxn>
                <a:cxn ang="0">
                  <a:pos x="1" y="0"/>
                </a:cxn>
              </a:cxnLst>
              <a:rect l="0" t="0" r="r" b="b"/>
              <a:pathLst>
                <a:path w="27" h="73">
                  <a:moveTo>
                    <a:pt x="1" y="0"/>
                  </a:moveTo>
                  <a:cubicBezTo>
                    <a:pt x="1" y="0"/>
                    <a:pt x="2" y="25"/>
                    <a:pt x="13" y="52"/>
                  </a:cubicBezTo>
                  <a:cubicBezTo>
                    <a:pt x="18" y="68"/>
                    <a:pt x="25" y="69"/>
                    <a:pt x="27" y="69"/>
                  </a:cubicBezTo>
                  <a:cubicBezTo>
                    <a:pt x="26" y="71"/>
                    <a:pt x="26" y="72"/>
                    <a:pt x="26" y="72"/>
                  </a:cubicBezTo>
                  <a:cubicBezTo>
                    <a:pt x="26" y="72"/>
                    <a:pt x="17" y="73"/>
                    <a:pt x="8" y="41"/>
                  </a:cubicBezTo>
                  <a:cubicBezTo>
                    <a:pt x="0" y="16"/>
                    <a:pt x="1" y="0"/>
                    <a:pt x="1" y="0"/>
                  </a:cubicBez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94" name="Freeform 436"/>
            <p:cNvSpPr>
              <a:spLocks noChangeAspect="1"/>
            </p:cNvSpPr>
            <p:nvPr/>
          </p:nvSpPr>
          <p:spPr bwMode="auto">
            <a:xfrm>
              <a:off x="3861829" y="2249574"/>
              <a:ext cx="346075" cy="95250"/>
            </a:xfrm>
            <a:custGeom>
              <a:avLst/>
              <a:gdLst/>
              <a:ahLst/>
              <a:cxnLst>
                <a:cxn ang="0">
                  <a:pos x="16" y="8"/>
                </a:cxn>
                <a:cxn ang="0">
                  <a:pos x="39" y="12"/>
                </a:cxn>
                <a:cxn ang="0">
                  <a:pos x="62" y="10"/>
                </a:cxn>
                <a:cxn ang="0">
                  <a:pos x="77" y="2"/>
                </a:cxn>
                <a:cxn ang="0">
                  <a:pos x="86" y="0"/>
                </a:cxn>
                <a:cxn ang="0">
                  <a:pos x="93" y="0"/>
                </a:cxn>
                <a:cxn ang="0">
                  <a:pos x="97" y="1"/>
                </a:cxn>
                <a:cxn ang="0">
                  <a:pos x="101" y="4"/>
                </a:cxn>
                <a:cxn ang="0">
                  <a:pos x="108" y="5"/>
                </a:cxn>
                <a:cxn ang="0">
                  <a:pos x="109" y="7"/>
                </a:cxn>
                <a:cxn ang="0">
                  <a:pos x="106" y="9"/>
                </a:cxn>
                <a:cxn ang="0">
                  <a:pos x="98" y="10"/>
                </a:cxn>
                <a:cxn ang="0">
                  <a:pos x="90" y="12"/>
                </a:cxn>
                <a:cxn ang="0">
                  <a:pos x="85" y="13"/>
                </a:cxn>
                <a:cxn ang="0">
                  <a:pos x="81" y="14"/>
                </a:cxn>
                <a:cxn ang="0">
                  <a:pos x="74" y="20"/>
                </a:cxn>
                <a:cxn ang="0">
                  <a:pos x="65" y="24"/>
                </a:cxn>
                <a:cxn ang="0">
                  <a:pos x="43" y="27"/>
                </a:cxn>
                <a:cxn ang="0">
                  <a:pos x="0" y="30"/>
                </a:cxn>
                <a:cxn ang="0">
                  <a:pos x="9" y="16"/>
                </a:cxn>
                <a:cxn ang="0">
                  <a:pos x="16" y="8"/>
                </a:cxn>
              </a:cxnLst>
              <a:rect l="0" t="0" r="r" b="b"/>
              <a:pathLst>
                <a:path w="109" h="30">
                  <a:moveTo>
                    <a:pt x="16" y="8"/>
                  </a:moveTo>
                  <a:cubicBezTo>
                    <a:pt x="16" y="8"/>
                    <a:pt x="25" y="11"/>
                    <a:pt x="39" y="12"/>
                  </a:cubicBezTo>
                  <a:cubicBezTo>
                    <a:pt x="52" y="13"/>
                    <a:pt x="59" y="11"/>
                    <a:pt x="62" y="10"/>
                  </a:cubicBezTo>
                  <a:cubicBezTo>
                    <a:pt x="66" y="9"/>
                    <a:pt x="72" y="5"/>
                    <a:pt x="77" y="2"/>
                  </a:cubicBezTo>
                  <a:cubicBezTo>
                    <a:pt x="81" y="0"/>
                    <a:pt x="81" y="0"/>
                    <a:pt x="86" y="0"/>
                  </a:cubicBezTo>
                  <a:cubicBezTo>
                    <a:pt x="90" y="1"/>
                    <a:pt x="93" y="0"/>
                    <a:pt x="93" y="0"/>
                  </a:cubicBezTo>
                  <a:cubicBezTo>
                    <a:pt x="93" y="0"/>
                    <a:pt x="94" y="0"/>
                    <a:pt x="97" y="1"/>
                  </a:cubicBezTo>
                  <a:cubicBezTo>
                    <a:pt x="100" y="3"/>
                    <a:pt x="100" y="3"/>
                    <a:pt x="101" y="4"/>
                  </a:cubicBezTo>
                  <a:cubicBezTo>
                    <a:pt x="102" y="4"/>
                    <a:pt x="108" y="5"/>
                    <a:pt x="108" y="5"/>
                  </a:cubicBezTo>
                  <a:cubicBezTo>
                    <a:pt x="108" y="5"/>
                    <a:pt x="109" y="5"/>
                    <a:pt x="109" y="7"/>
                  </a:cubicBezTo>
                  <a:cubicBezTo>
                    <a:pt x="109" y="8"/>
                    <a:pt x="108" y="9"/>
                    <a:pt x="106" y="9"/>
                  </a:cubicBezTo>
                  <a:cubicBezTo>
                    <a:pt x="105" y="10"/>
                    <a:pt x="105" y="11"/>
                    <a:pt x="98" y="10"/>
                  </a:cubicBezTo>
                  <a:cubicBezTo>
                    <a:pt x="98" y="11"/>
                    <a:pt x="97" y="12"/>
                    <a:pt x="90" y="12"/>
                  </a:cubicBezTo>
                  <a:cubicBezTo>
                    <a:pt x="89" y="13"/>
                    <a:pt x="85" y="13"/>
                    <a:pt x="85" y="13"/>
                  </a:cubicBezTo>
                  <a:cubicBezTo>
                    <a:pt x="85" y="13"/>
                    <a:pt x="83" y="14"/>
                    <a:pt x="81" y="14"/>
                  </a:cubicBezTo>
                  <a:cubicBezTo>
                    <a:pt x="80" y="16"/>
                    <a:pt x="78" y="18"/>
                    <a:pt x="74" y="20"/>
                  </a:cubicBezTo>
                  <a:cubicBezTo>
                    <a:pt x="71" y="23"/>
                    <a:pt x="70" y="24"/>
                    <a:pt x="65" y="24"/>
                  </a:cubicBezTo>
                  <a:cubicBezTo>
                    <a:pt x="60" y="24"/>
                    <a:pt x="57" y="26"/>
                    <a:pt x="43" y="27"/>
                  </a:cubicBezTo>
                  <a:cubicBezTo>
                    <a:pt x="29" y="27"/>
                    <a:pt x="0" y="30"/>
                    <a:pt x="0" y="30"/>
                  </a:cubicBezTo>
                  <a:cubicBezTo>
                    <a:pt x="0" y="30"/>
                    <a:pt x="6" y="22"/>
                    <a:pt x="9" y="16"/>
                  </a:cubicBezTo>
                  <a:cubicBezTo>
                    <a:pt x="12" y="10"/>
                    <a:pt x="16" y="8"/>
                    <a:pt x="16" y="8"/>
                  </a:cubicBezTo>
                  <a:close/>
                </a:path>
              </a:pathLst>
            </a:custGeom>
            <a:solidFill>
              <a:srgbClr val="F8C6AC"/>
            </a:solidFill>
            <a:ln w="9525">
              <a:noFill/>
              <a:round/>
              <a:headEnd/>
              <a:tailEnd/>
            </a:ln>
          </p:spPr>
          <p:txBody>
            <a:bodyPr/>
            <a:lstStyle/>
            <a:p>
              <a:endParaRPr lang="zh-CN" altLang="en-US" sz="1400">
                <a:latin typeface="+mn-lt"/>
                <a:ea typeface="+mn-ea"/>
              </a:endParaRPr>
            </a:p>
          </p:txBody>
        </p:sp>
        <p:sp>
          <p:nvSpPr>
            <p:cNvPr id="95" name="Freeform 437"/>
            <p:cNvSpPr>
              <a:spLocks noChangeAspect="1"/>
            </p:cNvSpPr>
            <p:nvPr/>
          </p:nvSpPr>
          <p:spPr bwMode="auto">
            <a:xfrm>
              <a:off x="4119004" y="2252749"/>
              <a:ext cx="63500" cy="9525"/>
            </a:xfrm>
            <a:custGeom>
              <a:avLst/>
              <a:gdLst/>
              <a:ahLst/>
              <a:cxnLst>
                <a:cxn ang="0">
                  <a:pos x="0" y="0"/>
                </a:cxn>
                <a:cxn ang="0">
                  <a:pos x="5" y="0"/>
                </a:cxn>
                <a:cxn ang="0">
                  <a:pos x="12" y="0"/>
                </a:cxn>
                <a:cxn ang="0">
                  <a:pos x="20" y="3"/>
                </a:cxn>
                <a:cxn ang="0">
                  <a:pos x="10" y="1"/>
                </a:cxn>
                <a:cxn ang="0">
                  <a:pos x="0" y="0"/>
                </a:cxn>
              </a:cxnLst>
              <a:rect l="0" t="0" r="r" b="b"/>
              <a:pathLst>
                <a:path w="20" h="3">
                  <a:moveTo>
                    <a:pt x="0" y="0"/>
                  </a:moveTo>
                  <a:cubicBezTo>
                    <a:pt x="0" y="0"/>
                    <a:pt x="2" y="0"/>
                    <a:pt x="5" y="0"/>
                  </a:cubicBezTo>
                  <a:cubicBezTo>
                    <a:pt x="9" y="0"/>
                    <a:pt x="11" y="0"/>
                    <a:pt x="12" y="0"/>
                  </a:cubicBezTo>
                  <a:cubicBezTo>
                    <a:pt x="14" y="0"/>
                    <a:pt x="19" y="2"/>
                    <a:pt x="20" y="3"/>
                  </a:cubicBezTo>
                  <a:cubicBezTo>
                    <a:pt x="16" y="1"/>
                    <a:pt x="14" y="0"/>
                    <a:pt x="10" y="1"/>
                  </a:cubicBezTo>
                  <a:cubicBezTo>
                    <a:pt x="5" y="1"/>
                    <a:pt x="2" y="0"/>
                    <a:pt x="0" y="0"/>
                  </a:cubicBezTo>
                  <a:close/>
                </a:path>
              </a:pathLst>
            </a:custGeom>
            <a:solidFill>
              <a:srgbClr val="D6AB96"/>
            </a:solidFill>
            <a:ln w="9525">
              <a:noFill/>
              <a:round/>
              <a:headEnd/>
              <a:tailEnd/>
            </a:ln>
          </p:spPr>
          <p:txBody>
            <a:bodyPr/>
            <a:lstStyle/>
            <a:p>
              <a:endParaRPr lang="zh-CN" altLang="en-US" sz="1400">
                <a:latin typeface="+mn-lt"/>
                <a:ea typeface="+mn-ea"/>
              </a:endParaRPr>
            </a:p>
          </p:txBody>
        </p:sp>
        <p:sp>
          <p:nvSpPr>
            <p:cNvPr id="96" name="Freeform 438"/>
            <p:cNvSpPr>
              <a:spLocks noChangeAspect="1"/>
            </p:cNvSpPr>
            <p:nvPr/>
          </p:nvSpPr>
          <p:spPr bwMode="auto">
            <a:xfrm>
              <a:off x="4115829" y="2255924"/>
              <a:ext cx="85725" cy="22225"/>
            </a:xfrm>
            <a:custGeom>
              <a:avLst/>
              <a:gdLst/>
              <a:ahLst/>
              <a:cxnLst>
                <a:cxn ang="0">
                  <a:pos x="0" y="1"/>
                </a:cxn>
                <a:cxn ang="0">
                  <a:pos x="5" y="1"/>
                </a:cxn>
                <a:cxn ang="0">
                  <a:pos x="12" y="1"/>
                </a:cxn>
                <a:cxn ang="0">
                  <a:pos x="19" y="3"/>
                </a:cxn>
                <a:cxn ang="0">
                  <a:pos x="26" y="5"/>
                </a:cxn>
                <a:cxn ang="0">
                  <a:pos x="26" y="7"/>
                </a:cxn>
                <a:cxn ang="0">
                  <a:pos x="24" y="4"/>
                </a:cxn>
                <a:cxn ang="0">
                  <a:pos x="12" y="1"/>
                </a:cxn>
                <a:cxn ang="0">
                  <a:pos x="1" y="1"/>
                </a:cxn>
                <a:cxn ang="0">
                  <a:pos x="0" y="1"/>
                </a:cxn>
              </a:cxnLst>
              <a:rect l="0" t="0" r="r" b="b"/>
              <a:pathLst>
                <a:path w="27" h="7">
                  <a:moveTo>
                    <a:pt x="0" y="1"/>
                  </a:moveTo>
                  <a:cubicBezTo>
                    <a:pt x="0" y="1"/>
                    <a:pt x="3" y="1"/>
                    <a:pt x="5" y="1"/>
                  </a:cubicBezTo>
                  <a:cubicBezTo>
                    <a:pt x="7" y="1"/>
                    <a:pt x="11" y="1"/>
                    <a:pt x="12" y="1"/>
                  </a:cubicBezTo>
                  <a:cubicBezTo>
                    <a:pt x="14" y="2"/>
                    <a:pt x="16" y="2"/>
                    <a:pt x="19" y="3"/>
                  </a:cubicBezTo>
                  <a:cubicBezTo>
                    <a:pt x="23" y="4"/>
                    <a:pt x="25" y="5"/>
                    <a:pt x="26" y="5"/>
                  </a:cubicBezTo>
                  <a:cubicBezTo>
                    <a:pt x="26" y="6"/>
                    <a:pt x="26" y="7"/>
                    <a:pt x="26" y="7"/>
                  </a:cubicBezTo>
                  <a:cubicBezTo>
                    <a:pt x="26" y="7"/>
                    <a:pt x="27" y="5"/>
                    <a:pt x="24" y="4"/>
                  </a:cubicBezTo>
                  <a:cubicBezTo>
                    <a:pt x="21" y="3"/>
                    <a:pt x="16" y="2"/>
                    <a:pt x="12" y="1"/>
                  </a:cubicBezTo>
                  <a:cubicBezTo>
                    <a:pt x="8" y="0"/>
                    <a:pt x="7" y="0"/>
                    <a:pt x="1" y="1"/>
                  </a:cubicBezTo>
                  <a:cubicBezTo>
                    <a:pt x="0" y="1"/>
                    <a:pt x="0" y="1"/>
                    <a:pt x="0" y="1"/>
                  </a:cubicBezTo>
                  <a:close/>
                </a:path>
              </a:pathLst>
            </a:custGeom>
            <a:solidFill>
              <a:srgbClr val="D6AB96"/>
            </a:solidFill>
            <a:ln w="9525">
              <a:noFill/>
              <a:round/>
              <a:headEnd/>
              <a:tailEnd/>
            </a:ln>
          </p:spPr>
          <p:txBody>
            <a:bodyPr/>
            <a:lstStyle/>
            <a:p>
              <a:endParaRPr lang="zh-CN" altLang="en-US" sz="1400">
                <a:latin typeface="+mn-lt"/>
                <a:ea typeface="+mn-ea"/>
              </a:endParaRPr>
            </a:p>
          </p:txBody>
        </p:sp>
        <p:sp>
          <p:nvSpPr>
            <p:cNvPr id="97" name="Freeform 439"/>
            <p:cNvSpPr>
              <a:spLocks noChangeAspect="1"/>
            </p:cNvSpPr>
            <p:nvPr/>
          </p:nvSpPr>
          <p:spPr bwMode="auto">
            <a:xfrm>
              <a:off x="4112654" y="2271799"/>
              <a:ext cx="60325" cy="6350"/>
            </a:xfrm>
            <a:custGeom>
              <a:avLst/>
              <a:gdLst/>
              <a:ahLst/>
              <a:cxnLst>
                <a:cxn ang="0">
                  <a:pos x="0" y="2"/>
                </a:cxn>
                <a:cxn ang="0">
                  <a:pos x="7" y="0"/>
                </a:cxn>
                <a:cxn ang="0">
                  <a:pos x="13" y="0"/>
                </a:cxn>
                <a:cxn ang="0">
                  <a:pos x="19" y="2"/>
                </a:cxn>
                <a:cxn ang="0">
                  <a:pos x="12" y="1"/>
                </a:cxn>
                <a:cxn ang="0">
                  <a:pos x="1" y="2"/>
                </a:cxn>
                <a:cxn ang="0">
                  <a:pos x="0" y="2"/>
                </a:cxn>
              </a:cxnLst>
              <a:rect l="0" t="0" r="r" b="b"/>
              <a:pathLst>
                <a:path w="19" h="2">
                  <a:moveTo>
                    <a:pt x="0" y="2"/>
                  </a:moveTo>
                  <a:cubicBezTo>
                    <a:pt x="0" y="2"/>
                    <a:pt x="6" y="0"/>
                    <a:pt x="7" y="0"/>
                  </a:cubicBezTo>
                  <a:cubicBezTo>
                    <a:pt x="9" y="0"/>
                    <a:pt x="11" y="0"/>
                    <a:pt x="13" y="0"/>
                  </a:cubicBezTo>
                  <a:cubicBezTo>
                    <a:pt x="15" y="0"/>
                    <a:pt x="18" y="1"/>
                    <a:pt x="19" y="2"/>
                  </a:cubicBezTo>
                  <a:cubicBezTo>
                    <a:pt x="17" y="1"/>
                    <a:pt x="16" y="1"/>
                    <a:pt x="12" y="1"/>
                  </a:cubicBezTo>
                  <a:cubicBezTo>
                    <a:pt x="7" y="1"/>
                    <a:pt x="7" y="0"/>
                    <a:pt x="1" y="2"/>
                  </a:cubicBezTo>
                  <a:cubicBezTo>
                    <a:pt x="1" y="2"/>
                    <a:pt x="0" y="2"/>
                    <a:pt x="0" y="2"/>
                  </a:cubicBezTo>
                  <a:close/>
                </a:path>
              </a:pathLst>
            </a:custGeom>
            <a:solidFill>
              <a:srgbClr val="D6AB96"/>
            </a:solidFill>
            <a:ln w="9525">
              <a:noFill/>
              <a:round/>
              <a:headEnd/>
              <a:tailEnd/>
            </a:ln>
          </p:spPr>
          <p:txBody>
            <a:bodyPr/>
            <a:lstStyle/>
            <a:p>
              <a:endParaRPr lang="zh-CN" altLang="en-US" sz="1400">
                <a:latin typeface="+mn-lt"/>
                <a:ea typeface="+mn-ea"/>
              </a:endParaRPr>
            </a:p>
          </p:txBody>
        </p:sp>
        <p:sp>
          <p:nvSpPr>
            <p:cNvPr id="98" name="Freeform 440"/>
            <p:cNvSpPr>
              <a:spLocks noChangeAspect="1"/>
            </p:cNvSpPr>
            <p:nvPr/>
          </p:nvSpPr>
          <p:spPr bwMode="auto">
            <a:xfrm>
              <a:off x="3912629" y="2265449"/>
              <a:ext cx="15875" cy="15875"/>
            </a:xfrm>
            <a:custGeom>
              <a:avLst/>
              <a:gdLst/>
              <a:ahLst/>
              <a:cxnLst>
                <a:cxn ang="0">
                  <a:pos x="0" y="3"/>
                </a:cxn>
                <a:cxn ang="0">
                  <a:pos x="4" y="2"/>
                </a:cxn>
                <a:cxn ang="0">
                  <a:pos x="4" y="5"/>
                </a:cxn>
                <a:cxn ang="0">
                  <a:pos x="0" y="3"/>
                </a:cxn>
              </a:cxnLst>
              <a:rect l="0" t="0" r="r" b="b"/>
              <a:pathLst>
                <a:path w="5" h="5">
                  <a:moveTo>
                    <a:pt x="0" y="3"/>
                  </a:moveTo>
                  <a:cubicBezTo>
                    <a:pt x="0" y="3"/>
                    <a:pt x="3" y="0"/>
                    <a:pt x="4" y="2"/>
                  </a:cubicBezTo>
                  <a:cubicBezTo>
                    <a:pt x="5" y="4"/>
                    <a:pt x="4" y="5"/>
                    <a:pt x="4" y="5"/>
                  </a:cubicBezTo>
                  <a:lnTo>
                    <a:pt x="0" y="3"/>
                  </a:ln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99" name="Freeform 441"/>
            <p:cNvSpPr>
              <a:spLocks noChangeAspect="1"/>
            </p:cNvSpPr>
            <p:nvPr/>
          </p:nvSpPr>
          <p:spPr bwMode="auto">
            <a:xfrm>
              <a:off x="3826904" y="2344824"/>
              <a:ext cx="57150" cy="38100"/>
            </a:xfrm>
            <a:custGeom>
              <a:avLst/>
              <a:gdLst/>
              <a:ahLst/>
              <a:cxnLst>
                <a:cxn ang="0">
                  <a:pos x="10" y="0"/>
                </a:cxn>
                <a:cxn ang="0">
                  <a:pos x="18" y="0"/>
                </a:cxn>
                <a:cxn ang="0">
                  <a:pos x="12" y="5"/>
                </a:cxn>
                <a:cxn ang="0">
                  <a:pos x="2" y="8"/>
                </a:cxn>
                <a:cxn ang="0">
                  <a:pos x="10" y="0"/>
                </a:cxn>
              </a:cxnLst>
              <a:rect l="0" t="0" r="r" b="b"/>
              <a:pathLst>
                <a:path w="18" h="12">
                  <a:moveTo>
                    <a:pt x="10" y="0"/>
                  </a:moveTo>
                  <a:cubicBezTo>
                    <a:pt x="18" y="0"/>
                    <a:pt x="18" y="0"/>
                    <a:pt x="18" y="0"/>
                  </a:cubicBezTo>
                  <a:cubicBezTo>
                    <a:pt x="18" y="0"/>
                    <a:pt x="16" y="2"/>
                    <a:pt x="12" y="5"/>
                  </a:cubicBezTo>
                  <a:cubicBezTo>
                    <a:pt x="9" y="8"/>
                    <a:pt x="0" y="12"/>
                    <a:pt x="2" y="8"/>
                  </a:cubicBezTo>
                  <a:cubicBezTo>
                    <a:pt x="4" y="4"/>
                    <a:pt x="10" y="0"/>
                    <a:pt x="10" y="0"/>
                  </a:cubicBezTo>
                  <a:close/>
                </a:path>
              </a:pathLst>
            </a:custGeom>
            <a:solidFill>
              <a:srgbClr val="C8BDC2"/>
            </a:solidFill>
            <a:ln w="9525">
              <a:noFill/>
              <a:round/>
              <a:headEnd/>
              <a:tailEnd/>
            </a:ln>
          </p:spPr>
          <p:txBody>
            <a:bodyPr/>
            <a:lstStyle/>
            <a:p>
              <a:endParaRPr lang="zh-CN" altLang="en-US" sz="1400">
                <a:latin typeface="+mn-lt"/>
                <a:ea typeface="+mn-ea"/>
              </a:endParaRPr>
            </a:p>
          </p:txBody>
        </p:sp>
        <p:sp>
          <p:nvSpPr>
            <p:cNvPr id="100" name="Freeform 442"/>
            <p:cNvSpPr>
              <a:spLocks noChangeAspect="1"/>
            </p:cNvSpPr>
            <p:nvPr/>
          </p:nvSpPr>
          <p:spPr bwMode="auto">
            <a:xfrm>
              <a:off x="3599892" y="2122574"/>
              <a:ext cx="160337" cy="282575"/>
            </a:xfrm>
            <a:custGeom>
              <a:avLst/>
              <a:gdLst/>
              <a:ahLst/>
              <a:cxnLst>
                <a:cxn ang="0">
                  <a:pos x="0" y="3"/>
                </a:cxn>
                <a:cxn ang="0">
                  <a:pos x="7" y="68"/>
                </a:cxn>
                <a:cxn ang="0">
                  <a:pos x="27" y="84"/>
                </a:cxn>
                <a:cxn ang="0">
                  <a:pos x="48" y="82"/>
                </a:cxn>
                <a:cxn ang="0">
                  <a:pos x="33" y="14"/>
                </a:cxn>
                <a:cxn ang="0">
                  <a:pos x="10" y="7"/>
                </a:cxn>
                <a:cxn ang="0">
                  <a:pos x="0" y="3"/>
                </a:cxn>
              </a:cxnLst>
              <a:rect l="0" t="0" r="r" b="b"/>
              <a:pathLst>
                <a:path w="50" h="89">
                  <a:moveTo>
                    <a:pt x="0" y="3"/>
                  </a:moveTo>
                  <a:cubicBezTo>
                    <a:pt x="0" y="3"/>
                    <a:pt x="4" y="56"/>
                    <a:pt x="7" y="68"/>
                  </a:cubicBezTo>
                  <a:cubicBezTo>
                    <a:pt x="10" y="79"/>
                    <a:pt x="14" y="81"/>
                    <a:pt x="27" y="84"/>
                  </a:cubicBezTo>
                  <a:cubicBezTo>
                    <a:pt x="41" y="87"/>
                    <a:pt x="50" y="89"/>
                    <a:pt x="48" y="82"/>
                  </a:cubicBezTo>
                  <a:cubicBezTo>
                    <a:pt x="47" y="75"/>
                    <a:pt x="35" y="17"/>
                    <a:pt x="33" y="14"/>
                  </a:cubicBezTo>
                  <a:cubicBezTo>
                    <a:pt x="31" y="11"/>
                    <a:pt x="18" y="17"/>
                    <a:pt x="10" y="7"/>
                  </a:cubicBezTo>
                  <a:cubicBezTo>
                    <a:pt x="4" y="2"/>
                    <a:pt x="5" y="0"/>
                    <a:pt x="0" y="3"/>
                  </a:cubicBezTo>
                  <a:close/>
                </a:path>
              </a:pathLst>
            </a:custGeom>
            <a:solidFill>
              <a:srgbClr val="5587A5"/>
            </a:solidFill>
            <a:ln w="9525">
              <a:noFill/>
              <a:round/>
              <a:headEnd/>
              <a:tailEnd/>
            </a:ln>
          </p:spPr>
          <p:txBody>
            <a:bodyPr/>
            <a:lstStyle/>
            <a:p>
              <a:endParaRPr lang="zh-CN" altLang="en-US" sz="1400">
                <a:latin typeface="+mn-lt"/>
                <a:ea typeface="+mn-ea"/>
              </a:endParaRPr>
            </a:p>
          </p:txBody>
        </p:sp>
        <p:sp>
          <p:nvSpPr>
            <p:cNvPr id="101" name="Freeform 443"/>
            <p:cNvSpPr>
              <a:spLocks noChangeAspect="1"/>
            </p:cNvSpPr>
            <p:nvPr/>
          </p:nvSpPr>
          <p:spPr bwMode="auto">
            <a:xfrm>
              <a:off x="3603067" y="2135274"/>
              <a:ext cx="134937" cy="196850"/>
            </a:xfrm>
            <a:custGeom>
              <a:avLst/>
              <a:gdLst/>
              <a:ahLst/>
              <a:cxnLst>
                <a:cxn ang="0">
                  <a:pos x="1" y="4"/>
                </a:cxn>
                <a:cxn ang="0">
                  <a:pos x="5" y="11"/>
                </a:cxn>
                <a:cxn ang="0">
                  <a:pos x="24" y="19"/>
                </a:cxn>
                <a:cxn ang="0">
                  <a:pos x="30" y="42"/>
                </a:cxn>
                <a:cxn ang="0">
                  <a:pos x="37" y="57"/>
                </a:cxn>
                <a:cxn ang="0">
                  <a:pos x="35" y="22"/>
                </a:cxn>
                <a:cxn ang="0">
                  <a:pos x="25" y="8"/>
                </a:cxn>
                <a:cxn ang="0">
                  <a:pos x="1" y="4"/>
                </a:cxn>
              </a:cxnLst>
              <a:rect l="0" t="0" r="r" b="b"/>
              <a:pathLst>
                <a:path w="42" h="62">
                  <a:moveTo>
                    <a:pt x="1" y="4"/>
                  </a:moveTo>
                  <a:cubicBezTo>
                    <a:pt x="1" y="4"/>
                    <a:pt x="0" y="9"/>
                    <a:pt x="5" y="11"/>
                  </a:cubicBezTo>
                  <a:cubicBezTo>
                    <a:pt x="10" y="13"/>
                    <a:pt x="22" y="12"/>
                    <a:pt x="24" y="19"/>
                  </a:cubicBezTo>
                  <a:cubicBezTo>
                    <a:pt x="26" y="26"/>
                    <a:pt x="28" y="36"/>
                    <a:pt x="30" y="42"/>
                  </a:cubicBezTo>
                  <a:cubicBezTo>
                    <a:pt x="32" y="48"/>
                    <a:pt x="33" y="51"/>
                    <a:pt x="37" y="57"/>
                  </a:cubicBezTo>
                  <a:cubicBezTo>
                    <a:pt x="42" y="62"/>
                    <a:pt x="35" y="22"/>
                    <a:pt x="35" y="22"/>
                  </a:cubicBezTo>
                  <a:cubicBezTo>
                    <a:pt x="35" y="22"/>
                    <a:pt x="33" y="8"/>
                    <a:pt x="25" y="8"/>
                  </a:cubicBezTo>
                  <a:cubicBezTo>
                    <a:pt x="16" y="8"/>
                    <a:pt x="2" y="0"/>
                    <a:pt x="1" y="4"/>
                  </a:cubicBezTo>
                  <a:close/>
                </a:path>
              </a:pathLst>
            </a:custGeom>
            <a:solidFill>
              <a:srgbClr val="D3DBE4"/>
            </a:solidFill>
            <a:ln w="9525">
              <a:noFill/>
              <a:round/>
              <a:headEnd/>
              <a:tailEnd/>
            </a:ln>
          </p:spPr>
          <p:txBody>
            <a:bodyPr/>
            <a:lstStyle/>
            <a:p>
              <a:endParaRPr lang="zh-CN" altLang="en-US" sz="1400">
                <a:latin typeface="+mn-lt"/>
                <a:ea typeface="+mn-ea"/>
              </a:endParaRPr>
            </a:p>
          </p:txBody>
        </p:sp>
        <p:sp>
          <p:nvSpPr>
            <p:cNvPr id="102" name="Freeform 444"/>
            <p:cNvSpPr>
              <a:spLocks noChangeAspect="1"/>
            </p:cNvSpPr>
            <p:nvPr/>
          </p:nvSpPr>
          <p:spPr bwMode="auto">
            <a:xfrm>
              <a:off x="3599892" y="2090824"/>
              <a:ext cx="176212" cy="307975"/>
            </a:xfrm>
            <a:custGeom>
              <a:avLst/>
              <a:gdLst/>
              <a:ahLst/>
              <a:cxnLst>
                <a:cxn ang="0">
                  <a:pos x="7" y="2"/>
                </a:cxn>
                <a:cxn ang="0">
                  <a:pos x="15" y="5"/>
                </a:cxn>
                <a:cxn ang="0">
                  <a:pos x="10" y="17"/>
                </a:cxn>
                <a:cxn ang="0">
                  <a:pos x="35" y="21"/>
                </a:cxn>
                <a:cxn ang="0">
                  <a:pos x="39" y="30"/>
                </a:cxn>
                <a:cxn ang="0">
                  <a:pos x="52" y="84"/>
                </a:cxn>
                <a:cxn ang="0">
                  <a:pos x="46" y="97"/>
                </a:cxn>
                <a:cxn ang="0">
                  <a:pos x="34" y="47"/>
                </a:cxn>
                <a:cxn ang="0">
                  <a:pos x="26" y="26"/>
                </a:cxn>
                <a:cxn ang="0">
                  <a:pos x="1" y="15"/>
                </a:cxn>
                <a:cxn ang="0">
                  <a:pos x="7" y="2"/>
                </a:cxn>
              </a:cxnLst>
              <a:rect l="0" t="0" r="r" b="b"/>
              <a:pathLst>
                <a:path w="55" h="97">
                  <a:moveTo>
                    <a:pt x="7" y="2"/>
                  </a:moveTo>
                  <a:cubicBezTo>
                    <a:pt x="7" y="2"/>
                    <a:pt x="14" y="0"/>
                    <a:pt x="15" y="5"/>
                  </a:cubicBezTo>
                  <a:cubicBezTo>
                    <a:pt x="15" y="7"/>
                    <a:pt x="6" y="11"/>
                    <a:pt x="10" y="17"/>
                  </a:cubicBezTo>
                  <a:cubicBezTo>
                    <a:pt x="12" y="19"/>
                    <a:pt x="28" y="20"/>
                    <a:pt x="35" y="21"/>
                  </a:cubicBezTo>
                  <a:cubicBezTo>
                    <a:pt x="37" y="21"/>
                    <a:pt x="38" y="24"/>
                    <a:pt x="39" y="30"/>
                  </a:cubicBezTo>
                  <a:cubicBezTo>
                    <a:pt x="41" y="35"/>
                    <a:pt x="47" y="70"/>
                    <a:pt x="52" y="84"/>
                  </a:cubicBezTo>
                  <a:cubicBezTo>
                    <a:pt x="55" y="94"/>
                    <a:pt x="51" y="95"/>
                    <a:pt x="46" y="97"/>
                  </a:cubicBezTo>
                  <a:cubicBezTo>
                    <a:pt x="44" y="92"/>
                    <a:pt x="38" y="61"/>
                    <a:pt x="34" y="47"/>
                  </a:cubicBezTo>
                  <a:cubicBezTo>
                    <a:pt x="30" y="33"/>
                    <a:pt x="33" y="27"/>
                    <a:pt x="26" y="26"/>
                  </a:cubicBezTo>
                  <a:cubicBezTo>
                    <a:pt x="19" y="26"/>
                    <a:pt x="3" y="24"/>
                    <a:pt x="1" y="15"/>
                  </a:cubicBezTo>
                  <a:cubicBezTo>
                    <a:pt x="0" y="11"/>
                    <a:pt x="1" y="6"/>
                    <a:pt x="7" y="2"/>
                  </a:cubicBezTo>
                  <a:close/>
                </a:path>
              </a:pathLst>
            </a:custGeom>
            <a:solidFill>
              <a:srgbClr val="456488"/>
            </a:solidFill>
            <a:ln w="9525">
              <a:noFill/>
              <a:round/>
              <a:headEnd/>
              <a:tailEnd/>
            </a:ln>
          </p:spPr>
          <p:txBody>
            <a:bodyPr/>
            <a:lstStyle/>
            <a:p>
              <a:endParaRPr lang="zh-CN" altLang="en-US" sz="1400">
                <a:latin typeface="+mn-lt"/>
                <a:ea typeface="+mn-ea"/>
              </a:endParaRPr>
            </a:p>
          </p:txBody>
        </p:sp>
        <p:sp>
          <p:nvSpPr>
            <p:cNvPr id="103" name="Freeform 445"/>
            <p:cNvSpPr>
              <a:spLocks noChangeAspect="1"/>
            </p:cNvSpPr>
            <p:nvPr/>
          </p:nvSpPr>
          <p:spPr bwMode="auto">
            <a:xfrm>
              <a:off x="3738004" y="1932074"/>
              <a:ext cx="15875" cy="19050"/>
            </a:xfrm>
            <a:custGeom>
              <a:avLst/>
              <a:gdLst/>
              <a:ahLst/>
              <a:cxnLst>
                <a:cxn ang="0">
                  <a:pos x="5" y="0"/>
                </a:cxn>
                <a:cxn ang="0">
                  <a:pos x="2" y="3"/>
                </a:cxn>
                <a:cxn ang="0">
                  <a:pos x="4" y="5"/>
                </a:cxn>
                <a:cxn ang="0">
                  <a:pos x="5" y="0"/>
                </a:cxn>
              </a:cxnLst>
              <a:rect l="0" t="0" r="r" b="b"/>
              <a:pathLst>
                <a:path w="5" h="6">
                  <a:moveTo>
                    <a:pt x="5" y="0"/>
                  </a:moveTo>
                  <a:cubicBezTo>
                    <a:pt x="5" y="0"/>
                    <a:pt x="0" y="1"/>
                    <a:pt x="2" y="3"/>
                  </a:cubicBezTo>
                  <a:cubicBezTo>
                    <a:pt x="5" y="6"/>
                    <a:pt x="4" y="5"/>
                    <a:pt x="4" y="5"/>
                  </a:cubicBezTo>
                  <a:lnTo>
                    <a:pt x="5" y="0"/>
                  </a:lnTo>
                  <a:close/>
                </a:path>
              </a:pathLst>
            </a:custGeom>
            <a:solidFill>
              <a:srgbClr val="6E4155"/>
            </a:solidFill>
            <a:ln w="9525">
              <a:noFill/>
              <a:round/>
              <a:headEnd/>
              <a:tailEnd/>
            </a:ln>
          </p:spPr>
          <p:txBody>
            <a:bodyPr/>
            <a:lstStyle/>
            <a:p>
              <a:endParaRPr lang="zh-CN" altLang="en-US" sz="1400">
                <a:latin typeface="+mn-lt"/>
                <a:ea typeface="+mn-ea"/>
              </a:endParaRPr>
            </a:p>
          </p:txBody>
        </p:sp>
        <p:sp>
          <p:nvSpPr>
            <p:cNvPr id="104" name="Freeform 446"/>
            <p:cNvSpPr>
              <a:spLocks noChangeAspect="1"/>
            </p:cNvSpPr>
            <p:nvPr/>
          </p:nvSpPr>
          <p:spPr bwMode="auto">
            <a:xfrm>
              <a:off x="3912629" y="1846349"/>
              <a:ext cx="9525" cy="19050"/>
            </a:xfrm>
            <a:custGeom>
              <a:avLst/>
              <a:gdLst/>
              <a:ahLst/>
              <a:cxnLst>
                <a:cxn ang="0">
                  <a:pos x="2" y="0"/>
                </a:cxn>
                <a:cxn ang="0">
                  <a:pos x="1" y="2"/>
                </a:cxn>
                <a:cxn ang="0">
                  <a:pos x="0" y="5"/>
                </a:cxn>
                <a:cxn ang="0">
                  <a:pos x="0" y="6"/>
                </a:cxn>
                <a:cxn ang="0">
                  <a:pos x="2" y="5"/>
                </a:cxn>
                <a:cxn ang="0">
                  <a:pos x="0" y="5"/>
                </a:cxn>
                <a:cxn ang="0">
                  <a:pos x="2" y="3"/>
                </a:cxn>
                <a:cxn ang="0">
                  <a:pos x="2" y="0"/>
                </a:cxn>
              </a:cxnLst>
              <a:rect l="0" t="0" r="r" b="b"/>
              <a:pathLst>
                <a:path w="3" h="6">
                  <a:moveTo>
                    <a:pt x="2" y="0"/>
                  </a:moveTo>
                  <a:cubicBezTo>
                    <a:pt x="2" y="0"/>
                    <a:pt x="2" y="1"/>
                    <a:pt x="1" y="2"/>
                  </a:cubicBezTo>
                  <a:cubicBezTo>
                    <a:pt x="0" y="3"/>
                    <a:pt x="0" y="5"/>
                    <a:pt x="0" y="5"/>
                  </a:cubicBezTo>
                  <a:cubicBezTo>
                    <a:pt x="0" y="6"/>
                    <a:pt x="0" y="6"/>
                    <a:pt x="0" y="6"/>
                  </a:cubicBezTo>
                  <a:cubicBezTo>
                    <a:pt x="0" y="6"/>
                    <a:pt x="2" y="6"/>
                    <a:pt x="2" y="5"/>
                  </a:cubicBezTo>
                  <a:cubicBezTo>
                    <a:pt x="1" y="5"/>
                    <a:pt x="0" y="5"/>
                    <a:pt x="0" y="5"/>
                  </a:cubicBezTo>
                  <a:cubicBezTo>
                    <a:pt x="0" y="4"/>
                    <a:pt x="1" y="4"/>
                    <a:pt x="2" y="3"/>
                  </a:cubicBezTo>
                  <a:cubicBezTo>
                    <a:pt x="3" y="2"/>
                    <a:pt x="2" y="0"/>
                    <a:pt x="2" y="0"/>
                  </a:cubicBezTo>
                  <a:close/>
                </a:path>
              </a:pathLst>
            </a:custGeom>
            <a:solidFill>
              <a:srgbClr val="572E40"/>
            </a:solidFill>
            <a:ln w="9525">
              <a:noFill/>
              <a:round/>
              <a:headEnd/>
              <a:tailEnd/>
            </a:ln>
          </p:spPr>
          <p:txBody>
            <a:bodyPr/>
            <a:lstStyle/>
            <a:p>
              <a:endParaRPr lang="zh-CN" altLang="en-US" sz="1400">
                <a:latin typeface="+mn-lt"/>
                <a:ea typeface="+mn-ea"/>
              </a:endParaRPr>
            </a:p>
          </p:txBody>
        </p:sp>
        <p:sp>
          <p:nvSpPr>
            <p:cNvPr id="105" name="Freeform 447"/>
            <p:cNvSpPr>
              <a:spLocks noChangeAspect="1"/>
            </p:cNvSpPr>
            <p:nvPr/>
          </p:nvSpPr>
          <p:spPr bwMode="auto">
            <a:xfrm>
              <a:off x="3747529" y="1789199"/>
              <a:ext cx="184150" cy="212725"/>
            </a:xfrm>
            <a:custGeom>
              <a:avLst/>
              <a:gdLst/>
              <a:ahLst/>
              <a:cxnLst>
                <a:cxn ang="0">
                  <a:pos x="51" y="6"/>
                </a:cxn>
                <a:cxn ang="0">
                  <a:pos x="52" y="11"/>
                </a:cxn>
                <a:cxn ang="0">
                  <a:pos x="53" y="20"/>
                </a:cxn>
                <a:cxn ang="0">
                  <a:pos x="54" y="26"/>
                </a:cxn>
                <a:cxn ang="0">
                  <a:pos x="57" y="34"/>
                </a:cxn>
                <a:cxn ang="0">
                  <a:pos x="53" y="36"/>
                </a:cxn>
                <a:cxn ang="0">
                  <a:pos x="53" y="39"/>
                </a:cxn>
                <a:cxn ang="0">
                  <a:pos x="50" y="41"/>
                </a:cxn>
                <a:cxn ang="0">
                  <a:pos x="49" y="41"/>
                </a:cxn>
                <a:cxn ang="0">
                  <a:pos x="49" y="42"/>
                </a:cxn>
                <a:cxn ang="0">
                  <a:pos x="50" y="43"/>
                </a:cxn>
                <a:cxn ang="0">
                  <a:pos x="49" y="46"/>
                </a:cxn>
                <a:cxn ang="0">
                  <a:pos x="48" y="50"/>
                </a:cxn>
                <a:cxn ang="0">
                  <a:pos x="46" y="57"/>
                </a:cxn>
                <a:cxn ang="0">
                  <a:pos x="38" y="57"/>
                </a:cxn>
                <a:cxn ang="0">
                  <a:pos x="33" y="56"/>
                </a:cxn>
                <a:cxn ang="0">
                  <a:pos x="31" y="59"/>
                </a:cxn>
                <a:cxn ang="0">
                  <a:pos x="30" y="65"/>
                </a:cxn>
                <a:cxn ang="0">
                  <a:pos x="27" y="67"/>
                </a:cxn>
                <a:cxn ang="0">
                  <a:pos x="0" y="50"/>
                </a:cxn>
                <a:cxn ang="0">
                  <a:pos x="3" y="40"/>
                </a:cxn>
                <a:cxn ang="0">
                  <a:pos x="6" y="24"/>
                </a:cxn>
                <a:cxn ang="0">
                  <a:pos x="14" y="16"/>
                </a:cxn>
                <a:cxn ang="0">
                  <a:pos x="25" y="8"/>
                </a:cxn>
                <a:cxn ang="0">
                  <a:pos x="38" y="0"/>
                </a:cxn>
                <a:cxn ang="0">
                  <a:pos x="51" y="6"/>
                </a:cxn>
              </a:cxnLst>
              <a:rect l="0" t="0" r="r" b="b"/>
              <a:pathLst>
                <a:path w="58" h="67">
                  <a:moveTo>
                    <a:pt x="51" y="6"/>
                  </a:moveTo>
                  <a:cubicBezTo>
                    <a:pt x="51" y="6"/>
                    <a:pt x="51" y="8"/>
                    <a:pt x="52" y="11"/>
                  </a:cubicBezTo>
                  <a:cubicBezTo>
                    <a:pt x="53" y="14"/>
                    <a:pt x="55" y="18"/>
                    <a:pt x="53" y="20"/>
                  </a:cubicBezTo>
                  <a:cubicBezTo>
                    <a:pt x="51" y="23"/>
                    <a:pt x="52" y="23"/>
                    <a:pt x="54" y="26"/>
                  </a:cubicBezTo>
                  <a:cubicBezTo>
                    <a:pt x="55" y="29"/>
                    <a:pt x="58" y="33"/>
                    <a:pt x="57" y="34"/>
                  </a:cubicBezTo>
                  <a:cubicBezTo>
                    <a:pt x="55" y="36"/>
                    <a:pt x="55" y="36"/>
                    <a:pt x="53" y="36"/>
                  </a:cubicBezTo>
                  <a:cubicBezTo>
                    <a:pt x="52" y="37"/>
                    <a:pt x="53" y="38"/>
                    <a:pt x="53" y="39"/>
                  </a:cubicBezTo>
                  <a:cubicBezTo>
                    <a:pt x="53" y="40"/>
                    <a:pt x="52" y="42"/>
                    <a:pt x="50" y="41"/>
                  </a:cubicBezTo>
                  <a:cubicBezTo>
                    <a:pt x="50" y="42"/>
                    <a:pt x="49" y="41"/>
                    <a:pt x="49" y="41"/>
                  </a:cubicBezTo>
                  <a:cubicBezTo>
                    <a:pt x="49" y="42"/>
                    <a:pt x="49" y="42"/>
                    <a:pt x="49" y="42"/>
                  </a:cubicBezTo>
                  <a:cubicBezTo>
                    <a:pt x="49" y="42"/>
                    <a:pt x="50" y="42"/>
                    <a:pt x="50" y="43"/>
                  </a:cubicBezTo>
                  <a:cubicBezTo>
                    <a:pt x="51" y="44"/>
                    <a:pt x="51" y="45"/>
                    <a:pt x="49" y="46"/>
                  </a:cubicBezTo>
                  <a:cubicBezTo>
                    <a:pt x="48" y="47"/>
                    <a:pt x="48" y="48"/>
                    <a:pt x="48" y="50"/>
                  </a:cubicBezTo>
                  <a:cubicBezTo>
                    <a:pt x="49" y="51"/>
                    <a:pt x="51" y="55"/>
                    <a:pt x="46" y="57"/>
                  </a:cubicBezTo>
                  <a:cubicBezTo>
                    <a:pt x="44" y="57"/>
                    <a:pt x="42" y="58"/>
                    <a:pt x="38" y="57"/>
                  </a:cubicBezTo>
                  <a:cubicBezTo>
                    <a:pt x="33" y="56"/>
                    <a:pt x="35" y="56"/>
                    <a:pt x="33" y="56"/>
                  </a:cubicBezTo>
                  <a:cubicBezTo>
                    <a:pt x="32" y="56"/>
                    <a:pt x="32" y="58"/>
                    <a:pt x="31" y="59"/>
                  </a:cubicBezTo>
                  <a:cubicBezTo>
                    <a:pt x="30" y="60"/>
                    <a:pt x="31" y="64"/>
                    <a:pt x="30" y="65"/>
                  </a:cubicBezTo>
                  <a:cubicBezTo>
                    <a:pt x="29" y="66"/>
                    <a:pt x="27" y="67"/>
                    <a:pt x="27" y="67"/>
                  </a:cubicBezTo>
                  <a:cubicBezTo>
                    <a:pt x="0" y="50"/>
                    <a:pt x="0" y="50"/>
                    <a:pt x="0" y="50"/>
                  </a:cubicBezTo>
                  <a:cubicBezTo>
                    <a:pt x="0" y="50"/>
                    <a:pt x="2" y="43"/>
                    <a:pt x="3" y="40"/>
                  </a:cubicBezTo>
                  <a:cubicBezTo>
                    <a:pt x="5" y="37"/>
                    <a:pt x="6" y="24"/>
                    <a:pt x="6" y="24"/>
                  </a:cubicBezTo>
                  <a:cubicBezTo>
                    <a:pt x="14" y="16"/>
                    <a:pt x="14" y="16"/>
                    <a:pt x="14" y="16"/>
                  </a:cubicBezTo>
                  <a:cubicBezTo>
                    <a:pt x="25" y="8"/>
                    <a:pt x="25" y="8"/>
                    <a:pt x="25" y="8"/>
                  </a:cubicBezTo>
                  <a:cubicBezTo>
                    <a:pt x="38" y="0"/>
                    <a:pt x="38" y="0"/>
                    <a:pt x="38" y="0"/>
                  </a:cubicBezTo>
                  <a:lnTo>
                    <a:pt x="51" y="6"/>
                  </a:lnTo>
                  <a:close/>
                </a:path>
              </a:pathLst>
            </a:custGeom>
            <a:solidFill>
              <a:srgbClr val="F8C6AC"/>
            </a:solidFill>
            <a:ln w="9525">
              <a:noFill/>
              <a:round/>
              <a:headEnd/>
              <a:tailEnd/>
            </a:ln>
          </p:spPr>
          <p:txBody>
            <a:bodyPr/>
            <a:lstStyle/>
            <a:p>
              <a:endParaRPr lang="zh-CN" altLang="en-US" sz="1400">
                <a:latin typeface="+mn-lt"/>
                <a:ea typeface="+mn-ea"/>
              </a:endParaRPr>
            </a:p>
          </p:txBody>
        </p:sp>
        <p:sp>
          <p:nvSpPr>
            <p:cNvPr id="106" name="Freeform 448"/>
            <p:cNvSpPr>
              <a:spLocks noChangeAspect="1"/>
            </p:cNvSpPr>
            <p:nvPr/>
          </p:nvSpPr>
          <p:spPr bwMode="auto">
            <a:xfrm>
              <a:off x="3868179" y="1855874"/>
              <a:ext cx="31750" cy="12700"/>
            </a:xfrm>
            <a:custGeom>
              <a:avLst/>
              <a:gdLst/>
              <a:ahLst/>
              <a:cxnLst>
                <a:cxn ang="0">
                  <a:pos x="3" y="2"/>
                </a:cxn>
                <a:cxn ang="0">
                  <a:pos x="0" y="2"/>
                </a:cxn>
                <a:cxn ang="0">
                  <a:pos x="3" y="2"/>
                </a:cxn>
                <a:cxn ang="0">
                  <a:pos x="10" y="2"/>
                </a:cxn>
                <a:cxn ang="0">
                  <a:pos x="9" y="3"/>
                </a:cxn>
                <a:cxn ang="0">
                  <a:pos x="5" y="3"/>
                </a:cxn>
                <a:cxn ang="0">
                  <a:pos x="3" y="2"/>
                </a:cxn>
              </a:cxnLst>
              <a:rect l="0" t="0" r="r" b="b"/>
              <a:pathLst>
                <a:path w="10" h="4">
                  <a:moveTo>
                    <a:pt x="3" y="2"/>
                  </a:moveTo>
                  <a:cubicBezTo>
                    <a:pt x="2" y="2"/>
                    <a:pt x="1" y="2"/>
                    <a:pt x="0" y="2"/>
                  </a:cubicBezTo>
                  <a:cubicBezTo>
                    <a:pt x="2" y="2"/>
                    <a:pt x="3" y="2"/>
                    <a:pt x="3" y="2"/>
                  </a:cubicBezTo>
                  <a:cubicBezTo>
                    <a:pt x="6" y="1"/>
                    <a:pt x="9" y="0"/>
                    <a:pt x="10" y="2"/>
                  </a:cubicBezTo>
                  <a:cubicBezTo>
                    <a:pt x="9" y="2"/>
                    <a:pt x="9" y="3"/>
                    <a:pt x="9" y="3"/>
                  </a:cubicBezTo>
                  <a:cubicBezTo>
                    <a:pt x="8" y="4"/>
                    <a:pt x="6" y="4"/>
                    <a:pt x="5" y="3"/>
                  </a:cubicBezTo>
                  <a:cubicBezTo>
                    <a:pt x="5" y="3"/>
                    <a:pt x="4" y="3"/>
                    <a:pt x="3" y="2"/>
                  </a:cubicBezTo>
                  <a:close/>
                </a:path>
              </a:pathLst>
            </a:custGeom>
            <a:solidFill>
              <a:srgbClr val="EF845C"/>
            </a:solidFill>
            <a:ln w="9525">
              <a:noFill/>
              <a:round/>
              <a:headEnd/>
              <a:tailEnd/>
            </a:ln>
          </p:spPr>
          <p:txBody>
            <a:bodyPr/>
            <a:lstStyle/>
            <a:p>
              <a:endParaRPr lang="zh-CN" altLang="en-US" sz="1400">
                <a:latin typeface="+mn-lt"/>
                <a:ea typeface="+mn-ea"/>
              </a:endParaRPr>
            </a:p>
          </p:txBody>
        </p:sp>
        <p:sp>
          <p:nvSpPr>
            <p:cNvPr id="107" name="Freeform 449"/>
            <p:cNvSpPr>
              <a:spLocks noChangeAspect="1"/>
            </p:cNvSpPr>
            <p:nvPr/>
          </p:nvSpPr>
          <p:spPr bwMode="auto">
            <a:xfrm>
              <a:off x="3887229" y="1919374"/>
              <a:ext cx="15875" cy="6350"/>
            </a:xfrm>
            <a:custGeom>
              <a:avLst/>
              <a:gdLst/>
              <a:ahLst/>
              <a:cxnLst>
                <a:cxn ang="0">
                  <a:pos x="5" y="0"/>
                </a:cxn>
                <a:cxn ang="0">
                  <a:pos x="5" y="1"/>
                </a:cxn>
                <a:cxn ang="0">
                  <a:pos x="4" y="2"/>
                </a:cxn>
                <a:cxn ang="0">
                  <a:pos x="1" y="1"/>
                </a:cxn>
                <a:cxn ang="0">
                  <a:pos x="0" y="1"/>
                </a:cxn>
                <a:cxn ang="0">
                  <a:pos x="1" y="0"/>
                </a:cxn>
                <a:cxn ang="0">
                  <a:pos x="5" y="0"/>
                </a:cxn>
              </a:cxnLst>
              <a:rect l="0" t="0" r="r" b="b"/>
              <a:pathLst>
                <a:path w="5" h="2">
                  <a:moveTo>
                    <a:pt x="5" y="0"/>
                  </a:moveTo>
                  <a:cubicBezTo>
                    <a:pt x="5" y="0"/>
                    <a:pt x="5" y="1"/>
                    <a:pt x="5" y="1"/>
                  </a:cubicBezTo>
                  <a:cubicBezTo>
                    <a:pt x="5" y="1"/>
                    <a:pt x="5" y="2"/>
                    <a:pt x="4" y="2"/>
                  </a:cubicBezTo>
                  <a:cubicBezTo>
                    <a:pt x="3" y="2"/>
                    <a:pt x="2" y="2"/>
                    <a:pt x="1" y="1"/>
                  </a:cubicBezTo>
                  <a:cubicBezTo>
                    <a:pt x="1" y="1"/>
                    <a:pt x="0" y="1"/>
                    <a:pt x="0" y="1"/>
                  </a:cubicBezTo>
                  <a:cubicBezTo>
                    <a:pt x="0" y="0"/>
                    <a:pt x="0" y="0"/>
                    <a:pt x="1" y="0"/>
                  </a:cubicBezTo>
                  <a:cubicBezTo>
                    <a:pt x="2" y="0"/>
                    <a:pt x="5" y="0"/>
                    <a:pt x="5" y="0"/>
                  </a:cubicBezTo>
                  <a:close/>
                </a:path>
              </a:pathLst>
            </a:custGeom>
            <a:solidFill>
              <a:srgbClr val="F8C6AC"/>
            </a:solidFill>
            <a:ln w="9525">
              <a:noFill/>
              <a:round/>
              <a:headEnd/>
              <a:tailEnd/>
            </a:ln>
          </p:spPr>
          <p:txBody>
            <a:bodyPr/>
            <a:lstStyle/>
            <a:p>
              <a:endParaRPr lang="zh-CN" altLang="en-US" sz="1400">
                <a:latin typeface="+mn-lt"/>
                <a:ea typeface="+mn-ea"/>
              </a:endParaRPr>
            </a:p>
          </p:txBody>
        </p:sp>
        <p:sp>
          <p:nvSpPr>
            <p:cNvPr id="108" name="Freeform 450"/>
            <p:cNvSpPr>
              <a:spLocks noChangeAspect="1"/>
            </p:cNvSpPr>
            <p:nvPr/>
          </p:nvSpPr>
          <p:spPr bwMode="auto">
            <a:xfrm>
              <a:off x="3893579" y="1887624"/>
              <a:ext cx="12700" cy="15875"/>
            </a:xfrm>
            <a:custGeom>
              <a:avLst/>
              <a:gdLst/>
              <a:ahLst/>
              <a:cxnLst>
                <a:cxn ang="0">
                  <a:pos x="0" y="3"/>
                </a:cxn>
                <a:cxn ang="0">
                  <a:pos x="4" y="5"/>
                </a:cxn>
                <a:cxn ang="0">
                  <a:pos x="1" y="3"/>
                </a:cxn>
                <a:cxn ang="0">
                  <a:pos x="3" y="0"/>
                </a:cxn>
                <a:cxn ang="0">
                  <a:pos x="0" y="3"/>
                </a:cxn>
              </a:cxnLst>
              <a:rect l="0" t="0" r="r" b="b"/>
              <a:pathLst>
                <a:path w="4" h="5">
                  <a:moveTo>
                    <a:pt x="0" y="3"/>
                  </a:moveTo>
                  <a:cubicBezTo>
                    <a:pt x="1" y="5"/>
                    <a:pt x="4" y="5"/>
                    <a:pt x="4" y="5"/>
                  </a:cubicBezTo>
                  <a:cubicBezTo>
                    <a:pt x="3" y="5"/>
                    <a:pt x="2" y="4"/>
                    <a:pt x="1" y="3"/>
                  </a:cubicBezTo>
                  <a:cubicBezTo>
                    <a:pt x="1" y="2"/>
                    <a:pt x="2" y="0"/>
                    <a:pt x="3" y="0"/>
                  </a:cubicBezTo>
                  <a:cubicBezTo>
                    <a:pt x="2" y="0"/>
                    <a:pt x="0" y="2"/>
                    <a:pt x="0" y="3"/>
                  </a:cubicBezTo>
                  <a:close/>
                </a:path>
              </a:pathLst>
            </a:custGeom>
            <a:solidFill>
              <a:srgbClr val="F29A75"/>
            </a:solidFill>
            <a:ln w="9525">
              <a:noFill/>
              <a:round/>
              <a:headEnd/>
              <a:tailEnd/>
            </a:ln>
          </p:spPr>
          <p:txBody>
            <a:bodyPr/>
            <a:lstStyle/>
            <a:p>
              <a:endParaRPr lang="zh-CN" altLang="en-US" sz="1400">
                <a:latin typeface="+mn-lt"/>
                <a:ea typeface="+mn-ea"/>
              </a:endParaRPr>
            </a:p>
          </p:txBody>
        </p:sp>
        <p:sp>
          <p:nvSpPr>
            <p:cNvPr id="109" name="Freeform 451"/>
            <p:cNvSpPr>
              <a:spLocks noChangeAspect="1"/>
            </p:cNvSpPr>
            <p:nvPr/>
          </p:nvSpPr>
          <p:spPr bwMode="auto">
            <a:xfrm>
              <a:off x="3903104" y="1897149"/>
              <a:ext cx="15875" cy="6350"/>
            </a:xfrm>
            <a:custGeom>
              <a:avLst/>
              <a:gdLst/>
              <a:ahLst/>
              <a:cxnLst>
                <a:cxn ang="0">
                  <a:pos x="0" y="1"/>
                </a:cxn>
                <a:cxn ang="0">
                  <a:pos x="3" y="0"/>
                </a:cxn>
                <a:cxn ang="0">
                  <a:pos x="5" y="1"/>
                </a:cxn>
                <a:cxn ang="0">
                  <a:pos x="3" y="1"/>
                </a:cxn>
                <a:cxn ang="0">
                  <a:pos x="0" y="1"/>
                </a:cxn>
              </a:cxnLst>
              <a:rect l="0" t="0" r="r" b="b"/>
              <a:pathLst>
                <a:path w="5" h="2">
                  <a:moveTo>
                    <a:pt x="0" y="1"/>
                  </a:moveTo>
                  <a:cubicBezTo>
                    <a:pt x="0" y="1"/>
                    <a:pt x="1" y="0"/>
                    <a:pt x="3" y="0"/>
                  </a:cubicBezTo>
                  <a:cubicBezTo>
                    <a:pt x="5" y="0"/>
                    <a:pt x="5" y="1"/>
                    <a:pt x="5" y="1"/>
                  </a:cubicBezTo>
                  <a:cubicBezTo>
                    <a:pt x="5" y="1"/>
                    <a:pt x="4" y="1"/>
                    <a:pt x="3" y="1"/>
                  </a:cubicBezTo>
                  <a:cubicBezTo>
                    <a:pt x="2" y="2"/>
                    <a:pt x="1" y="1"/>
                    <a:pt x="0" y="1"/>
                  </a:cubicBezTo>
                  <a:close/>
                </a:path>
              </a:pathLst>
            </a:custGeom>
            <a:solidFill>
              <a:srgbClr val="F29A75"/>
            </a:solidFill>
            <a:ln w="9525">
              <a:noFill/>
              <a:round/>
              <a:headEnd/>
              <a:tailEnd/>
            </a:ln>
          </p:spPr>
          <p:txBody>
            <a:bodyPr/>
            <a:lstStyle/>
            <a:p>
              <a:endParaRPr lang="zh-CN" altLang="en-US" sz="1400">
                <a:latin typeface="+mn-lt"/>
                <a:ea typeface="+mn-ea"/>
              </a:endParaRPr>
            </a:p>
          </p:txBody>
        </p:sp>
        <p:sp>
          <p:nvSpPr>
            <p:cNvPr id="110" name="Freeform 452"/>
            <p:cNvSpPr>
              <a:spLocks noChangeAspect="1"/>
            </p:cNvSpPr>
            <p:nvPr/>
          </p:nvSpPr>
          <p:spPr bwMode="auto">
            <a:xfrm>
              <a:off x="3884054" y="1916199"/>
              <a:ext cx="31750" cy="19050"/>
            </a:xfrm>
            <a:custGeom>
              <a:avLst/>
              <a:gdLst/>
              <a:ahLst/>
              <a:cxnLst>
                <a:cxn ang="0">
                  <a:pos x="10" y="0"/>
                </a:cxn>
                <a:cxn ang="0">
                  <a:pos x="6" y="0"/>
                </a:cxn>
                <a:cxn ang="0">
                  <a:pos x="1" y="1"/>
                </a:cxn>
                <a:cxn ang="0">
                  <a:pos x="2" y="4"/>
                </a:cxn>
                <a:cxn ang="0">
                  <a:pos x="6" y="6"/>
                </a:cxn>
                <a:cxn ang="0">
                  <a:pos x="8" y="4"/>
                </a:cxn>
                <a:cxn ang="0">
                  <a:pos x="6" y="2"/>
                </a:cxn>
                <a:cxn ang="0">
                  <a:pos x="5" y="3"/>
                </a:cxn>
                <a:cxn ang="0">
                  <a:pos x="1" y="2"/>
                </a:cxn>
                <a:cxn ang="0">
                  <a:pos x="3" y="2"/>
                </a:cxn>
                <a:cxn ang="0">
                  <a:pos x="7" y="2"/>
                </a:cxn>
                <a:cxn ang="0">
                  <a:pos x="10" y="0"/>
                </a:cxn>
              </a:cxnLst>
              <a:rect l="0" t="0" r="r" b="b"/>
              <a:pathLst>
                <a:path w="10" h="6">
                  <a:moveTo>
                    <a:pt x="10" y="0"/>
                  </a:moveTo>
                  <a:cubicBezTo>
                    <a:pt x="10" y="0"/>
                    <a:pt x="8" y="0"/>
                    <a:pt x="6" y="0"/>
                  </a:cubicBezTo>
                  <a:cubicBezTo>
                    <a:pt x="4" y="0"/>
                    <a:pt x="1" y="1"/>
                    <a:pt x="1" y="1"/>
                  </a:cubicBezTo>
                  <a:cubicBezTo>
                    <a:pt x="0" y="1"/>
                    <a:pt x="1" y="3"/>
                    <a:pt x="2" y="4"/>
                  </a:cubicBezTo>
                  <a:cubicBezTo>
                    <a:pt x="3" y="5"/>
                    <a:pt x="4" y="6"/>
                    <a:pt x="6" y="6"/>
                  </a:cubicBezTo>
                  <a:cubicBezTo>
                    <a:pt x="7" y="6"/>
                    <a:pt x="8" y="5"/>
                    <a:pt x="8" y="4"/>
                  </a:cubicBezTo>
                  <a:cubicBezTo>
                    <a:pt x="7" y="3"/>
                    <a:pt x="6" y="2"/>
                    <a:pt x="6" y="2"/>
                  </a:cubicBezTo>
                  <a:cubicBezTo>
                    <a:pt x="6" y="2"/>
                    <a:pt x="6" y="3"/>
                    <a:pt x="5" y="3"/>
                  </a:cubicBezTo>
                  <a:cubicBezTo>
                    <a:pt x="4" y="3"/>
                    <a:pt x="3" y="2"/>
                    <a:pt x="1" y="2"/>
                  </a:cubicBezTo>
                  <a:cubicBezTo>
                    <a:pt x="1" y="1"/>
                    <a:pt x="1" y="2"/>
                    <a:pt x="3" y="2"/>
                  </a:cubicBezTo>
                  <a:cubicBezTo>
                    <a:pt x="4" y="2"/>
                    <a:pt x="6" y="2"/>
                    <a:pt x="7" y="2"/>
                  </a:cubicBezTo>
                  <a:cubicBezTo>
                    <a:pt x="8" y="2"/>
                    <a:pt x="9" y="1"/>
                    <a:pt x="10" y="0"/>
                  </a:cubicBezTo>
                  <a:close/>
                </a:path>
              </a:pathLst>
            </a:custGeom>
            <a:solidFill>
              <a:srgbClr val="F29A75"/>
            </a:solidFill>
            <a:ln w="9525">
              <a:noFill/>
              <a:round/>
              <a:headEnd/>
              <a:tailEnd/>
            </a:ln>
          </p:spPr>
          <p:txBody>
            <a:bodyPr/>
            <a:lstStyle/>
            <a:p>
              <a:endParaRPr lang="zh-CN" altLang="en-US" sz="1400">
                <a:latin typeface="+mn-lt"/>
                <a:ea typeface="+mn-ea"/>
              </a:endParaRPr>
            </a:p>
          </p:txBody>
        </p:sp>
        <p:sp>
          <p:nvSpPr>
            <p:cNvPr id="111" name="Freeform 453"/>
            <p:cNvSpPr>
              <a:spLocks noChangeAspect="1"/>
            </p:cNvSpPr>
            <p:nvPr/>
          </p:nvSpPr>
          <p:spPr bwMode="auto">
            <a:xfrm>
              <a:off x="3728479" y="1736812"/>
              <a:ext cx="206375" cy="182562"/>
            </a:xfrm>
            <a:custGeom>
              <a:avLst/>
              <a:gdLst/>
              <a:ahLst/>
              <a:cxnLst>
                <a:cxn ang="0">
                  <a:pos x="15" y="10"/>
                </a:cxn>
                <a:cxn ang="0">
                  <a:pos x="23" y="3"/>
                </a:cxn>
                <a:cxn ang="0">
                  <a:pos x="32" y="0"/>
                </a:cxn>
                <a:cxn ang="0">
                  <a:pos x="28" y="4"/>
                </a:cxn>
                <a:cxn ang="0">
                  <a:pos x="52" y="5"/>
                </a:cxn>
                <a:cxn ang="0">
                  <a:pos x="54" y="8"/>
                </a:cxn>
                <a:cxn ang="0">
                  <a:pos x="58" y="7"/>
                </a:cxn>
                <a:cxn ang="0">
                  <a:pos x="57" y="10"/>
                </a:cxn>
                <a:cxn ang="0">
                  <a:pos x="63" y="9"/>
                </a:cxn>
                <a:cxn ang="0">
                  <a:pos x="62" y="16"/>
                </a:cxn>
                <a:cxn ang="0">
                  <a:pos x="64" y="11"/>
                </a:cxn>
                <a:cxn ang="0">
                  <a:pos x="57" y="24"/>
                </a:cxn>
                <a:cxn ang="0">
                  <a:pos x="41" y="22"/>
                </a:cxn>
                <a:cxn ang="0">
                  <a:pos x="42" y="32"/>
                </a:cxn>
                <a:cxn ang="0">
                  <a:pos x="34" y="41"/>
                </a:cxn>
                <a:cxn ang="0">
                  <a:pos x="34" y="35"/>
                </a:cxn>
                <a:cxn ang="0">
                  <a:pos x="34" y="43"/>
                </a:cxn>
                <a:cxn ang="0">
                  <a:pos x="32" y="42"/>
                </a:cxn>
                <a:cxn ang="0">
                  <a:pos x="26" y="39"/>
                </a:cxn>
                <a:cxn ang="0">
                  <a:pos x="25" y="38"/>
                </a:cxn>
                <a:cxn ang="0">
                  <a:pos x="16" y="37"/>
                </a:cxn>
                <a:cxn ang="0">
                  <a:pos x="18" y="49"/>
                </a:cxn>
                <a:cxn ang="0">
                  <a:pos x="15" y="48"/>
                </a:cxn>
                <a:cxn ang="0">
                  <a:pos x="17" y="52"/>
                </a:cxn>
                <a:cxn ang="0">
                  <a:pos x="13" y="56"/>
                </a:cxn>
                <a:cxn ang="0">
                  <a:pos x="11" y="53"/>
                </a:cxn>
                <a:cxn ang="0">
                  <a:pos x="12" y="56"/>
                </a:cxn>
                <a:cxn ang="0">
                  <a:pos x="9" y="57"/>
                </a:cxn>
                <a:cxn ang="0">
                  <a:pos x="3" y="17"/>
                </a:cxn>
                <a:cxn ang="0">
                  <a:pos x="12" y="9"/>
                </a:cxn>
                <a:cxn ang="0">
                  <a:pos x="15" y="10"/>
                </a:cxn>
              </a:cxnLst>
              <a:rect l="0" t="0" r="r" b="b"/>
              <a:pathLst>
                <a:path w="65" h="57">
                  <a:moveTo>
                    <a:pt x="15" y="10"/>
                  </a:moveTo>
                  <a:cubicBezTo>
                    <a:pt x="15" y="10"/>
                    <a:pt x="17" y="5"/>
                    <a:pt x="23" y="3"/>
                  </a:cubicBezTo>
                  <a:cubicBezTo>
                    <a:pt x="28" y="2"/>
                    <a:pt x="32" y="0"/>
                    <a:pt x="32" y="0"/>
                  </a:cubicBezTo>
                  <a:cubicBezTo>
                    <a:pt x="32" y="0"/>
                    <a:pt x="32" y="3"/>
                    <a:pt x="28" y="4"/>
                  </a:cubicBezTo>
                  <a:cubicBezTo>
                    <a:pt x="43" y="3"/>
                    <a:pt x="60" y="11"/>
                    <a:pt x="52" y="5"/>
                  </a:cubicBezTo>
                  <a:cubicBezTo>
                    <a:pt x="57" y="7"/>
                    <a:pt x="54" y="8"/>
                    <a:pt x="54" y="8"/>
                  </a:cubicBezTo>
                  <a:cubicBezTo>
                    <a:pt x="54" y="8"/>
                    <a:pt x="58" y="10"/>
                    <a:pt x="58" y="7"/>
                  </a:cubicBezTo>
                  <a:cubicBezTo>
                    <a:pt x="59" y="8"/>
                    <a:pt x="57" y="10"/>
                    <a:pt x="57" y="10"/>
                  </a:cubicBezTo>
                  <a:cubicBezTo>
                    <a:pt x="57" y="10"/>
                    <a:pt x="61" y="13"/>
                    <a:pt x="63" y="9"/>
                  </a:cubicBezTo>
                  <a:cubicBezTo>
                    <a:pt x="64" y="10"/>
                    <a:pt x="63" y="14"/>
                    <a:pt x="62" y="16"/>
                  </a:cubicBezTo>
                  <a:cubicBezTo>
                    <a:pt x="63" y="15"/>
                    <a:pt x="64" y="13"/>
                    <a:pt x="64" y="11"/>
                  </a:cubicBezTo>
                  <a:cubicBezTo>
                    <a:pt x="65" y="16"/>
                    <a:pt x="62" y="23"/>
                    <a:pt x="57" y="24"/>
                  </a:cubicBezTo>
                  <a:cubicBezTo>
                    <a:pt x="53" y="24"/>
                    <a:pt x="47" y="20"/>
                    <a:pt x="41" y="22"/>
                  </a:cubicBezTo>
                  <a:cubicBezTo>
                    <a:pt x="43" y="24"/>
                    <a:pt x="45" y="29"/>
                    <a:pt x="42" y="32"/>
                  </a:cubicBezTo>
                  <a:cubicBezTo>
                    <a:pt x="40" y="34"/>
                    <a:pt x="36" y="34"/>
                    <a:pt x="34" y="41"/>
                  </a:cubicBezTo>
                  <a:cubicBezTo>
                    <a:pt x="34" y="40"/>
                    <a:pt x="33" y="37"/>
                    <a:pt x="34" y="35"/>
                  </a:cubicBezTo>
                  <a:cubicBezTo>
                    <a:pt x="34" y="35"/>
                    <a:pt x="32" y="39"/>
                    <a:pt x="34" y="43"/>
                  </a:cubicBezTo>
                  <a:cubicBezTo>
                    <a:pt x="32" y="42"/>
                    <a:pt x="31" y="38"/>
                    <a:pt x="32" y="42"/>
                  </a:cubicBezTo>
                  <a:cubicBezTo>
                    <a:pt x="32" y="44"/>
                    <a:pt x="28" y="44"/>
                    <a:pt x="26" y="39"/>
                  </a:cubicBezTo>
                  <a:cubicBezTo>
                    <a:pt x="24" y="37"/>
                    <a:pt x="25" y="38"/>
                    <a:pt x="25" y="38"/>
                  </a:cubicBezTo>
                  <a:cubicBezTo>
                    <a:pt x="25" y="38"/>
                    <a:pt x="21" y="32"/>
                    <a:pt x="16" y="37"/>
                  </a:cubicBezTo>
                  <a:cubicBezTo>
                    <a:pt x="14" y="40"/>
                    <a:pt x="14" y="46"/>
                    <a:pt x="18" y="49"/>
                  </a:cubicBezTo>
                  <a:cubicBezTo>
                    <a:pt x="16" y="49"/>
                    <a:pt x="15" y="48"/>
                    <a:pt x="15" y="48"/>
                  </a:cubicBezTo>
                  <a:cubicBezTo>
                    <a:pt x="15" y="48"/>
                    <a:pt x="17" y="51"/>
                    <a:pt x="17" y="52"/>
                  </a:cubicBezTo>
                  <a:cubicBezTo>
                    <a:pt x="16" y="54"/>
                    <a:pt x="13" y="56"/>
                    <a:pt x="13" y="56"/>
                  </a:cubicBezTo>
                  <a:cubicBezTo>
                    <a:pt x="13" y="56"/>
                    <a:pt x="12" y="55"/>
                    <a:pt x="11" y="53"/>
                  </a:cubicBezTo>
                  <a:cubicBezTo>
                    <a:pt x="11" y="55"/>
                    <a:pt x="12" y="56"/>
                    <a:pt x="12" y="56"/>
                  </a:cubicBezTo>
                  <a:cubicBezTo>
                    <a:pt x="12" y="56"/>
                    <a:pt x="10" y="54"/>
                    <a:pt x="9" y="57"/>
                  </a:cubicBezTo>
                  <a:cubicBezTo>
                    <a:pt x="6" y="55"/>
                    <a:pt x="0" y="32"/>
                    <a:pt x="3" y="17"/>
                  </a:cubicBezTo>
                  <a:cubicBezTo>
                    <a:pt x="4" y="11"/>
                    <a:pt x="9" y="9"/>
                    <a:pt x="12" y="9"/>
                  </a:cubicBezTo>
                  <a:cubicBezTo>
                    <a:pt x="15" y="9"/>
                    <a:pt x="15" y="10"/>
                    <a:pt x="15" y="10"/>
                  </a:cubicBezTo>
                  <a:close/>
                </a:path>
              </a:pathLst>
            </a:custGeom>
            <a:solidFill>
              <a:srgbClr val="6E4155"/>
            </a:solidFill>
            <a:ln w="9525">
              <a:noFill/>
              <a:round/>
              <a:headEnd/>
              <a:tailEnd/>
            </a:ln>
          </p:spPr>
          <p:txBody>
            <a:bodyPr/>
            <a:lstStyle/>
            <a:p>
              <a:endParaRPr lang="zh-CN" altLang="en-US" sz="1400">
                <a:latin typeface="+mn-lt"/>
                <a:ea typeface="+mn-ea"/>
              </a:endParaRPr>
            </a:p>
          </p:txBody>
        </p:sp>
        <p:sp>
          <p:nvSpPr>
            <p:cNvPr id="112" name="Freeform 454"/>
            <p:cNvSpPr>
              <a:spLocks noChangeAspect="1"/>
            </p:cNvSpPr>
            <p:nvPr/>
          </p:nvSpPr>
          <p:spPr bwMode="auto">
            <a:xfrm>
              <a:off x="3772929" y="1846349"/>
              <a:ext cx="41275" cy="50800"/>
            </a:xfrm>
            <a:custGeom>
              <a:avLst/>
              <a:gdLst/>
              <a:ahLst/>
              <a:cxnLst>
                <a:cxn ang="0">
                  <a:pos x="9" y="9"/>
                </a:cxn>
                <a:cxn ang="0">
                  <a:pos x="11" y="4"/>
                </a:cxn>
                <a:cxn ang="0">
                  <a:pos x="5" y="1"/>
                </a:cxn>
                <a:cxn ang="0">
                  <a:pos x="2" y="10"/>
                </a:cxn>
                <a:cxn ang="0">
                  <a:pos x="7" y="14"/>
                </a:cxn>
                <a:cxn ang="0">
                  <a:pos x="11" y="16"/>
                </a:cxn>
                <a:cxn ang="0">
                  <a:pos x="12" y="12"/>
                </a:cxn>
                <a:cxn ang="0">
                  <a:pos x="11" y="11"/>
                </a:cxn>
                <a:cxn ang="0">
                  <a:pos x="9" y="9"/>
                </a:cxn>
              </a:cxnLst>
              <a:rect l="0" t="0" r="r" b="b"/>
              <a:pathLst>
                <a:path w="13" h="16">
                  <a:moveTo>
                    <a:pt x="9" y="9"/>
                  </a:moveTo>
                  <a:cubicBezTo>
                    <a:pt x="9" y="9"/>
                    <a:pt x="11" y="7"/>
                    <a:pt x="11" y="4"/>
                  </a:cubicBezTo>
                  <a:cubicBezTo>
                    <a:pt x="10" y="2"/>
                    <a:pt x="7" y="0"/>
                    <a:pt x="5" y="1"/>
                  </a:cubicBezTo>
                  <a:cubicBezTo>
                    <a:pt x="3" y="2"/>
                    <a:pt x="0" y="6"/>
                    <a:pt x="2" y="10"/>
                  </a:cubicBezTo>
                  <a:cubicBezTo>
                    <a:pt x="4" y="13"/>
                    <a:pt x="5" y="14"/>
                    <a:pt x="7" y="14"/>
                  </a:cubicBezTo>
                  <a:cubicBezTo>
                    <a:pt x="9" y="15"/>
                    <a:pt x="10" y="16"/>
                    <a:pt x="11" y="16"/>
                  </a:cubicBezTo>
                  <a:cubicBezTo>
                    <a:pt x="12" y="16"/>
                    <a:pt x="13" y="14"/>
                    <a:pt x="12" y="12"/>
                  </a:cubicBezTo>
                  <a:cubicBezTo>
                    <a:pt x="12" y="11"/>
                    <a:pt x="12" y="11"/>
                    <a:pt x="11" y="11"/>
                  </a:cubicBezTo>
                  <a:cubicBezTo>
                    <a:pt x="10" y="10"/>
                    <a:pt x="11" y="8"/>
                    <a:pt x="9" y="9"/>
                  </a:cubicBezTo>
                  <a:close/>
                </a:path>
              </a:pathLst>
            </a:custGeom>
            <a:solidFill>
              <a:srgbClr val="F5B090"/>
            </a:solidFill>
            <a:ln w="9525">
              <a:noFill/>
              <a:round/>
              <a:headEnd/>
              <a:tailEnd/>
            </a:ln>
          </p:spPr>
          <p:txBody>
            <a:bodyPr/>
            <a:lstStyle/>
            <a:p>
              <a:endParaRPr lang="zh-CN" altLang="en-US" sz="1400">
                <a:latin typeface="+mn-lt"/>
                <a:ea typeface="+mn-ea"/>
              </a:endParaRPr>
            </a:p>
          </p:txBody>
        </p:sp>
        <p:sp>
          <p:nvSpPr>
            <p:cNvPr id="113" name="Freeform 455"/>
            <p:cNvSpPr>
              <a:spLocks noChangeAspect="1"/>
            </p:cNvSpPr>
            <p:nvPr/>
          </p:nvSpPr>
          <p:spPr bwMode="auto">
            <a:xfrm>
              <a:off x="3865004" y="1846349"/>
              <a:ext cx="44450" cy="9525"/>
            </a:xfrm>
            <a:custGeom>
              <a:avLst/>
              <a:gdLst/>
              <a:ahLst/>
              <a:cxnLst>
                <a:cxn ang="0">
                  <a:pos x="14" y="1"/>
                </a:cxn>
                <a:cxn ang="0">
                  <a:pos x="10" y="1"/>
                </a:cxn>
                <a:cxn ang="0">
                  <a:pos x="3" y="1"/>
                </a:cxn>
                <a:cxn ang="0">
                  <a:pos x="3" y="1"/>
                </a:cxn>
                <a:cxn ang="0">
                  <a:pos x="2" y="2"/>
                </a:cxn>
                <a:cxn ang="0">
                  <a:pos x="2" y="2"/>
                </a:cxn>
                <a:cxn ang="0">
                  <a:pos x="1" y="2"/>
                </a:cxn>
                <a:cxn ang="0">
                  <a:pos x="0" y="3"/>
                </a:cxn>
                <a:cxn ang="0">
                  <a:pos x="2" y="3"/>
                </a:cxn>
                <a:cxn ang="0">
                  <a:pos x="3" y="3"/>
                </a:cxn>
                <a:cxn ang="0">
                  <a:pos x="5" y="2"/>
                </a:cxn>
                <a:cxn ang="0">
                  <a:pos x="6" y="2"/>
                </a:cxn>
                <a:cxn ang="0">
                  <a:pos x="10" y="2"/>
                </a:cxn>
                <a:cxn ang="0">
                  <a:pos x="13" y="3"/>
                </a:cxn>
                <a:cxn ang="0">
                  <a:pos x="14" y="1"/>
                </a:cxn>
              </a:cxnLst>
              <a:rect l="0" t="0" r="r" b="b"/>
              <a:pathLst>
                <a:path w="14" h="3">
                  <a:moveTo>
                    <a:pt x="14" y="1"/>
                  </a:moveTo>
                  <a:cubicBezTo>
                    <a:pt x="14" y="1"/>
                    <a:pt x="13" y="1"/>
                    <a:pt x="10" y="1"/>
                  </a:cubicBezTo>
                  <a:cubicBezTo>
                    <a:pt x="6" y="0"/>
                    <a:pt x="5" y="0"/>
                    <a:pt x="3" y="1"/>
                  </a:cubicBezTo>
                  <a:cubicBezTo>
                    <a:pt x="3" y="1"/>
                    <a:pt x="3" y="1"/>
                    <a:pt x="3" y="1"/>
                  </a:cubicBezTo>
                  <a:cubicBezTo>
                    <a:pt x="3" y="1"/>
                    <a:pt x="2" y="2"/>
                    <a:pt x="2" y="2"/>
                  </a:cubicBezTo>
                  <a:cubicBezTo>
                    <a:pt x="2" y="2"/>
                    <a:pt x="2" y="2"/>
                    <a:pt x="2" y="2"/>
                  </a:cubicBezTo>
                  <a:cubicBezTo>
                    <a:pt x="2" y="2"/>
                    <a:pt x="1" y="2"/>
                    <a:pt x="1" y="2"/>
                  </a:cubicBezTo>
                  <a:cubicBezTo>
                    <a:pt x="1" y="3"/>
                    <a:pt x="1" y="3"/>
                    <a:pt x="0" y="3"/>
                  </a:cubicBezTo>
                  <a:cubicBezTo>
                    <a:pt x="0" y="3"/>
                    <a:pt x="1" y="3"/>
                    <a:pt x="2" y="3"/>
                  </a:cubicBezTo>
                  <a:cubicBezTo>
                    <a:pt x="3" y="2"/>
                    <a:pt x="3" y="2"/>
                    <a:pt x="3" y="3"/>
                  </a:cubicBezTo>
                  <a:cubicBezTo>
                    <a:pt x="3" y="3"/>
                    <a:pt x="4" y="2"/>
                    <a:pt x="5" y="2"/>
                  </a:cubicBezTo>
                  <a:cubicBezTo>
                    <a:pt x="6" y="2"/>
                    <a:pt x="6" y="2"/>
                    <a:pt x="6" y="2"/>
                  </a:cubicBezTo>
                  <a:cubicBezTo>
                    <a:pt x="6" y="2"/>
                    <a:pt x="8" y="2"/>
                    <a:pt x="10" y="2"/>
                  </a:cubicBezTo>
                  <a:cubicBezTo>
                    <a:pt x="11" y="2"/>
                    <a:pt x="12" y="3"/>
                    <a:pt x="13" y="3"/>
                  </a:cubicBezTo>
                  <a:cubicBezTo>
                    <a:pt x="14" y="3"/>
                    <a:pt x="14" y="2"/>
                    <a:pt x="14" y="1"/>
                  </a:cubicBezTo>
                  <a:close/>
                </a:path>
              </a:pathLst>
            </a:custGeom>
            <a:solidFill>
              <a:srgbClr val="572E40"/>
            </a:solidFill>
            <a:ln w="9525">
              <a:noFill/>
              <a:round/>
              <a:headEnd/>
              <a:tailEnd/>
            </a:ln>
          </p:spPr>
          <p:txBody>
            <a:bodyPr/>
            <a:lstStyle/>
            <a:p>
              <a:endParaRPr lang="zh-CN" altLang="en-US" sz="1400">
                <a:latin typeface="+mn-lt"/>
                <a:ea typeface="+mn-ea"/>
              </a:endParaRPr>
            </a:p>
          </p:txBody>
        </p:sp>
        <p:sp>
          <p:nvSpPr>
            <p:cNvPr id="114" name="Freeform 456"/>
            <p:cNvSpPr>
              <a:spLocks noChangeAspect="1"/>
            </p:cNvSpPr>
            <p:nvPr/>
          </p:nvSpPr>
          <p:spPr bwMode="auto">
            <a:xfrm>
              <a:off x="3884054" y="1859049"/>
              <a:ext cx="12700" cy="9525"/>
            </a:xfrm>
            <a:custGeom>
              <a:avLst/>
              <a:gdLst/>
              <a:ahLst/>
              <a:cxnLst>
                <a:cxn ang="0">
                  <a:pos x="0" y="1"/>
                </a:cxn>
                <a:cxn ang="0">
                  <a:pos x="0" y="2"/>
                </a:cxn>
                <a:cxn ang="0">
                  <a:pos x="2" y="3"/>
                </a:cxn>
                <a:cxn ang="0">
                  <a:pos x="3" y="0"/>
                </a:cxn>
                <a:cxn ang="0">
                  <a:pos x="0" y="1"/>
                </a:cxn>
              </a:cxnLst>
              <a:rect l="0" t="0" r="r" b="b"/>
              <a:pathLst>
                <a:path w="4" h="3">
                  <a:moveTo>
                    <a:pt x="0" y="1"/>
                  </a:moveTo>
                  <a:cubicBezTo>
                    <a:pt x="0" y="1"/>
                    <a:pt x="0" y="2"/>
                    <a:pt x="0" y="2"/>
                  </a:cubicBezTo>
                  <a:cubicBezTo>
                    <a:pt x="1" y="3"/>
                    <a:pt x="2" y="3"/>
                    <a:pt x="2" y="3"/>
                  </a:cubicBezTo>
                  <a:cubicBezTo>
                    <a:pt x="3" y="2"/>
                    <a:pt x="4" y="1"/>
                    <a:pt x="3" y="0"/>
                  </a:cubicBezTo>
                  <a:cubicBezTo>
                    <a:pt x="2" y="0"/>
                    <a:pt x="0" y="0"/>
                    <a:pt x="0" y="1"/>
                  </a:cubicBezTo>
                  <a:close/>
                </a:path>
              </a:pathLst>
            </a:custGeom>
            <a:solidFill>
              <a:srgbClr val="6E4155"/>
            </a:solidFill>
            <a:ln w="9525">
              <a:noFill/>
              <a:round/>
              <a:headEnd/>
              <a:tailEnd/>
            </a:ln>
          </p:spPr>
          <p:txBody>
            <a:bodyPr/>
            <a:lstStyle/>
            <a:p>
              <a:endParaRPr lang="zh-CN" altLang="en-US" sz="1400">
                <a:latin typeface="+mn-lt"/>
                <a:ea typeface="+mn-ea"/>
              </a:endParaRPr>
            </a:p>
          </p:txBody>
        </p:sp>
        <p:sp>
          <p:nvSpPr>
            <p:cNvPr id="115" name="Oval 457"/>
            <p:cNvSpPr>
              <a:spLocks noChangeAspect="1" noChangeArrowheads="1"/>
            </p:cNvSpPr>
            <p:nvPr/>
          </p:nvSpPr>
          <p:spPr bwMode="auto">
            <a:xfrm>
              <a:off x="3887229" y="1859049"/>
              <a:ext cx="6350" cy="6350"/>
            </a:xfrm>
            <a:prstGeom prst="ellipse">
              <a:avLst/>
            </a:prstGeom>
            <a:solidFill>
              <a:srgbClr val="6E4155"/>
            </a:solidFill>
            <a:ln w="9525">
              <a:noFill/>
              <a:round/>
              <a:headEnd/>
              <a:tailEnd/>
            </a:ln>
          </p:spPr>
          <p:txBody>
            <a:bodyPr/>
            <a:lstStyle/>
            <a:p>
              <a:endParaRPr lang="zh-CN" altLang="en-US" sz="1400">
                <a:latin typeface="+mn-lt"/>
                <a:ea typeface="+mn-ea"/>
              </a:endParaRPr>
            </a:p>
          </p:txBody>
        </p:sp>
        <p:sp>
          <p:nvSpPr>
            <p:cNvPr id="116" name="Oval 458"/>
            <p:cNvSpPr>
              <a:spLocks noChangeAspect="1" noChangeArrowheads="1"/>
            </p:cNvSpPr>
            <p:nvPr/>
          </p:nvSpPr>
          <p:spPr bwMode="auto">
            <a:xfrm>
              <a:off x="3890404" y="1859049"/>
              <a:ext cx="3175" cy="6350"/>
            </a:xfrm>
            <a:prstGeom prst="ellipse">
              <a:avLst/>
            </a:prstGeom>
            <a:solidFill>
              <a:srgbClr val="F19DC2"/>
            </a:solidFill>
            <a:ln w="9525">
              <a:noFill/>
              <a:round/>
              <a:headEnd/>
              <a:tailEnd/>
            </a:ln>
          </p:spPr>
          <p:txBody>
            <a:bodyPr/>
            <a:lstStyle/>
            <a:p>
              <a:endParaRPr lang="zh-CN" altLang="en-US" sz="1400">
                <a:latin typeface="+mn-lt"/>
                <a:ea typeface="+mn-ea"/>
              </a:endParaRPr>
            </a:p>
          </p:txBody>
        </p:sp>
        <p:sp>
          <p:nvSpPr>
            <p:cNvPr id="117" name="Freeform 459"/>
            <p:cNvSpPr>
              <a:spLocks noChangeAspect="1"/>
            </p:cNvSpPr>
            <p:nvPr/>
          </p:nvSpPr>
          <p:spPr bwMode="auto">
            <a:xfrm>
              <a:off x="3801504" y="1903499"/>
              <a:ext cx="50800" cy="60325"/>
            </a:xfrm>
            <a:custGeom>
              <a:avLst/>
              <a:gdLst/>
              <a:ahLst/>
              <a:cxnLst>
                <a:cxn ang="0">
                  <a:pos x="2" y="0"/>
                </a:cxn>
                <a:cxn ang="0">
                  <a:pos x="7" y="13"/>
                </a:cxn>
                <a:cxn ang="0">
                  <a:pos x="16" y="19"/>
                </a:cxn>
                <a:cxn ang="0">
                  <a:pos x="6" y="9"/>
                </a:cxn>
                <a:cxn ang="0">
                  <a:pos x="2" y="0"/>
                </a:cxn>
              </a:cxnLst>
              <a:rect l="0" t="0" r="r" b="b"/>
              <a:pathLst>
                <a:path w="16" h="19">
                  <a:moveTo>
                    <a:pt x="2" y="0"/>
                  </a:moveTo>
                  <a:cubicBezTo>
                    <a:pt x="2" y="0"/>
                    <a:pt x="0" y="8"/>
                    <a:pt x="7" y="13"/>
                  </a:cubicBezTo>
                  <a:cubicBezTo>
                    <a:pt x="14" y="18"/>
                    <a:pt x="16" y="19"/>
                    <a:pt x="16" y="19"/>
                  </a:cubicBezTo>
                  <a:cubicBezTo>
                    <a:pt x="16" y="19"/>
                    <a:pt x="7" y="13"/>
                    <a:pt x="6" y="9"/>
                  </a:cubicBezTo>
                  <a:cubicBezTo>
                    <a:pt x="4" y="6"/>
                    <a:pt x="4" y="7"/>
                    <a:pt x="2" y="0"/>
                  </a:cubicBezTo>
                  <a:close/>
                </a:path>
              </a:pathLst>
            </a:custGeom>
            <a:solidFill>
              <a:srgbClr val="F29A75"/>
            </a:solidFill>
            <a:ln w="9525">
              <a:noFill/>
              <a:round/>
              <a:headEnd/>
              <a:tailEnd/>
            </a:ln>
          </p:spPr>
          <p:txBody>
            <a:bodyPr/>
            <a:lstStyle/>
            <a:p>
              <a:endParaRPr lang="zh-CN" altLang="en-US" sz="1400">
                <a:latin typeface="+mn-lt"/>
                <a:ea typeface="+mn-ea"/>
              </a:endParaRPr>
            </a:p>
          </p:txBody>
        </p:sp>
        <p:sp>
          <p:nvSpPr>
            <p:cNvPr id="118" name="Freeform 460"/>
            <p:cNvSpPr>
              <a:spLocks noChangeAspect="1"/>
            </p:cNvSpPr>
            <p:nvPr/>
          </p:nvSpPr>
          <p:spPr bwMode="auto">
            <a:xfrm>
              <a:off x="3728479" y="1766974"/>
              <a:ext cx="34925" cy="98425"/>
            </a:xfrm>
            <a:custGeom>
              <a:avLst/>
              <a:gdLst/>
              <a:ahLst/>
              <a:cxnLst>
                <a:cxn ang="0">
                  <a:pos x="11" y="1"/>
                </a:cxn>
                <a:cxn ang="0">
                  <a:pos x="4" y="31"/>
                </a:cxn>
                <a:cxn ang="0">
                  <a:pos x="11" y="1"/>
                </a:cxn>
              </a:cxnLst>
              <a:rect l="0" t="0" r="r" b="b"/>
              <a:pathLst>
                <a:path w="11" h="31">
                  <a:moveTo>
                    <a:pt x="11" y="1"/>
                  </a:moveTo>
                  <a:cubicBezTo>
                    <a:pt x="11" y="1"/>
                    <a:pt x="0" y="0"/>
                    <a:pt x="4" y="31"/>
                  </a:cubicBezTo>
                  <a:cubicBezTo>
                    <a:pt x="3" y="12"/>
                    <a:pt x="4" y="5"/>
                    <a:pt x="11" y="1"/>
                  </a:cubicBezTo>
                  <a:close/>
                </a:path>
              </a:pathLst>
            </a:custGeom>
            <a:solidFill>
              <a:srgbClr val="9A7D8B"/>
            </a:solidFill>
            <a:ln w="9525">
              <a:noFill/>
              <a:round/>
              <a:headEnd/>
              <a:tailEnd/>
            </a:ln>
          </p:spPr>
          <p:txBody>
            <a:bodyPr/>
            <a:lstStyle/>
            <a:p>
              <a:endParaRPr lang="zh-CN" altLang="en-US" sz="1400">
                <a:latin typeface="+mn-lt"/>
                <a:ea typeface="+mn-ea"/>
              </a:endParaRPr>
            </a:p>
          </p:txBody>
        </p:sp>
        <p:sp>
          <p:nvSpPr>
            <p:cNvPr id="119" name="Freeform 461"/>
            <p:cNvSpPr>
              <a:spLocks noChangeAspect="1"/>
            </p:cNvSpPr>
            <p:nvPr/>
          </p:nvSpPr>
          <p:spPr bwMode="auto">
            <a:xfrm>
              <a:off x="3734829" y="1938424"/>
              <a:ext cx="123825" cy="82550"/>
            </a:xfrm>
            <a:custGeom>
              <a:avLst/>
              <a:gdLst/>
              <a:ahLst/>
              <a:cxnLst>
                <a:cxn ang="0">
                  <a:pos x="2" y="0"/>
                </a:cxn>
                <a:cxn ang="0">
                  <a:pos x="0" y="8"/>
                </a:cxn>
                <a:cxn ang="0">
                  <a:pos x="39" y="26"/>
                </a:cxn>
                <a:cxn ang="0">
                  <a:pos x="37" y="14"/>
                </a:cxn>
                <a:cxn ang="0">
                  <a:pos x="2" y="0"/>
                </a:cxn>
              </a:cxnLst>
              <a:rect l="0" t="0" r="r" b="b"/>
              <a:pathLst>
                <a:path w="39" h="26">
                  <a:moveTo>
                    <a:pt x="2" y="0"/>
                  </a:moveTo>
                  <a:cubicBezTo>
                    <a:pt x="2" y="0"/>
                    <a:pt x="2" y="6"/>
                    <a:pt x="0" y="8"/>
                  </a:cubicBezTo>
                  <a:cubicBezTo>
                    <a:pt x="4" y="13"/>
                    <a:pt x="26" y="24"/>
                    <a:pt x="39" y="26"/>
                  </a:cubicBezTo>
                  <a:cubicBezTo>
                    <a:pt x="38" y="21"/>
                    <a:pt x="37" y="18"/>
                    <a:pt x="37" y="14"/>
                  </a:cubicBezTo>
                  <a:cubicBezTo>
                    <a:pt x="28" y="12"/>
                    <a:pt x="2" y="2"/>
                    <a:pt x="2" y="0"/>
                  </a:cubicBezTo>
                  <a:close/>
                </a:path>
              </a:pathLst>
            </a:custGeom>
            <a:solidFill>
              <a:srgbClr val="EEE8EB"/>
            </a:solidFill>
            <a:ln w="9525">
              <a:noFill/>
              <a:round/>
              <a:headEnd/>
              <a:tailEnd/>
            </a:ln>
          </p:spPr>
          <p:txBody>
            <a:bodyPr/>
            <a:lstStyle/>
            <a:p>
              <a:endParaRPr lang="zh-CN" altLang="en-US" sz="1400">
                <a:latin typeface="+mn-lt"/>
                <a:ea typeface="+mn-ea"/>
              </a:endParaRPr>
            </a:p>
          </p:txBody>
        </p:sp>
      </p:grpSp>
    </p:spTree>
    <p:extLst>
      <p:ext uri="{BB962C8B-B14F-4D97-AF65-F5344CB8AC3E}">
        <p14:creationId xmlns:p14="http://schemas.microsoft.com/office/powerpoint/2010/main" val="3572242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mtClean="0"/>
              <a:t>本节介绍</a:t>
            </a:r>
            <a:r>
              <a:rPr lang="en-US" altLang="zh-CN" smtClean="0"/>
              <a:t>FusionCompute</a:t>
            </a:r>
            <a:r>
              <a:rPr lang="zh-CN" altLang="en-US" smtClean="0"/>
              <a:t>存储虚拟化涉及的特性。学员需充分把握特性内涵以助于后续实际环境中进行功能的合理引用与优化。</a:t>
            </a:r>
            <a:endParaRPr lang="en-US" altLang="zh-CN" smtClean="0"/>
          </a:p>
          <a:p>
            <a:endParaRPr lang="en-US" altLang="zh-CN" dirty="0" smtClean="0"/>
          </a:p>
        </p:txBody>
      </p:sp>
    </p:spTree>
    <p:extLst>
      <p:ext uri="{BB962C8B-B14F-4D97-AF65-F5344CB8AC3E}">
        <p14:creationId xmlns:p14="http://schemas.microsoft.com/office/powerpoint/2010/main" val="1102493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虚拟机虚拟磁盘文件迁移</a:t>
            </a:r>
            <a:endParaRPr lang="zh-CN" altLang="en-US" dirty="0"/>
          </a:p>
        </p:txBody>
      </p:sp>
      <p:sp>
        <p:nvSpPr>
          <p:cNvPr id="21" name="文本占位符 20"/>
          <p:cNvSpPr>
            <a:spLocks noGrp="1"/>
          </p:cNvSpPr>
          <p:nvPr>
            <p:ph type="body" sz="quarter" idx="10"/>
          </p:nvPr>
        </p:nvSpPr>
        <p:spPr>
          <a:xfrm>
            <a:off x="4464062" y="1376363"/>
            <a:ext cx="4140188" cy="3924300"/>
          </a:xfrm>
        </p:spPr>
        <p:txBody>
          <a:bodyPr/>
          <a:lstStyle/>
          <a:p>
            <a:r>
              <a:rPr lang="zh-CN" altLang="en-US" sz="1800" dirty="0"/>
              <a:t>虚拟机虚拟磁盘文件迁移功能特性</a:t>
            </a:r>
          </a:p>
          <a:p>
            <a:pPr lvl="1"/>
            <a:r>
              <a:rPr lang="zh-CN" altLang="en-US" sz="1600" dirty="0"/>
              <a:t>存储虚拟化支持将虚拟机的磁盘从一个数据存储迁移到另一个数据</a:t>
            </a:r>
            <a:r>
              <a:rPr lang="zh-CN" altLang="en-US" sz="1600" dirty="0" smtClean="0"/>
              <a:t>存储。</a:t>
            </a:r>
            <a:endParaRPr lang="zh-CN" altLang="en-US" sz="1600" dirty="0"/>
          </a:p>
          <a:p>
            <a:pPr lvl="1"/>
            <a:r>
              <a:rPr lang="zh-CN" altLang="en-US" sz="1600" dirty="0"/>
              <a:t>可以将虚拟机的所有磁盘整体迁移，也可以单个磁盘分别</a:t>
            </a:r>
            <a:r>
              <a:rPr lang="zh-CN" altLang="en-US" sz="1600" dirty="0" smtClean="0"/>
              <a:t>迁移。</a:t>
            </a:r>
            <a:endParaRPr lang="zh-CN" altLang="en-US" sz="1600" dirty="0"/>
          </a:p>
          <a:p>
            <a:pPr lvl="1"/>
            <a:r>
              <a:rPr lang="zh-CN" altLang="en-US" sz="1600" dirty="0"/>
              <a:t>虚拟机的快照可以一起</a:t>
            </a:r>
            <a:r>
              <a:rPr lang="zh-CN" altLang="en-US" sz="1600" dirty="0" smtClean="0"/>
              <a:t>迁移。</a:t>
            </a:r>
            <a:endParaRPr lang="zh-CN" altLang="en-US" sz="1600" dirty="0"/>
          </a:p>
          <a:p>
            <a:pPr lvl="1"/>
            <a:r>
              <a:rPr lang="zh-CN" altLang="en-US" sz="1600" dirty="0"/>
              <a:t>虚拟机开启或者关闭时都可以</a:t>
            </a:r>
            <a:r>
              <a:rPr lang="zh-CN" altLang="en-US" sz="1600" dirty="0" smtClean="0"/>
              <a:t>迁移。</a:t>
            </a:r>
            <a:endParaRPr lang="zh-CN" altLang="en-US" sz="1600" dirty="0"/>
          </a:p>
          <a:p>
            <a:r>
              <a:rPr lang="zh-CN" altLang="en-US" sz="1800" dirty="0"/>
              <a:t>适用场景</a:t>
            </a:r>
          </a:p>
          <a:p>
            <a:pPr lvl="1"/>
            <a:r>
              <a:rPr lang="zh-CN" altLang="en-US" sz="1600" dirty="0"/>
              <a:t>将数据存储的所有卷迁移后，可以对数据存储进行减</a:t>
            </a:r>
            <a:r>
              <a:rPr lang="zh-CN" altLang="en-US" sz="1600" dirty="0" smtClean="0"/>
              <a:t>容。</a:t>
            </a:r>
            <a:endParaRPr lang="zh-CN" altLang="en-US" sz="1600" dirty="0"/>
          </a:p>
          <a:p>
            <a:pPr lvl="1"/>
            <a:r>
              <a:rPr lang="zh-CN" altLang="en-US" sz="1600" dirty="0"/>
              <a:t>可以调整数据存储之间的</a:t>
            </a:r>
            <a:r>
              <a:rPr lang="zh-CN" altLang="en-US" sz="1600" dirty="0" smtClean="0"/>
              <a:t>负荷。</a:t>
            </a:r>
            <a:endParaRPr lang="zh-CN" altLang="en-US" sz="1600" dirty="0"/>
          </a:p>
          <a:p>
            <a:endParaRPr lang="en-US" sz="1800" dirty="0"/>
          </a:p>
        </p:txBody>
      </p:sp>
      <p:sp>
        <p:nvSpPr>
          <p:cNvPr id="20" name="AutoShape 4"/>
          <p:cNvSpPr>
            <a:spLocks noChangeArrowheads="1"/>
          </p:cNvSpPr>
          <p:nvPr/>
        </p:nvSpPr>
        <p:spPr bwMode="gray">
          <a:xfrm>
            <a:off x="764230" y="3774311"/>
            <a:ext cx="1270000" cy="936104"/>
          </a:xfrm>
          <a:prstGeom prst="can">
            <a:avLst>
              <a:gd name="adj" fmla="val 25000"/>
            </a:avLst>
          </a:prstGeom>
          <a:gradFill>
            <a:gsLst>
              <a:gs pos="0">
                <a:srgbClr val="5E9EFF"/>
              </a:gs>
              <a:gs pos="39999">
                <a:srgbClr val="85C2FF"/>
              </a:gs>
              <a:gs pos="70000">
                <a:srgbClr val="C4D6EB"/>
              </a:gs>
              <a:gs pos="100000">
                <a:srgbClr val="FFEBFA"/>
              </a:gs>
            </a:gsLst>
            <a:lin ang="5400000" scaled="0"/>
          </a:gradFill>
          <a:ln w="9525">
            <a:solidFill>
              <a:schemeClr val="bg1">
                <a:lumMod val="50000"/>
              </a:schemeClr>
            </a:solidFill>
            <a:round/>
            <a:headEnd/>
            <a:tailEnd/>
          </a:ln>
          <a:effectLst/>
        </p:spPr>
        <p:txBody>
          <a:bodyPr wrap="none" anchor="ctr"/>
          <a:lstStyle/>
          <a:p>
            <a:pPr algn="ctr">
              <a:defRPr/>
            </a:pPr>
            <a:endParaRPr lang="zh-CN" altLang="en-US" sz="1600" b="1" dirty="0">
              <a:solidFill>
                <a:srgbClr val="C00000"/>
              </a:solidFill>
              <a:latin typeface="+mn-ea"/>
              <a:ea typeface="+mn-ea"/>
            </a:endParaRPr>
          </a:p>
        </p:txBody>
      </p:sp>
      <p:sp>
        <p:nvSpPr>
          <p:cNvPr id="23" name="AutoShape 4"/>
          <p:cNvSpPr>
            <a:spLocks noChangeArrowheads="1"/>
          </p:cNvSpPr>
          <p:nvPr/>
        </p:nvSpPr>
        <p:spPr bwMode="gray">
          <a:xfrm>
            <a:off x="2996478" y="3771403"/>
            <a:ext cx="1268412" cy="965288"/>
          </a:xfrm>
          <a:prstGeom prst="can">
            <a:avLst>
              <a:gd name="adj" fmla="val 25000"/>
            </a:avLst>
          </a:prstGeom>
          <a:gradFill>
            <a:gsLst>
              <a:gs pos="0">
                <a:srgbClr val="5E9EFF"/>
              </a:gs>
              <a:gs pos="39999">
                <a:srgbClr val="85C2FF"/>
              </a:gs>
              <a:gs pos="70000">
                <a:srgbClr val="C4D6EB"/>
              </a:gs>
              <a:gs pos="100000">
                <a:srgbClr val="FFEBFA"/>
              </a:gs>
            </a:gsLst>
            <a:lin ang="5400000" scaled="0"/>
          </a:gradFill>
          <a:ln w="9525">
            <a:solidFill>
              <a:schemeClr val="bg1">
                <a:lumMod val="50000"/>
              </a:schemeClr>
            </a:solidFill>
            <a:round/>
            <a:headEnd/>
            <a:tailEnd/>
          </a:ln>
          <a:effectLst/>
        </p:spPr>
        <p:txBody>
          <a:bodyPr wrap="none" anchor="ctr"/>
          <a:lstStyle/>
          <a:p>
            <a:pPr algn="ctr">
              <a:defRPr/>
            </a:pPr>
            <a:endParaRPr lang="zh-CN" altLang="en-US" sz="1600" b="1" dirty="0">
              <a:solidFill>
                <a:srgbClr val="C00000"/>
              </a:solidFill>
              <a:latin typeface="+mn-ea"/>
              <a:ea typeface="+mn-ea"/>
            </a:endParaRPr>
          </a:p>
        </p:txBody>
      </p:sp>
      <p:sp>
        <p:nvSpPr>
          <p:cNvPr id="24" name="矩形 23"/>
          <p:cNvSpPr/>
          <p:nvPr/>
        </p:nvSpPr>
        <p:spPr bwMode="auto">
          <a:xfrm>
            <a:off x="944250" y="4026339"/>
            <a:ext cx="1044116" cy="4680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sp>
        <p:nvSpPr>
          <p:cNvPr id="25" name="AutoShape 4"/>
          <p:cNvSpPr>
            <a:spLocks noChangeArrowheads="1"/>
          </p:cNvSpPr>
          <p:nvPr/>
        </p:nvSpPr>
        <p:spPr bwMode="gray">
          <a:xfrm>
            <a:off x="1268286" y="4098347"/>
            <a:ext cx="612068" cy="318628"/>
          </a:xfrm>
          <a:prstGeom prst="can">
            <a:avLst>
              <a:gd name="adj" fmla="val 25000"/>
            </a:avLst>
          </a:prstGeom>
          <a:gradFill>
            <a:gsLst>
              <a:gs pos="0">
                <a:srgbClr val="5E9EFF"/>
              </a:gs>
              <a:gs pos="39999">
                <a:srgbClr val="85C2FF"/>
              </a:gs>
              <a:gs pos="70000">
                <a:srgbClr val="C4D6EB"/>
              </a:gs>
              <a:gs pos="100000">
                <a:srgbClr val="FFEBFA"/>
              </a:gs>
            </a:gsLst>
            <a:lin ang="5400000" scaled="0"/>
          </a:gradFill>
          <a:ln w="9525">
            <a:solidFill>
              <a:schemeClr val="bg1">
                <a:lumMod val="50000"/>
              </a:schemeClr>
            </a:solidFill>
            <a:round/>
            <a:headEnd/>
            <a:tailEnd/>
          </a:ln>
          <a:effectLst/>
        </p:spPr>
        <p:txBody>
          <a:bodyPr wrap="none" anchor="ctr"/>
          <a:lstStyle/>
          <a:p>
            <a:pPr algn="ctr">
              <a:defRPr/>
            </a:pPr>
            <a:endParaRPr lang="zh-CN" altLang="en-US" sz="1600" b="1" dirty="0">
              <a:solidFill>
                <a:srgbClr val="C00000"/>
              </a:solidFill>
              <a:latin typeface="+mn-ea"/>
              <a:ea typeface="+mn-ea"/>
            </a:endParaRPr>
          </a:p>
        </p:txBody>
      </p:sp>
      <p:sp>
        <p:nvSpPr>
          <p:cNvPr id="26" name="矩形 25"/>
          <p:cNvSpPr/>
          <p:nvPr/>
        </p:nvSpPr>
        <p:spPr bwMode="auto">
          <a:xfrm>
            <a:off x="3104490" y="4062343"/>
            <a:ext cx="1044116" cy="4680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sp>
        <p:nvSpPr>
          <p:cNvPr id="28" name="右箭头 27"/>
          <p:cNvSpPr/>
          <p:nvPr/>
        </p:nvSpPr>
        <p:spPr bwMode="auto">
          <a:xfrm>
            <a:off x="1952362" y="4134351"/>
            <a:ext cx="1368152" cy="2520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sp>
        <p:nvSpPr>
          <p:cNvPr id="29" name="矩形 28"/>
          <p:cNvSpPr/>
          <p:nvPr/>
        </p:nvSpPr>
        <p:spPr bwMode="auto">
          <a:xfrm>
            <a:off x="1412302" y="2653115"/>
            <a:ext cx="2196244" cy="34383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 </a:t>
            </a:r>
            <a:r>
              <a:rPr kumimoji="0" lang="en-US" altLang="zh-CN" sz="1600" b="0" i="0" u="none" strike="noStrike" cap="none" normalizeH="0" baseline="0" dirty="0" smtClean="0">
                <a:ln>
                  <a:noFill/>
                </a:ln>
                <a:solidFill>
                  <a:schemeClr val="tx1"/>
                </a:solidFill>
                <a:effectLst/>
                <a:latin typeface="+mn-lt"/>
                <a:ea typeface="+mn-ea"/>
              </a:rPr>
              <a:t>CNA</a:t>
            </a:r>
            <a:endParaRPr kumimoji="0" lang="zh-CN" altLang="en-US" sz="1600" b="0" i="0" u="none" strike="noStrike" cap="none" normalizeH="0" baseline="0" dirty="0" smtClean="0">
              <a:ln>
                <a:noFill/>
              </a:ln>
              <a:solidFill>
                <a:schemeClr val="tx1"/>
              </a:solidFill>
              <a:effectLst/>
              <a:latin typeface="+mn-lt"/>
              <a:ea typeface="+mn-ea"/>
            </a:endParaRPr>
          </a:p>
        </p:txBody>
      </p:sp>
      <p:cxnSp>
        <p:nvCxnSpPr>
          <p:cNvPr id="30" name="肘形连接符 29"/>
          <p:cNvCxnSpPr>
            <a:stCxn id="20" idx="1"/>
            <a:endCxn id="29" idx="2"/>
          </p:cNvCxnSpPr>
          <p:nvPr/>
        </p:nvCxnSpPr>
        <p:spPr bwMode="auto">
          <a:xfrm rot="5400000" flipH="1" flipV="1">
            <a:off x="1566148" y="2830035"/>
            <a:ext cx="777359" cy="1111194"/>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肘形连接符 30"/>
          <p:cNvCxnSpPr>
            <a:stCxn id="23" idx="1"/>
            <a:endCxn id="29" idx="2"/>
          </p:cNvCxnSpPr>
          <p:nvPr/>
        </p:nvCxnSpPr>
        <p:spPr bwMode="auto">
          <a:xfrm rot="16200000" flipV="1">
            <a:off x="2683329" y="2824048"/>
            <a:ext cx="774451" cy="112026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32" name="TextBox 13"/>
          <p:cNvSpPr txBox="1"/>
          <p:nvPr/>
        </p:nvSpPr>
        <p:spPr>
          <a:xfrm>
            <a:off x="854240" y="4926439"/>
            <a:ext cx="1116124" cy="338554"/>
          </a:xfrm>
          <a:prstGeom prst="rect">
            <a:avLst/>
          </a:prstGeom>
          <a:noFill/>
        </p:spPr>
        <p:txBody>
          <a:bodyPr wrap="square" rtlCol="0">
            <a:spAutoFit/>
          </a:bodyPr>
          <a:lstStyle/>
          <a:p>
            <a:r>
              <a:rPr lang="zh-CN" altLang="en-US" sz="1600" dirty="0" smtClean="0">
                <a:latin typeface="+mn-ea"/>
                <a:ea typeface="+mn-ea"/>
              </a:rPr>
              <a:t>数据存储</a:t>
            </a:r>
            <a:r>
              <a:rPr lang="en-US" altLang="zh-CN" sz="1600" dirty="0" smtClean="0">
                <a:latin typeface="+mn-lt"/>
                <a:ea typeface="+mn-ea"/>
              </a:rPr>
              <a:t>1</a:t>
            </a:r>
            <a:endParaRPr lang="zh-CN" altLang="en-US" sz="1600" dirty="0">
              <a:latin typeface="+mn-lt"/>
              <a:ea typeface="+mn-ea"/>
            </a:endParaRPr>
          </a:p>
        </p:txBody>
      </p:sp>
      <p:sp>
        <p:nvSpPr>
          <p:cNvPr id="33" name="TextBox 14"/>
          <p:cNvSpPr txBox="1"/>
          <p:nvPr/>
        </p:nvSpPr>
        <p:spPr>
          <a:xfrm>
            <a:off x="3139148" y="4926439"/>
            <a:ext cx="1116124" cy="338554"/>
          </a:xfrm>
          <a:prstGeom prst="rect">
            <a:avLst/>
          </a:prstGeom>
          <a:noFill/>
        </p:spPr>
        <p:txBody>
          <a:bodyPr wrap="square" rtlCol="0">
            <a:spAutoFit/>
          </a:bodyPr>
          <a:lstStyle/>
          <a:p>
            <a:r>
              <a:rPr lang="zh-CN" altLang="en-US" sz="1600" dirty="0" smtClean="0">
                <a:latin typeface="+mn-ea"/>
                <a:ea typeface="+mn-ea"/>
              </a:rPr>
              <a:t>数据存储</a:t>
            </a:r>
            <a:r>
              <a:rPr lang="en-US" altLang="zh-CN" sz="1600" dirty="0" smtClean="0">
                <a:latin typeface="+mn-lt"/>
                <a:ea typeface="+mn-ea"/>
              </a:rPr>
              <a:t>2</a:t>
            </a:r>
            <a:endParaRPr lang="zh-CN" altLang="en-US" sz="1600" dirty="0">
              <a:latin typeface="+mn-lt"/>
              <a:ea typeface="+mn-ea"/>
            </a:endParaRPr>
          </a:p>
        </p:txBody>
      </p:sp>
      <p:sp>
        <p:nvSpPr>
          <p:cNvPr id="34" name="圆角矩形 18"/>
          <p:cNvSpPr>
            <a:spLocks noChangeArrowheads="1"/>
          </p:cNvSpPr>
          <p:nvPr/>
        </p:nvSpPr>
        <p:spPr bwMode="auto">
          <a:xfrm>
            <a:off x="1340294" y="2010115"/>
            <a:ext cx="720079" cy="534988"/>
          </a:xfrm>
          <a:prstGeom prst="roundRect">
            <a:avLst>
              <a:gd name="adj" fmla="val 16667"/>
            </a:avLst>
          </a:prstGeom>
          <a:gradFill rotWithShape="0">
            <a:gsLst>
              <a:gs pos="0">
                <a:srgbClr val="5E9EFF"/>
              </a:gs>
              <a:gs pos="39999">
                <a:srgbClr val="85C2FF"/>
              </a:gs>
              <a:gs pos="70000">
                <a:srgbClr val="C4D6EB"/>
              </a:gs>
              <a:gs pos="100000">
                <a:srgbClr val="FFEBFA"/>
              </a:gs>
            </a:gsLst>
            <a:lin ang="5400000"/>
          </a:gradFill>
          <a:ln w="9525" algn="ctr">
            <a:solidFill>
              <a:schemeClr val="tx1"/>
            </a:solidFill>
            <a:round/>
            <a:headEnd/>
            <a:tailEnd/>
          </a:ln>
        </p:spPr>
        <p:txBody>
          <a:bodyPr anchor="ctr"/>
          <a:lstStyle/>
          <a:p>
            <a:pPr algn="ctr"/>
            <a:r>
              <a:rPr lang="en-US" altLang="zh-CN" sz="1600" b="1" dirty="0">
                <a:latin typeface="+mn-lt"/>
                <a:ea typeface="+mn-ea"/>
              </a:rPr>
              <a:t>VM</a:t>
            </a:r>
            <a:endParaRPr lang="zh-CN" altLang="en-US" sz="1600" b="1" dirty="0">
              <a:latin typeface="+mn-lt"/>
              <a:ea typeface="+mn-ea"/>
            </a:endParaRPr>
          </a:p>
        </p:txBody>
      </p:sp>
      <p:sp>
        <p:nvSpPr>
          <p:cNvPr id="35" name="圆角矩形 18"/>
          <p:cNvSpPr>
            <a:spLocks noChangeArrowheads="1"/>
          </p:cNvSpPr>
          <p:nvPr/>
        </p:nvSpPr>
        <p:spPr bwMode="auto">
          <a:xfrm>
            <a:off x="2168386" y="2010115"/>
            <a:ext cx="720079" cy="534988"/>
          </a:xfrm>
          <a:prstGeom prst="roundRect">
            <a:avLst>
              <a:gd name="adj" fmla="val 16667"/>
            </a:avLst>
          </a:prstGeom>
          <a:gradFill rotWithShape="0">
            <a:gsLst>
              <a:gs pos="0">
                <a:srgbClr val="5E9EFF"/>
              </a:gs>
              <a:gs pos="39999">
                <a:srgbClr val="85C2FF"/>
              </a:gs>
              <a:gs pos="70000">
                <a:srgbClr val="C4D6EB"/>
              </a:gs>
              <a:gs pos="100000">
                <a:srgbClr val="FFEBFA"/>
              </a:gs>
            </a:gsLst>
            <a:lin ang="5400000"/>
          </a:gradFill>
          <a:ln w="9525" algn="ctr">
            <a:solidFill>
              <a:schemeClr val="tx1"/>
            </a:solidFill>
            <a:round/>
            <a:headEnd/>
            <a:tailEnd/>
          </a:ln>
        </p:spPr>
        <p:txBody>
          <a:bodyPr anchor="ctr"/>
          <a:lstStyle/>
          <a:p>
            <a:pPr algn="ctr"/>
            <a:r>
              <a:rPr lang="en-US" altLang="zh-CN" sz="1600" b="1" dirty="0">
                <a:latin typeface="+mn-lt"/>
                <a:ea typeface="+mn-ea"/>
              </a:rPr>
              <a:t>VM</a:t>
            </a:r>
            <a:endParaRPr lang="zh-CN" altLang="en-US" sz="1600" b="1" dirty="0">
              <a:latin typeface="+mn-lt"/>
              <a:ea typeface="+mn-ea"/>
            </a:endParaRPr>
          </a:p>
        </p:txBody>
      </p:sp>
      <p:sp>
        <p:nvSpPr>
          <p:cNvPr id="36" name="圆角矩形 18"/>
          <p:cNvSpPr>
            <a:spLocks noChangeArrowheads="1"/>
          </p:cNvSpPr>
          <p:nvPr/>
        </p:nvSpPr>
        <p:spPr bwMode="auto">
          <a:xfrm>
            <a:off x="2960474" y="2010115"/>
            <a:ext cx="720079" cy="534988"/>
          </a:xfrm>
          <a:prstGeom prst="roundRect">
            <a:avLst>
              <a:gd name="adj" fmla="val 16667"/>
            </a:avLst>
          </a:prstGeom>
          <a:gradFill rotWithShape="0">
            <a:gsLst>
              <a:gs pos="0">
                <a:srgbClr val="5E9EFF"/>
              </a:gs>
              <a:gs pos="39999">
                <a:srgbClr val="85C2FF"/>
              </a:gs>
              <a:gs pos="70000">
                <a:srgbClr val="C4D6EB"/>
              </a:gs>
              <a:gs pos="100000">
                <a:srgbClr val="FFEBFA"/>
              </a:gs>
            </a:gsLst>
            <a:lin ang="5400000"/>
          </a:gradFill>
          <a:ln w="9525" algn="ctr">
            <a:solidFill>
              <a:schemeClr val="tx1"/>
            </a:solidFill>
            <a:round/>
            <a:headEnd/>
            <a:tailEnd/>
          </a:ln>
        </p:spPr>
        <p:txBody>
          <a:bodyPr anchor="ctr"/>
          <a:lstStyle/>
          <a:p>
            <a:pPr algn="ctr"/>
            <a:r>
              <a:rPr lang="en-US" altLang="zh-CN" sz="1600" b="1" dirty="0">
                <a:latin typeface="+mn-lt"/>
                <a:ea typeface="+mn-ea"/>
              </a:rPr>
              <a:t>VM</a:t>
            </a:r>
            <a:endParaRPr lang="zh-CN" altLang="en-US" sz="1600" b="1" dirty="0">
              <a:latin typeface="+mn-lt"/>
              <a:ea typeface="+mn-ea"/>
            </a:endParaRPr>
          </a:p>
        </p:txBody>
      </p:sp>
      <p:sp>
        <p:nvSpPr>
          <p:cNvPr id="27" name="AutoShape 4"/>
          <p:cNvSpPr>
            <a:spLocks noChangeArrowheads="1"/>
          </p:cNvSpPr>
          <p:nvPr/>
        </p:nvSpPr>
        <p:spPr bwMode="gray">
          <a:xfrm>
            <a:off x="3428526" y="4134351"/>
            <a:ext cx="612068" cy="318628"/>
          </a:xfrm>
          <a:prstGeom prst="can">
            <a:avLst>
              <a:gd name="adj" fmla="val 25000"/>
            </a:avLst>
          </a:prstGeom>
          <a:gradFill>
            <a:gsLst>
              <a:gs pos="0">
                <a:srgbClr val="5E9EFF"/>
              </a:gs>
              <a:gs pos="39999">
                <a:srgbClr val="85C2FF"/>
              </a:gs>
              <a:gs pos="70000">
                <a:srgbClr val="C4D6EB"/>
              </a:gs>
              <a:gs pos="100000">
                <a:srgbClr val="FFEBFA"/>
              </a:gs>
            </a:gsLst>
            <a:lin ang="5400000" scaled="0"/>
          </a:gradFill>
          <a:ln w="9525">
            <a:solidFill>
              <a:schemeClr val="bg1">
                <a:lumMod val="50000"/>
              </a:schemeClr>
            </a:solidFill>
            <a:round/>
            <a:headEnd/>
            <a:tailEnd/>
          </a:ln>
          <a:effectLst/>
        </p:spPr>
        <p:txBody>
          <a:bodyPr wrap="none" anchor="ctr"/>
          <a:lstStyle/>
          <a:p>
            <a:pPr algn="ctr">
              <a:defRPr/>
            </a:pPr>
            <a:endParaRPr lang="zh-CN" altLang="en-US" sz="1600" b="1" dirty="0">
              <a:solidFill>
                <a:srgbClr val="C00000"/>
              </a:solidFill>
              <a:latin typeface="+mn-ea"/>
              <a:ea typeface="+mn-ea"/>
            </a:endParaRPr>
          </a:p>
        </p:txBody>
      </p:sp>
    </p:spTree>
    <p:extLst>
      <p:ext uri="{BB962C8B-B14F-4D97-AF65-F5344CB8AC3E}">
        <p14:creationId xmlns:p14="http://schemas.microsoft.com/office/powerpoint/2010/main" val="211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2000"/>
                                        <p:tgtEl>
                                          <p:spTgt spid="20"/>
                                        </p:tgtEl>
                                      </p:cBhvr>
                                    </p:animEffect>
                                    <p:set>
                                      <p:cBhvr>
                                        <p:cTn id="7" dur="1" fill="hold">
                                          <p:stCondLst>
                                            <p:cond delay="1999"/>
                                          </p:stCondLst>
                                        </p:cTn>
                                        <p:tgtEl>
                                          <p:spTgt spid="20"/>
                                        </p:tgtEl>
                                        <p:attrNameLst>
                                          <p:attrName>style.visibility</p:attrName>
                                        </p:attrNameLst>
                                      </p:cBhvr>
                                      <p:to>
                                        <p:strVal val="hidden"/>
                                      </p:to>
                                    </p:set>
                                  </p:childTnLst>
                                </p:cTn>
                              </p:par>
                            </p:childTnLst>
                          </p:cTn>
                        </p:par>
                        <p:par>
                          <p:cTn id="8" fill="hold">
                            <p:stCondLst>
                              <p:cond delay="2000"/>
                            </p:stCondLst>
                            <p:childTnLst>
                              <p:par>
                                <p:cTn id="9" presetID="3" presetClass="entr" presetSubtype="10" fill="hold" grpId="0" nodeType="after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blinds(horizontal)">
                                      <p:cBhvr>
                                        <p:cTn id="11" dur="1000"/>
                                        <p:tgtEl>
                                          <p:spTgt spid="23"/>
                                        </p:tgtEl>
                                      </p:cBhvr>
                                    </p:animEffect>
                                  </p:childTnLst>
                                </p:cTn>
                              </p:par>
                            </p:childTnLst>
                          </p:cTn>
                        </p:par>
                        <p:par>
                          <p:cTn id="12" fill="hold">
                            <p:stCondLst>
                              <p:cond delay="3500"/>
                            </p:stCondLst>
                            <p:childTnLst>
                              <p:par>
                                <p:cTn id="13" presetID="3" presetClass="exit" presetSubtype="10" fill="hold" grpId="0" nodeType="afterEffect">
                                  <p:stCondLst>
                                    <p:cond delay="500"/>
                                  </p:stCondLst>
                                  <p:childTnLst>
                                    <p:animEffect transition="out" filter="blinds(horizontal)">
                                      <p:cBhvr>
                                        <p:cTn id="14" dur="1000"/>
                                        <p:tgtEl>
                                          <p:spTgt spid="25"/>
                                        </p:tgtEl>
                                      </p:cBhvr>
                                    </p:animEffect>
                                    <p:set>
                                      <p:cBhvr>
                                        <p:cTn id="15" dur="1" fill="hold">
                                          <p:stCondLst>
                                            <p:cond delay="999"/>
                                          </p:stCondLst>
                                        </p:cTn>
                                        <p:tgtEl>
                                          <p:spTgt spid="25"/>
                                        </p:tgtEl>
                                        <p:attrNameLst>
                                          <p:attrName>style.visibility</p:attrName>
                                        </p:attrNameLst>
                                      </p:cBhvr>
                                      <p:to>
                                        <p:strVal val="hidden"/>
                                      </p:to>
                                    </p:set>
                                  </p:childTnLst>
                                </p:cTn>
                              </p:par>
                            </p:childTnLst>
                          </p:cTn>
                        </p:par>
                        <p:par>
                          <p:cTn id="16" fill="hold">
                            <p:stCondLst>
                              <p:cond delay="5000"/>
                            </p:stCondLst>
                            <p:childTnLst>
                              <p:par>
                                <p:cTn id="17" presetID="3" presetClass="exit" presetSubtype="10" fill="hold" grpId="0" nodeType="afterEffect">
                                  <p:stCondLst>
                                    <p:cond delay="500"/>
                                  </p:stCondLst>
                                  <p:childTnLst>
                                    <p:animEffect transition="out" filter="blinds(horizontal)">
                                      <p:cBhvr>
                                        <p:cTn id="18" dur="1000"/>
                                        <p:tgtEl>
                                          <p:spTgt spid="27"/>
                                        </p:tgtEl>
                                      </p:cBhvr>
                                    </p:animEffect>
                                    <p:set>
                                      <p:cBhvr>
                                        <p:cTn id="19" dur="1" fill="hold">
                                          <p:stCondLst>
                                            <p:cond delay="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5" grpId="0" animBg="1"/>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存储热迁移原理</a:t>
            </a:r>
            <a:endParaRPr lang="zh-CN" altLang="en-US" dirty="0"/>
          </a:p>
        </p:txBody>
      </p:sp>
      <p:sp>
        <p:nvSpPr>
          <p:cNvPr id="8" name="文本占位符 7"/>
          <p:cNvSpPr>
            <a:spLocks noGrp="1"/>
          </p:cNvSpPr>
          <p:nvPr>
            <p:ph type="body" sz="quarter" idx="10"/>
          </p:nvPr>
        </p:nvSpPr>
        <p:spPr/>
        <p:txBody>
          <a:bodyPr/>
          <a:lstStyle/>
          <a:p>
            <a:r>
              <a:rPr lang="zh-CN" altLang="en-US" sz="1600" dirty="0"/>
              <a:t>在目的存储上创建一个与源相同的空镜像</a:t>
            </a:r>
            <a:r>
              <a:rPr lang="zh-CN" altLang="en-US" sz="1600" dirty="0" smtClean="0"/>
              <a:t>文件。</a:t>
            </a:r>
            <a:endParaRPr lang="zh-CN" altLang="en-US" sz="1600" dirty="0"/>
          </a:p>
          <a:p>
            <a:r>
              <a:rPr lang="zh-CN" altLang="en-US" sz="1600" dirty="0"/>
              <a:t>将目的存储的镜像文件设置为源镜像文件的</a:t>
            </a:r>
            <a:r>
              <a:rPr lang="en-US" altLang="zh-CN" sz="1600" dirty="0"/>
              <a:t>mirror</a:t>
            </a:r>
            <a:r>
              <a:rPr lang="zh-CN" altLang="en-US" sz="1600" dirty="0"/>
              <a:t>，使虚拟机的</a:t>
            </a:r>
            <a:r>
              <a:rPr lang="en-US" altLang="zh-CN" sz="1600" dirty="0"/>
              <a:t>IO</a:t>
            </a:r>
            <a:r>
              <a:rPr lang="zh-CN" altLang="en-US" sz="1600" dirty="0"/>
              <a:t>写也能落盘在目的存储上，保证了脏块数据的</a:t>
            </a:r>
            <a:r>
              <a:rPr lang="zh-CN" altLang="en-US" sz="1600" dirty="0" smtClean="0"/>
              <a:t>同步。</a:t>
            </a:r>
            <a:endParaRPr lang="zh-CN" altLang="en-US" sz="1600" dirty="0"/>
          </a:p>
          <a:p>
            <a:r>
              <a:rPr lang="zh-CN" altLang="en-US" sz="1600" dirty="0"/>
              <a:t>通过迭代迁移的技术，将源镜像的数据迁移到目的镜像中，保证了基线数据的</a:t>
            </a:r>
            <a:r>
              <a:rPr lang="zh-CN" altLang="en-US" sz="1600" dirty="0" smtClean="0"/>
              <a:t>同步。</a:t>
            </a:r>
            <a:endParaRPr lang="zh-CN" altLang="en-US" sz="1600" dirty="0"/>
          </a:p>
          <a:p>
            <a:r>
              <a:rPr lang="zh-CN" altLang="en-US" sz="1600" dirty="0"/>
              <a:t>在基线数据同步完成后，短暂的时间内暂停虚拟机的</a:t>
            </a:r>
            <a:r>
              <a:rPr lang="en-US" altLang="zh-CN" sz="1600" dirty="0"/>
              <a:t>IO</a:t>
            </a:r>
            <a:r>
              <a:rPr lang="zh-CN" altLang="en-US" sz="1600" dirty="0"/>
              <a:t>请求，将虚拟机的存储文件从源镜像切换到目的镜像上，这样就完成了存储的</a:t>
            </a:r>
            <a:r>
              <a:rPr lang="zh-CN" altLang="en-US" sz="1600" dirty="0" smtClean="0"/>
              <a:t>迁移。</a:t>
            </a:r>
            <a:endParaRPr lang="zh-CN" altLang="en-US" sz="1600" dirty="0"/>
          </a:p>
          <a:p>
            <a:r>
              <a:rPr lang="zh-CN" altLang="en-US" sz="1600" dirty="0"/>
              <a:t>存储热迁移同时迁移虚拟机磁盘镜像和系统内存</a:t>
            </a:r>
            <a:r>
              <a:rPr lang="zh-CN" altLang="en-US" sz="1600" dirty="0" smtClean="0"/>
              <a:t>状态。</a:t>
            </a:r>
            <a:endParaRPr lang="zh-CN" altLang="en-US" sz="1600" dirty="0"/>
          </a:p>
          <a:p>
            <a:endParaRPr lang="en-US" sz="1600" dirty="0"/>
          </a:p>
        </p:txBody>
      </p:sp>
      <p:grpSp>
        <p:nvGrpSpPr>
          <p:cNvPr id="19" name="组合 18"/>
          <p:cNvGrpSpPr/>
          <p:nvPr/>
        </p:nvGrpSpPr>
        <p:grpSpPr>
          <a:xfrm>
            <a:off x="755650" y="4111194"/>
            <a:ext cx="7848600" cy="2187117"/>
            <a:chOff x="611560" y="1266878"/>
            <a:chExt cx="7992888" cy="2929132"/>
          </a:xfrm>
        </p:grpSpPr>
        <p:sp>
          <p:nvSpPr>
            <p:cNvPr id="20" name="矩形 19"/>
            <p:cNvSpPr/>
            <p:nvPr/>
          </p:nvSpPr>
          <p:spPr bwMode="auto">
            <a:xfrm>
              <a:off x="5328084" y="1266878"/>
              <a:ext cx="3276364" cy="198210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fontAlgn="t" hangingPunct="1"/>
              <a:endParaRPr lang="zh-CN" altLang="en-US" sz="700">
                <a:latin typeface="+mn-lt"/>
                <a:ea typeface="+mn-ea"/>
              </a:endParaRPr>
            </a:p>
          </p:txBody>
        </p:sp>
        <p:sp>
          <p:nvSpPr>
            <p:cNvPr id="21" name="矩形 20"/>
            <p:cNvSpPr/>
            <p:nvPr/>
          </p:nvSpPr>
          <p:spPr bwMode="auto">
            <a:xfrm>
              <a:off x="611560" y="1302882"/>
              <a:ext cx="3384376" cy="1658066"/>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fontAlgn="t" hangingPunct="1"/>
              <a:endParaRPr lang="zh-CN" altLang="en-US" sz="700">
                <a:latin typeface="+mn-lt"/>
                <a:ea typeface="+mn-ea"/>
              </a:endParaRPr>
            </a:p>
          </p:txBody>
        </p:sp>
        <p:sp>
          <p:nvSpPr>
            <p:cNvPr id="22" name="Rectangle 63"/>
            <p:cNvSpPr>
              <a:spLocks noChangeArrowheads="1"/>
            </p:cNvSpPr>
            <p:nvPr/>
          </p:nvSpPr>
          <p:spPr bwMode="auto">
            <a:xfrm>
              <a:off x="5400092" y="1410894"/>
              <a:ext cx="3060340" cy="253910"/>
            </a:xfrm>
            <a:prstGeom prst="rect">
              <a:avLst/>
            </a:prstGeom>
            <a:gradFill rotWithShape="0">
              <a:gsLst>
                <a:gs pos="0">
                  <a:srgbClr val="99CCFF"/>
                </a:gs>
                <a:gs pos="100000">
                  <a:srgbClr val="99CCFF">
                    <a:gamma/>
                    <a:shade val="56078"/>
                    <a:invGamma/>
                  </a:srgbClr>
                </a:gs>
              </a:gsLst>
              <a:lin ang="5400000" scaled="1"/>
            </a:gradFill>
            <a:ln w="9525">
              <a:noFill/>
              <a:miter lim="800000"/>
              <a:headEnd/>
              <a:tailEnd/>
            </a:ln>
            <a:effec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algn="ctr" fontAlgn="base" latinLnBrk="1"/>
              <a:r>
                <a:rPr kumimoji="1" lang="zh-CN" altLang="en-US" sz="1200" i="0" dirty="0" smtClean="0">
                  <a:solidFill>
                    <a:srgbClr val="FFFFFF"/>
                  </a:solidFill>
                  <a:latin typeface="+mn-lt"/>
                  <a:ea typeface="+mn-ea"/>
                </a:rPr>
                <a:t>存储虚拟化</a:t>
              </a:r>
              <a:endParaRPr kumimoji="1" lang="ko-KR" altLang="en-US" sz="1200" i="0" dirty="0">
                <a:solidFill>
                  <a:srgbClr val="FFFFFF"/>
                </a:solidFill>
                <a:latin typeface="+mn-lt"/>
                <a:ea typeface="+mn-ea"/>
              </a:endParaRPr>
            </a:p>
          </p:txBody>
        </p:sp>
        <p:sp>
          <p:nvSpPr>
            <p:cNvPr id="23" name="Rectangle 63"/>
            <p:cNvSpPr>
              <a:spLocks noChangeArrowheads="1"/>
            </p:cNvSpPr>
            <p:nvPr/>
          </p:nvSpPr>
          <p:spPr bwMode="auto">
            <a:xfrm>
              <a:off x="5400092" y="2202982"/>
              <a:ext cx="3060340" cy="289914"/>
            </a:xfrm>
            <a:prstGeom prst="rect">
              <a:avLst/>
            </a:prstGeom>
            <a:gradFill rotWithShape="0">
              <a:gsLst>
                <a:gs pos="0">
                  <a:srgbClr val="99CCFF"/>
                </a:gs>
                <a:gs pos="100000">
                  <a:srgbClr val="99CCFF">
                    <a:gamma/>
                    <a:shade val="56078"/>
                    <a:invGamma/>
                  </a:srgbClr>
                </a:gs>
              </a:gsLst>
              <a:lin ang="5400000" scaled="1"/>
            </a:gradFill>
            <a:ln w="9525">
              <a:noFill/>
              <a:miter lim="800000"/>
              <a:headEnd/>
              <a:tailEnd/>
            </a:ln>
            <a:effec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algn="ctr" fontAlgn="base" latinLnBrk="1"/>
              <a:r>
                <a:rPr kumimoji="1" lang="zh-CN" altLang="en-US" sz="1200" i="0" dirty="0" smtClean="0">
                  <a:solidFill>
                    <a:srgbClr val="FFFFFF"/>
                  </a:solidFill>
                  <a:latin typeface="+mn-lt"/>
                  <a:ea typeface="+mn-ea"/>
                </a:rPr>
                <a:t>文件系统</a:t>
              </a:r>
              <a:endParaRPr kumimoji="1" lang="ko-KR" altLang="en-US" sz="1200" i="0" dirty="0">
                <a:solidFill>
                  <a:srgbClr val="FFFFFF"/>
                </a:solidFill>
                <a:latin typeface="+mn-lt"/>
                <a:ea typeface="+mn-ea"/>
              </a:endParaRPr>
            </a:p>
          </p:txBody>
        </p:sp>
        <p:sp>
          <p:nvSpPr>
            <p:cNvPr id="24" name="Rectangle 63"/>
            <p:cNvSpPr>
              <a:spLocks noChangeArrowheads="1"/>
            </p:cNvSpPr>
            <p:nvPr/>
          </p:nvSpPr>
          <p:spPr bwMode="auto">
            <a:xfrm>
              <a:off x="6336196" y="2563022"/>
              <a:ext cx="2124236" cy="253910"/>
            </a:xfrm>
            <a:prstGeom prst="rect">
              <a:avLst/>
            </a:prstGeom>
            <a:gradFill rotWithShape="0">
              <a:gsLst>
                <a:gs pos="0">
                  <a:srgbClr val="99CCFF"/>
                </a:gs>
                <a:gs pos="100000">
                  <a:srgbClr val="99CCFF">
                    <a:gamma/>
                    <a:shade val="56078"/>
                    <a:invGamma/>
                  </a:srgbClr>
                </a:gs>
              </a:gsLst>
              <a:lin ang="5400000" scaled="1"/>
            </a:gradFill>
            <a:ln w="9525">
              <a:noFill/>
              <a:miter lim="800000"/>
              <a:headEnd/>
              <a:tailEnd/>
            </a:ln>
            <a:effec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algn="ctr" fontAlgn="base" latinLnBrk="1"/>
              <a:r>
                <a:rPr kumimoji="1" lang="zh-CN" altLang="en-US" sz="1200" i="0" dirty="0" smtClean="0">
                  <a:solidFill>
                    <a:srgbClr val="FFFFFF"/>
                  </a:solidFill>
                  <a:latin typeface="+mn-lt"/>
                  <a:ea typeface="+mn-ea"/>
                </a:rPr>
                <a:t>通用块层</a:t>
              </a:r>
              <a:endParaRPr kumimoji="1" lang="ko-KR" altLang="en-US" sz="1200" i="0" dirty="0">
                <a:solidFill>
                  <a:srgbClr val="FFFFFF"/>
                </a:solidFill>
                <a:latin typeface="+mn-lt"/>
                <a:ea typeface="+mn-ea"/>
              </a:endParaRPr>
            </a:p>
          </p:txBody>
        </p:sp>
        <p:sp>
          <p:nvSpPr>
            <p:cNvPr id="25" name="Rectangle 63"/>
            <p:cNvSpPr>
              <a:spLocks noChangeArrowheads="1"/>
            </p:cNvSpPr>
            <p:nvPr/>
          </p:nvSpPr>
          <p:spPr bwMode="auto">
            <a:xfrm>
              <a:off x="6948264" y="2923062"/>
              <a:ext cx="720080" cy="288032"/>
            </a:xfrm>
            <a:prstGeom prst="rect">
              <a:avLst/>
            </a:prstGeom>
            <a:gradFill rotWithShape="0">
              <a:gsLst>
                <a:gs pos="0">
                  <a:srgbClr val="99CCFF"/>
                </a:gs>
                <a:gs pos="100000">
                  <a:srgbClr val="99CCFF">
                    <a:gamma/>
                    <a:shade val="56078"/>
                    <a:invGamma/>
                  </a:srgbClr>
                </a:gs>
              </a:gsLst>
              <a:lin ang="5400000" scaled="1"/>
            </a:gradFill>
            <a:ln w="9525">
              <a:noFill/>
              <a:miter lim="800000"/>
              <a:headEnd/>
              <a:tailEnd/>
            </a:ln>
            <a:effec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algn="ctr" fontAlgn="base" latinLnBrk="1"/>
              <a:r>
                <a:rPr kumimoji="1" lang="en-US" altLang="zh-CN" sz="1200" i="0" dirty="0" smtClean="0">
                  <a:solidFill>
                    <a:srgbClr val="FFFFFF"/>
                  </a:solidFill>
                  <a:latin typeface="+mn-lt"/>
                  <a:ea typeface="+mn-ea"/>
                </a:rPr>
                <a:t>SCSI</a:t>
              </a:r>
              <a:endParaRPr kumimoji="1" lang="ko-KR" altLang="en-US" sz="1200" i="0" dirty="0">
                <a:solidFill>
                  <a:srgbClr val="FFFFFF"/>
                </a:solidFill>
                <a:latin typeface="+mn-lt"/>
                <a:ea typeface="+mn-ea"/>
              </a:endParaRPr>
            </a:p>
          </p:txBody>
        </p:sp>
        <p:sp>
          <p:nvSpPr>
            <p:cNvPr id="26" name="Rectangle 63"/>
            <p:cNvSpPr>
              <a:spLocks noChangeArrowheads="1"/>
            </p:cNvSpPr>
            <p:nvPr/>
          </p:nvSpPr>
          <p:spPr bwMode="auto">
            <a:xfrm>
              <a:off x="7740352" y="2923062"/>
              <a:ext cx="720080" cy="288032"/>
            </a:xfrm>
            <a:prstGeom prst="rect">
              <a:avLst/>
            </a:prstGeom>
            <a:gradFill rotWithShape="0">
              <a:gsLst>
                <a:gs pos="0">
                  <a:srgbClr val="99CCFF"/>
                </a:gs>
                <a:gs pos="100000">
                  <a:srgbClr val="99CCFF">
                    <a:gamma/>
                    <a:shade val="56078"/>
                    <a:invGamma/>
                  </a:srgbClr>
                </a:gs>
              </a:gsLst>
              <a:lin ang="5400000" scaled="1"/>
            </a:gradFill>
            <a:ln w="9525">
              <a:noFill/>
              <a:miter lim="800000"/>
              <a:headEnd/>
              <a:tailEnd/>
            </a:ln>
            <a:effec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algn="ctr" fontAlgn="base" latinLnBrk="1"/>
              <a:r>
                <a:rPr kumimoji="1" lang="en-US" altLang="zh-CN" sz="1200" i="0" dirty="0" smtClean="0">
                  <a:solidFill>
                    <a:srgbClr val="FFFFFF"/>
                  </a:solidFill>
                  <a:latin typeface="+mn-lt"/>
                  <a:ea typeface="+mn-ea"/>
                </a:rPr>
                <a:t>SATA</a:t>
              </a:r>
              <a:endParaRPr kumimoji="1" lang="ko-KR" altLang="en-US" sz="1200" i="0" dirty="0">
                <a:solidFill>
                  <a:srgbClr val="FFFFFF"/>
                </a:solidFill>
                <a:latin typeface="+mn-lt"/>
                <a:ea typeface="+mn-ea"/>
              </a:endParaRPr>
            </a:p>
          </p:txBody>
        </p:sp>
        <p:sp>
          <p:nvSpPr>
            <p:cNvPr id="27" name="Rectangle 63"/>
            <p:cNvSpPr>
              <a:spLocks noChangeArrowheads="1"/>
            </p:cNvSpPr>
            <p:nvPr/>
          </p:nvSpPr>
          <p:spPr bwMode="auto">
            <a:xfrm>
              <a:off x="5400092" y="2563022"/>
              <a:ext cx="864096" cy="288032"/>
            </a:xfrm>
            <a:prstGeom prst="rect">
              <a:avLst/>
            </a:prstGeom>
            <a:gradFill rotWithShape="0">
              <a:gsLst>
                <a:gs pos="0">
                  <a:srgbClr val="99CCFF"/>
                </a:gs>
                <a:gs pos="100000">
                  <a:srgbClr val="99CCFF">
                    <a:gamma/>
                    <a:shade val="56078"/>
                    <a:invGamma/>
                  </a:srgbClr>
                </a:gs>
              </a:gsLst>
              <a:lin ang="5400000" scaled="1"/>
            </a:gradFill>
            <a:ln w="9525">
              <a:noFill/>
              <a:miter lim="800000"/>
              <a:headEnd/>
              <a:tailEnd/>
            </a:ln>
            <a:effec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algn="ctr" fontAlgn="base" latinLnBrk="1"/>
              <a:r>
                <a:rPr kumimoji="1" lang="en-US" altLang="zh-CN" sz="1200" i="0" dirty="0" smtClean="0">
                  <a:solidFill>
                    <a:srgbClr val="FFFFFF"/>
                  </a:solidFill>
                  <a:latin typeface="+mn-lt"/>
                  <a:ea typeface="+mn-ea"/>
                </a:rPr>
                <a:t>NFS</a:t>
              </a:r>
              <a:r>
                <a:rPr kumimoji="1" lang="zh-CN" altLang="en-US" sz="1200" i="0" dirty="0" smtClean="0">
                  <a:solidFill>
                    <a:srgbClr val="FFFFFF"/>
                  </a:solidFill>
                  <a:latin typeface="+mn-lt"/>
                  <a:ea typeface="+mn-ea"/>
                </a:rPr>
                <a:t>协议</a:t>
              </a:r>
              <a:endParaRPr kumimoji="1" lang="ko-KR" altLang="en-US" sz="1200" i="0" dirty="0">
                <a:solidFill>
                  <a:srgbClr val="FFFFFF"/>
                </a:solidFill>
                <a:latin typeface="+mn-lt"/>
                <a:ea typeface="+mn-ea"/>
              </a:endParaRPr>
            </a:p>
          </p:txBody>
        </p:sp>
        <p:cxnSp>
          <p:nvCxnSpPr>
            <p:cNvPr id="28" name="直接箭头连接符 27"/>
            <p:cNvCxnSpPr/>
            <p:nvPr/>
          </p:nvCxnSpPr>
          <p:spPr bwMode="auto">
            <a:xfrm>
              <a:off x="5868144" y="2851053"/>
              <a:ext cx="0" cy="792088"/>
            </a:xfrm>
            <a:prstGeom prst="straightConnector1">
              <a:avLst/>
            </a:prstGeom>
            <a:solidFill>
              <a:schemeClr val="accent1"/>
            </a:solidFill>
            <a:ln w="19050" cap="flat" cmpd="sng" algn="ctr">
              <a:solidFill>
                <a:schemeClr val="tx1"/>
              </a:solidFill>
              <a:prstDash val="solid"/>
              <a:round/>
              <a:headEnd type="arrow"/>
              <a:tailEnd type="arrow"/>
            </a:ln>
            <a:effectLst/>
          </p:spPr>
        </p:cxnSp>
        <p:cxnSp>
          <p:nvCxnSpPr>
            <p:cNvPr id="29" name="直接箭头连接符 28"/>
            <p:cNvCxnSpPr/>
            <p:nvPr/>
          </p:nvCxnSpPr>
          <p:spPr bwMode="auto">
            <a:xfrm>
              <a:off x="7308304" y="3175090"/>
              <a:ext cx="0" cy="325918"/>
            </a:xfrm>
            <a:prstGeom prst="straightConnector1">
              <a:avLst/>
            </a:prstGeom>
            <a:solidFill>
              <a:schemeClr val="accent1"/>
            </a:solidFill>
            <a:ln w="19050" cap="flat" cmpd="sng" algn="ctr">
              <a:solidFill>
                <a:schemeClr val="tx1"/>
              </a:solidFill>
              <a:prstDash val="solid"/>
              <a:round/>
              <a:headEnd type="arrow"/>
              <a:tailEnd type="arrow"/>
            </a:ln>
            <a:effectLst/>
          </p:spPr>
        </p:cxnSp>
        <p:cxnSp>
          <p:nvCxnSpPr>
            <p:cNvPr id="30" name="直接箭头连接符 29"/>
            <p:cNvCxnSpPr/>
            <p:nvPr/>
          </p:nvCxnSpPr>
          <p:spPr bwMode="auto">
            <a:xfrm>
              <a:off x="8100392" y="3175090"/>
              <a:ext cx="0" cy="504056"/>
            </a:xfrm>
            <a:prstGeom prst="straightConnector1">
              <a:avLst/>
            </a:prstGeom>
            <a:solidFill>
              <a:schemeClr val="accent1"/>
            </a:solidFill>
            <a:ln w="19050" cap="flat" cmpd="sng" algn="ctr">
              <a:solidFill>
                <a:schemeClr val="tx1"/>
              </a:solidFill>
              <a:prstDash val="solid"/>
              <a:round/>
              <a:headEnd type="arrow"/>
              <a:tailEnd type="arrow"/>
            </a:ln>
            <a:effectLst/>
          </p:spPr>
        </p:cxnSp>
        <p:sp>
          <p:nvSpPr>
            <p:cNvPr id="31" name="Rectangle 63"/>
            <p:cNvSpPr>
              <a:spLocks noChangeArrowheads="1"/>
            </p:cNvSpPr>
            <p:nvPr/>
          </p:nvSpPr>
          <p:spPr bwMode="auto">
            <a:xfrm>
              <a:off x="7452320" y="2202981"/>
              <a:ext cx="792088" cy="288032"/>
            </a:xfrm>
            <a:prstGeom prst="rect">
              <a:avLst/>
            </a:prstGeom>
            <a:gradFill rotWithShape="0">
              <a:gsLst>
                <a:gs pos="0">
                  <a:srgbClr val="99CCFF"/>
                </a:gs>
                <a:gs pos="100000">
                  <a:srgbClr val="99CCFF">
                    <a:gamma/>
                    <a:shade val="56078"/>
                    <a:invGamma/>
                  </a:srgbClr>
                </a:gs>
              </a:gsLst>
              <a:lin ang="5400000" scaled="1"/>
            </a:gradFill>
            <a:ln w="12700" cmpd="dbl">
              <a:solidFill>
                <a:schemeClr val="tx1"/>
              </a:solidFill>
              <a:prstDash val="lgDash"/>
              <a:miter lim="800000"/>
              <a:headEnd/>
              <a:tailEnd/>
            </a:ln>
            <a:effec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algn="ctr" fontAlgn="base" latinLnBrk="1"/>
              <a:r>
                <a:rPr kumimoji="1" lang="en-US" altLang="ko-KR" sz="1200" dirty="0" smtClean="0">
                  <a:solidFill>
                    <a:srgbClr val="FFFFFF"/>
                  </a:solidFill>
                  <a:latin typeface="+mn-lt"/>
                  <a:ea typeface="+mn-ea"/>
                </a:rPr>
                <a:t>VHD</a:t>
              </a:r>
              <a:endParaRPr kumimoji="1" lang="ko-KR" altLang="en-US" sz="1200" i="0" dirty="0">
                <a:solidFill>
                  <a:srgbClr val="FFFFFF"/>
                </a:solidFill>
                <a:latin typeface="+mn-lt"/>
                <a:ea typeface="+mn-ea"/>
              </a:endParaRPr>
            </a:p>
          </p:txBody>
        </p:sp>
        <p:sp>
          <p:nvSpPr>
            <p:cNvPr id="32" name="Rectangle 63"/>
            <p:cNvSpPr>
              <a:spLocks noChangeArrowheads="1"/>
            </p:cNvSpPr>
            <p:nvPr/>
          </p:nvSpPr>
          <p:spPr bwMode="auto">
            <a:xfrm>
              <a:off x="5436096" y="2202981"/>
              <a:ext cx="792088" cy="288032"/>
            </a:xfrm>
            <a:prstGeom prst="rect">
              <a:avLst/>
            </a:prstGeom>
            <a:gradFill rotWithShape="0">
              <a:gsLst>
                <a:gs pos="0">
                  <a:srgbClr val="99CCFF"/>
                </a:gs>
                <a:gs pos="100000">
                  <a:srgbClr val="99CCFF">
                    <a:gamma/>
                    <a:shade val="56078"/>
                    <a:invGamma/>
                  </a:srgbClr>
                </a:gs>
              </a:gsLst>
              <a:lin ang="5400000" scaled="1"/>
            </a:gradFill>
            <a:ln w="12700" cmpd="dbl">
              <a:solidFill>
                <a:schemeClr val="tx1"/>
              </a:solidFill>
              <a:prstDash val="lgDash"/>
              <a:miter lim="800000"/>
              <a:headEnd/>
              <a:tailEnd/>
            </a:ln>
            <a:effec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algn="ctr" fontAlgn="base" latinLnBrk="1"/>
              <a:r>
                <a:rPr kumimoji="1" lang="en-US" altLang="ko-KR" sz="1200" dirty="0" smtClean="0">
                  <a:solidFill>
                    <a:srgbClr val="FFFFFF"/>
                  </a:solidFill>
                  <a:latin typeface="+mn-lt"/>
                  <a:ea typeface="+mn-ea"/>
                </a:rPr>
                <a:t>VHD</a:t>
              </a:r>
              <a:endParaRPr kumimoji="1" lang="ko-KR" altLang="en-US" sz="1200" i="0" dirty="0">
                <a:solidFill>
                  <a:srgbClr val="FFFFFF"/>
                </a:solidFill>
                <a:latin typeface="+mn-lt"/>
                <a:ea typeface="+mn-ea"/>
              </a:endParaRPr>
            </a:p>
          </p:txBody>
        </p:sp>
        <p:cxnSp>
          <p:nvCxnSpPr>
            <p:cNvPr id="33" name="直接箭头连接符 32"/>
            <p:cNvCxnSpPr/>
            <p:nvPr/>
          </p:nvCxnSpPr>
          <p:spPr bwMode="auto">
            <a:xfrm>
              <a:off x="7884368" y="1698925"/>
              <a:ext cx="0" cy="504056"/>
            </a:xfrm>
            <a:prstGeom prst="straightConnector1">
              <a:avLst/>
            </a:prstGeom>
            <a:solidFill>
              <a:schemeClr val="accent1"/>
            </a:solidFill>
            <a:ln w="19050" cap="flat" cmpd="sng" algn="ctr">
              <a:solidFill>
                <a:schemeClr val="tx1"/>
              </a:solidFill>
              <a:prstDash val="solid"/>
              <a:round/>
              <a:headEnd type="arrow"/>
              <a:tailEnd type="arrow"/>
            </a:ln>
            <a:effectLst/>
          </p:spPr>
        </p:cxnSp>
        <p:cxnSp>
          <p:nvCxnSpPr>
            <p:cNvPr id="34" name="直接箭头连接符 33"/>
            <p:cNvCxnSpPr/>
            <p:nvPr/>
          </p:nvCxnSpPr>
          <p:spPr bwMode="auto">
            <a:xfrm>
              <a:off x="5868144" y="1698925"/>
              <a:ext cx="0" cy="504056"/>
            </a:xfrm>
            <a:prstGeom prst="straightConnector1">
              <a:avLst/>
            </a:prstGeom>
            <a:solidFill>
              <a:schemeClr val="accent1"/>
            </a:solidFill>
            <a:ln w="19050" cap="flat" cmpd="sng" algn="ctr">
              <a:solidFill>
                <a:schemeClr val="tx1"/>
              </a:solidFill>
              <a:prstDash val="solid"/>
              <a:round/>
              <a:headEnd type="arrow"/>
              <a:tailEnd type="arrow"/>
            </a:ln>
            <a:effectLst/>
          </p:spPr>
        </p:cxnSp>
        <p:sp>
          <p:nvSpPr>
            <p:cNvPr id="35" name="Rectangle 63"/>
            <p:cNvSpPr>
              <a:spLocks noChangeArrowheads="1"/>
            </p:cNvSpPr>
            <p:nvPr/>
          </p:nvSpPr>
          <p:spPr bwMode="auto">
            <a:xfrm>
              <a:off x="755576" y="1410894"/>
              <a:ext cx="3168352" cy="253910"/>
            </a:xfrm>
            <a:prstGeom prst="rect">
              <a:avLst/>
            </a:prstGeom>
            <a:gradFill rotWithShape="0">
              <a:gsLst>
                <a:gs pos="0">
                  <a:srgbClr val="99CCFF"/>
                </a:gs>
                <a:gs pos="100000">
                  <a:srgbClr val="99CCFF">
                    <a:gamma/>
                    <a:shade val="56078"/>
                    <a:invGamma/>
                  </a:srgbClr>
                </a:gs>
              </a:gsLst>
              <a:lin ang="5400000" scaled="1"/>
            </a:gradFill>
            <a:ln w="9525">
              <a:noFill/>
              <a:miter lim="800000"/>
              <a:headEnd/>
              <a:tailEnd/>
            </a:ln>
            <a:effec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algn="ctr" fontAlgn="base" latinLnBrk="1"/>
              <a:r>
                <a:rPr kumimoji="1" lang="zh-CN" altLang="en-US" sz="1200" i="0" dirty="0" smtClean="0">
                  <a:solidFill>
                    <a:srgbClr val="FFFFFF"/>
                  </a:solidFill>
                  <a:latin typeface="+mn-lt"/>
                  <a:ea typeface="+mn-ea"/>
                </a:rPr>
                <a:t>存储虚拟化</a:t>
              </a:r>
              <a:endParaRPr kumimoji="1" lang="ko-KR" altLang="en-US" sz="1200" i="0" dirty="0">
                <a:solidFill>
                  <a:srgbClr val="FFFFFF"/>
                </a:solidFill>
                <a:latin typeface="+mn-lt"/>
                <a:ea typeface="+mn-ea"/>
              </a:endParaRPr>
            </a:p>
          </p:txBody>
        </p:sp>
        <p:sp>
          <p:nvSpPr>
            <p:cNvPr id="36" name="Rectangle 63"/>
            <p:cNvSpPr>
              <a:spLocks noChangeArrowheads="1"/>
            </p:cNvSpPr>
            <p:nvPr/>
          </p:nvSpPr>
          <p:spPr bwMode="auto">
            <a:xfrm>
              <a:off x="755576" y="2202982"/>
              <a:ext cx="3096344" cy="289914"/>
            </a:xfrm>
            <a:prstGeom prst="rect">
              <a:avLst/>
            </a:prstGeom>
            <a:gradFill rotWithShape="0">
              <a:gsLst>
                <a:gs pos="0">
                  <a:srgbClr val="99CCFF"/>
                </a:gs>
                <a:gs pos="100000">
                  <a:srgbClr val="99CCFF">
                    <a:gamma/>
                    <a:shade val="56078"/>
                    <a:invGamma/>
                  </a:srgbClr>
                </a:gs>
              </a:gsLst>
              <a:lin ang="5400000" scaled="1"/>
            </a:gradFill>
            <a:ln w="9525">
              <a:noFill/>
              <a:miter lim="800000"/>
              <a:headEnd/>
              <a:tailEnd/>
            </a:ln>
            <a:effec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algn="ctr" fontAlgn="base" latinLnBrk="1"/>
              <a:r>
                <a:rPr kumimoji="1" lang="en-US" altLang="zh-CN" sz="1200" i="0" dirty="0" err="1" smtClean="0">
                  <a:solidFill>
                    <a:srgbClr val="FFFFFF"/>
                  </a:solidFill>
                  <a:latin typeface="+mn-lt"/>
                  <a:ea typeface="+mn-ea"/>
                </a:rPr>
                <a:t>Vol</a:t>
              </a:r>
              <a:r>
                <a:rPr kumimoji="1" lang="en-US" altLang="zh-CN" sz="1200" i="0" dirty="0" smtClean="0">
                  <a:solidFill>
                    <a:srgbClr val="FFFFFF"/>
                  </a:solidFill>
                  <a:latin typeface="+mn-lt"/>
                  <a:ea typeface="+mn-ea"/>
                </a:rPr>
                <a:t> Manager</a:t>
              </a:r>
              <a:endParaRPr kumimoji="1" lang="ko-KR" altLang="en-US" sz="1200" i="0" dirty="0">
                <a:solidFill>
                  <a:srgbClr val="FFFFFF"/>
                </a:solidFill>
                <a:latin typeface="+mn-lt"/>
                <a:ea typeface="+mn-ea"/>
              </a:endParaRPr>
            </a:p>
          </p:txBody>
        </p:sp>
        <p:sp>
          <p:nvSpPr>
            <p:cNvPr id="37" name="Rectangle 63"/>
            <p:cNvSpPr>
              <a:spLocks noChangeArrowheads="1"/>
            </p:cNvSpPr>
            <p:nvPr/>
          </p:nvSpPr>
          <p:spPr bwMode="auto">
            <a:xfrm>
              <a:off x="1691680" y="2563022"/>
              <a:ext cx="2160240" cy="253910"/>
            </a:xfrm>
            <a:prstGeom prst="rect">
              <a:avLst/>
            </a:prstGeom>
            <a:gradFill rotWithShape="0">
              <a:gsLst>
                <a:gs pos="0">
                  <a:srgbClr val="99CCFF"/>
                </a:gs>
                <a:gs pos="100000">
                  <a:srgbClr val="99CCFF">
                    <a:gamma/>
                    <a:shade val="56078"/>
                    <a:invGamma/>
                  </a:srgbClr>
                </a:gs>
              </a:gsLst>
              <a:lin ang="5400000" scaled="1"/>
            </a:gradFill>
            <a:ln w="9525">
              <a:noFill/>
              <a:miter lim="800000"/>
              <a:headEnd/>
              <a:tailEnd/>
            </a:ln>
            <a:effec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algn="ctr" fontAlgn="base" latinLnBrk="1"/>
              <a:r>
                <a:rPr kumimoji="1" lang="en-US" altLang="zh-CN" sz="1200" i="0" dirty="0" smtClean="0">
                  <a:solidFill>
                    <a:srgbClr val="FFFFFF"/>
                  </a:solidFill>
                  <a:latin typeface="+mn-lt"/>
                  <a:ea typeface="+mn-ea"/>
                </a:rPr>
                <a:t>SCSI</a:t>
              </a:r>
              <a:endParaRPr kumimoji="1" lang="ko-KR" altLang="en-US" sz="1200" i="0" dirty="0">
                <a:solidFill>
                  <a:srgbClr val="FFFFFF"/>
                </a:solidFill>
                <a:latin typeface="+mn-lt"/>
                <a:ea typeface="+mn-ea"/>
              </a:endParaRPr>
            </a:p>
          </p:txBody>
        </p:sp>
        <p:sp>
          <p:nvSpPr>
            <p:cNvPr id="38" name="Rectangle 63"/>
            <p:cNvSpPr>
              <a:spLocks noChangeArrowheads="1"/>
            </p:cNvSpPr>
            <p:nvPr/>
          </p:nvSpPr>
          <p:spPr bwMode="auto">
            <a:xfrm>
              <a:off x="3059832" y="2202981"/>
              <a:ext cx="792088" cy="288032"/>
            </a:xfrm>
            <a:prstGeom prst="rect">
              <a:avLst/>
            </a:prstGeom>
            <a:gradFill rotWithShape="0">
              <a:gsLst>
                <a:gs pos="0">
                  <a:srgbClr val="99CCFF"/>
                </a:gs>
                <a:gs pos="100000">
                  <a:srgbClr val="99CCFF">
                    <a:gamma/>
                    <a:shade val="56078"/>
                    <a:invGamma/>
                  </a:srgbClr>
                </a:gs>
              </a:gsLst>
              <a:lin ang="5400000" scaled="1"/>
            </a:gradFill>
            <a:ln w="12700" cmpd="dbl">
              <a:solidFill>
                <a:schemeClr val="tx1"/>
              </a:solidFill>
              <a:prstDash val="lgDash"/>
              <a:miter lim="800000"/>
              <a:headEnd/>
              <a:tailEnd/>
            </a:ln>
            <a:effec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algn="ctr" fontAlgn="base" latinLnBrk="1"/>
              <a:r>
                <a:rPr kumimoji="1" lang="en-US" altLang="ko-KR" sz="1200" dirty="0" smtClean="0">
                  <a:solidFill>
                    <a:srgbClr val="FFFFFF"/>
                  </a:solidFill>
                  <a:latin typeface="+mn-lt"/>
                  <a:ea typeface="+mn-ea"/>
                </a:rPr>
                <a:t>Volume</a:t>
              </a:r>
              <a:endParaRPr kumimoji="1" lang="ko-KR" altLang="en-US" sz="1200" i="0" dirty="0">
                <a:solidFill>
                  <a:srgbClr val="FFFFFF"/>
                </a:solidFill>
                <a:latin typeface="+mn-lt"/>
                <a:ea typeface="+mn-ea"/>
              </a:endParaRPr>
            </a:p>
          </p:txBody>
        </p:sp>
        <p:sp>
          <p:nvSpPr>
            <p:cNvPr id="39" name="Rectangle 63"/>
            <p:cNvSpPr>
              <a:spLocks noChangeArrowheads="1"/>
            </p:cNvSpPr>
            <p:nvPr/>
          </p:nvSpPr>
          <p:spPr bwMode="auto">
            <a:xfrm>
              <a:off x="941478" y="2202981"/>
              <a:ext cx="792088" cy="288032"/>
            </a:xfrm>
            <a:prstGeom prst="rect">
              <a:avLst/>
            </a:prstGeom>
            <a:gradFill rotWithShape="0">
              <a:gsLst>
                <a:gs pos="0">
                  <a:srgbClr val="99CCFF"/>
                </a:gs>
                <a:gs pos="100000">
                  <a:srgbClr val="99CCFF">
                    <a:gamma/>
                    <a:shade val="56078"/>
                    <a:invGamma/>
                  </a:srgbClr>
                </a:gs>
              </a:gsLst>
              <a:lin ang="5400000" scaled="1"/>
            </a:gradFill>
            <a:ln w="12700" cmpd="dbl">
              <a:solidFill>
                <a:schemeClr val="tx1"/>
              </a:solidFill>
              <a:prstDash val="lgDash"/>
              <a:miter lim="800000"/>
              <a:headEnd/>
              <a:tailEnd/>
            </a:ln>
            <a:effec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algn="ctr" fontAlgn="base" latinLnBrk="1"/>
              <a:r>
                <a:rPr kumimoji="1" lang="en-US" altLang="ko-KR" sz="1200" dirty="0" smtClean="0">
                  <a:solidFill>
                    <a:srgbClr val="FFFFFF"/>
                  </a:solidFill>
                  <a:latin typeface="+mn-lt"/>
                  <a:ea typeface="+mn-ea"/>
                </a:rPr>
                <a:t>Volume</a:t>
              </a:r>
              <a:endParaRPr kumimoji="1" lang="ko-KR" altLang="en-US" sz="1200" i="0" dirty="0">
                <a:solidFill>
                  <a:srgbClr val="FFFFFF"/>
                </a:solidFill>
                <a:latin typeface="+mn-lt"/>
                <a:ea typeface="+mn-ea"/>
              </a:endParaRPr>
            </a:p>
          </p:txBody>
        </p:sp>
        <p:cxnSp>
          <p:nvCxnSpPr>
            <p:cNvPr id="40" name="直接箭头连接符 39"/>
            <p:cNvCxnSpPr/>
            <p:nvPr/>
          </p:nvCxnSpPr>
          <p:spPr bwMode="auto">
            <a:xfrm>
              <a:off x="3491880" y="1698925"/>
              <a:ext cx="0" cy="504056"/>
            </a:xfrm>
            <a:prstGeom prst="straightConnector1">
              <a:avLst/>
            </a:prstGeom>
            <a:solidFill>
              <a:schemeClr val="accent1"/>
            </a:solidFill>
            <a:ln w="19050" cap="flat" cmpd="sng" algn="ctr">
              <a:solidFill>
                <a:schemeClr val="tx1"/>
              </a:solidFill>
              <a:prstDash val="solid"/>
              <a:round/>
              <a:headEnd type="arrow"/>
              <a:tailEnd type="arrow"/>
            </a:ln>
            <a:effectLst/>
          </p:spPr>
        </p:cxnSp>
        <p:cxnSp>
          <p:nvCxnSpPr>
            <p:cNvPr id="41" name="直接箭头连接符 40"/>
            <p:cNvCxnSpPr/>
            <p:nvPr/>
          </p:nvCxnSpPr>
          <p:spPr bwMode="auto">
            <a:xfrm>
              <a:off x="1475656" y="1698925"/>
              <a:ext cx="0" cy="504056"/>
            </a:xfrm>
            <a:prstGeom prst="straightConnector1">
              <a:avLst/>
            </a:prstGeom>
            <a:solidFill>
              <a:schemeClr val="accent1"/>
            </a:solidFill>
            <a:ln w="19050" cap="flat" cmpd="sng" algn="ctr">
              <a:solidFill>
                <a:schemeClr val="tx1"/>
              </a:solidFill>
              <a:prstDash val="solid"/>
              <a:round/>
              <a:headEnd type="arrow"/>
              <a:tailEnd type="arrow"/>
            </a:ln>
            <a:effectLst/>
          </p:spPr>
        </p:cxnSp>
        <p:sp>
          <p:nvSpPr>
            <p:cNvPr id="42" name="TextBox 41"/>
            <p:cNvSpPr txBox="1"/>
            <p:nvPr/>
          </p:nvSpPr>
          <p:spPr bwMode="auto">
            <a:xfrm>
              <a:off x="1835696" y="3825043"/>
              <a:ext cx="648072" cy="370967"/>
            </a:xfrm>
            <a:prstGeom prst="rect">
              <a:avLst/>
            </a:prstGeom>
            <a:noFill/>
            <a:ln w="9525">
              <a:noFill/>
              <a:miter lim="800000"/>
              <a:headEnd/>
              <a:tailEnd/>
            </a:ln>
          </p:spPr>
          <p:txBody>
            <a:bodyPr wrap="square" lIns="91433" tIns="45717" rIns="91433" bIns="45717" rtlCol="0">
              <a:spAutoFit/>
            </a:bodyPr>
            <a:lstStyle/>
            <a:p>
              <a:pPr algn="ctr"/>
              <a:r>
                <a:rPr lang="en-US" altLang="zh-CN" sz="1200" b="1" dirty="0" smtClean="0">
                  <a:latin typeface="+mn-lt"/>
                  <a:ea typeface="+mn-ea"/>
                  <a:cs typeface="Arial" pitchFamily="34" charset="0"/>
                </a:rPr>
                <a:t>XVE</a:t>
              </a:r>
              <a:endParaRPr lang="zh-CN" altLang="en-US" sz="1200" b="1" dirty="0">
                <a:latin typeface="+mn-lt"/>
                <a:ea typeface="+mn-ea"/>
                <a:cs typeface="Arial" pitchFamily="34" charset="0"/>
              </a:endParaRPr>
            </a:p>
          </p:txBody>
        </p:sp>
        <p:cxnSp>
          <p:nvCxnSpPr>
            <p:cNvPr id="43" name="直接箭头连接符 42"/>
            <p:cNvCxnSpPr/>
            <p:nvPr/>
          </p:nvCxnSpPr>
          <p:spPr bwMode="auto">
            <a:xfrm flipV="1">
              <a:off x="2159732" y="2851054"/>
              <a:ext cx="0" cy="469934"/>
            </a:xfrm>
            <a:prstGeom prst="straightConnector1">
              <a:avLst/>
            </a:prstGeom>
            <a:solidFill>
              <a:schemeClr val="accent1"/>
            </a:solidFill>
            <a:ln w="19050" cap="flat" cmpd="sng" algn="ctr">
              <a:solidFill>
                <a:schemeClr val="tx1"/>
              </a:solidFill>
              <a:prstDash val="solid"/>
              <a:round/>
              <a:headEnd type="arrow"/>
              <a:tailEnd type="arrow"/>
            </a:ln>
            <a:effectLst/>
          </p:spPr>
        </p:cxnSp>
        <p:sp>
          <p:nvSpPr>
            <p:cNvPr id="44" name="TextBox 43"/>
            <p:cNvSpPr txBox="1"/>
            <p:nvPr/>
          </p:nvSpPr>
          <p:spPr bwMode="auto">
            <a:xfrm>
              <a:off x="3383868" y="3823162"/>
              <a:ext cx="648072" cy="370967"/>
            </a:xfrm>
            <a:prstGeom prst="rect">
              <a:avLst/>
            </a:prstGeom>
            <a:noFill/>
            <a:ln w="9525">
              <a:noFill/>
              <a:miter lim="800000"/>
              <a:headEnd/>
              <a:tailEnd/>
            </a:ln>
          </p:spPr>
          <p:txBody>
            <a:bodyPr wrap="square" lIns="91433" tIns="45717" rIns="91433" bIns="45717" rtlCol="0">
              <a:spAutoFit/>
            </a:bodyPr>
            <a:lstStyle/>
            <a:p>
              <a:pPr algn="ctr"/>
              <a:r>
                <a:rPr lang="en-US" altLang="zh-CN" sz="1200" b="1" dirty="0" smtClean="0">
                  <a:latin typeface="+mn-lt"/>
                  <a:ea typeface="+mn-ea"/>
                  <a:cs typeface="Arial" pitchFamily="34" charset="0"/>
                </a:rPr>
                <a:t>LUN</a:t>
              </a:r>
              <a:endParaRPr lang="zh-CN" altLang="en-US" sz="1200" b="1" dirty="0">
                <a:latin typeface="+mn-lt"/>
                <a:ea typeface="+mn-ea"/>
                <a:cs typeface="Arial" pitchFamily="34" charset="0"/>
              </a:endParaRPr>
            </a:p>
          </p:txBody>
        </p:sp>
        <p:cxnSp>
          <p:nvCxnSpPr>
            <p:cNvPr id="45" name="直接箭头连接符 44"/>
            <p:cNvCxnSpPr/>
            <p:nvPr/>
          </p:nvCxnSpPr>
          <p:spPr bwMode="auto">
            <a:xfrm flipV="1">
              <a:off x="3707904" y="2851054"/>
              <a:ext cx="5519" cy="433930"/>
            </a:xfrm>
            <a:prstGeom prst="straightConnector1">
              <a:avLst/>
            </a:prstGeom>
            <a:solidFill>
              <a:schemeClr val="accent1"/>
            </a:solidFill>
            <a:ln w="19050" cap="flat" cmpd="sng" algn="ctr">
              <a:solidFill>
                <a:schemeClr val="tx1"/>
              </a:solidFill>
              <a:prstDash val="solid"/>
              <a:round/>
              <a:headEnd type="arrow"/>
              <a:tailEnd type="arrow"/>
            </a:ln>
            <a:effectLst/>
          </p:spPr>
        </p:cxnSp>
        <p:pic>
          <p:nvPicPr>
            <p:cNvPr id="46" name="Picture 28" descr="jbod"/>
            <p:cNvPicPr>
              <a:picLocks noChangeAspect="1" noChangeArrowheads="1"/>
            </p:cNvPicPr>
            <p:nvPr/>
          </p:nvPicPr>
          <p:blipFill>
            <a:blip r:embed="rId3" cstate="print"/>
            <a:srcRect/>
            <a:stretch>
              <a:fillRect/>
            </a:stretch>
          </p:blipFill>
          <p:spPr bwMode="auto">
            <a:xfrm>
              <a:off x="5580112" y="3452084"/>
              <a:ext cx="648072" cy="595450"/>
            </a:xfrm>
            <a:prstGeom prst="rect">
              <a:avLst/>
            </a:prstGeom>
            <a:noFill/>
            <a:ln w="9525">
              <a:noFill/>
              <a:miter lim="800000"/>
              <a:headEnd/>
              <a:tailEnd/>
            </a:ln>
          </p:spPr>
        </p:pic>
        <p:sp>
          <p:nvSpPr>
            <p:cNvPr id="47" name="TextBox 46"/>
            <p:cNvSpPr txBox="1"/>
            <p:nvPr/>
          </p:nvSpPr>
          <p:spPr bwMode="auto">
            <a:xfrm>
              <a:off x="7020272" y="3825002"/>
              <a:ext cx="648072" cy="370967"/>
            </a:xfrm>
            <a:prstGeom prst="rect">
              <a:avLst/>
            </a:prstGeom>
            <a:noFill/>
            <a:ln w="9525">
              <a:noFill/>
              <a:miter lim="800000"/>
              <a:headEnd/>
              <a:tailEnd/>
            </a:ln>
          </p:spPr>
          <p:txBody>
            <a:bodyPr wrap="square" lIns="91433" tIns="45717" rIns="91433" bIns="45717" rtlCol="0">
              <a:spAutoFit/>
            </a:bodyPr>
            <a:lstStyle/>
            <a:p>
              <a:pPr algn="ctr"/>
              <a:r>
                <a:rPr lang="en-US" altLang="zh-CN" sz="1200" b="1" dirty="0" smtClean="0">
                  <a:latin typeface="+mn-lt"/>
                  <a:ea typeface="+mn-ea"/>
                  <a:cs typeface="Arial" pitchFamily="34" charset="0"/>
                </a:rPr>
                <a:t>SAN</a:t>
              </a:r>
              <a:endParaRPr lang="zh-CN" altLang="en-US" sz="1200" b="1" dirty="0">
                <a:latin typeface="+mn-lt"/>
                <a:ea typeface="+mn-ea"/>
                <a:cs typeface="Arial" pitchFamily="34" charset="0"/>
              </a:endParaRPr>
            </a:p>
          </p:txBody>
        </p:sp>
        <p:pic>
          <p:nvPicPr>
            <p:cNvPr id="48" name="Picture 382" descr="ICON_DiscDrive_Q308"/>
            <p:cNvPicPr>
              <a:picLocks noChangeAspect="1" noChangeArrowheads="1"/>
            </p:cNvPicPr>
            <p:nvPr/>
          </p:nvPicPr>
          <p:blipFill>
            <a:blip r:embed="rId4" cstate="print"/>
            <a:srcRect/>
            <a:stretch>
              <a:fillRect/>
            </a:stretch>
          </p:blipFill>
          <p:spPr bwMode="auto">
            <a:xfrm>
              <a:off x="7776356" y="3427118"/>
              <a:ext cx="669730" cy="457014"/>
            </a:xfrm>
            <a:prstGeom prst="rect">
              <a:avLst/>
            </a:prstGeom>
            <a:noFill/>
            <a:ln w="9525">
              <a:noFill/>
              <a:miter lim="800000"/>
              <a:headEnd/>
              <a:tailEnd/>
            </a:ln>
          </p:spPr>
        </p:pic>
        <p:sp>
          <p:nvSpPr>
            <p:cNvPr id="49" name="TextBox 48"/>
            <p:cNvSpPr txBox="1"/>
            <p:nvPr/>
          </p:nvSpPr>
          <p:spPr bwMode="auto">
            <a:xfrm>
              <a:off x="7698047" y="3833469"/>
              <a:ext cx="834394" cy="350357"/>
            </a:xfrm>
            <a:prstGeom prst="rect">
              <a:avLst/>
            </a:prstGeom>
            <a:noFill/>
            <a:ln w="9525">
              <a:noFill/>
              <a:miter lim="800000"/>
              <a:headEnd/>
              <a:tailEnd/>
            </a:ln>
          </p:spPr>
          <p:txBody>
            <a:bodyPr wrap="square" lIns="91433" tIns="45717" rIns="91433" bIns="45717" rtlCol="0">
              <a:spAutoFit/>
            </a:bodyPr>
            <a:lstStyle/>
            <a:p>
              <a:pPr algn="ctr"/>
              <a:r>
                <a:rPr lang="en-US" altLang="zh-CN" sz="1100" b="1" dirty="0" err="1" smtClean="0">
                  <a:latin typeface="+mn-lt"/>
                  <a:ea typeface="+mn-ea"/>
                  <a:cs typeface="Arial" pitchFamily="34" charset="0"/>
                </a:rPr>
                <a:t>localdisk</a:t>
              </a:r>
              <a:endParaRPr lang="zh-CN" altLang="en-US" sz="1100" b="1" dirty="0">
                <a:latin typeface="+mn-lt"/>
                <a:ea typeface="+mn-ea"/>
                <a:cs typeface="Arial" pitchFamily="34" charset="0"/>
              </a:endParaRPr>
            </a:p>
          </p:txBody>
        </p:sp>
        <p:pic>
          <p:nvPicPr>
            <p:cNvPr id="50" name="Picture 8" descr="F:\PIC\16：10_PPT_pic\ICOS\Misc-Database-3-icon.png"/>
            <p:cNvPicPr>
              <a:picLocks noChangeAspect="1" noChangeArrowheads="1"/>
            </p:cNvPicPr>
            <p:nvPr/>
          </p:nvPicPr>
          <p:blipFill>
            <a:blip r:embed="rId5" cstate="print"/>
            <a:srcRect/>
            <a:stretch>
              <a:fillRect/>
            </a:stretch>
          </p:blipFill>
          <p:spPr bwMode="auto">
            <a:xfrm>
              <a:off x="1799693" y="3284985"/>
              <a:ext cx="684076" cy="588940"/>
            </a:xfrm>
            <a:prstGeom prst="rect">
              <a:avLst/>
            </a:prstGeom>
            <a:noFill/>
            <a:ln w="9525">
              <a:noFill/>
              <a:miter lim="800000"/>
              <a:headEnd/>
              <a:tailEnd/>
            </a:ln>
          </p:spPr>
        </p:pic>
        <p:pic>
          <p:nvPicPr>
            <p:cNvPr id="51" name="Picture 8" descr="F:\PIC\16：10_PPT_pic\ICOS\Misc-Database-3-icon.png"/>
            <p:cNvPicPr>
              <a:picLocks noChangeAspect="1" noChangeArrowheads="1"/>
            </p:cNvPicPr>
            <p:nvPr/>
          </p:nvPicPr>
          <p:blipFill>
            <a:blip r:embed="rId5" cstate="print"/>
            <a:srcRect/>
            <a:stretch>
              <a:fillRect/>
            </a:stretch>
          </p:blipFill>
          <p:spPr bwMode="auto">
            <a:xfrm>
              <a:off x="3347865" y="3284984"/>
              <a:ext cx="648072" cy="557943"/>
            </a:xfrm>
            <a:prstGeom prst="rect">
              <a:avLst/>
            </a:prstGeom>
            <a:noFill/>
            <a:ln w="9525">
              <a:noFill/>
              <a:miter lim="800000"/>
              <a:headEnd/>
              <a:tailEnd/>
            </a:ln>
          </p:spPr>
        </p:pic>
        <p:pic>
          <p:nvPicPr>
            <p:cNvPr id="52" name="Picture 8" descr="F:\PIC\16：10_PPT_pic\ICOS\Misc-Database-3-icon.png"/>
            <p:cNvPicPr>
              <a:picLocks noChangeAspect="1" noChangeArrowheads="1"/>
            </p:cNvPicPr>
            <p:nvPr/>
          </p:nvPicPr>
          <p:blipFill>
            <a:blip r:embed="rId5" cstate="print"/>
            <a:srcRect/>
            <a:stretch>
              <a:fillRect/>
            </a:stretch>
          </p:blipFill>
          <p:spPr bwMode="auto">
            <a:xfrm>
              <a:off x="7020272" y="3342814"/>
              <a:ext cx="648072" cy="557943"/>
            </a:xfrm>
            <a:prstGeom prst="rect">
              <a:avLst/>
            </a:prstGeom>
            <a:noFill/>
            <a:ln w="9525">
              <a:noFill/>
              <a:miter lim="800000"/>
              <a:headEnd/>
              <a:tailEnd/>
            </a:ln>
          </p:spPr>
        </p:pic>
        <p:sp>
          <p:nvSpPr>
            <p:cNvPr id="53" name="左右箭头 52"/>
            <p:cNvSpPr/>
            <p:nvPr/>
          </p:nvSpPr>
          <p:spPr bwMode="auto">
            <a:xfrm>
              <a:off x="3874749" y="1266878"/>
              <a:ext cx="1613299" cy="540060"/>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fontAlgn="t" hangingPunct="1"/>
              <a:r>
                <a:rPr lang="zh-CN" altLang="en-US" sz="1200" b="1" dirty="0" smtClean="0">
                  <a:latin typeface="+mn-lt"/>
                  <a:ea typeface="+mn-ea"/>
                </a:rPr>
                <a:t>存储热迁移</a:t>
              </a:r>
              <a:r>
                <a:rPr lang="en-US" altLang="zh-CN" sz="1200" b="1" dirty="0" smtClean="0">
                  <a:latin typeface="+mn-lt"/>
                  <a:ea typeface="+mn-ea"/>
                </a:rPr>
                <a:t>+</a:t>
              </a:r>
              <a:r>
                <a:rPr lang="zh-CN" altLang="en-US" sz="1200" b="1" dirty="0" smtClean="0">
                  <a:latin typeface="+mn-lt"/>
                  <a:ea typeface="+mn-ea"/>
                </a:rPr>
                <a:t>流控</a:t>
              </a:r>
              <a:endParaRPr lang="zh-CN" altLang="en-US" sz="1200" b="1" dirty="0">
                <a:latin typeface="+mn-lt"/>
                <a:ea typeface="+mn-ea"/>
              </a:endParaRPr>
            </a:p>
          </p:txBody>
        </p:sp>
      </p:grpSp>
    </p:spTree>
    <p:extLst>
      <p:ext uri="{BB962C8B-B14F-4D97-AF65-F5344CB8AC3E}">
        <p14:creationId xmlns:p14="http://schemas.microsoft.com/office/powerpoint/2010/main" val="3939290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存储模型</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虚拟化存储连接</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存储虚拟化原理</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存储虚拟化特性</a:t>
            </a:r>
            <a:endParaRPr lang="en-US" altLang="zh-CN" dirty="0">
              <a:solidFill>
                <a:schemeClr val="bg1">
                  <a:lumMod val="50000"/>
                </a:schemeClr>
              </a:solidFill>
            </a:endParaRPr>
          </a:p>
          <a:p>
            <a:r>
              <a:rPr lang="zh-CN" altLang="en-US" b="1" dirty="0"/>
              <a:t>存储虚拟化常用功能</a:t>
            </a:r>
          </a:p>
        </p:txBody>
      </p:sp>
    </p:spTree>
    <p:extLst>
      <p:ext uri="{BB962C8B-B14F-4D97-AF65-F5344CB8AC3E}">
        <p14:creationId xmlns:p14="http://schemas.microsoft.com/office/powerpoint/2010/main" val="2742950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数据存储扩容原理</a:t>
            </a:r>
            <a:endParaRPr lang="zh-CN" altLang="en-US" dirty="0"/>
          </a:p>
        </p:txBody>
      </p:sp>
      <p:grpSp>
        <p:nvGrpSpPr>
          <p:cNvPr id="152" name="组合 151"/>
          <p:cNvGrpSpPr/>
          <p:nvPr/>
        </p:nvGrpSpPr>
        <p:grpSpPr>
          <a:xfrm>
            <a:off x="2794624" y="4619796"/>
            <a:ext cx="682451" cy="715342"/>
            <a:chOff x="2315365" y="5015840"/>
            <a:chExt cx="682451" cy="715342"/>
          </a:xfrm>
        </p:grpSpPr>
        <p:sp>
          <p:nvSpPr>
            <p:cNvPr id="9" name="Freeform 219"/>
            <p:cNvSpPr>
              <a:spLocks noEditPoints="1"/>
            </p:cNvSpPr>
            <p:nvPr/>
          </p:nvSpPr>
          <p:spPr bwMode="auto">
            <a:xfrm>
              <a:off x="2315365" y="5015840"/>
              <a:ext cx="682451" cy="715342"/>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solidFill>
              <a:srgbClr val="15B0E8"/>
            </a:solidFill>
            <a:ln w="0">
              <a:noFill/>
              <a:prstDash val="solid"/>
              <a:round/>
              <a:headEnd/>
              <a:tailEnd/>
            </a:ln>
          </p:spPr>
          <p:txBody>
            <a:bodyPr/>
            <a:lstStyle/>
            <a:p>
              <a:pPr defTabSz="543689">
                <a:defRPr/>
              </a:pPr>
              <a:endParaRPr lang="zh-CN" altLang="en-US" sz="3201">
                <a:latin typeface="+mn-lt"/>
                <a:ea typeface="+mn-ea"/>
              </a:endParaRPr>
            </a:p>
          </p:txBody>
        </p:sp>
        <p:sp>
          <p:nvSpPr>
            <p:cNvPr id="10" name="Freeform 220"/>
            <p:cNvSpPr>
              <a:spLocks/>
            </p:cNvSpPr>
            <p:nvPr/>
          </p:nvSpPr>
          <p:spPr bwMode="auto">
            <a:xfrm>
              <a:off x="2369480" y="5557914"/>
              <a:ext cx="51110" cy="39604"/>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solidFill>
              <a:srgbClr val="15B0E8"/>
            </a:solidFill>
            <a:ln w="0">
              <a:noFill/>
              <a:prstDash val="solid"/>
              <a:round/>
              <a:headEnd/>
              <a:tailEnd/>
            </a:ln>
          </p:spPr>
          <p:txBody>
            <a:bodyPr/>
            <a:lstStyle/>
            <a:p>
              <a:pPr defTabSz="543689">
                <a:defRPr/>
              </a:pPr>
              <a:endParaRPr lang="zh-CN" altLang="en-US" sz="3201">
                <a:latin typeface="+mn-lt"/>
                <a:ea typeface="+mn-ea"/>
              </a:endParaRPr>
            </a:p>
          </p:txBody>
        </p:sp>
        <p:sp>
          <p:nvSpPr>
            <p:cNvPr id="11" name="Freeform 221"/>
            <p:cNvSpPr>
              <a:spLocks/>
            </p:cNvSpPr>
            <p:nvPr/>
          </p:nvSpPr>
          <p:spPr bwMode="auto">
            <a:xfrm>
              <a:off x="2369480" y="5426728"/>
              <a:ext cx="51110" cy="39604"/>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solidFill>
              <a:srgbClr val="15B0E8"/>
            </a:solidFill>
            <a:ln w="0">
              <a:noFill/>
              <a:prstDash val="solid"/>
              <a:round/>
              <a:headEnd/>
              <a:tailEnd/>
            </a:ln>
          </p:spPr>
          <p:txBody>
            <a:bodyPr/>
            <a:lstStyle/>
            <a:p>
              <a:pPr defTabSz="543689">
                <a:defRPr/>
              </a:pPr>
              <a:endParaRPr lang="zh-CN" altLang="en-US" sz="3201">
                <a:latin typeface="+mn-lt"/>
                <a:ea typeface="+mn-ea"/>
              </a:endParaRPr>
            </a:p>
          </p:txBody>
        </p:sp>
        <p:sp>
          <p:nvSpPr>
            <p:cNvPr id="12" name="Freeform 222"/>
            <p:cNvSpPr>
              <a:spLocks/>
            </p:cNvSpPr>
            <p:nvPr/>
          </p:nvSpPr>
          <p:spPr bwMode="auto">
            <a:xfrm>
              <a:off x="2369480" y="5295540"/>
              <a:ext cx="51110" cy="37129"/>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solidFill>
              <a:srgbClr val="15B0E8"/>
            </a:solidFill>
            <a:ln w="0">
              <a:noFill/>
              <a:prstDash val="solid"/>
              <a:round/>
              <a:headEnd/>
              <a:tailEnd/>
            </a:ln>
          </p:spPr>
          <p:txBody>
            <a:bodyPr/>
            <a:lstStyle/>
            <a:p>
              <a:pPr defTabSz="543689">
                <a:defRPr/>
              </a:pPr>
              <a:endParaRPr lang="zh-CN" altLang="en-US" sz="3201">
                <a:latin typeface="+mn-lt"/>
                <a:ea typeface="+mn-ea"/>
              </a:endParaRPr>
            </a:p>
          </p:txBody>
        </p:sp>
      </p:grpSp>
      <p:grpSp>
        <p:nvGrpSpPr>
          <p:cNvPr id="13" name="组合 12"/>
          <p:cNvGrpSpPr/>
          <p:nvPr/>
        </p:nvGrpSpPr>
        <p:grpSpPr>
          <a:xfrm>
            <a:off x="6462441" y="4622160"/>
            <a:ext cx="682451" cy="715342"/>
            <a:chOff x="8407400" y="2055813"/>
            <a:chExt cx="360363" cy="458788"/>
          </a:xfrm>
          <a:solidFill>
            <a:srgbClr val="00B050"/>
          </a:solidFill>
        </p:grpSpPr>
        <p:sp>
          <p:nvSpPr>
            <p:cNvPr id="14"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50"/>
              </a:solidFill>
              <a:prstDash val="solid"/>
              <a:round/>
              <a:headEnd/>
              <a:tailEnd/>
            </a:ln>
          </p:spPr>
          <p:txBody>
            <a:bodyPr/>
            <a:lstStyle/>
            <a:p>
              <a:pPr defTabSz="543689">
                <a:defRPr/>
              </a:pPr>
              <a:endParaRPr lang="zh-CN" altLang="en-US" sz="3201">
                <a:latin typeface="+mn-lt"/>
                <a:ea typeface="+mn-ea"/>
              </a:endParaRPr>
            </a:p>
          </p:txBody>
        </p:sp>
        <p:sp>
          <p:nvSpPr>
            <p:cNvPr id="15"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50"/>
              </a:solidFill>
              <a:prstDash val="solid"/>
              <a:round/>
              <a:headEnd/>
              <a:tailEnd/>
            </a:ln>
          </p:spPr>
          <p:txBody>
            <a:bodyPr/>
            <a:lstStyle/>
            <a:p>
              <a:pPr defTabSz="543689">
                <a:defRPr/>
              </a:pPr>
              <a:endParaRPr lang="zh-CN" altLang="en-US" sz="3201">
                <a:latin typeface="+mn-lt"/>
                <a:ea typeface="+mn-ea"/>
              </a:endParaRPr>
            </a:p>
          </p:txBody>
        </p:sp>
        <p:sp>
          <p:nvSpPr>
            <p:cNvPr id="16"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50"/>
              </a:solidFill>
              <a:prstDash val="solid"/>
              <a:round/>
              <a:headEnd/>
              <a:tailEnd/>
            </a:ln>
          </p:spPr>
          <p:txBody>
            <a:bodyPr/>
            <a:lstStyle/>
            <a:p>
              <a:pPr defTabSz="543689">
                <a:defRPr/>
              </a:pPr>
              <a:endParaRPr lang="zh-CN" altLang="en-US" sz="3201">
                <a:latin typeface="+mn-lt"/>
                <a:ea typeface="+mn-ea"/>
              </a:endParaRPr>
            </a:p>
          </p:txBody>
        </p:sp>
        <p:sp>
          <p:nvSpPr>
            <p:cNvPr id="17"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50"/>
              </a:solidFill>
              <a:prstDash val="solid"/>
              <a:round/>
              <a:headEnd/>
              <a:tailEnd/>
            </a:ln>
          </p:spPr>
          <p:txBody>
            <a:bodyPr/>
            <a:lstStyle/>
            <a:p>
              <a:pPr defTabSz="543689">
                <a:defRPr/>
              </a:pPr>
              <a:endParaRPr lang="zh-CN" altLang="en-US" sz="3201">
                <a:latin typeface="+mn-lt"/>
                <a:ea typeface="+mn-ea"/>
              </a:endParaRPr>
            </a:p>
          </p:txBody>
        </p:sp>
      </p:grpSp>
      <p:grpSp>
        <p:nvGrpSpPr>
          <p:cNvPr id="18" name="组合 17"/>
          <p:cNvGrpSpPr/>
          <p:nvPr/>
        </p:nvGrpSpPr>
        <p:grpSpPr>
          <a:xfrm>
            <a:off x="1660914" y="3613603"/>
            <a:ext cx="1872208" cy="374442"/>
            <a:chOff x="2449513" y="1096964"/>
            <a:chExt cx="650875" cy="130175"/>
          </a:xfrm>
          <a:solidFill>
            <a:srgbClr val="15B0E8"/>
          </a:solidFill>
        </p:grpSpPr>
        <p:sp>
          <p:nvSpPr>
            <p:cNvPr id="19"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0"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1"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2"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3"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4"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5"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6"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7"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8"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9"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0"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1"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2"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3"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4"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5"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6"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7"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8"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9"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0"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1"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2"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3"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4"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5"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6"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7"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78" name="组合 77"/>
          <p:cNvGrpSpPr/>
          <p:nvPr/>
        </p:nvGrpSpPr>
        <p:grpSpPr>
          <a:xfrm>
            <a:off x="6373395" y="3592467"/>
            <a:ext cx="1872208" cy="374442"/>
            <a:chOff x="2449513" y="1096964"/>
            <a:chExt cx="650875" cy="130175"/>
          </a:xfrm>
          <a:solidFill>
            <a:srgbClr val="15B0E8"/>
          </a:solidFill>
        </p:grpSpPr>
        <p:sp>
          <p:nvSpPr>
            <p:cNvPr id="79"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0"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1"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2"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3"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4"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5"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6"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7"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8"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9"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0"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1"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2"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3"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4"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5"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6"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7"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8"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9"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0"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1"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2"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3"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4"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5"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6"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7"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108" name="组合 107"/>
          <p:cNvGrpSpPr/>
          <p:nvPr/>
        </p:nvGrpSpPr>
        <p:grpSpPr>
          <a:xfrm>
            <a:off x="4122180" y="3610734"/>
            <a:ext cx="1872208" cy="374442"/>
            <a:chOff x="2449513" y="1096964"/>
            <a:chExt cx="650875" cy="130175"/>
          </a:xfrm>
          <a:solidFill>
            <a:srgbClr val="15B0E8"/>
          </a:solidFill>
        </p:grpSpPr>
        <p:sp>
          <p:nvSpPr>
            <p:cNvPr id="109"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0"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1"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2"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3"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4"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5"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6"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7"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8"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9"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0"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1"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2"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3"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4"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5"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6"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7"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8"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9"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0"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1"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2"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3"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4"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5"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6"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7"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cxnSp>
        <p:nvCxnSpPr>
          <p:cNvPr id="139" name="直接连接符 138"/>
          <p:cNvCxnSpPr/>
          <p:nvPr/>
        </p:nvCxnSpPr>
        <p:spPr bwMode="auto">
          <a:xfrm>
            <a:off x="1788772" y="4293096"/>
            <a:ext cx="6548158" cy="0"/>
          </a:xfrm>
          <a:prstGeom prst="line">
            <a:avLst/>
          </a:prstGeom>
          <a:solidFill>
            <a:schemeClr val="accent1"/>
          </a:solidFill>
          <a:ln w="50800" cap="flat" cmpd="sng" algn="ctr">
            <a:solidFill>
              <a:srgbClr val="FFC000"/>
            </a:solidFill>
            <a:prstDash val="solid"/>
            <a:round/>
            <a:headEnd type="none" w="med" len="med"/>
            <a:tailEnd type="none" w="med" len="med"/>
          </a:ln>
          <a:effectLst/>
        </p:spPr>
      </p:cxnSp>
      <p:cxnSp>
        <p:nvCxnSpPr>
          <p:cNvPr id="141" name="直接连接符 140"/>
          <p:cNvCxnSpPr>
            <a:stCxn id="9" idx="22"/>
          </p:cNvCxnSpPr>
          <p:nvPr/>
        </p:nvCxnSpPr>
        <p:spPr bwMode="auto">
          <a:xfrm flipH="1" flipV="1">
            <a:off x="3135849" y="4329100"/>
            <a:ext cx="1" cy="29069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6" name="直接连接符 145"/>
          <p:cNvCxnSpPr/>
          <p:nvPr/>
        </p:nvCxnSpPr>
        <p:spPr bwMode="auto">
          <a:xfrm flipH="1" flipV="1">
            <a:off x="6796640" y="4324651"/>
            <a:ext cx="1" cy="29069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8" name="直接连接符 147"/>
          <p:cNvCxnSpPr/>
          <p:nvPr/>
        </p:nvCxnSpPr>
        <p:spPr bwMode="auto">
          <a:xfrm flipH="1">
            <a:off x="2882416" y="3969060"/>
            <a:ext cx="1" cy="3050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9" name="直接连接符 148"/>
          <p:cNvCxnSpPr/>
          <p:nvPr/>
        </p:nvCxnSpPr>
        <p:spPr bwMode="auto">
          <a:xfrm flipH="1">
            <a:off x="5350533" y="3969060"/>
            <a:ext cx="1" cy="3050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0" name="直接连接符 149"/>
          <p:cNvCxnSpPr/>
          <p:nvPr/>
        </p:nvCxnSpPr>
        <p:spPr bwMode="auto">
          <a:xfrm flipH="1">
            <a:off x="7606960" y="3965072"/>
            <a:ext cx="1" cy="30505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1" name="文本框 150"/>
          <p:cNvSpPr txBox="1"/>
          <p:nvPr/>
        </p:nvSpPr>
        <p:spPr bwMode="auto">
          <a:xfrm>
            <a:off x="1271814" y="4307474"/>
            <a:ext cx="920058"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存储网络</a:t>
            </a:r>
          </a:p>
        </p:txBody>
      </p:sp>
      <p:sp>
        <p:nvSpPr>
          <p:cNvPr id="153" name="文本框 152"/>
          <p:cNvSpPr txBox="1"/>
          <p:nvPr/>
        </p:nvSpPr>
        <p:spPr bwMode="auto">
          <a:xfrm>
            <a:off x="1287183" y="4785299"/>
            <a:ext cx="920058"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存储设备</a:t>
            </a:r>
          </a:p>
        </p:txBody>
      </p:sp>
      <p:sp>
        <p:nvSpPr>
          <p:cNvPr id="157" name="流程图: 终止 156"/>
          <p:cNvSpPr/>
          <p:nvPr/>
        </p:nvSpPr>
        <p:spPr bwMode="auto">
          <a:xfrm>
            <a:off x="1595899" y="3167494"/>
            <a:ext cx="941756" cy="359346"/>
          </a:xfrm>
          <a:prstGeom prst="flowChartTerminator">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58" name="流程图: 终止 157"/>
          <p:cNvSpPr/>
          <p:nvPr/>
        </p:nvSpPr>
        <p:spPr bwMode="auto">
          <a:xfrm>
            <a:off x="4109503" y="3163466"/>
            <a:ext cx="941756" cy="359346"/>
          </a:xfrm>
          <a:prstGeom prst="flowChartTerminator">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59" name="流程图: 终止 158"/>
          <p:cNvSpPr/>
          <p:nvPr/>
        </p:nvSpPr>
        <p:spPr bwMode="auto">
          <a:xfrm>
            <a:off x="6370026" y="3140742"/>
            <a:ext cx="941756" cy="359346"/>
          </a:xfrm>
          <a:prstGeom prst="flowChartTerminator">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60" name="流程图: 终止 159"/>
          <p:cNvSpPr/>
          <p:nvPr/>
        </p:nvSpPr>
        <p:spPr bwMode="auto">
          <a:xfrm>
            <a:off x="2599301" y="3156081"/>
            <a:ext cx="941756" cy="359346"/>
          </a:xfrm>
          <a:prstGeom prst="flowChartTerminator">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61" name="流程图: 终止 160"/>
          <p:cNvSpPr/>
          <p:nvPr/>
        </p:nvSpPr>
        <p:spPr bwMode="auto">
          <a:xfrm>
            <a:off x="5115522" y="3155824"/>
            <a:ext cx="941756" cy="359346"/>
          </a:xfrm>
          <a:prstGeom prst="flowChartTerminator">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62" name="流程图: 终止 161"/>
          <p:cNvSpPr/>
          <p:nvPr/>
        </p:nvSpPr>
        <p:spPr bwMode="auto">
          <a:xfrm>
            <a:off x="7362323" y="3128856"/>
            <a:ext cx="941756" cy="359346"/>
          </a:xfrm>
          <a:prstGeom prst="flowChartTerminator">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64" name="文本框 163"/>
          <p:cNvSpPr txBox="1"/>
          <p:nvPr/>
        </p:nvSpPr>
        <p:spPr bwMode="auto">
          <a:xfrm>
            <a:off x="694705" y="3184943"/>
            <a:ext cx="920058"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存储设备</a:t>
            </a:r>
            <a:endParaRPr lang="en-US" altLang="zh-CN" sz="1400" dirty="0" smtClean="0">
              <a:solidFill>
                <a:srgbClr val="000000"/>
              </a:solidFill>
              <a:latin typeface="+mn-lt"/>
              <a:ea typeface="+mn-ea"/>
              <a:cs typeface="Arial" pitchFamily="34" charset="0"/>
            </a:endParaRPr>
          </a:p>
        </p:txBody>
      </p:sp>
      <p:grpSp>
        <p:nvGrpSpPr>
          <p:cNvPr id="167" name="组合 166"/>
          <p:cNvGrpSpPr/>
          <p:nvPr/>
        </p:nvGrpSpPr>
        <p:grpSpPr>
          <a:xfrm>
            <a:off x="3452523" y="2308456"/>
            <a:ext cx="2800547" cy="370246"/>
            <a:chOff x="3774320" y="2869124"/>
            <a:chExt cx="2800547" cy="370246"/>
          </a:xfrm>
        </p:grpSpPr>
        <p:sp>
          <p:nvSpPr>
            <p:cNvPr id="165" name="流程图: 可选过程 164"/>
            <p:cNvSpPr/>
            <p:nvPr/>
          </p:nvSpPr>
          <p:spPr bwMode="auto">
            <a:xfrm>
              <a:off x="5041420" y="2872806"/>
              <a:ext cx="1533447" cy="366564"/>
            </a:xfrm>
            <a:prstGeom prst="flowChartAlternateProcess">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166" name="流程图: 可选过程 165"/>
            <p:cNvSpPr/>
            <p:nvPr/>
          </p:nvSpPr>
          <p:spPr bwMode="auto">
            <a:xfrm>
              <a:off x="3774320" y="2869124"/>
              <a:ext cx="1533447" cy="366564"/>
            </a:xfrm>
            <a:prstGeom prst="flowChartAlternateProcess">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grpSp>
      <p:grpSp>
        <p:nvGrpSpPr>
          <p:cNvPr id="168" name="组合 167"/>
          <p:cNvGrpSpPr/>
          <p:nvPr/>
        </p:nvGrpSpPr>
        <p:grpSpPr>
          <a:xfrm>
            <a:off x="4084742" y="1807792"/>
            <a:ext cx="315913" cy="419100"/>
            <a:chOff x="9585325" y="3487738"/>
            <a:chExt cx="315913" cy="419100"/>
          </a:xfrm>
        </p:grpSpPr>
        <p:sp>
          <p:nvSpPr>
            <p:cNvPr id="169" name="Freeform 13"/>
            <p:cNvSpPr>
              <a:spLocks noEditPoints="1"/>
            </p:cNvSpPr>
            <p:nvPr/>
          </p:nvSpPr>
          <p:spPr bwMode="auto">
            <a:xfrm>
              <a:off x="9659938" y="3641726"/>
              <a:ext cx="171450" cy="115888"/>
            </a:xfrm>
            <a:custGeom>
              <a:avLst/>
              <a:gdLst>
                <a:gd name="T0" fmla="*/ 33 w 44"/>
                <a:gd name="T1" fmla="*/ 29 h 30"/>
                <a:gd name="T2" fmla="*/ 27 w 44"/>
                <a:gd name="T3" fmla="*/ 28 h 30"/>
                <a:gd name="T4" fmla="*/ 15 w 44"/>
                <a:gd name="T5" fmla="*/ 28 h 30"/>
                <a:gd name="T6" fmla="*/ 10 w 44"/>
                <a:gd name="T7" fmla="*/ 29 h 30"/>
                <a:gd name="T8" fmla="*/ 0 w 44"/>
                <a:gd name="T9" fmla="*/ 19 h 30"/>
                <a:gd name="T10" fmla="*/ 7 w 44"/>
                <a:gd name="T11" fmla="*/ 10 h 30"/>
                <a:gd name="T12" fmla="*/ 21 w 44"/>
                <a:gd name="T13" fmla="*/ 0 h 30"/>
                <a:gd name="T14" fmla="*/ 33 w 44"/>
                <a:gd name="T15" fmla="*/ 7 h 30"/>
                <a:gd name="T16" fmla="*/ 44 w 44"/>
                <a:gd name="T17" fmla="*/ 18 h 30"/>
                <a:gd name="T18" fmla="*/ 33 w 44"/>
                <a:gd name="T19" fmla="*/ 29 h 30"/>
                <a:gd name="T20" fmla="*/ 27 w 44"/>
                <a:gd name="T21" fmla="*/ 23 h 30"/>
                <a:gd name="T22" fmla="*/ 29 w 44"/>
                <a:gd name="T23" fmla="*/ 23 h 30"/>
                <a:gd name="T24" fmla="*/ 33 w 44"/>
                <a:gd name="T25" fmla="*/ 25 h 30"/>
                <a:gd name="T26" fmla="*/ 40 w 44"/>
                <a:gd name="T27" fmla="*/ 18 h 30"/>
                <a:gd name="T28" fmla="*/ 33 w 44"/>
                <a:gd name="T29" fmla="*/ 11 h 30"/>
                <a:gd name="T30" fmla="*/ 30 w 44"/>
                <a:gd name="T31" fmla="*/ 10 h 30"/>
                <a:gd name="T32" fmla="*/ 21 w 44"/>
                <a:gd name="T33" fmla="*/ 4 h 30"/>
                <a:gd name="T34" fmla="*/ 11 w 44"/>
                <a:gd name="T35" fmla="*/ 13 h 30"/>
                <a:gd name="T36" fmla="*/ 9 w 44"/>
                <a:gd name="T37" fmla="*/ 14 h 30"/>
                <a:gd name="T38" fmla="*/ 4 w 44"/>
                <a:gd name="T39" fmla="*/ 19 h 30"/>
                <a:gd name="T40" fmla="*/ 10 w 44"/>
                <a:gd name="T41" fmla="*/ 25 h 30"/>
                <a:gd name="T42" fmla="*/ 13 w 44"/>
                <a:gd name="T43" fmla="*/ 23 h 30"/>
                <a:gd name="T44" fmla="*/ 16 w 44"/>
                <a:gd name="T45" fmla="*/ 23 h 30"/>
                <a:gd name="T46" fmla="*/ 26 w 44"/>
                <a:gd name="T47" fmla="*/ 23 h 30"/>
                <a:gd name="T48" fmla="*/ 27 w 44"/>
                <a:gd name="T4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30">
                  <a:moveTo>
                    <a:pt x="33" y="29"/>
                  </a:moveTo>
                  <a:cubicBezTo>
                    <a:pt x="31" y="29"/>
                    <a:pt x="29" y="29"/>
                    <a:pt x="27" y="28"/>
                  </a:cubicBezTo>
                  <a:cubicBezTo>
                    <a:pt x="23" y="30"/>
                    <a:pt x="19" y="30"/>
                    <a:pt x="15" y="28"/>
                  </a:cubicBezTo>
                  <a:cubicBezTo>
                    <a:pt x="13" y="29"/>
                    <a:pt x="11" y="29"/>
                    <a:pt x="10" y="29"/>
                  </a:cubicBezTo>
                  <a:cubicBezTo>
                    <a:pt x="4" y="29"/>
                    <a:pt x="0" y="25"/>
                    <a:pt x="0" y="19"/>
                  </a:cubicBezTo>
                  <a:cubicBezTo>
                    <a:pt x="0" y="15"/>
                    <a:pt x="3" y="11"/>
                    <a:pt x="7" y="10"/>
                  </a:cubicBezTo>
                  <a:cubicBezTo>
                    <a:pt x="9" y="4"/>
                    <a:pt x="15" y="0"/>
                    <a:pt x="21" y="0"/>
                  </a:cubicBezTo>
                  <a:cubicBezTo>
                    <a:pt x="26" y="0"/>
                    <a:pt x="31" y="2"/>
                    <a:pt x="33" y="7"/>
                  </a:cubicBezTo>
                  <a:cubicBezTo>
                    <a:pt x="39" y="7"/>
                    <a:pt x="44" y="12"/>
                    <a:pt x="44" y="18"/>
                  </a:cubicBezTo>
                  <a:cubicBezTo>
                    <a:pt x="44" y="24"/>
                    <a:pt x="39" y="29"/>
                    <a:pt x="33" y="29"/>
                  </a:cubicBezTo>
                  <a:close/>
                  <a:moveTo>
                    <a:pt x="27" y="23"/>
                  </a:moveTo>
                  <a:cubicBezTo>
                    <a:pt x="28" y="23"/>
                    <a:pt x="28" y="23"/>
                    <a:pt x="29" y="23"/>
                  </a:cubicBezTo>
                  <a:cubicBezTo>
                    <a:pt x="30" y="24"/>
                    <a:pt x="31" y="25"/>
                    <a:pt x="33" y="25"/>
                  </a:cubicBezTo>
                  <a:cubicBezTo>
                    <a:pt x="37" y="25"/>
                    <a:pt x="40" y="22"/>
                    <a:pt x="40" y="18"/>
                  </a:cubicBezTo>
                  <a:cubicBezTo>
                    <a:pt x="40" y="14"/>
                    <a:pt x="37" y="11"/>
                    <a:pt x="33" y="11"/>
                  </a:cubicBezTo>
                  <a:cubicBezTo>
                    <a:pt x="32" y="11"/>
                    <a:pt x="31" y="11"/>
                    <a:pt x="30" y="10"/>
                  </a:cubicBezTo>
                  <a:cubicBezTo>
                    <a:pt x="28" y="6"/>
                    <a:pt x="25" y="4"/>
                    <a:pt x="21" y="4"/>
                  </a:cubicBezTo>
                  <a:cubicBezTo>
                    <a:pt x="16" y="4"/>
                    <a:pt x="12" y="8"/>
                    <a:pt x="11" y="13"/>
                  </a:cubicBezTo>
                  <a:cubicBezTo>
                    <a:pt x="11" y="13"/>
                    <a:pt x="10" y="14"/>
                    <a:pt x="9" y="14"/>
                  </a:cubicBezTo>
                  <a:cubicBezTo>
                    <a:pt x="7" y="14"/>
                    <a:pt x="4" y="17"/>
                    <a:pt x="4" y="19"/>
                  </a:cubicBezTo>
                  <a:cubicBezTo>
                    <a:pt x="4" y="22"/>
                    <a:pt x="7" y="25"/>
                    <a:pt x="10" y="25"/>
                  </a:cubicBezTo>
                  <a:cubicBezTo>
                    <a:pt x="11" y="25"/>
                    <a:pt x="12" y="24"/>
                    <a:pt x="13" y="23"/>
                  </a:cubicBezTo>
                  <a:cubicBezTo>
                    <a:pt x="14" y="23"/>
                    <a:pt x="15" y="23"/>
                    <a:pt x="16" y="23"/>
                  </a:cubicBezTo>
                  <a:cubicBezTo>
                    <a:pt x="19" y="25"/>
                    <a:pt x="23" y="25"/>
                    <a:pt x="26" y="23"/>
                  </a:cubicBezTo>
                  <a:cubicBezTo>
                    <a:pt x="27" y="23"/>
                    <a:pt x="27" y="23"/>
                    <a:pt x="27" y="23"/>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70" name="Freeform 14"/>
            <p:cNvSpPr>
              <a:spLocks noEditPoints="1"/>
            </p:cNvSpPr>
            <p:nvPr/>
          </p:nvSpPr>
          <p:spPr bwMode="auto">
            <a:xfrm>
              <a:off x="9585325" y="3487738"/>
              <a:ext cx="315913" cy="419100"/>
            </a:xfrm>
            <a:custGeom>
              <a:avLst/>
              <a:gdLst>
                <a:gd name="T0" fmla="*/ 71 w 81"/>
                <a:gd name="T1" fmla="*/ 6 h 109"/>
                <a:gd name="T2" fmla="*/ 76 w 81"/>
                <a:gd name="T3" fmla="*/ 10 h 109"/>
                <a:gd name="T4" fmla="*/ 76 w 81"/>
                <a:gd name="T5" fmla="*/ 99 h 109"/>
                <a:gd name="T6" fmla="*/ 71 w 81"/>
                <a:gd name="T7" fmla="*/ 103 h 109"/>
                <a:gd name="T8" fmla="*/ 10 w 81"/>
                <a:gd name="T9" fmla="*/ 103 h 109"/>
                <a:gd name="T10" fmla="*/ 6 w 81"/>
                <a:gd name="T11" fmla="*/ 99 h 109"/>
                <a:gd name="T12" fmla="*/ 6 w 81"/>
                <a:gd name="T13" fmla="*/ 10 h 109"/>
                <a:gd name="T14" fmla="*/ 10 w 81"/>
                <a:gd name="T15" fmla="*/ 6 h 109"/>
                <a:gd name="T16" fmla="*/ 71 w 81"/>
                <a:gd name="T17" fmla="*/ 6 h 109"/>
                <a:gd name="T18" fmla="*/ 71 w 81"/>
                <a:gd name="T19" fmla="*/ 0 h 109"/>
                <a:gd name="T20" fmla="*/ 10 w 81"/>
                <a:gd name="T21" fmla="*/ 0 h 109"/>
                <a:gd name="T22" fmla="*/ 0 w 81"/>
                <a:gd name="T23" fmla="*/ 10 h 109"/>
                <a:gd name="T24" fmla="*/ 0 w 81"/>
                <a:gd name="T25" fmla="*/ 99 h 109"/>
                <a:gd name="T26" fmla="*/ 10 w 81"/>
                <a:gd name="T27" fmla="*/ 109 h 109"/>
                <a:gd name="T28" fmla="*/ 71 w 81"/>
                <a:gd name="T29" fmla="*/ 109 h 109"/>
                <a:gd name="T30" fmla="*/ 81 w 81"/>
                <a:gd name="T31" fmla="*/ 99 h 109"/>
                <a:gd name="T32" fmla="*/ 81 w 81"/>
                <a:gd name="T33" fmla="*/ 10 h 109"/>
                <a:gd name="T34" fmla="*/ 71 w 81"/>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9">
                  <a:moveTo>
                    <a:pt x="71" y="6"/>
                  </a:moveTo>
                  <a:cubicBezTo>
                    <a:pt x="74" y="6"/>
                    <a:pt x="76" y="7"/>
                    <a:pt x="76" y="10"/>
                  </a:cubicBezTo>
                  <a:cubicBezTo>
                    <a:pt x="76" y="99"/>
                    <a:pt x="76" y="99"/>
                    <a:pt x="76" y="99"/>
                  </a:cubicBezTo>
                  <a:cubicBezTo>
                    <a:pt x="76" y="102"/>
                    <a:pt x="74" y="103"/>
                    <a:pt x="71" y="103"/>
                  </a:cubicBezTo>
                  <a:cubicBezTo>
                    <a:pt x="10" y="103"/>
                    <a:pt x="10" y="103"/>
                    <a:pt x="10" y="103"/>
                  </a:cubicBezTo>
                  <a:cubicBezTo>
                    <a:pt x="8" y="103"/>
                    <a:pt x="6" y="102"/>
                    <a:pt x="6" y="99"/>
                  </a:cubicBezTo>
                  <a:cubicBezTo>
                    <a:pt x="6" y="10"/>
                    <a:pt x="6" y="10"/>
                    <a:pt x="6" y="10"/>
                  </a:cubicBezTo>
                  <a:cubicBezTo>
                    <a:pt x="6" y="7"/>
                    <a:pt x="8" y="6"/>
                    <a:pt x="10" y="6"/>
                  </a:cubicBezTo>
                  <a:cubicBezTo>
                    <a:pt x="71" y="6"/>
                    <a:pt x="71" y="6"/>
                    <a:pt x="71" y="6"/>
                  </a:cubicBezTo>
                  <a:moveTo>
                    <a:pt x="71" y="0"/>
                  </a:moveTo>
                  <a:cubicBezTo>
                    <a:pt x="10" y="0"/>
                    <a:pt x="10" y="0"/>
                    <a:pt x="10" y="0"/>
                  </a:cubicBezTo>
                  <a:cubicBezTo>
                    <a:pt x="5" y="0"/>
                    <a:pt x="0" y="4"/>
                    <a:pt x="0" y="10"/>
                  </a:cubicBezTo>
                  <a:cubicBezTo>
                    <a:pt x="0" y="99"/>
                    <a:pt x="0" y="99"/>
                    <a:pt x="0" y="99"/>
                  </a:cubicBezTo>
                  <a:cubicBezTo>
                    <a:pt x="0" y="105"/>
                    <a:pt x="5" y="109"/>
                    <a:pt x="10" y="109"/>
                  </a:cubicBezTo>
                  <a:cubicBezTo>
                    <a:pt x="71" y="109"/>
                    <a:pt x="71" y="109"/>
                    <a:pt x="71" y="109"/>
                  </a:cubicBezTo>
                  <a:cubicBezTo>
                    <a:pt x="77" y="109"/>
                    <a:pt x="81" y="105"/>
                    <a:pt x="81" y="99"/>
                  </a:cubicBezTo>
                  <a:cubicBezTo>
                    <a:pt x="81" y="10"/>
                    <a:pt x="81" y="10"/>
                    <a:pt x="81" y="10"/>
                  </a:cubicBezTo>
                  <a:cubicBezTo>
                    <a:pt x="81" y="4"/>
                    <a:pt x="77" y="0"/>
                    <a:pt x="71"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71" name="Oval 15"/>
            <p:cNvSpPr>
              <a:spLocks noChangeArrowheads="1"/>
            </p:cNvSpPr>
            <p:nvPr/>
          </p:nvSpPr>
          <p:spPr bwMode="auto">
            <a:xfrm>
              <a:off x="9620250"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72" name="Oval 16"/>
            <p:cNvSpPr>
              <a:spLocks noChangeArrowheads="1"/>
            </p:cNvSpPr>
            <p:nvPr/>
          </p:nvSpPr>
          <p:spPr bwMode="auto">
            <a:xfrm>
              <a:off x="9834563"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173" name="组合 172"/>
          <p:cNvGrpSpPr/>
          <p:nvPr/>
        </p:nvGrpSpPr>
        <p:grpSpPr>
          <a:xfrm>
            <a:off x="4472758" y="1807792"/>
            <a:ext cx="315913" cy="419100"/>
            <a:chOff x="9585325" y="3487738"/>
            <a:chExt cx="315913" cy="419100"/>
          </a:xfrm>
        </p:grpSpPr>
        <p:sp>
          <p:nvSpPr>
            <p:cNvPr id="174" name="Freeform 13"/>
            <p:cNvSpPr>
              <a:spLocks noEditPoints="1"/>
            </p:cNvSpPr>
            <p:nvPr/>
          </p:nvSpPr>
          <p:spPr bwMode="auto">
            <a:xfrm>
              <a:off x="9659938" y="3641726"/>
              <a:ext cx="171450" cy="115888"/>
            </a:xfrm>
            <a:custGeom>
              <a:avLst/>
              <a:gdLst>
                <a:gd name="T0" fmla="*/ 33 w 44"/>
                <a:gd name="T1" fmla="*/ 29 h 30"/>
                <a:gd name="T2" fmla="*/ 27 w 44"/>
                <a:gd name="T3" fmla="*/ 28 h 30"/>
                <a:gd name="T4" fmla="*/ 15 w 44"/>
                <a:gd name="T5" fmla="*/ 28 h 30"/>
                <a:gd name="T6" fmla="*/ 10 w 44"/>
                <a:gd name="T7" fmla="*/ 29 h 30"/>
                <a:gd name="T8" fmla="*/ 0 w 44"/>
                <a:gd name="T9" fmla="*/ 19 h 30"/>
                <a:gd name="T10" fmla="*/ 7 w 44"/>
                <a:gd name="T11" fmla="*/ 10 h 30"/>
                <a:gd name="T12" fmla="*/ 21 w 44"/>
                <a:gd name="T13" fmla="*/ 0 h 30"/>
                <a:gd name="T14" fmla="*/ 33 w 44"/>
                <a:gd name="T15" fmla="*/ 7 h 30"/>
                <a:gd name="T16" fmla="*/ 44 w 44"/>
                <a:gd name="T17" fmla="*/ 18 h 30"/>
                <a:gd name="T18" fmla="*/ 33 w 44"/>
                <a:gd name="T19" fmla="*/ 29 h 30"/>
                <a:gd name="T20" fmla="*/ 27 w 44"/>
                <a:gd name="T21" fmla="*/ 23 h 30"/>
                <a:gd name="T22" fmla="*/ 29 w 44"/>
                <a:gd name="T23" fmla="*/ 23 h 30"/>
                <a:gd name="T24" fmla="*/ 33 w 44"/>
                <a:gd name="T25" fmla="*/ 25 h 30"/>
                <a:gd name="T26" fmla="*/ 40 w 44"/>
                <a:gd name="T27" fmla="*/ 18 h 30"/>
                <a:gd name="T28" fmla="*/ 33 w 44"/>
                <a:gd name="T29" fmla="*/ 11 h 30"/>
                <a:gd name="T30" fmla="*/ 30 w 44"/>
                <a:gd name="T31" fmla="*/ 10 h 30"/>
                <a:gd name="T32" fmla="*/ 21 w 44"/>
                <a:gd name="T33" fmla="*/ 4 h 30"/>
                <a:gd name="T34" fmla="*/ 11 w 44"/>
                <a:gd name="T35" fmla="*/ 13 h 30"/>
                <a:gd name="T36" fmla="*/ 9 w 44"/>
                <a:gd name="T37" fmla="*/ 14 h 30"/>
                <a:gd name="T38" fmla="*/ 4 w 44"/>
                <a:gd name="T39" fmla="*/ 19 h 30"/>
                <a:gd name="T40" fmla="*/ 10 w 44"/>
                <a:gd name="T41" fmla="*/ 25 h 30"/>
                <a:gd name="T42" fmla="*/ 13 w 44"/>
                <a:gd name="T43" fmla="*/ 23 h 30"/>
                <a:gd name="T44" fmla="*/ 16 w 44"/>
                <a:gd name="T45" fmla="*/ 23 h 30"/>
                <a:gd name="T46" fmla="*/ 26 w 44"/>
                <a:gd name="T47" fmla="*/ 23 h 30"/>
                <a:gd name="T48" fmla="*/ 27 w 44"/>
                <a:gd name="T4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30">
                  <a:moveTo>
                    <a:pt x="33" y="29"/>
                  </a:moveTo>
                  <a:cubicBezTo>
                    <a:pt x="31" y="29"/>
                    <a:pt x="29" y="29"/>
                    <a:pt x="27" y="28"/>
                  </a:cubicBezTo>
                  <a:cubicBezTo>
                    <a:pt x="23" y="30"/>
                    <a:pt x="19" y="30"/>
                    <a:pt x="15" y="28"/>
                  </a:cubicBezTo>
                  <a:cubicBezTo>
                    <a:pt x="13" y="29"/>
                    <a:pt x="11" y="29"/>
                    <a:pt x="10" y="29"/>
                  </a:cubicBezTo>
                  <a:cubicBezTo>
                    <a:pt x="4" y="29"/>
                    <a:pt x="0" y="25"/>
                    <a:pt x="0" y="19"/>
                  </a:cubicBezTo>
                  <a:cubicBezTo>
                    <a:pt x="0" y="15"/>
                    <a:pt x="3" y="11"/>
                    <a:pt x="7" y="10"/>
                  </a:cubicBezTo>
                  <a:cubicBezTo>
                    <a:pt x="9" y="4"/>
                    <a:pt x="15" y="0"/>
                    <a:pt x="21" y="0"/>
                  </a:cubicBezTo>
                  <a:cubicBezTo>
                    <a:pt x="26" y="0"/>
                    <a:pt x="31" y="2"/>
                    <a:pt x="33" y="7"/>
                  </a:cubicBezTo>
                  <a:cubicBezTo>
                    <a:pt x="39" y="7"/>
                    <a:pt x="44" y="12"/>
                    <a:pt x="44" y="18"/>
                  </a:cubicBezTo>
                  <a:cubicBezTo>
                    <a:pt x="44" y="24"/>
                    <a:pt x="39" y="29"/>
                    <a:pt x="33" y="29"/>
                  </a:cubicBezTo>
                  <a:close/>
                  <a:moveTo>
                    <a:pt x="27" y="23"/>
                  </a:moveTo>
                  <a:cubicBezTo>
                    <a:pt x="28" y="23"/>
                    <a:pt x="28" y="23"/>
                    <a:pt x="29" y="23"/>
                  </a:cubicBezTo>
                  <a:cubicBezTo>
                    <a:pt x="30" y="24"/>
                    <a:pt x="31" y="25"/>
                    <a:pt x="33" y="25"/>
                  </a:cubicBezTo>
                  <a:cubicBezTo>
                    <a:pt x="37" y="25"/>
                    <a:pt x="40" y="22"/>
                    <a:pt x="40" y="18"/>
                  </a:cubicBezTo>
                  <a:cubicBezTo>
                    <a:pt x="40" y="14"/>
                    <a:pt x="37" y="11"/>
                    <a:pt x="33" y="11"/>
                  </a:cubicBezTo>
                  <a:cubicBezTo>
                    <a:pt x="32" y="11"/>
                    <a:pt x="31" y="11"/>
                    <a:pt x="30" y="10"/>
                  </a:cubicBezTo>
                  <a:cubicBezTo>
                    <a:pt x="28" y="6"/>
                    <a:pt x="25" y="4"/>
                    <a:pt x="21" y="4"/>
                  </a:cubicBezTo>
                  <a:cubicBezTo>
                    <a:pt x="16" y="4"/>
                    <a:pt x="12" y="8"/>
                    <a:pt x="11" y="13"/>
                  </a:cubicBezTo>
                  <a:cubicBezTo>
                    <a:pt x="11" y="13"/>
                    <a:pt x="10" y="14"/>
                    <a:pt x="9" y="14"/>
                  </a:cubicBezTo>
                  <a:cubicBezTo>
                    <a:pt x="7" y="14"/>
                    <a:pt x="4" y="17"/>
                    <a:pt x="4" y="19"/>
                  </a:cubicBezTo>
                  <a:cubicBezTo>
                    <a:pt x="4" y="22"/>
                    <a:pt x="7" y="25"/>
                    <a:pt x="10" y="25"/>
                  </a:cubicBezTo>
                  <a:cubicBezTo>
                    <a:pt x="11" y="25"/>
                    <a:pt x="12" y="24"/>
                    <a:pt x="13" y="23"/>
                  </a:cubicBezTo>
                  <a:cubicBezTo>
                    <a:pt x="14" y="23"/>
                    <a:pt x="15" y="23"/>
                    <a:pt x="16" y="23"/>
                  </a:cubicBezTo>
                  <a:cubicBezTo>
                    <a:pt x="19" y="25"/>
                    <a:pt x="23" y="25"/>
                    <a:pt x="26" y="23"/>
                  </a:cubicBezTo>
                  <a:cubicBezTo>
                    <a:pt x="27" y="23"/>
                    <a:pt x="27" y="23"/>
                    <a:pt x="27" y="23"/>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75" name="Freeform 14"/>
            <p:cNvSpPr>
              <a:spLocks noEditPoints="1"/>
            </p:cNvSpPr>
            <p:nvPr/>
          </p:nvSpPr>
          <p:spPr bwMode="auto">
            <a:xfrm>
              <a:off x="9585325" y="3487738"/>
              <a:ext cx="315913" cy="419100"/>
            </a:xfrm>
            <a:custGeom>
              <a:avLst/>
              <a:gdLst>
                <a:gd name="T0" fmla="*/ 71 w 81"/>
                <a:gd name="T1" fmla="*/ 6 h 109"/>
                <a:gd name="T2" fmla="*/ 76 w 81"/>
                <a:gd name="T3" fmla="*/ 10 h 109"/>
                <a:gd name="T4" fmla="*/ 76 w 81"/>
                <a:gd name="T5" fmla="*/ 99 h 109"/>
                <a:gd name="T6" fmla="*/ 71 w 81"/>
                <a:gd name="T7" fmla="*/ 103 h 109"/>
                <a:gd name="T8" fmla="*/ 10 w 81"/>
                <a:gd name="T9" fmla="*/ 103 h 109"/>
                <a:gd name="T10" fmla="*/ 6 w 81"/>
                <a:gd name="T11" fmla="*/ 99 h 109"/>
                <a:gd name="T12" fmla="*/ 6 w 81"/>
                <a:gd name="T13" fmla="*/ 10 h 109"/>
                <a:gd name="T14" fmla="*/ 10 w 81"/>
                <a:gd name="T15" fmla="*/ 6 h 109"/>
                <a:gd name="T16" fmla="*/ 71 w 81"/>
                <a:gd name="T17" fmla="*/ 6 h 109"/>
                <a:gd name="T18" fmla="*/ 71 w 81"/>
                <a:gd name="T19" fmla="*/ 0 h 109"/>
                <a:gd name="T20" fmla="*/ 10 w 81"/>
                <a:gd name="T21" fmla="*/ 0 h 109"/>
                <a:gd name="T22" fmla="*/ 0 w 81"/>
                <a:gd name="T23" fmla="*/ 10 h 109"/>
                <a:gd name="T24" fmla="*/ 0 w 81"/>
                <a:gd name="T25" fmla="*/ 99 h 109"/>
                <a:gd name="T26" fmla="*/ 10 w 81"/>
                <a:gd name="T27" fmla="*/ 109 h 109"/>
                <a:gd name="T28" fmla="*/ 71 w 81"/>
                <a:gd name="T29" fmla="*/ 109 h 109"/>
                <a:gd name="T30" fmla="*/ 81 w 81"/>
                <a:gd name="T31" fmla="*/ 99 h 109"/>
                <a:gd name="T32" fmla="*/ 81 w 81"/>
                <a:gd name="T33" fmla="*/ 10 h 109"/>
                <a:gd name="T34" fmla="*/ 71 w 81"/>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9">
                  <a:moveTo>
                    <a:pt x="71" y="6"/>
                  </a:moveTo>
                  <a:cubicBezTo>
                    <a:pt x="74" y="6"/>
                    <a:pt x="76" y="7"/>
                    <a:pt x="76" y="10"/>
                  </a:cubicBezTo>
                  <a:cubicBezTo>
                    <a:pt x="76" y="99"/>
                    <a:pt x="76" y="99"/>
                    <a:pt x="76" y="99"/>
                  </a:cubicBezTo>
                  <a:cubicBezTo>
                    <a:pt x="76" y="102"/>
                    <a:pt x="74" y="103"/>
                    <a:pt x="71" y="103"/>
                  </a:cubicBezTo>
                  <a:cubicBezTo>
                    <a:pt x="10" y="103"/>
                    <a:pt x="10" y="103"/>
                    <a:pt x="10" y="103"/>
                  </a:cubicBezTo>
                  <a:cubicBezTo>
                    <a:pt x="8" y="103"/>
                    <a:pt x="6" y="102"/>
                    <a:pt x="6" y="99"/>
                  </a:cubicBezTo>
                  <a:cubicBezTo>
                    <a:pt x="6" y="10"/>
                    <a:pt x="6" y="10"/>
                    <a:pt x="6" y="10"/>
                  </a:cubicBezTo>
                  <a:cubicBezTo>
                    <a:pt x="6" y="7"/>
                    <a:pt x="8" y="6"/>
                    <a:pt x="10" y="6"/>
                  </a:cubicBezTo>
                  <a:cubicBezTo>
                    <a:pt x="71" y="6"/>
                    <a:pt x="71" y="6"/>
                    <a:pt x="71" y="6"/>
                  </a:cubicBezTo>
                  <a:moveTo>
                    <a:pt x="71" y="0"/>
                  </a:moveTo>
                  <a:cubicBezTo>
                    <a:pt x="10" y="0"/>
                    <a:pt x="10" y="0"/>
                    <a:pt x="10" y="0"/>
                  </a:cubicBezTo>
                  <a:cubicBezTo>
                    <a:pt x="5" y="0"/>
                    <a:pt x="0" y="4"/>
                    <a:pt x="0" y="10"/>
                  </a:cubicBezTo>
                  <a:cubicBezTo>
                    <a:pt x="0" y="99"/>
                    <a:pt x="0" y="99"/>
                    <a:pt x="0" y="99"/>
                  </a:cubicBezTo>
                  <a:cubicBezTo>
                    <a:pt x="0" y="105"/>
                    <a:pt x="5" y="109"/>
                    <a:pt x="10" y="109"/>
                  </a:cubicBezTo>
                  <a:cubicBezTo>
                    <a:pt x="71" y="109"/>
                    <a:pt x="71" y="109"/>
                    <a:pt x="71" y="109"/>
                  </a:cubicBezTo>
                  <a:cubicBezTo>
                    <a:pt x="77" y="109"/>
                    <a:pt x="81" y="105"/>
                    <a:pt x="81" y="99"/>
                  </a:cubicBezTo>
                  <a:cubicBezTo>
                    <a:pt x="81" y="10"/>
                    <a:pt x="81" y="10"/>
                    <a:pt x="81" y="10"/>
                  </a:cubicBezTo>
                  <a:cubicBezTo>
                    <a:pt x="81" y="4"/>
                    <a:pt x="77" y="0"/>
                    <a:pt x="71"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76" name="Oval 15"/>
            <p:cNvSpPr>
              <a:spLocks noChangeArrowheads="1"/>
            </p:cNvSpPr>
            <p:nvPr/>
          </p:nvSpPr>
          <p:spPr bwMode="auto">
            <a:xfrm>
              <a:off x="9620250"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77" name="Oval 16"/>
            <p:cNvSpPr>
              <a:spLocks noChangeArrowheads="1"/>
            </p:cNvSpPr>
            <p:nvPr/>
          </p:nvSpPr>
          <p:spPr bwMode="auto">
            <a:xfrm>
              <a:off x="9834563"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178" name="组合 177"/>
          <p:cNvGrpSpPr/>
          <p:nvPr/>
        </p:nvGrpSpPr>
        <p:grpSpPr>
          <a:xfrm>
            <a:off x="3702669" y="1805932"/>
            <a:ext cx="315913" cy="419100"/>
            <a:chOff x="9585325" y="3487738"/>
            <a:chExt cx="315913" cy="419100"/>
          </a:xfrm>
        </p:grpSpPr>
        <p:sp>
          <p:nvSpPr>
            <p:cNvPr id="179" name="Freeform 13"/>
            <p:cNvSpPr>
              <a:spLocks noEditPoints="1"/>
            </p:cNvSpPr>
            <p:nvPr/>
          </p:nvSpPr>
          <p:spPr bwMode="auto">
            <a:xfrm>
              <a:off x="9659938" y="3641726"/>
              <a:ext cx="171450" cy="115888"/>
            </a:xfrm>
            <a:custGeom>
              <a:avLst/>
              <a:gdLst>
                <a:gd name="T0" fmla="*/ 33 w 44"/>
                <a:gd name="T1" fmla="*/ 29 h 30"/>
                <a:gd name="T2" fmla="*/ 27 w 44"/>
                <a:gd name="T3" fmla="*/ 28 h 30"/>
                <a:gd name="T4" fmla="*/ 15 w 44"/>
                <a:gd name="T5" fmla="*/ 28 h 30"/>
                <a:gd name="T6" fmla="*/ 10 w 44"/>
                <a:gd name="T7" fmla="*/ 29 h 30"/>
                <a:gd name="T8" fmla="*/ 0 w 44"/>
                <a:gd name="T9" fmla="*/ 19 h 30"/>
                <a:gd name="T10" fmla="*/ 7 w 44"/>
                <a:gd name="T11" fmla="*/ 10 h 30"/>
                <a:gd name="T12" fmla="*/ 21 w 44"/>
                <a:gd name="T13" fmla="*/ 0 h 30"/>
                <a:gd name="T14" fmla="*/ 33 w 44"/>
                <a:gd name="T15" fmla="*/ 7 h 30"/>
                <a:gd name="T16" fmla="*/ 44 w 44"/>
                <a:gd name="T17" fmla="*/ 18 h 30"/>
                <a:gd name="T18" fmla="*/ 33 w 44"/>
                <a:gd name="T19" fmla="*/ 29 h 30"/>
                <a:gd name="T20" fmla="*/ 27 w 44"/>
                <a:gd name="T21" fmla="*/ 23 h 30"/>
                <a:gd name="T22" fmla="*/ 29 w 44"/>
                <a:gd name="T23" fmla="*/ 23 h 30"/>
                <a:gd name="T24" fmla="*/ 33 w 44"/>
                <a:gd name="T25" fmla="*/ 25 h 30"/>
                <a:gd name="T26" fmla="*/ 40 w 44"/>
                <a:gd name="T27" fmla="*/ 18 h 30"/>
                <a:gd name="T28" fmla="*/ 33 w 44"/>
                <a:gd name="T29" fmla="*/ 11 h 30"/>
                <a:gd name="T30" fmla="*/ 30 w 44"/>
                <a:gd name="T31" fmla="*/ 10 h 30"/>
                <a:gd name="T32" fmla="*/ 21 w 44"/>
                <a:gd name="T33" fmla="*/ 4 h 30"/>
                <a:gd name="T34" fmla="*/ 11 w 44"/>
                <a:gd name="T35" fmla="*/ 13 h 30"/>
                <a:gd name="T36" fmla="*/ 9 w 44"/>
                <a:gd name="T37" fmla="*/ 14 h 30"/>
                <a:gd name="T38" fmla="*/ 4 w 44"/>
                <a:gd name="T39" fmla="*/ 19 h 30"/>
                <a:gd name="T40" fmla="*/ 10 w 44"/>
                <a:gd name="T41" fmla="*/ 25 h 30"/>
                <a:gd name="T42" fmla="*/ 13 w 44"/>
                <a:gd name="T43" fmla="*/ 23 h 30"/>
                <a:gd name="T44" fmla="*/ 16 w 44"/>
                <a:gd name="T45" fmla="*/ 23 h 30"/>
                <a:gd name="T46" fmla="*/ 26 w 44"/>
                <a:gd name="T47" fmla="*/ 23 h 30"/>
                <a:gd name="T48" fmla="*/ 27 w 44"/>
                <a:gd name="T4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30">
                  <a:moveTo>
                    <a:pt x="33" y="29"/>
                  </a:moveTo>
                  <a:cubicBezTo>
                    <a:pt x="31" y="29"/>
                    <a:pt x="29" y="29"/>
                    <a:pt x="27" y="28"/>
                  </a:cubicBezTo>
                  <a:cubicBezTo>
                    <a:pt x="23" y="30"/>
                    <a:pt x="19" y="30"/>
                    <a:pt x="15" y="28"/>
                  </a:cubicBezTo>
                  <a:cubicBezTo>
                    <a:pt x="13" y="29"/>
                    <a:pt x="11" y="29"/>
                    <a:pt x="10" y="29"/>
                  </a:cubicBezTo>
                  <a:cubicBezTo>
                    <a:pt x="4" y="29"/>
                    <a:pt x="0" y="25"/>
                    <a:pt x="0" y="19"/>
                  </a:cubicBezTo>
                  <a:cubicBezTo>
                    <a:pt x="0" y="15"/>
                    <a:pt x="3" y="11"/>
                    <a:pt x="7" y="10"/>
                  </a:cubicBezTo>
                  <a:cubicBezTo>
                    <a:pt x="9" y="4"/>
                    <a:pt x="15" y="0"/>
                    <a:pt x="21" y="0"/>
                  </a:cubicBezTo>
                  <a:cubicBezTo>
                    <a:pt x="26" y="0"/>
                    <a:pt x="31" y="2"/>
                    <a:pt x="33" y="7"/>
                  </a:cubicBezTo>
                  <a:cubicBezTo>
                    <a:pt x="39" y="7"/>
                    <a:pt x="44" y="12"/>
                    <a:pt x="44" y="18"/>
                  </a:cubicBezTo>
                  <a:cubicBezTo>
                    <a:pt x="44" y="24"/>
                    <a:pt x="39" y="29"/>
                    <a:pt x="33" y="29"/>
                  </a:cubicBezTo>
                  <a:close/>
                  <a:moveTo>
                    <a:pt x="27" y="23"/>
                  </a:moveTo>
                  <a:cubicBezTo>
                    <a:pt x="28" y="23"/>
                    <a:pt x="28" y="23"/>
                    <a:pt x="29" y="23"/>
                  </a:cubicBezTo>
                  <a:cubicBezTo>
                    <a:pt x="30" y="24"/>
                    <a:pt x="31" y="25"/>
                    <a:pt x="33" y="25"/>
                  </a:cubicBezTo>
                  <a:cubicBezTo>
                    <a:pt x="37" y="25"/>
                    <a:pt x="40" y="22"/>
                    <a:pt x="40" y="18"/>
                  </a:cubicBezTo>
                  <a:cubicBezTo>
                    <a:pt x="40" y="14"/>
                    <a:pt x="37" y="11"/>
                    <a:pt x="33" y="11"/>
                  </a:cubicBezTo>
                  <a:cubicBezTo>
                    <a:pt x="32" y="11"/>
                    <a:pt x="31" y="11"/>
                    <a:pt x="30" y="10"/>
                  </a:cubicBezTo>
                  <a:cubicBezTo>
                    <a:pt x="28" y="6"/>
                    <a:pt x="25" y="4"/>
                    <a:pt x="21" y="4"/>
                  </a:cubicBezTo>
                  <a:cubicBezTo>
                    <a:pt x="16" y="4"/>
                    <a:pt x="12" y="8"/>
                    <a:pt x="11" y="13"/>
                  </a:cubicBezTo>
                  <a:cubicBezTo>
                    <a:pt x="11" y="13"/>
                    <a:pt x="10" y="14"/>
                    <a:pt x="9" y="14"/>
                  </a:cubicBezTo>
                  <a:cubicBezTo>
                    <a:pt x="7" y="14"/>
                    <a:pt x="4" y="17"/>
                    <a:pt x="4" y="19"/>
                  </a:cubicBezTo>
                  <a:cubicBezTo>
                    <a:pt x="4" y="22"/>
                    <a:pt x="7" y="25"/>
                    <a:pt x="10" y="25"/>
                  </a:cubicBezTo>
                  <a:cubicBezTo>
                    <a:pt x="11" y="25"/>
                    <a:pt x="12" y="24"/>
                    <a:pt x="13" y="23"/>
                  </a:cubicBezTo>
                  <a:cubicBezTo>
                    <a:pt x="14" y="23"/>
                    <a:pt x="15" y="23"/>
                    <a:pt x="16" y="23"/>
                  </a:cubicBezTo>
                  <a:cubicBezTo>
                    <a:pt x="19" y="25"/>
                    <a:pt x="23" y="25"/>
                    <a:pt x="26" y="23"/>
                  </a:cubicBezTo>
                  <a:cubicBezTo>
                    <a:pt x="27" y="23"/>
                    <a:pt x="27" y="23"/>
                    <a:pt x="27" y="23"/>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80" name="Freeform 14"/>
            <p:cNvSpPr>
              <a:spLocks noEditPoints="1"/>
            </p:cNvSpPr>
            <p:nvPr/>
          </p:nvSpPr>
          <p:spPr bwMode="auto">
            <a:xfrm>
              <a:off x="9585325" y="3487738"/>
              <a:ext cx="315913" cy="419100"/>
            </a:xfrm>
            <a:custGeom>
              <a:avLst/>
              <a:gdLst>
                <a:gd name="T0" fmla="*/ 71 w 81"/>
                <a:gd name="T1" fmla="*/ 6 h 109"/>
                <a:gd name="T2" fmla="*/ 76 w 81"/>
                <a:gd name="T3" fmla="*/ 10 h 109"/>
                <a:gd name="T4" fmla="*/ 76 w 81"/>
                <a:gd name="T5" fmla="*/ 99 h 109"/>
                <a:gd name="T6" fmla="*/ 71 w 81"/>
                <a:gd name="T7" fmla="*/ 103 h 109"/>
                <a:gd name="T8" fmla="*/ 10 w 81"/>
                <a:gd name="T9" fmla="*/ 103 h 109"/>
                <a:gd name="T10" fmla="*/ 6 w 81"/>
                <a:gd name="T11" fmla="*/ 99 h 109"/>
                <a:gd name="T12" fmla="*/ 6 w 81"/>
                <a:gd name="T13" fmla="*/ 10 h 109"/>
                <a:gd name="T14" fmla="*/ 10 w 81"/>
                <a:gd name="T15" fmla="*/ 6 h 109"/>
                <a:gd name="T16" fmla="*/ 71 w 81"/>
                <a:gd name="T17" fmla="*/ 6 h 109"/>
                <a:gd name="T18" fmla="*/ 71 w 81"/>
                <a:gd name="T19" fmla="*/ 0 h 109"/>
                <a:gd name="T20" fmla="*/ 10 w 81"/>
                <a:gd name="T21" fmla="*/ 0 h 109"/>
                <a:gd name="T22" fmla="*/ 0 w 81"/>
                <a:gd name="T23" fmla="*/ 10 h 109"/>
                <a:gd name="T24" fmla="*/ 0 w 81"/>
                <a:gd name="T25" fmla="*/ 99 h 109"/>
                <a:gd name="T26" fmla="*/ 10 w 81"/>
                <a:gd name="T27" fmla="*/ 109 h 109"/>
                <a:gd name="T28" fmla="*/ 71 w 81"/>
                <a:gd name="T29" fmla="*/ 109 h 109"/>
                <a:gd name="T30" fmla="*/ 81 w 81"/>
                <a:gd name="T31" fmla="*/ 99 h 109"/>
                <a:gd name="T32" fmla="*/ 81 w 81"/>
                <a:gd name="T33" fmla="*/ 10 h 109"/>
                <a:gd name="T34" fmla="*/ 71 w 81"/>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9">
                  <a:moveTo>
                    <a:pt x="71" y="6"/>
                  </a:moveTo>
                  <a:cubicBezTo>
                    <a:pt x="74" y="6"/>
                    <a:pt x="76" y="7"/>
                    <a:pt x="76" y="10"/>
                  </a:cubicBezTo>
                  <a:cubicBezTo>
                    <a:pt x="76" y="99"/>
                    <a:pt x="76" y="99"/>
                    <a:pt x="76" y="99"/>
                  </a:cubicBezTo>
                  <a:cubicBezTo>
                    <a:pt x="76" y="102"/>
                    <a:pt x="74" y="103"/>
                    <a:pt x="71" y="103"/>
                  </a:cubicBezTo>
                  <a:cubicBezTo>
                    <a:pt x="10" y="103"/>
                    <a:pt x="10" y="103"/>
                    <a:pt x="10" y="103"/>
                  </a:cubicBezTo>
                  <a:cubicBezTo>
                    <a:pt x="8" y="103"/>
                    <a:pt x="6" y="102"/>
                    <a:pt x="6" y="99"/>
                  </a:cubicBezTo>
                  <a:cubicBezTo>
                    <a:pt x="6" y="10"/>
                    <a:pt x="6" y="10"/>
                    <a:pt x="6" y="10"/>
                  </a:cubicBezTo>
                  <a:cubicBezTo>
                    <a:pt x="6" y="7"/>
                    <a:pt x="8" y="6"/>
                    <a:pt x="10" y="6"/>
                  </a:cubicBezTo>
                  <a:cubicBezTo>
                    <a:pt x="71" y="6"/>
                    <a:pt x="71" y="6"/>
                    <a:pt x="71" y="6"/>
                  </a:cubicBezTo>
                  <a:moveTo>
                    <a:pt x="71" y="0"/>
                  </a:moveTo>
                  <a:cubicBezTo>
                    <a:pt x="10" y="0"/>
                    <a:pt x="10" y="0"/>
                    <a:pt x="10" y="0"/>
                  </a:cubicBezTo>
                  <a:cubicBezTo>
                    <a:pt x="5" y="0"/>
                    <a:pt x="0" y="4"/>
                    <a:pt x="0" y="10"/>
                  </a:cubicBezTo>
                  <a:cubicBezTo>
                    <a:pt x="0" y="99"/>
                    <a:pt x="0" y="99"/>
                    <a:pt x="0" y="99"/>
                  </a:cubicBezTo>
                  <a:cubicBezTo>
                    <a:pt x="0" y="105"/>
                    <a:pt x="5" y="109"/>
                    <a:pt x="10" y="109"/>
                  </a:cubicBezTo>
                  <a:cubicBezTo>
                    <a:pt x="71" y="109"/>
                    <a:pt x="71" y="109"/>
                    <a:pt x="71" y="109"/>
                  </a:cubicBezTo>
                  <a:cubicBezTo>
                    <a:pt x="77" y="109"/>
                    <a:pt x="81" y="105"/>
                    <a:pt x="81" y="99"/>
                  </a:cubicBezTo>
                  <a:cubicBezTo>
                    <a:pt x="81" y="10"/>
                    <a:pt x="81" y="10"/>
                    <a:pt x="81" y="10"/>
                  </a:cubicBezTo>
                  <a:cubicBezTo>
                    <a:pt x="81" y="4"/>
                    <a:pt x="77" y="0"/>
                    <a:pt x="71" y="0"/>
                  </a:cubicBez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81" name="Oval 15"/>
            <p:cNvSpPr>
              <a:spLocks noChangeArrowheads="1"/>
            </p:cNvSpPr>
            <p:nvPr/>
          </p:nvSpPr>
          <p:spPr bwMode="auto">
            <a:xfrm>
              <a:off x="9620250"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182" name="Oval 16"/>
            <p:cNvSpPr>
              <a:spLocks noChangeArrowheads="1"/>
            </p:cNvSpPr>
            <p:nvPr/>
          </p:nvSpPr>
          <p:spPr bwMode="auto">
            <a:xfrm>
              <a:off x="9834563" y="3533776"/>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sp>
        <p:nvSpPr>
          <p:cNvPr id="183" name="文本框 182"/>
          <p:cNvSpPr txBox="1"/>
          <p:nvPr/>
        </p:nvSpPr>
        <p:spPr bwMode="auto">
          <a:xfrm>
            <a:off x="2015361" y="2365428"/>
            <a:ext cx="920058"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数据存储</a:t>
            </a:r>
            <a:endParaRPr lang="en-US" altLang="zh-CN" sz="1400" dirty="0" smtClean="0">
              <a:solidFill>
                <a:srgbClr val="000000"/>
              </a:solidFill>
              <a:latin typeface="+mn-lt"/>
              <a:ea typeface="+mn-ea"/>
              <a:cs typeface="Arial" pitchFamily="34" charset="0"/>
            </a:endParaRPr>
          </a:p>
        </p:txBody>
      </p:sp>
      <p:sp>
        <p:nvSpPr>
          <p:cNvPr id="184" name="文本框 183"/>
          <p:cNvSpPr txBox="1"/>
          <p:nvPr/>
        </p:nvSpPr>
        <p:spPr bwMode="auto">
          <a:xfrm>
            <a:off x="2752668" y="5475000"/>
            <a:ext cx="830290"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原有</a:t>
            </a:r>
            <a:r>
              <a:rPr lang="en-US" altLang="zh-CN" sz="1400" dirty="0" smtClean="0">
                <a:solidFill>
                  <a:srgbClr val="000000"/>
                </a:solidFill>
                <a:latin typeface="+mn-lt"/>
                <a:ea typeface="+mn-ea"/>
                <a:cs typeface="Arial" pitchFamily="34" charset="0"/>
              </a:rPr>
              <a:t>LUN</a:t>
            </a:r>
            <a:endParaRPr lang="zh-CN" altLang="en-US" sz="1400" dirty="0" smtClean="0">
              <a:solidFill>
                <a:srgbClr val="000000"/>
              </a:solidFill>
              <a:latin typeface="+mn-lt"/>
              <a:ea typeface="+mn-ea"/>
              <a:cs typeface="Arial" pitchFamily="34" charset="0"/>
            </a:endParaRPr>
          </a:p>
        </p:txBody>
      </p:sp>
      <p:sp>
        <p:nvSpPr>
          <p:cNvPr id="185" name="文本框 184"/>
          <p:cNvSpPr txBox="1"/>
          <p:nvPr/>
        </p:nvSpPr>
        <p:spPr bwMode="auto">
          <a:xfrm>
            <a:off x="6515527" y="5475000"/>
            <a:ext cx="650754"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latin typeface="+mn-lt"/>
                <a:ea typeface="+mn-ea"/>
                <a:cs typeface="Arial" pitchFamily="34" charset="0"/>
              </a:rPr>
              <a:t>新</a:t>
            </a:r>
            <a:r>
              <a:rPr lang="en-US" altLang="zh-CN" sz="1400" dirty="0" smtClean="0">
                <a:solidFill>
                  <a:srgbClr val="000000"/>
                </a:solidFill>
                <a:latin typeface="+mn-lt"/>
                <a:ea typeface="+mn-ea"/>
                <a:cs typeface="Arial" pitchFamily="34" charset="0"/>
              </a:rPr>
              <a:t>LUN</a:t>
            </a:r>
            <a:endParaRPr lang="zh-CN" altLang="en-US" sz="1400" dirty="0" smtClean="0">
              <a:solidFill>
                <a:srgbClr val="000000"/>
              </a:solidFill>
              <a:latin typeface="+mn-lt"/>
              <a:ea typeface="+mn-ea"/>
              <a:cs typeface="Arial" pitchFamily="34" charset="0"/>
            </a:endParaRPr>
          </a:p>
        </p:txBody>
      </p:sp>
    </p:spTree>
    <p:extLst>
      <p:ext uri="{BB962C8B-B14F-4D97-AF65-F5344CB8AC3E}">
        <p14:creationId xmlns:p14="http://schemas.microsoft.com/office/powerpoint/2010/main" val="21815686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虚拟机磁盘扩容</a:t>
            </a:r>
            <a:endParaRPr lang="zh-CN" altLang="en-US" dirty="0"/>
          </a:p>
        </p:txBody>
      </p:sp>
      <p:sp>
        <p:nvSpPr>
          <p:cNvPr id="6" name="文本占位符 5"/>
          <p:cNvSpPr>
            <a:spLocks noGrp="1"/>
          </p:cNvSpPr>
          <p:nvPr>
            <p:ph type="body" sz="quarter" idx="10"/>
          </p:nvPr>
        </p:nvSpPr>
        <p:spPr/>
        <p:txBody>
          <a:bodyPr/>
          <a:lstStyle/>
          <a:p>
            <a:pPr>
              <a:lnSpc>
                <a:spcPct val="130000"/>
              </a:lnSpc>
            </a:pPr>
            <a:r>
              <a:rPr lang="zh-CN" altLang="en-US" sz="2000" dirty="0"/>
              <a:t>虚拟机磁盘扩容功能特性</a:t>
            </a:r>
          </a:p>
          <a:p>
            <a:pPr lvl="1">
              <a:lnSpc>
                <a:spcPct val="130000"/>
              </a:lnSpc>
            </a:pPr>
            <a:r>
              <a:rPr lang="zh-CN" altLang="en-US" sz="1800" dirty="0"/>
              <a:t>可以在不影响虚拟机磁盘现有数据的情况下，将虚拟机磁盘容量扩大。</a:t>
            </a:r>
          </a:p>
          <a:p>
            <a:pPr lvl="1">
              <a:lnSpc>
                <a:spcPct val="130000"/>
              </a:lnSpc>
            </a:pPr>
            <a:r>
              <a:rPr lang="zh-CN" altLang="en-US" sz="1800" dirty="0"/>
              <a:t>支持系统磁盘和用户磁盘的扩容，但分区合并需要操作系统支持（</a:t>
            </a:r>
            <a:r>
              <a:rPr lang="en-US" altLang="zh-CN" sz="1800" dirty="0"/>
              <a:t>XP</a:t>
            </a:r>
            <a:r>
              <a:rPr lang="zh-CN" altLang="en-US" sz="1800" dirty="0"/>
              <a:t>和</a:t>
            </a:r>
            <a:r>
              <a:rPr lang="en-US" altLang="zh-CN" sz="1800" dirty="0"/>
              <a:t>WIN7</a:t>
            </a:r>
            <a:r>
              <a:rPr lang="zh-CN" altLang="en-US" sz="1800" dirty="0"/>
              <a:t>支持用户分区扩容）或第三方</a:t>
            </a:r>
            <a:r>
              <a:rPr lang="zh-CN" altLang="en-US" sz="1800" dirty="0" smtClean="0"/>
              <a:t>工具。</a:t>
            </a:r>
            <a:endParaRPr lang="zh-CN" altLang="en-US" sz="1800" dirty="0"/>
          </a:p>
          <a:p>
            <a:pPr lvl="1">
              <a:lnSpc>
                <a:spcPct val="130000"/>
              </a:lnSpc>
            </a:pPr>
            <a:r>
              <a:rPr lang="zh-CN" altLang="en-US" sz="1800" dirty="0"/>
              <a:t>部分操作系统支持进行在线磁盘</a:t>
            </a:r>
            <a:r>
              <a:rPr lang="zh-CN" altLang="en-US" sz="1800" dirty="0" smtClean="0"/>
              <a:t>扩容。</a:t>
            </a:r>
            <a:endParaRPr lang="zh-CN" altLang="en-US" sz="1800" dirty="0"/>
          </a:p>
          <a:p>
            <a:pPr>
              <a:lnSpc>
                <a:spcPct val="130000"/>
              </a:lnSpc>
            </a:pPr>
            <a:r>
              <a:rPr lang="zh-CN" altLang="en-US" sz="2000" dirty="0"/>
              <a:t>适用场景</a:t>
            </a:r>
          </a:p>
          <a:p>
            <a:pPr lvl="1">
              <a:lnSpc>
                <a:spcPct val="130000"/>
              </a:lnSpc>
            </a:pPr>
            <a:r>
              <a:rPr lang="zh-CN" altLang="en-US" sz="1800" dirty="0"/>
              <a:t>初始磁盘分配空间时，可以按需分配，后续不够了可以进行扩容，提高存储设备</a:t>
            </a:r>
            <a:r>
              <a:rPr lang="zh-CN" altLang="en-US" sz="1800" dirty="0" smtClean="0"/>
              <a:t>利用率。</a:t>
            </a:r>
            <a:endParaRPr lang="zh-CN" altLang="en-US" sz="1800" dirty="0"/>
          </a:p>
          <a:p>
            <a:pPr>
              <a:lnSpc>
                <a:spcPct val="130000"/>
              </a:lnSpc>
            </a:pPr>
            <a:r>
              <a:rPr lang="zh-CN" altLang="en-US" sz="2000" dirty="0"/>
              <a:t>注意</a:t>
            </a:r>
            <a:r>
              <a:rPr lang="zh-CN" altLang="en-US" sz="2000" dirty="0" smtClean="0"/>
              <a:t>点：</a:t>
            </a:r>
            <a:endParaRPr lang="zh-CN" altLang="en-US" sz="2000" dirty="0"/>
          </a:p>
          <a:p>
            <a:pPr lvl="1">
              <a:lnSpc>
                <a:spcPct val="130000"/>
              </a:lnSpc>
            </a:pPr>
            <a:r>
              <a:rPr lang="zh-CN" altLang="en-US" sz="1800" dirty="0"/>
              <a:t>虚拟化存储支持以磁盘扩容的方式，增加虚拟机</a:t>
            </a:r>
            <a:r>
              <a:rPr lang="zh-CN" altLang="en-US" sz="1800" dirty="0" smtClean="0"/>
              <a:t>存储空间。</a:t>
            </a:r>
            <a:endParaRPr lang="zh-CN" altLang="en-US" sz="1800" dirty="0"/>
          </a:p>
          <a:p>
            <a:pPr lvl="1">
              <a:lnSpc>
                <a:spcPct val="130000"/>
              </a:lnSpc>
            </a:pPr>
            <a:r>
              <a:rPr lang="zh-CN" altLang="en-US" sz="1800" dirty="0"/>
              <a:t>非虚拟化存储场景下，只能通过增加独立的磁盘来</a:t>
            </a:r>
            <a:r>
              <a:rPr lang="zh-CN" altLang="en-US" sz="1800" dirty="0" smtClean="0"/>
              <a:t>实现。</a:t>
            </a:r>
            <a:endParaRPr lang="zh-CN" altLang="en-US" sz="1800" dirty="0"/>
          </a:p>
          <a:p>
            <a:endParaRPr lang="en-US" sz="2000" dirty="0"/>
          </a:p>
        </p:txBody>
      </p:sp>
    </p:spTree>
    <p:extLst>
      <p:ext uri="{BB962C8B-B14F-4D97-AF65-F5344CB8AC3E}">
        <p14:creationId xmlns:p14="http://schemas.microsoft.com/office/powerpoint/2010/main" val="16902612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磁盘裸设备映射</a:t>
            </a:r>
            <a:endParaRPr lang="zh-CN" altLang="en-US" dirty="0"/>
          </a:p>
        </p:txBody>
      </p:sp>
      <p:sp>
        <p:nvSpPr>
          <p:cNvPr id="42" name="文本占位符 41"/>
          <p:cNvSpPr>
            <a:spLocks noGrp="1"/>
          </p:cNvSpPr>
          <p:nvPr>
            <p:ph type="body" sz="quarter" idx="10"/>
          </p:nvPr>
        </p:nvSpPr>
        <p:spPr>
          <a:xfrm>
            <a:off x="4607098" y="1376362"/>
            <a:ext cx="3997151" cy="4608921"/>
          </a:xfrm>
        </p:spPr>
        <p:txBody>
          <a:bodyPr/>
          <a:lstStyle/>
          <a:p>
            <a:r>
              <a:rPr lang="zh-CN" altLang="en-US" sz="1400" dirty="0"/>
              <a:t>存储直通技术</a:t>
            </a:r>
          </a:p>
          <a:p>
            <a:pPr lvl="1"/>
            <a:r>
              <a:rPr lang="zh-CN" altLang="en-US" sz="1200" dirty="0"/>
              <a:t>（又称裸设备映射，</a:t>
            </a:r>
            <a:r>
              <a:rPr lang="en-US" altLang="zh-CN" sz="1200" dirty="0"/>
              <a:t>RDM</a:t>
            </a:r>
            <a:r>
              <a:rPr lang="zh-CN" altLang="en-US" sz="1200" dirty="0"/>
              <a:t>）为虚拟机提供了一种机制来直接访问物理存储子系统（</a:t>
            </a:r>
            <a:r>
              <a:rPr lang="en-US" altLang="zh-CN" sz="1200" dirty="0"/>
              <a:t>IPSAN</a:t>
            </a:r>
            <a:r>
              <a:rPr lang="zh-CN" altLang="en-US" sz="1200" dirty="0"/>
              <a:t>或</a:t>
            </a:r>
            <a:r>
              <a:rPr lang="en-US" altLang="zh-CN" sz="1200" dirty="0"/>
              <a:t>FCSAN</a:t>
            </a:r>
            <a:r>
              <a:rPr lang="zh-CN" altLang="en-US" sz="1200" dirty="0"/>
              <a:t>）上的</a:t>
            </a:r>
            <a:r>
              <a:rPr lang="en-US" altLang="zh-CN" sz="1200" dirty="0"/>
              <a:t>LUN</a:t>
            </a:r>
            <a:r>
              <a:rPr lang="zh-CN" altLang="en-US" sz="1200" dirty="0"/>
              <a:t>，</a:t>
            </a:r>
            <a:r>
              <a:rPr lang="en-US" altLang="zh-CN" sz="1200" dirty="0"/>
              <a:t>VM</a:t>
            </a:r>
            <a:r>
              <a:rPr lang="zh-CN" altLang="en-US" sz="1200" dirty="0"/>
              <a:t>的业务能够直接访问存储设备或直接对存储设备下发控制</a:t>
            </a:r>
            <a:r>
              <a:rPr lang="zh-CN" altLang="en-US" sz="1200" dirty="0" smtClean="0"/>
              <a:t>命令。</a:t>
            </a:r>
            <a:endParaRPr lang="zh-CN" altLang="en-US" sz="1200" dirty="0"/>
          </a:p>
          <a:p>
            <a:r>
              <a:rPr lang="zh-CN" altLang="en-US" sz="1400" dirty="0"/>
              <a:t>技术特点</a:t>
            </a:r>
          </a:p>
          <a:p>
            <a:pPr lvl="1"/>
            <a:r>
              <a:rPr lang="zh-CN" altLang="en-US" sz="1200" dirty="0"/>
              <a:t>虚拟机直接通过</a:t>
            </a:r>
            <a:r>
              <a:rPr lang="en-US" altLang="zh-CN" sz="1200" dirty="0"/>
              <a:t>SCSI</a:t>
            </a:r>
            <a:r>
              <a:rPr lang="zh-CN" altLang="en-US" sz="1200" dirty="0"/>
              <a:t>命令操作裸</a:t>
            </a:r>
            <a:r>
              <a:rPr lang="zh-CN" altLang="en-US" sz="1200" dirty="0" smtClean="0"/>
              <a:t>存储设备。</a:t>
            </a:r>
            <a:endParaRPr lang="zh-CN" altLang="en-US" sz="1200" dirty="0"/>
          </a:p>
          <a:p>
            <a:pPr lvl="1"/>
            <a:r>
              <a:rPr lang="zh-CN" altLang="en-US" sz="1200" dirty="0"/>
              <a:t>兼容</a:t>
            </a:r>
            <a:r>
              <a:rPr lang="en-US" altLang="zh-CN" sz="1200" dirty="0"/>
              <a:t>FC</a:t>
            </a:r>
            <a:r>
              <a:rPr lang="zh-CN" altLang="en-US" sz="1200" dirty="0"/>
              <a:t>光纤存储和</a:t>
            </a:r>
            <a:r>
              <a:rPr lang="en-US" altLang="zh-CN" sz="1200" dirty="0"/>
              <a:t>IP SAN</a:t>
            </a:r>
            <a:r>
              <a:rPr lang="zh-CN" altLang="en-US" sz="1200" dirty="0" smtClean="0"/>
              <a:t>存储。</a:t>
            </a:r>
            <a:endParaRPr lang="zh-CN" altLang="en-US" sz="1200" dirty="0"/>
          </a:p>
          <a:p>
            <a:pPr lvl="1"/>
            <a:r>
              <a:rPr lang="zh-CN" altLang="en-US" sz="1200" dirty="0"/>
              <a:t>通过使用裸设备映射，可以让虚拟机识别</a:t>
            </a:r>
            <a:r>
              <a:rPr lang="en-US" altLang="zh-CN" sz="1200" dirty="0"/>
              <a:t>SCSI</a:t>
            </a:r>
            <a:r>
              <a:rPr lang="zh-CN" altLang="en-US" sz="1200" dirty="0"/>
              <a:t>磁盘，实现在虚拟机内部下发</a:t>
            </a:r>
            <a:r>
              <a:rPr lang="en-US" altLang="zh-CN" sz="1200" dirty="0"/>
              <a:t>SCSI</a:t>
            </a:r>
            <a:r>
              <a:rPr lang="zh-CN" altLang="en-US" sz="1200" dirty="0"/>
              <a:t>命令，交给主机然后透传给存储设备进行处理，最后将应答</a:t>
            </a:r>
            <a:r>
              <a:rPr lang="zh-CN" altLang="en-US" sz="1200" dirty="0" smtClean="0"/>
              <a:t>返回。</a:t>
            </a:r>
            <a:endParaRPr lang="zh-CN" altLang="en-US" sz="1200" dirty="0"/>
          </a:p>
          <a:p>
            <a:r>
              <a:rPr lang="zh-CN" altLang="en-US" sz="1400" dirty="0"/>
              <a:t>适用场景</a:t>
            </a:r>
          </a:p>
          <a:p>
            <a:pPr lvl="1"/>
            <a:r>
              <a:rPr lang="zh-CN" altLang="en-US" sz="1200" dirty="0"/>
              <a:t>集群系统软件，降低大量使用物理服务器的成本比如</a:t>
            </a:r>
            <a:r>
              <a:rPr lang="en-US" altLang="zh-CN" sz="1200" dirty="0"/>
              <a:t>Oracle RAC</a:t>
            </a:r>
            <a:r>
              <a:rPr lang="zh-CN" altLang="en-US" sz="1200" dirty="0"/>
              <a:t>或</a:t>
            </a:r>
            <a:r>
              <a:rPr lang="en-US" altLang="zh-CN" sz="1200" dirty="0"/>
              <a:t>MSCS </a:t>
            </a:r>
            <a:r>
              <a:rPr lang="zh-CN" altLang="en-US" sz="1200" dirty="0" smtClean="0"/>
              <a:t>。</a:t>
            </a:r>
            <a:endParaRPr lang="en-US" altLang="zh-CN" sz="1200" dirty="0"/>
          </a:p>
        </p:txBody>
      </p:sp>
      <p:grpSp>
        <p:nvGrpSpPr>
          <p:cNvPr id="6" name="组合 5"/>
          <p:cNvGrpSpPr/>
          <p:nvPr/>
        </p:nvGrpSpPr>
        <p:grpSpPr>
          <a:xfrm>
            <a:off x="755576" y="1614698"/>
            <a:ext cx="4032448" cy="4232213"/>
            <a:chOff x="755576" y="1614698"/>
            <a:chExt cx="4032448" cy="4232213"/>
          </a:xfrm>
        </p:grpSpPr>
        <p:sp>
          <p:nvSpPr>
            <p:cNvPr id="7" name="圆柱形 6"/>
            <p:cNvSpPr/>
            <p:nvPr/>
          </p:nvSpPr>
          <p:spPr bwMode="auto">
            <a:xfrm>
              <a:off x="755576" y="4278994"/>
              <a:ext cx="3780420" cy="1214438"/>
            </a:xfrm>
            <a:prstGeom prst="can">
              <a:avLst/>
            </a:prstGeom>
            <a:solidFill>
              <a:srgbClr val="CCECFF"/>
            </a:solidFill>
            <a:ln w="12700" cap="flat" cmpd="sng" algn="ctr">
              <a:solidFill>
                <a:schemeClr val="tx1">
                  <a:lumMod val="75000"/>
                </a:schemeClr>
              </a:solidFill>
              <a:prstDash val="sysDot"/>
              <a:round/>
              <a:headEnd type="none" w="med" len="med"/>
              <a:tailEnd type="none" w="med" len="med"/>
            </a:ln>
            <a:effectLst/>
            <a:extLst/>
          </p:spPr>
          <p:txBody>
            <a:bodyPr/>
            <a:lstStyle/>
            <a:p>
              <a:pPr>
                <a:defRPr/>
              </a:pPr>
              <a:endParaRPr lang="zh-CN" altLang="en-US" sz="1400" dirty="0">
                <a:latin typeface="+mn-lt"/>
                <a:ea typeface="+mn-ea"/>
              </a:endParaRPr>
            </a:p>
          </p:txBody>
        </p:sp>
        <p:sp>
          <p:nvSpPr>
            <p:cNvPr id="8" name="矩形 4"/>
            <p:cNvSpPr>
              <a:spLocks noChangeArrowheads="1"/>
            </p:cNvSpPr>
            <p:nvPr/>
          </p:nvSpPr>
          <p:spPr bwMode="auto">
            <a:xfrm>
              <a:off x="811782" y="2886323"/>
              <a:ext cx="3688209" cy="547687"/>
            </a:xfrm>
            <a:prstGeom prst="rect">
              <a:avLst/>
            </a:prstGeom>
            <a:solidFill>
              <a:srgbClr val="FF9900"/>
            </a:solidFill>
            <a:ln w="9525">
              <a:noFill/>
              <a:miter lim="800000"/>
              <a:headEnd/>
              <a:tailEnd/>
            </a:ln>
          </p:spPr>
          <p:txBody>
            <a:bodyPr wrap="none" anchor="ctr"/>
            <a:lstStyle/>
            <a:p>
              <a:pPr algn="ctr">
                <a:lnSpc>
                  <a:spcPct val="150000"/>
                </a:lnSpc>
              </a:pPr>
              <a:r>
                <a:rPr lang="en-US" altLang="zh-CN" sz="1400">
                  <a:solidFill>
                    <a:srgbClr val="000000"/>
                  </a:solidFill>
                  <a:latin typeface="+mn-lt"/>
                  <a:ea typeface="+mn-ea"/>
                </a:rPr>
                <a:t>FusionCompute</a:t>
              </a:r>
              <a:endParaRPr lang="zh-CN" altLang="en-US" sz="1400">
                <a:solidFill>
                  <a:srgbClr val="000000"/>
                </a:solidFill>
                <a:latin typeface="+mn-lt"/>
                <a:ea typeface="+mn-ea"/>
              </a:endParaRPr>
            </a:p>
          </p:txBody>
        </p:sp>
        <p:sp>
          <p:nvSpPr>
            <p:cNvPr id="9" name="圆柱形 8"/>
            <p:cNvSpPr/>
            <p:nvPr/>
          </p:nvSpPr>
          <p:spPr bwMode="auto">
            <a:xfrm>
              <a:off x="827583" y="4995867"/>
              <a:ext cx="720000" cy="360000"/>
            </a:xfrm>
            <a:prstGeom prst="can">
              <a:avLst>
                <a:gd name="adj" fmla="val 38724"/>
              </a:avLst>
            </a:prstGeom>
            <a:solidFill>
              <a:srgbClr val="669900"/>
            </a:solidFill>
            <a:ln w="9525">
              <a:noFill/>
              <a:miter lim="800000"/>
              <a:headEnd/>
              <a:tailEnd/>
            </a:ln>
            <a:extLst/>
          </p:spPr>
          <p:txBody>
            <a:bodyPr wrap="none" anchor="ctr"/>
            <a:lstStyle/>
            <a:p>
              <a:pPr>
                <a:defRPr/>
              </a:pPr>
              <a:endParaRPr lang="zh-CN" altLang="en-US" sz="1400" dirty="0">
                <a:solidFill>
                  <a:srgbClr val="000000"/>
                </a:solidFill>
                <a:latin typeface="+mn-lt"/>
                <a:ea typeface="+mn-ea"/>
              </a:endParaRPr>
            </a:p>
          </p:txBody>
        </p:sp>
        <p:sp>
          <p:nvSpPr>
            <p:cNvPr id="10" name="圆柱形 9"/>
            <p:cNvSpPr/>
            <p:nvPr/>
          </p:nvSpPr>
          <p:spPr bwMode="auto">
            <a:xfrm>
              <a:off x="1799691" y="4923867"/>
              <a:ext cx="720000" cy="432000"/>
            </a:xfrm>
            <a:prstGeom prst="can">
              <a:avLst>
                <a:gd name="adj" fmla="val 38724"/>
              </a:avLst>
            </a:prstGeom>
            <a:solidFill>
              <a:srgbClr val="006699"/>
            </a:solidFill>
            <a:ln w="9525">
              <a:noFill/>
              <a:miter lim="800000"/>
              <a:headEnd/>
              <a:tailEnd/>
            </a:ln>
            <a:extLst/>
          </p:spPr>
          <p:txBody>
            <a:bodyPr wrap="none" anchor="ctr"/>
            <a:lstStyle/>
            <a:p>
              <a:pPr>
                <a:defRPr/>
              </a:pPr>
              <a:endParaRPr lang="zh-CN" altLang="en-US" sz="1400" dirty="0">
                <a:solidFill>
                  <a:srgbClr val="000000"/>
                </a:solidFill>
                <a:latin typeface="+mn-lt"/>
                <a:ea typeface="+mn-ea"/>
              </a:endParaRPr>
            </a:p>
          </p:txBody>
        </p:sp>
        <p:sp>
          <p:nvSpPr>
            <p:cNvPr id="11" name="圆柱形 10"/>
            <p:cNvSpPr/>
            <p:nvPr/>
          </p:nvSpPr>
          <p:spPr bwMode="auto">
            <a:xfrm>
              <a:off x="2807883" y="4815867"/>
              <a:ext cx="720000" cy="540000"/>
            </a:xfrm>
            <a:prstGeom prst="can">
              <a:avLst>
                <a:gd name="adj" fmla="val 38724"/>
              </a:avLst>
            </a:prstGeom>
            <a:solidFill>
              <a:srgbClr val="0099CC"/>
            </a:solidFill>
            <a:ln w="9525">
              <a:noFill/>
              <a:miter lim="800000"/>
              <a:headEnd/>
              <a:tailEnd/>
            </a:ln>
            <a:extLst/>
          </p:spPr>
          <p:txBody>
            <a:bodyPr wrap="none" anchor="ctr"/>
            <a:lstStyle/>
            <a:p>
              <a:pPr>
                <a:defRPr/>
              </a:pPr>
              <a:endParaRPr lang="zh-CN" altLang="en-US" sz="1400" dirty="0">
                <a:solidFill>
                  <a:srgbClr val="000000"/>
                </a:solidFill>
                <a:latin typeface="+mn-lt"/>
                <a:ea typeface="+mn-ea"/>
              </a:endParaRPr>
            </a:p>
          </p:txBody>
        </p:sp>
        <p:cxnSp>
          <p:nvCxnSpPr>
            <p:cNvPr id="12" name="直接箭头连接符 11"/>
            <p:cNvCxnSpPr/>
            <p:nvPr/>
          </p:nvCxnSpPr>
          <p:spPr bwMode="auto">
            <a:xfrm flipH="1">
              <a:off x="1187623" y="2794248"/>
              <a:ext cx="13458" cy="2168822"/>
            </a:xfrm>
            <a:prstGeom prst="straightConnector1">
              <a:avLst/>
            </a:prstGeom>
            <a:ln w="28575">
              <a:solidFill>
                <a:srgbClr val="00B0F0"/>
              </a:solidFill>
              <a:tailEnd type="arrow"/>
            </a:ln>
            <a:extLst/>
          </p:spPr>
          <p:style>
            <a:lnRef idx="1">
              <a:schemeClr val="accent4"/>
            </a:lnRef>
            <a:fillRef idx="0">
              <a:schemeClr val="accent4"/>
            </a:fillRef>
            <a:effectRef idx="0">
              <a:schemeClr val="accent4"/>
            </a:effectRef>
            <a:fontRef idx="minor">
              <a:schemeClr val="tx1"/>
            </a:fontRef>
          </p:style>
        </p:cxnSp>
        <p:cxnSp>
          <p:nvCxnSpPr>
            <p:cNvPr id="13" name="直接箭头连接符 12"/>
            <p:cNvCxnSpPr>
              <a:stCxn id="34" idx="2"/>
              <a:endCxn id="18" idx="1"/>
            </p:cNvCxnSpPr>
            <p:nvPr/>
          </p:nvCxnSpPr>
          <p:spPr bwMode="auto">
            <a:xfrm>
              <a:off x="4103476" y="2766698"/>
              <a:ext cx="431" cy="2157169"/>
            </a:xfrm>
            <a:prstGeom prst="straightConnector1">
              <a:avLst/>
            </a:prstGeom>
            <a:ln w="28575">
              <a:solidFill>
                <a:srgbClr val="00B0F0"/>
              </a:solidFill>
              <a:tailEnd type="arrow"/>
            </a:ln>
            <a:extLst/>
          </p:spPr>
          <p:style>
            <a:lnRef idx="1">
              <a:schemeClr val="accent4"/>
            </a:lnRef>
            <a:fillRef idx="0">
              <a:schemeClr val="accent4"/>
            </a:fillRef>
            <a:effectRef idx="0">
              <a:schemeClr val="accent4"/>
            </a:effectRef>
            <a:fontRef idx="minor">
              <a:schemeClr val="tx1"/>
            </a:fontRef>
          </p:style>
        </p:cxnSp>
        <p:sp>
          <p:nvSpPr>
            <p:cNvPr id="14" name="TextBox 18"/>
            <p:cNvSpPr txBox="1">
              <a:spLocks noChangeArrowheads="1"/>
            </p:cNvSpPr>
            <p:nvPr/>
          </p:nvSpPr>
          <p:spPr bwMode="auto">
            <a:xfrm>
              <a:off x="899591" y="5035078"/>
              <a:ext cx="612068" cy="307777"/>
            </a:xfrm>
            <a:prstGeom prst="rect">
              <a:avLst/>
            </a:prstGeom>
            <a:noFill/>
            <a:ln w="9525">
              <a:noFill/>
              <a:miter lim="800000"/>
              <a:headEnd/>
              <a:tailEnd/>
            </a:ln>
          </p:spPr>
          <p:txBody>
            <a:bodyPr wrap="square">
              <a:spAutoFit/>
            </a:bodyPr>
            <a:lstStyle/>
            <a:p>
              <a:r>
                <a:rPr lang="en-US" altLang="zh-CN" sz="1400" dirty="0">
                  <a:latin typeface="+mn-lt"/>
                  <a:ea typeface="+mn-ea"/>
                </a:rPr>
                <a:t>LUN</a:t>
              </a:r>
              <a:endParaRPr lang="zh-CN" altLang="en-US" sz="1400" dirty="0">
                <a:latin typeface="+mn-lt"/>
                <a:ea typeface="+mn-ea"/>
              </a:endParaRPr>
            </a:p>
          </p:txBody>
        </p:sp>
        <p:sp>
          <p:nvSpPr>
            <p:cNvPr id="15" name="TextBox 22"/>
            <p:cNvSpPr txBox="1">
              <a:spLocks noChangeArrowheads="1"/>
            </p:cNvSpPr>
            <p:nvPr/>
          </p:nvSpPr>
          <p:spPr bwMode="auto">
            <a:xfrm>
              <a:off x="1189644" y="4007023"/>
              <a:ext cx="754063" cy="307975"/>
            </a:xfrm>
            <a:prstGeom prst="rect">
              <a:avLst/>
            </a:prstGeom>
            <a:noFill/>
            <a:ln w="9525">
              <a:noFill/>
              <a:miter lim="800000"/>
              <a:headEnd/>
              <a:tailEnd/>
            </a:ln>
          </p:spPr>
          <p:txBody>
            <a:bodyPr>
              <a:spAutoFit/>
            </a:bodyPr>
            <a:lstStyle/>
            <a:p>
              <a:r>
                <a:rPr lang="en-US" altLang="zh-CN" sz="1400" dirty="0">
                  <a:solidFill>
                    <a:srgbClr val="0070C0"/>
                  </a:solidFill>
                  <a:latin typeface="+mn-lt"/>
                  <a:ea typeface="+mn-ea"/>
                </a:rPr>
                <a:t>SCSI</a:t>
              </a:r>
              <a:endParaRPr lang="zh-CN" altLang="en-US" sz="1400" dirty="0">
                <a:solidFill>
                  <a:srgbClr val="0070C0"/>
                </a:solidFill>
                <a:latin typeface="+mn-lt"/>
                <a:ea typeface="+mn-ea"/>
              </a:endParaRPr>
            </a:p>
          </p:txBody>
        </p:sp>
        <p:sp>
          <p:nvSpPr>
            <p:cNvPr id="16" name="TextBox 23"/>
            <p:cNvSpPr txBox="1">
              <a:spLocks noChangeArrowheads="1"/>
            </p:cNvSpPr>
            <p:nvPr/>
          </p:nvSpPr>
          <p:spPr bwMode="auto">
            <a:xfrm>
              <a:off x="4032374" y="4021125"/>
              <a:ext cx="755650" cy="307975"/>
            </a:xfrm>
            <a:prstGeom prst="rect">
              <a:avLst/>
            </a:prstGeom>
            <a:noFill/>
            <a:ln w="9525">
              <a:noFill/>
              <a:miter lim="800000"/>
              <a:headEnd/>
              <a:tailEnd/>
            </a:ln>
          </p:spPr>
          <p:txBody>
            <a:bodyPr>
              <a:spAutoFit/>
            </a:bodyPr>
            <a:lstStyle/>
            <a:p>
              <a:r>
                <a:rPr lang="en-US" altLang="zh-CN" sz="1400" dirty="0">
                  <a:solidFill>
                    <a:srgbClr val="0070C0"/>
                  </a:solidFill>
                  <a:latin typeface="+mn-lt"/>
                  <a:ea typeface="+mn-ea"/>
                </a:rPr>
                <a:t>SCSI</a:t>
              </a:r>
              <a:endParaRPr lang="zh-CN" altLang="en-US" sz="1400" dirty="0">
                <a:solidFill>
                  <a:srgbClr val="0070C0"/>
                </a:solidFill>
                <a:latin typeface="+mn-lt"/>
                <a:ea typeface="+mn-ea"/>
              </a:endParaRPr>
            </a:p>
          </p:txBody>
        </p:sp>
        <p:sp>
          <p:nvSpPr>
            <p:cNvPr id="17" name="TextBox 24"/>
            <p:cNvSpPr txBox="1">
              <a:spLocks noChangeArrowheads="1"/>
            </p:cNvSpPr>
            <p:nvPr/>
          </p:nvSpPr>
          <p:spPr bwMode="auto">
            <a:xfrm>
              <a:off x="2051719" y="5539134"/>
              <a:ext cx="1539875" cy="307777"/>
            </a:xfrm>
            <a:prstGeom prst="rect">
              <a:avLst/>
            </a:prstGeom>
            <a:noFill/>
            <a:ln w="9525">
              <a:noFill/>
              <a:miter lim="800000"/>
              <a:headEnd/>
              <a:tailEnd/>
            </a:ln>
          </p:spPr>
          <p:txBody>
            <a:bodyPr>
              <a:spAutoFit/>
            </a:bodyPr>
            <a:lstStyle/>
            <a:p>
              <a:r>
                <a:rPr lang="en-US" altLang="zh-CN" sz="1400" dirty="0">
                  <a:latin typeface="+mn-lt"/>
                  <a:ea typeface="+mn-ea"/>
                </a:rPr>
                <a:t>SAN</a:t>
              </a:r>
              <a:r>
                <a:rPr lang="zh-CN" altLang="en-US" sz="1400" dirty="0">
                  <a:latin typeface="+mn-lt"/>
                  <a:ea typeface="+mn-ea"/>
                </a:rPr>
                <a:t>存储设备</a:t>
              </a:r>
            </a:p>
          </p:txBody>
        </p:sp>
        <p:sp>
          <p:nvSpPr>
            <p:cNvPr id="18" name="圆柱形 17"/>
            <p:cNvSpPr/>
            <p:nvPr/>
          </p:nvSpPr>
          <p:spPr bwMode="auto">
            <a:xfrm>
              <a:off x="3743907" y="4923867"/>
              <a:ext cx="720000" cy="432000"/>
            </a:xfrm>
            <a:prstGeom prst="can">
              <a:avLst>
                <a:gd name="adj" fmla="val 38724"/>
              </a:avLst>
            </a:prstGeom>
            <a:solidFill>
              <a:srgbClr val="99660A"/>
            </a:solidFill>
            <a:ln w="9525">
              <a:noFill/>
              <a:miter lim="800000"/>
              <a:headEnd/>
              <a:tailEnd/>
            </a:ln>
            <a:extLst/>
          </p:spPr>
          <p:txBody>
            <a:bodyPr wrap="none" anchor="ctr"/>
            <a:lstStyle/>
            <a:p>
              <a:pPr>
                <a:defRPr/>
              </a:pPr>
              <a:endParaRPr lang="zh-CN" altLang="en-US" sz="1400" dirty="0">
                <a:solidFill>
                  <a:srgbClr val="000000"/>
                </a:solidFill>
                <a:latin typeface="+mn-lt"/>
                <a:ea typeface="+mn-ea"/>
              </a:endParaRPr>
            </a:p>
          </p:txBody>
        </p:sp>
        <p:sp>
          <p:nvSpPr>
            <p:cNvPr id="19" name="TextBox 19"/>
            <p:cNvSpPr txBox="1">
              <a:spLocks noChangeArrowheads="1"/>
            </p:cNvSpPr>
            <p:nvPr/>
          </p:nvSpPr>
          <p:spPr bwMode="auto">
            <a:xfrm>
              <a:off x="3815915" y="5035852"/>
              <a:ext cx="568325" cy="307777"/>
            </a:xfrm>
            <a:prstGeom prst="rect">
              <a:avLst/>
            </a:prstGeom>
            <a:noFill/>
            <a:ln w="9525">
              <a:noFill/>
              <a:miter lim="800000"/>
              <a:headEnd/>
              <a:tailEnd/>
            </a:ln>
          </p:spPr>
          <p:txBody>
            <a:bodyPr>
              <a:spAutoFit/>
            </a:bodyPr>
            <a:lstStyle/>
            <a:p>
              <a:r>
                <a:rPr lang="en-US" altLang="zh-CN" sz="1400" dirty="0">
                  <a:latin typeface="+mn-lt"/>
                  <a:ea typeface="+mn-ea"/>
                </a:rPr>
                <a:t>LUN</a:t>
              </a:r>
              <a:endParaRPr lang="zh-CN" altLang="en-US" sz="1400" dirty="0">
                <a:latin typeface="+mn-lt"/>
                <a:ea typeface="+mn-ea"/>
              </a:endParaRPr>
            </a:p>
          </p:txBody>
        </p:sp>
        <p:sp>
          <p:nvSpPr>
            <p:cNvPr id="20" name="TextBox 19"/>
            <p:cNvSpPr txBox="1">
              <a:spLocks noChangeArrowheads="1"/>
            </p:cNvSpPr>
            <p:nvPr/>
          </p:nvSpPr>
          <p:spPr bwMode="auto">
            <a:xfrm>
              <a:off x="2879811" y="5035852"/>
              <a:ext cx="568325" cy="307777"/>
            </a:xfrm>
            <a:prstGeom prst="rect">
              <a:avLst/>
            </a:prstGeom>
            <a:noFill/>
            <a:ln w="9525">
              <a:noFill/>
              <a:miter lim="800000"/>
              <a:headEnd/>
              <a:tailEnd/>
            </a:ln>
          </p:spPr>
          <p:txBody>
            <a:bodyPr>
              <a:spAutoFit/>
            </a:bodyPr>
            <a:lstStyle/>
            <a:p>
              <a:r>
                <a:rPr lang="en-US" altLang="zh-CN" sz="1400" dirty="0">
                  <a:latin typeface="+mn-lt"/>
                  <a:ea typeface="+mn-ea"/>
                </a:rPr>
                <a:t>LUN</a:t>
              </a:r>
              <a:endParaRPr lang="zh-CN" altLang="en-US" sz="1400" dirty="0">
                <a:latin typeface="+mn-lt"/>
                <a:ea typeface="+mn-ea"/>
              </a:endParaRPr>
            </a:p>
          </p:txBody>
        </p:sp>
        <p:sp>
          <p:nvSpPr>
            <p:cNvPr id="21" name="TextBox 19"/>
            <p:cNvSpPr txBox="1">
              <a:spLocks noChangeArrowheads="1"/>
            </p:cNvSpPr>
            <p:nvPr/>
          </p:nvSpPr>
          <p:spPr bwMode="auto">
            <a:xfrm>
              <a:off x="1871699" y="5035852"/>
              <a:ext cx="568325" cy="307777"/>
            </a:xfrm>
            <a:prstGeom prst="rect">
              <a:avLst/>
            </a:prstGeom>
            <a:noFill/>
            <a:ln w="9525">
              <a:noFill/>
              <a:miter lim="800000"/>
              <a:headEnd/>
              <a:tailEnd/>
            </a:ln>
          </p:spPr>
          <p:txBody>
            <a:bodyPr>
              <a:spAutoFit/>
            </a:bodyPr>
            <a:lstStyle/>
            <a:p>
              <a:r>
                <a:rPr lang="en-US" altLang="zh-CN" sz="1400" dirty="0">
                  <a:latin typeface="+mn-lt"/>
                  <a:ea typeface="+mn-ea"/>
                </a:rPr>
                <a:t>LUN</a:t>
              </a:r>
              <a:endParaRPr lang="zh-CN" altLang="en-US" sz="1400" dirty="0">
                <a:latin typeface="+mn-lt"/>
                <a:ea typeface="+mn-ea"/>
              </a:endParaRPr>
            </a:p>
          </p:txBody>
        </p:sp>
        <p:sp>
          <p:nvSpPr>
            <p:cNvPr id="22" name="AutoShape 29"/>
            <p:cNvSpPr>
              <a:spLocks noChangeArrowheads="1"/>
            </p:cNvSpPr>
            <p:nvPr/>
          </p:nvSpPr>
          <p:spPr bwMode="gray">
            <a:xfrm>
              <a:off x="864009" y="1617489"/>
              <a:ext cx="720725" cy="1152000"/>
            </a:xfrm>
            <a:prstGeom prst="roundRect">
              <a:avLst>
                <a:gd name="adj" fmla="val 8495"/>
              </a:avLst>
            </a:prstGeom>
            <a:solidFill>
              <a:srgbClr val="FFC000"/>
            </a:solidFill>
            <a:ln w="12700" algn="ctr">
              <a:solidFill>
                <a:srgbClr val="000000"/>
              </a:solidFill>
              <a:round/>
              <a:headEnd/>
              <a:tailEnd/>
            </a:ln>
          </p:spPr>
          <p:txBody>
            <a:bodyPr wrap="none" lIns="91422" tIns="45712" rIns="91422" bIns="45712" anchor="ctr"/>
            <a:lstStyle/>
            <a:p>
              <a:pPr algn="ctr" defTabSz="800100" eaLnBrk="1" fontAlgn="auto" hangingPunct="1">
                <a:spcBef>
                  <a:spcPct val="50000"/>
                </a:spcBef>
                <a:spcAft>
                  <a:spcPts val="0"/>
                </a:spcAft>
                <a:buFont typeface="Wingdings" pitchFamily="2" charset="2"/>
                <a:buNone/>
                <a:defRPr/>
              </a:pPr>
              <a:endParaRPr lang="en-US" altLang="ja-JP" sz="1400" b="1" kern="0" dirty="0">
                <a:latin typeface="+mn-lt"/>
                <a:ea typeface="+mn-ea"/>
                <a:cs typeface="Arial" pitchFamily="34" charset="0"/>
              </a:endParaRPr>
            </a:p>
          </p:txBody>
        </p:sp>
        <p:sp>
          <p:nvSpPr>
            <p:cNvPr id="23" name="TextBox 170"/>
            <p:cNvSpPr txBox="1">
              <a:spLocks noChangeArrowheads="1"/>
            </p:cNvSpPr>
            <p:nvPr/>
          </p:nvSpPr>
          <p:spPr bwMode="auto">
            <a:xfrm>
              <a:off x="936327" y="1725501"/>
              <a:ext cx="540000" cy="307771"/>
            </a:xfrm>
            <a:prstGeom prst="rect">
              <a:avLst/>
            </a:prstGeom>
            <a:solidFill>
              <a:srgbClr val="99CCFF"/>
            </a:solidFill>
            <a:ln w="9525">
              <a:noFill/>
              <a:miter lim="800000"/>
              <a:headEnd/>
              <a:tailEnd/>
            </a:ln>
          </p:spPr>
          <p:txBody>
            <a:bodyPr lIns="91433" tIns="45717" rIns="91433" bIns="45717">
              <a:spAutoFit/>
            </a:bodyPr>
            <a:lstStyle/>
            <a:p>
              <a:pPr algn="ctr"/>
              <a:r>
                <a:rPr lang="en-US" altLang="zh-CN" sz="1400" dirty="0">
                  <a:solidFill>
                    <a:srgbClr val="FFFFFF"/>
                  </a:solidFill>
                  <a:latin typeface="+mn-lt"/>
                  <a:ea typeface="+mn-ea"/>
                  <a:cs typeface="Arial" pitchFamily="34" charset="0"/>
                </a:rPr>
                <a:t>App</a:t>
              </a:r>
              <a:endParaRPr lang="zh-CN" altLang="en-US" sz="1400" dirty="0">
                <a:solidFill>
                  <a:srgbClr val="FFFFFF"/>
                </a:solidFill>
                <a:latin typeface="+mn-lt"/>
                <a:ea typeface="+mn-ea"/>
                <a:cs typeface="Arial" pitchFamily="34" charset="0"/>
              </a:endParaRPr>
            </a:p>
          </p:txBody>
        </p:sp>
        <p:pic>
          <p:nvPicPr>
            <p:cNvPr id="24" name="Picture 2"/>
            <p:cNvPicPr>
              <a:picLocks noChangeAspect="1" noChangeArrowheads="1"/>
            </p:cNvPicPr>
            <p:nvPr/>
          </p:nvPicPr>
          <p:blipFill>
            <a:blip r:embed="rId3" cstate="print"/>
            <a:srcRect/>
            <a:stretch>
              <a:fillRect/>
            </a:stretch>
          </p:blipFill>
          <p:spPr bwMode="auto">
            <a:xfrm>
              <a:off x="937034" y="2121545"/>
              <a:ext cx="540000" cy="523102"/>
            </a:xfrm>
            <a:prstGeom prst="rect">
              <a:avLst/>
            </a:prstGeom>
            <a:noFill/>
            <a:ln w="9525">
              <a:noFill/>
              <a:miter lim="800000"/>
              <a:headEnd/>
              <a:tailEnd/>
            </a:ln>
          </p:spPr>
        </p:pic>
        <p:grpSp>
          <p:nvGrpSpPr>
            <p:cNvPr id="25" name="组合 26"/>
            <p:cNvGrpSpPr>
              <a:grpSpLocks/>
            </p:cNvGrpSpPr>
            <p:nvPr/>
          </p:nvGrpSpPr>
          <p:grpSpPr bwMode="auto">
            <a:xfrm>
              <a:off x="2807803" y="1617489"/>
              <a:ext cx="719137" cy="1152000"/>
              <a:chOff x="1439652" y="1268760"/>
              <a:chExt cx="720080" cy="1584176"/>
            </a:xfrm>
          </p:grpSpPr>
          <p:sp>
            <p:nvSpPr>
              <p:cNvPr id="37" name="AutoShape 29"/>
              <p:cNvSpPr>
                <a:spLocks noChangeArrowheads="1"/>
              </p:cNvSpPr>
              <p:nvPr/>
            </p:nvSpPr>
            <p:spPr bwMode="gray">
              <a:xfrm>
                <a:off x="1439652" y="1268760"/>
                <a:ext cx="720080" cy="1584176"/>
              </a:xfrm>
              <a:prstGeom prst="roundRect">
                <a:avLst>
                  <a:gd name="adj" fmla="val 8495"/>
                </a:avLst>
              </a:prstGeom>
              <a:solidFill>
                <a:srgbClr val="FFC000"/>
              </a:solidFill>
              <a:ln w="12700" algn="ctr">
                <a:solidFill>
                  <a:srgbClr val="000000"/>
                </a:solidFill>
                <a:round/>
                <a:headEnd/>
                <a:tailEnd/>
              </a:ln>
            </p:spPr>
            <p:txBody>
              <a:bodyPr wrap="none" lIns="91422" tIns="45712" rIns="91422" bIns="45712" anchor="ctr"/>
              <a:lstStyle/>
              <a:p>
                <a:pPr algn="ctr" defTabSz="800100" eaLnBrk="1" fontAlgn="auto" hangingPunct="1">
                  <a:spcBef>
                    <a:spcPct val="50000"/>
                  </a:spcBef>
                  <a:spcAft>
                    <a:spcPts val="0"/>
                  </a:spcAft>
                  <a:buFont typeface="Wingdings" pitchFamily="2" charset="2"/>
                  <a:buNone/>
                  <a:defRPr/>
                </a:pPr>
                <a:endParaRPr lang="en-US" altLang="ja-JP" sz="1400" b="1" kern="0" dirty="0">
                  <a:latin typeface="+mn-lt"/>
                  <a:ea typeface="+mn-ea"/>
                  <a:cs typeface="Arial" pitchFamily="34" charset="0"/>
                </a:endParaRPr>
              </a:p>
            </p:txBody>
          </p:sp>
          <p:sp>
            <p:nvSpPr>
              <p:cNvPr id="38" name="TextBox 170"/>
              <p:cNvSpPr txBox="1">
                <a:spLocks noChangeArrowheads="1"/>
              </p:cNvSpPr>
              <p:nvPr/>
            </p:nvSpPr>
            <p:spPr bwMode="auto">
              <a:xfrm>
                <a:off x="1527091" y="1362816"/>
                <a:ext cx="540708" cy="423232"/>
              </a:xfrm>
              <a:prstGeom prst="rect">
                <a:avLst/>
              </a:prstGeom>
              <a:solidFill>
                <a:srgbClr val="99CCFF"/>
              </a:solidFill>
              <a:ln w="9525">
                <a:noFill/>
                <a:miter lim="800000"/>
                <a:headEnd/>
                <a:tailEnd/>
              </a:ln>
            </p:spPr>
            <p:txBody>
              <a:bodyPr wrap="square" lIns="91433" tIns="45717" rIns="91433" bIns="45717">
                <a:spAutoFit/>
              </a:bodyPr>
              <a:lstStyle/>
              <a:p>
                <a:pPr algn="ctr"/>
                <a:r>
                  <a:rPr lang="en-US" altLang="zh-CN" sz="1400" dirty="0">
                    <a:solidFill>
                      <a:srgbClr val="FFFFFF"/>
                    </a:solidFill>
                    <a:latin typeface="+mn-lt"/>
                    <a:ea typeface="+mn-ea"/>
                    <a:cs typeface="Arial" pitchFamily="34" charset="0"/>
                  </a:rPr>
                  <a:t>App</a:t>
                </a:r>
                <a:endParaRPr lang="zh-CN" altLang="en-US" sz="1400" dirty="0">
                  <a:solidFill>
                    <a:srgbClr val="FFFFFF"/>
                  </a:solidFill>
                  <a:latin typeface="+mn-lt"/>
                  <a:ea typeface="+mn-ea"/>
                  <a:cs typeface="Arial" pitchFamily="34" charset="0"/>
                </a:endParaRPr>
              </a:p>
            </p:txBody>
          </p:sp>
          <p:pic>
            <p:nvPicPr>
              <p:cNvPr id="39" name="图片 104" descr="22222.jpg"/>
              <p:cNvPicPr>
                <a:picLocks/>
              </p:cNvPicPr>
              <p:nvPr/>
            </p:nvPicPr>
            <p:blipFill>
              <a:blip r:embed="rId4" cstate="print"/>
              <a:srcRect/>
              <a:stretch>
                <a:fillRect/>
              </a:stretch>
            </p:blipFill>
            <p:spPr bwMode="auto">
              <a:xfrm>
                <a:off x="1511543" y="1944962"/>
                <a:ext cx="576755" cy="777671"/>
              </a:xfrm>
              <a:prstGeom prst="rect">
                <a:avLst/>
              </a:prstGeom>
              <a:noFill/>
              <a:ln w="9525">
                <a:noFill/>
                <a:miter lim="800000"/>
                <a:headEnd/>
                <a:tailEnd/>
              </a:ln>
            </p:spPr>
          </p:pic>
        </p:grpSp>
        <p:grpSp>
          <p:nvGrpSpPr>
            <p:cNvPr id="26" name="组合 26"/>
            <p:cNvGrpSpPr>
              <a:grpSpLocks/>
            </p:cNvGrpSpPr>
            <p:nvPr/>
          </p:nvGrpSpPr>
          <p:grpSpPr bwMode="auto">
            <a:xfrm>
              <a:off x="3743907" y="1614698"/>
              <a:ext cx="719137" cy="1152000"/>
              <a:chOff x="1439652" y="1268760"/>
              <a:chExt cx="720080" cy="1584176"/>
            </a:xfrm>
          </p:grpSpPr>
          <p:sp>
            <p:nvSpPr>
              <p:cNvPr id="34" name="AutoShape 29"/>
              <p:cNvSpPr>
                <a:spLocks noChangeArrowheads="1"/>
              </p:cNvSpPr>
              <p:nvPr/>
            </p:nvSpPr>
            <p:spPr bwMode="gray">
              <a:xfrm>
                <a:off x="1439652" y="1268760"/>
                <a:ext cx="720080" cy="1584176"/>
              </a:xfrm>
              <a:prstGeom prst="roundRect">
                <a:avLst>
                  <a:gd name="adj" fmla="val 8495"/>
                </a:avLst>
              </a:prstGeom>
              <a:solidFill>
                <a:srgbClr val="FFC000"/>
              </a:solidFill>
              <a:ln w="12700" algn="ctr">
                <a:solidFill>
                  <a:srgbClr val="000000"/>
                </a:solidFill>
                <a:round/>
                <a:headEnd/>
                <a:tailEnd/>
              </a:ln>
            </p:spPr>
            <p:txBody>
              <a:bodyPr wrap="none" lIns="91422" tIns="45712" rIns="91422" bIns="45712" anchor="ctr"/>
              <a:lstStyle/>
              <a:p>
                <a:pPr algn="ctr" defTabSz="800100" eaLnBrk="1" fontAlgn="auto" hangingPunct="1">
                  <a:spcBef>
                    <a:spcPct val="50000"/>
                  </a:spcBef>
                  <a:spcAft>
                    <a:spcPts val="0"/>
                  </a:spcAft>
                  <a:buFont typeface="Wingdings" pitchFamily="2" charset="2"/>
                  <a:buNone/>
                  <a:defRPr/>
                </a:pPr>
                <a:endParaRPr lang="en-US" altLang="ja-JP" sz="1400" b="1" kern="0" dirty="0">
                  <a:latin typeface="+mn-lt"/>
                  <a:ea typeface="+mn-ea"/>
                  <a:cs typeface="Arial" pitchFamily="34" charset="0"/>
                </a:endParaRPr>
              </a:p>
            </p:txBody>
          </p:sp>
          <p:sp>
            <p:nvSpPr>
              <p:cNvPr id="35" name="TextBox 170"/>
              <p:cNvSpPr txBox="1">
                <a:spLocks noChangeArrowheads="1"/>
              </p:cNvSpPr>
              <p:nvPr/>
            </p:nvSpPr>
            <p:spPr bwMode="auto">
              <a:xfrm>
                <a:off x="1527091" y="1362816"/>
                <a:ext cx="540708" cy="423232"/>
              </a:xfrm>
              <a:prstGeom prst="rect">
                <a:avLst/>
              </a:prstGeom>
              <a:solidFill>
                <a:srgbClr val="99CCFF"/>
              </a:solidFill>
              <a:ln w="9525">
                <a:noFill/>
                <a:miter lim="800000"/>
                <a:headEnd/>
                <a:tailEnd/>
              </a:ln>
            </p:spPr>
            <p:txBody>
              <a:bodyPr wrap="square" lIns="91433" tIns="45717" rIns="91433" bIns="45717">
                <a:spAutoFit/>
              </a:bodyPr>
              <a:lstStyle/>
              <a:p>
                <a:pPr algn="ctr"/>
                <a:r>
                  <a:rPr lang="en-US" altLang="zh-CN" sz="1400" dirty="0">
                    <a:solidFill>
                      <a:srgbClr val="FFFFFF"/>
                    </a:solidFill>
                    <a:latin typeface="+mn-lt"/>
                    <a:ea typeface="+mn-ea"/>
                    <a:cs typeface="Arial" pitchFamily="34" charset="0"/>
                  </a:rPr>
                  <a:t>App</a:t>
                </a:r>
                <a:endParaRPr lang="zh-CN" altLang="en-US" sz="1400" dirty="0">
                  <a:solidFill>
                    <a:srgbClr val="FFFFFF"/>
                  </a:solidFill>
                  <a:latin typeface="+mn-lt"/>
                  <a:ea typeface="+mn-ea"/>
                  <a:cs typeface="Arial" pitchFamily="34" charset="0"/>
                </a:endParaRPr>
              </a:p>
            </p:txBody>
          </p:sp>
          <p:pic>
            <p:nvPicPr>
              <p:cNvPr id="36" name="图片 104" descr="22222.jpg"/>
              <p:cNvPicPr>
                <a:picLocks/>
              </p:cNvPicPr>
              <p:nvPr/>
            </p:nvPicPr>
            <p:blipFill>
              <a:blip r:embed="rId4" cstate="print"/>
              <a:srcRect/>
              <a:stretch>
                <a:fillRect/>
              </a:stretch>
            </p:blipFill>
            <p:spPr bwMode="auto">
              <a:xfrm>
                <a:off x="1511543" y="1944962"/>
                <a:ext cx="576755" cy="777671"/>
              </a:xfrm>
              <a:prstGeom prst="rect">
                <a:avLst/>
              </a:prstGeom>
              <a:noFill/>
              <a:ln w="9525">
                <a:noFill/>
                <a:miter lim="800000"/>
                <a:headEnd/>
                <a:tailEnd/>
              </a:ln>
            </p:spPr>
          </p:pic>
        </p:grpSp>
        <p:sp>
          <p:nvSpPr>
            <p:cNvPr id="27" name="AutoShape 29"/>
            <p:cNvSpPr>
              <a:spLocks noChangeArrowheads="1"/>
            </p:cNvSpPr>
            <p:nvPr/>
          </p:nvSpPr>
          <p:spPr bwMode="gray">
            <a:xfrm>
              <a:off x="1799691" y="1617489"/>
              <a:ext cx="720725" cy="1152000"/>
            </a:xfrm>
            <a:prstGeom prst="roundRect">
              <a:avLst>
                <a:gd name="adj" fmla="val 8495"/>
              </a:avLst>
            </a:prstGeom>
            <a:solidFill>
              <a:srgbClr val="FFC000"/>
            </a:solidFill>
            <a:ln w="12700" algn="ctr">
              <a:solidFill>
                <a:srgbClr val="000000"/>
              </a:solidFill>
              <a:round/>
              <a:headEnd/>
              <a:tailEnd/>
            </a:ln>
          </p:spPr>
          <p:txBody>
            <a:bodyPr wrap="none" lIns="91422" tIns="45712" rIns="91422" bIns="45712" anchor="ctr"/>
            <a:lstStyle/>
            <a:p>
              <a:pPr algn="ctr" defTabSz="800100" eaLnBrk="1" fontAlgn="auto" hangingPunct="1">
                <a:spcBef>
                  <a:spcPct val="50000"/>
                </a:spcBef>
                <a:spcAft>
                  <a:spcPts val="0"/>
                </a:spcAft>
                <a:buFont typeface="Wingdings" pitchFamily="2" charset="2"/>
                <a:buNone/>
                <a:defRPr/>
              </a:pPr>
              <a:endParaRPr lang="en-US" altLang="ja-JP" sz="1400" b="1" kern="0" dirty="0">
                <a:latin typeface="+mn-lt"/>
                <a:ea typeface="+mn-ea"/>
                <a:cs typeface="Arial" pitchFamily="34" charset="0"/>
              </a:endParaRPr>
            </a:p>
          </p:txBody>
        </p:sp>
        <p:sp>
          <p:nvSpPr>
            <p:cNvPr id="28" name="TextBox 170"/>
            <p:cNvSpPr txBox="1">
              <a:spLocks noChangeArrowheads="1"/>
            </p:cNvSpPr>
            <p:nvPr/>
          </p:nvSpPr>
          <p:spPr bwMode="auto">
            <a:xfrm>
              <a:off x="1872009" y="1725501"/>
              <a:ext cx="540000" cy="307771"/>
            </a:xfrm>
            <a:prstGeom prst="rect">
              <a:avLst/>
            </a:prstGeom>
            <a:solidFill>
              <a:srgbClr val="99CCFF"/>
            </a:solidFill>
            <a:ln w="9525">
              <a:noFill/>
              <a:miter lim="800000"/>
              <a:headEnd/>
              <a:tailEnd/>
            </a:ln>
          </p:spPr>
          <p:txBody>
            <a:bodyPr lIns="91433" tIns="45717" rIns="91433" bIns="45717">
              <a:spAutoFit/>
            </a:bodyPr>
            <a:lstStyle/>
            <a:p>
              <a:pPr algn="ctr"/>
              <a:r>
                <a:rPr lang="en-US" altLang="zh-CN" sz="1400" dirty="0">
                  <a:solidFill>
                    <a:srgbClr val="FFFFFF"/>
                  </a:solidFill>
                  <a:latin typeface="+mn-lt"/>
                  <a:ea typeface="+mn-ea"/>
                  <a:cs typeface="Arial" pitchFamily="34" charset="0"/>
                </a:rPr>
                <a:t>App</a:t>
              </a:r>
              <a:endParaRPr lang="zh-CN" altLang="en-US" sz="1400" dirty="0">
                <a:solidFill>
                  <a:srgbClr val="FFFFFF"/>
                </a:solidFill>
                <a:latin typeface="+mn-lt"/>
                <a:ea typeface="+mn-ea"/>
                <a:cs typeface="Arial" pitchFamily="34" charset="0"/>
              </a:endParaRPr>
            </a:p>
          </p:txBody>
        </p:sp>
        <p:pic>
          <p:nvPicPr>
            <p:cNvPr id="29" name="Picture 2"/>
            <p:cNvPicPr>
              <a:picLocks noChangeAspect="1" noChangeArrowheads="1"/>
            </p:cNvPicPr>
            <p:nvPr/>
          </p:nvPicPr>
          <p:blipFill>
            <a:blip r:embed="rId3" cstate="print"/>
            <a:srcRect/>
            <a:stretch>
              <a:fillRect/>
            </a:stretch>
          </p:blipFill>
          <p:spPr bwMode="auto">
            <a:xfrm>
              <a:off x="1872716" y="2121545"/>
              <a:ext cx="540000" cy="523102"/>
            </a:xfrm>
            <a:prstGeom prst="rect">
              <a:avLst/>
            </a:prstGeom>
            <a:noFill/>
            <a:ln w="9525">
              <a:noFill/>
              <a:miter lim="800000"/>
              <a:headEnd/>
              <a:tailEnd/>
            </a:ln>
          </p:spPr>
        </p:pic>
        <p:cxnSp>
          <p:nvCxnSpPr>
            <p:cNvPr id="30" name="直接箭头连接符 29"/>
            <p:cNvCxnSpPr>
              <a:endCxn id="10" idx="1"/>
            </p:cNvCxnSpPr>
            <p:nvPr/>
          </p:nvCxnSpPr>
          <p:spPr bwMode="auto">
            <a:xfrm flipH="1">
              <a:off x="2159691" y="2766826"/>
              <a:ext cx="13498" cy="2157041"/>
            </a:xfrm>
            <a:prstGeom prst="straightConnector1">
              <a:avLst/>
            </a:prstGeom>
            <a:ln w="28575">
              <a:solidFill>
                <a:srgbClr val="00B0F0"/>
              </a:solidFill>
              <a:tailEnd type="arrow"/>
            </a:ln>
            <a:extLst/>
          </p:spPr>
          <p:style>
            <a:lnRef idx="1">
              <a:schemeClr val="accent4"/>
            </a:lnRef>
            <a:fillRef idx="0">
              <a:schemeClr val="accent4"/>
            </a:fillRef>
            <a:effectRef idx="0">
              <a:schemeClr val="accent4"/>
            </a:effectRef>
            <a:fontRef idx="minor">
              <a:schemeClr val="tx1"/>
            </a:fontRef>
          </p:style>
        </p:cxnSp>
        <p:cxnSp>
          <p:nvCxnSpPr>
            <p:cNvPr id="31" name="直接箭头连接符 30"/>
            <p:cNvCxnSpPr>
              <a:stCxn id="37" idx="2"/>
              <a:endCxn id="11" idx="1"/>
            </p:cNvCxnSpPr>
            <p:nvPr/>
          </p:nvCxnSpPr>
          <p:spPr bwMode="auto">
            <a:xfrm>
              <a:off x="3167372" y="2769489"/>
              <a:ext cx="511" cy="2046378"/>
            </a:xfrm>
            <a:prstGeom prst="straightConnector1">
              <a:avLst/>
            </a:prstGeom>
            <a:ln w="28575">
              <a:solidFill>
                <a:srgbClr val="00B0F0"/>
              </a:solidFill>
              <a:tailEnd type="arrow"/>
            </a:ln>
            <a:extLst/>
          </p:spPr>
          <p:style>
            <a:lnRef idx="1">
              <a:schemeClr val="accent4"/>
            </a:lnRef>
            <a:fillRef idx="0">
              <a:schemeClr val="accent4"/>
            </a:fillRef>
            <a:effectRef idx="0">
              <a:schemeClr val="accent4"/>
            </a:effectRef>
            <a:fontRef idx="minor">
              <a:schemeClr val="tx1"/>
            </a:fontRef>
          </p:style>
        </p:cxnSp>
        <p:sp>
          <p:nvSpPr>
            <p:cNvPr id="32" name="TextBox 23"/>
            <p:cNvSpPr txBox="1">
              <a:spLocks noChangeArrowheads="1"/>
            </p:cNvSpPr>
            <p:nvPr/>
          </p:nvSpPr>
          <p:spPr bwMode="auto">
            <a:xfrm>
              <a:off x="3131839" y="3990962"/>
              <a:ext cx="755650" cy="307975"/>
            </a:xfrm>
            <a:prstGeom prst="rect">
              <a:avLst/>
            </a:prstGeom>
            <a:noFill/>
            <a:ln w="9525">
              <a:noFill/>
              <a:miter lim="800000"/>
              <a:headEnd/>
              <a:tailEnd/>
            </a:ln>
          </p:spPr>
          <p:txBody>
            <a:bodyPr>
              <a:spAutoFit/>
            </a:bodyPr>
            <a:lstStyle/>
            <a:p>
              <a:r>
                <a:rPr lang="en-US" altLang="zh-CN" sz="1400" dirty="0">
                  <a:solidFill>
                    <a:srgbClr val="0070C0"/>
                  </a:solidFill>
                  <a:latin typeface="+mn-lt"/>
                  <a:ea typeface="+mn-ea"/>
                </a:rPr>
                <a:t>SCSI</a:t>
              </a:r>
              <a:endParaRPr lang="zh-CN" altLang="en-US" sz="1400" dirty="0">
                <a:solidFill>
                  <a:srgbClr val="0070C0"/>
                </a:solidFill>
                <a:latin typeface="+mn-lt"/>
                <a:ea typeface="+mn-ea"/>
              </a:endParaRPr>
            </a:p>
          </p:txBody>
        </p:sp>
        <p:sp>
          <p:nvSpPr>
            <p:cNvPr id="33" name="TextBox 23"/>
            <p:cNvSpPr txBox="1">
              <a:spLocks noChangeArrowheads="1"/>
            </p:cNvSpPr>
            <p:nvPr/>
          </p:nvSpPr>
          <p:spPr bwMode="auto">
            <a:xfrm>
              <a:off x="2159731" y="3990962"/>
              <a:ext cx="755650" cy="307975"/>
            </a:xfrm>
            <a:prstGeom prst="rect">
              <a:avLst/>
            </a:prstGeom>
            <a:noFill/>
            <a:ln w="9525">
              <a:noFill/>
              <a:miter lim="800000"/>
              <a:headEnd/>
              <a:tailEnd/>
            </a:ln>
          </p:spPr>
          <p:txBody>
            <a:bodyPr>
              <a:spAutoFit/>
            </a:bodyPr>
            <a:lstStyle/>
            <a:p>
              <a:r>
                <a:rPr lang="en-US" altLang="zh-CN" sz="1400" dirty="0">
                  <a:solidFill>
                    <a:srgbClr val="0070C0"/>
                  </a:solidFill>
                  <a:latin typeface="+mn-lt"/>
                  <a:ea typeface="+mn-ea"/>
                </a:rPr>
                <a:t>SCSI</a:t>
              </a:r>
              <a:endParaRPr lang="zh-CN" altLang="en-US" sz="1400" dirty="0">
                <a:solidFill>
                  <a:srgbClr val="0070C0"/>
                </a:solidFill>
                <a:latin typeface="+mn-lt"/>
                <a:ea typeface="+mn-ea"/>
              </a:endParaRPr>
            </a:p>
          </p:txBody>
        </p:sp>
      </p:grpSp>
    </p:spTree>
    <p:extLst>
      <p:ext uri="{BB962C8B-B14F-4D97-AF65-F5344CB8AC3E}">
        <p14:creationId xmlns:p14="http://schemas.microsoft.com/office/powerpoint/2010/main" val="12347917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设置虚拟机磁盘</a:t>
            </a:r>
            <a:r>
              <a:rPr lang="en-US" altLang="zh-CN" smtClean="0"/>
              <a:t>IO</a:t>
            </a:r>
            <a:r>
              <a:rPr lang="zh-CN" altLang="en-US" smtClean="0"/>
              <a:t>上限</a:t>
            </a:r>
            <a:endParaRPr lang="zh-CN" altLang="en-US" dirty="0"/>
          </a:p>
        </p:txBody>
      </p:sp>
      <p:sp>
        <p:nvSpPr>
          <p:cNvPr id="62" name="文本占位符 61"/>
          <p:cNvSpPr>
            <a:spLocks noGrp="1"/>
          </p:cNvSpPr>
          <p:nvPr>
            <p:ph type="body" sz="quarter" idx="10"/>
          </p:nvPr>
        </p:nvSpPr>
        <p:spPr>
          <a:xfrm>
            <a:off x="732747" y="1285875"/>
            <a:ext cx="3857155" cy="4860925"/>
          </a:xfrm>
        </p:spPr>
        <p:txBody>
          <a:bodyPr/>
          <a:lstStyle/>
          <a:p>
            <a:r>
              <a:rPr lang="zh-CN" altLang="en-US" sz="1800" dirty="0"/>
              <a:t>特性功能：</a:t>
            </a:r>
          </a:p>
          <a:p>
            <a:pPr lvl="1"/>
            <a:r>
              <a:rPr lang="zh-CN" altLang="en-US" sz="1600" dirty="0"/>
              <a:t>支持查询虚拟机各磁盘实时的</a:t>
            </a:r>
            <a:r>
              <a:rPr lang="en-US" altLang="zh-CN" sz="1600" dirty="0"/>
              <a:t>IO</a:t>
            </a:r>
            <a:r>
              <a:rPr lang="zh-CN" altLang="en-US" sz="1600" dirty="0" smtClean="0"/>
              <a:t>数据。</a:t>
            </a:r>
            <a:endParaRPr lang="zh-CN" altLang="en-US" sz="1600" dirty="0"/>
          </a:p>
          <a:p>
            <a:pPr lvl="1"/>
            <a:r>
              <a:rPr lang="zh-CN" altLang="en-US" sz="1600" dirty="0"/>
              <a:t>支持设置磁盘的最大</a:t>
            </a:r>
            <a:r>
              <a:rPr lang="en-US" altLang="zh-CN" sz="1600" dirty="0"/>
              <a:t>BPS</a:t>
            </a:r>
            <a:r>
              <a:rPr lang="zh-CN" altLang="en-US" sz="1600" dirty="0"/>
              <a:t>（每秒读写字节数）和最大</a:t>
            </a:r>
            <a:r>
              <a:rPr lang="en-US" altLang="zh-CN" sz="1600" dirty="0"/>
              <a:t>IOPS</a:t>
            </a:r>
            <a:r>
              <a:rPr lang="zh-CN" altLang="en-US" sz="1600" dirty="0"/>
              <a:t>（每秒处理</a:t>
            </a:r>
            <a:r>
              <a:rPr lang="en-US" altLang="zh-CN" sz="1600" dirty="0"/>
              <a:t>IO</a:t>
            </a:r>
            <a:r>
              <a:rPr lang="zh-CN" altLang="en-US" sz="1600" dirty="0"/>
              <a:t>个数</a:t>
            </a:r>
            <a:r>
              <a:rPr lang="zh-CN" altLang="en-US" sz="1600" dirty="0" smtClean="0"/>
              <a:t>）。</a:t>
            </a:r>
            <a:endParaRPr lang="zh-CN" altLang="en-US" sz="1600" dirty="0"/>
          </a:p>
          <a:p>
            <a:pPr lvl="1"/>
            <a:r>
              <a:rPr lang="zh-CN" altLang="en-US" sz="1600" dirty="0"/>
              <a:t>所有存储类型的虚拟机，都能设置</a:t>
            </a:r>
            <a:r>
              <a:rPr lang="en-US" altLang="zh-CN" sz="1600" dirty="0"/>
              <a:t>IO</a:t>
            </a:r>
            <a:r>
              <a:rPr lang="zh-CN" altLang="en-US" sz="1600" dirty="0"/>
              <a:t>上限值，该设置在</a:t>
            </a:r>
            <a:r>
              <a:rPr lang="en-US" altLang="zh-CN" sz="1600" dirty="0" err="1"/>
              <a:t>pvdriver</a:t>
            </a:r>
            <a:r>
              <a:rPr lang="zh-CN" altLang="en-US" sz="1600" dirty="0"/>
              <a:t>运行时</a:t>
            </a:r>
            <a:r>
              <a:rPr lang="zh-CN" altLang="en-US" sz="1600" dirty="0" smtClean="0"/>
              <a:t>生效。</a:t>
            </a:r>
            <a:endParaRPr lang="zh-CN" altLang="en-US" sz="1600" dirty="0"/>
          </a:p>
          <a:p>
            <a:r>
              <a:rPr lang="zh-CN" altLang="en-US" sz="1800" dirty="0"/>
              <a:t>适用场景：</a:t>
            </a:r>
          </a:p>
          <a:p>
            <a:pPr lvl="1"/>
            <a:r>
              <a:rPr lang="zh-CN" altLang="en-US" sz="1600" dirty="0"/>
              <a:t>设置非重要虚拟机磁盘的</a:t>
            </a:r>
            <a:r>
              <a:rPr lang="en-US" altLang="zh-CN" sz="1600" dirty="0"/>
              <a:t>IO</a:t>
            </a:r>
            <a:r>
              <a:rPr lang="zh-CN" altLang="en-US" sz="1600" dirty="0"/>
              <a:t>上限，保证在这些虚拟机业务量大时，不会影响到重要的虚拟机</a:t>
            </a:r>
            <a:r>
              <a:rPr lang="zh-CN" altLang="en-US" sz="1600" dirty="0" smtClean="0"/>
              <a:t>业务。</a:t>
            </a:r>
            <a:endParaRPr lang="zh-CN" altLang="en-US" sz="1600" dirty="0"/>
          </a:p>
          <a:p>
            <a:endParaRPr lang="en-US" sz="1800" dirty="0"/>
          </a:p>
        </p:txBody>
      </p:sp>
      <p:sp>
        <p:nvSpPr>
          <p:cNvPr id="5" name="矩形 4"/>
          <p:cNvSpPr/>
          <p:nvPr/>
        </p:nvSpPr>
        <p:spPr>
          <a:xfrm>
            <a:off x="4572000" y="1376362"/>
            <a:ext cx="4032250" cy="401072"/>
          </a:xfrm>
          <a:prstGeom prst="rect">
            <a:avLst/>
          </a:prstGeom>
        </p:spPr>
        <p:txBody>
          <a:bodyPr wrap="square">
            <a:spAutoFit/>
          </a:bodyPr>
          <a:lstStyle/>
          <a:p>
            <a:pPr marL="301625" indent="-301625" defTabSz="801688" eaLnBrk="0" fontAlgn="base" hangingPunct="0">
              <a:lnSpc>
                <a:spcPct val="140000"/>
              </a:lnSpc>
              <a:spcBef>
                <a:spcPct val="30000"/>
              </a:spcBef>
              <a:buClr>
                <a:srgbClr val="808080"/>
              </a:buClr>
              <a:buSzPct val="60000"/>
              <a:buFont typeface="Wingdings" pitchFamily="2" charset="2"/>
              <a:buChar char="l"/>
            </a:pPr>
            <a:endParaRPr lang="zh-CN" altLang="en-US" sz="1600" dirty="0">
              <a:latin typeface="+mn-lt"/>
              <a:ea typeface="+mn-ea"/>
            </a:endParaRPr>
          </a:p>
        </p:txBody>
      </p:sp>
      <p:grpSp>
        <p:nvGrpSpPr>
          <p:cNvPr id="6" name="组合 5"/>
          <p:cNvGrpSpPr/>
          <p:nvPr/>
        </p:nvGrpSpPr>
        <p:grpSpPr>
          <a:xfrm>
            <a:off x="4680012" y="1520788"/>
            <a:ext cx="3924436" cy="4543889"/>
            <a:chOff x="755576" y="1520788"/>
            <a:chExt cx="3924436" cy="4543889"/>
          </a:xfrm>
        </p:grpSpPr>
        <p:sp>
          <p:nvSpPr>
            <p:cNvPr id="7" name="矩形 6"/>
            <p:cNvSpPr/>
            <p:nvPr/>
          </p:nvSpPr>
          <p:spPr bwMode="auto">
            <a:xfrm>
              <a:off x="1115616" y="3429000"/>
              <a:ext cx="3276364" cy="1764196"/>
            </a:xfrm>
            <a:prstGeom prst="rect">
              <a:avLst/>
            </a:prstGeom>
            <a:solidFill>
              <a:srgbClr val="FFCC66"/>
            </a:solidFill>
            <a:ln w="9525">
              <a:noFill/>
              <a:miter lim="800000"/>
              <a:headEnd/>
              <a:tailEnd/>
            </a:ln>
          </p:spPr>
          <p:txBody>
            <a:bodyPr wrap="none" anchor="ctr"/>
            <a:lstStyle/>
            <a:p>
              <a:pPr eaLnBrk="1" hangingPunct="1"/>
              <a:endParaRPr lang="zh-CN" altLang="en-US">
                <a:solidFill>
                  <a:srgbClr val="000000"/>
                </a:solidFill>
                <a:latin typeface="+mn-lt"/>
                <a:ea typeface="+mn-ea"/>
              </a:endParaRPr>
            </a:p>
          </p:txBody>
        </p:sp>
        <p:sp>
          <p:nvSpPr>
            <p:cNvPr id="8" name="圆角矩形 7"/>
            <p:cNvSpPr/>
            <p:nvPr/>
          </p:nvSpPr>
          <p:spPr bwMode="auto">
            <a:xfrm>
              <a:off x="1187624" y="3645024"/>
              <a:ext cx="3096344" cy="1440160"/>
            </a:xfrm>
            <a:prstGeom prst="roundRect">
              <a:avLst/>
            </a:prstGeom>
            <a:solidFill>
              <a:srgbClr val="CCFF99"/>
            </a:solidFill>
            <a:ln w="9525">
              <a:noFill/>
              <a:miter lim="800000"/>
              <a:headEnd/>
              <a:tailEnd/>
            </a:ln>
          </p:spPr>
          <p:txBody>
            <a:bodyPr wrap="none" anchor="ctr"/>
            <a:lstStyle/>
            <a:p>
              <a:pPr eaLnBrk="1" hangingPunct="1"/>
              <a:endParaRPr lang="zh-CN" altLang="en-US">
                <a:solidFill>
                  <a:srgbClr val="000000"/>
                </a:solidFill>
                <a:latin typeface="+mn-lt"/>
                <a:ea typeface="+mn-ea"/>
              </a:endParaRPr>
            </a:p>
          </p:txBody>
        </p:sp>
        <p:sp>
          <p:nvSpPr>
            <p:cNvPr id="9" name="矩形 8"/>
            <p:cNvSpPr/>
            <p:nvPr/>
          </p:nvSpPr>
          <p:spPr bwMode="auto">
            <a:xfrm>
              <a:off x="755576" y="1520788"/>
              <a:ext cx="1188132" cy="1548172"/>
            </a:xfrm>
            <a:prstGeom prst="rect">
              <a:avLst/>
            </a:prstGeom>
            <a:solidFill>
              <a:srgbClr val="FFCC66"/>
            </a:solidFill>
            <a:ln w="9525">
              <a:noFill/>
              <a:miter lim="800000"/>
              <a:headEnd/>
              <a:tailEnd/>
            </a:ln>
          </p:spPr>
          <p:txBody>
            <a:bodyPr wrap="none" anchor="ctr"/>
            <a:lstStyle/>
            <a:p>
              <a:pPr eaLnBrk="1" hangingPunct="1"/>
              <a:endParaRPr lang="zh-CN" altLang="en-US">
                <a:solidFill>
                  <a:srgbClr val="000000"/>
                </a:solidFill>
                <a:latin typeface="+mn-lt"/>
                <a:ea typeface="+mn-ea"/>
              </a:endParaRPr>
            </a:p>
          </p:txBody>
        </p:sp>
        <p:sp>
          <p:nvSpPr>
            <p:cNvPr id="10" name="圆角矩形 9"/>
            <p:cNvSpPr/>
            <p:nvPr/>
          </p:nvSpPr>
          <p:spPr bwMode="auto">
            <a:xfrm>
              <a:off x="935596" y="1880828"/>
              <a:ext cx="828092" cy="9001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fontAlgn="t" hangingPunct="1"/>
              <a:endParaRPr lang="zh-CN" altLang="en-US">
                <a:latin typeface="+mn-lt"/>
                <a:ea typeface="+mn-ea"/>
              </a:endParaRPr>
            </a:p>
          </p:txBody>
        </p:sp>
        <p:sp>
          <p:nvSpPr>
            <p:cNvPr id="11" name="圆角矩形 10"/>
            <p:cNvSpPr/>
            <p:nvPr/>
          </p:nvSpPr>
          <p:spPr bwMode="auto">
            <a:xfrm>
              <a:off x="1007604" y="1736118"/>
              <a:ext cx="684076" cy="25152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fontAlgn="t" hangingPunct="1"/>
              <a:r>
                <a:rPr lang="zh-CN" altLang="en-US" sz="1200" dirty="0" smtClean="0">
                  <a:latin typeface="+mn-lt"/>
                  <a:ea typeface="+mn-ea"/>
                </a:rPr>
                <a:t>业务</a:t>
              </a:r>
              <a:r>
                <a:rPr lang="en-US" altLang="zh-CN" sz="1200" dirty="0" smtClean="0">
                  <a:latin typeface="+mn-lt"/>
                  <a:ea typeface="+mn-ea"/>
                </a:rPr>
                <a:t>IO</a:t>
              </a:r>
              <a:endParaRPr lang="zh-CN" altLang="en-US" sz="1200" dirty="0">
                <a:latin typeface="+mn-lt"/>
                <a:ea typeface="+mn-ea"/>
              </a:endParaRPr>
            </a:p>
          </p:txBody>
        </p:sp>
        <p:sp>
          <p:nvSpPr>
            <p:cNvPr id="12" name="圆角矩形 11"/>
            <p:cNvSpPr/>
            <p:nvPr/>
          </p:nvSpPr>
          <p:spPr bwMode="auto">
            <a:xfrm>
              <a:off x="899592" y="2566671"/>
              <a:ext cx="900100" cy="331565"/>
            </a:xfrm>
            <a:prstGeom prst="roundRect">
              <a:avLst/>
            </a:prstGeom>
            <a:solidFill>
              <a:srgbClr val="669900"/>
            </a:solidFill>
            <a:ln w="9525">
              <a:noFill/>
              <a:miter lim="800000"/>
              <a:headEnd/>
              <a:tailEnd/>
            </a:ln>
          </p:spPr>
          <p:txBody>
            <a:bodyPr wrap="none" anchor="ctr"/>
            <a:lstStyle/>
            <a:p>
              <a:pPr algn="ctr" eaLnBrk="1" hangingPunct="1"/>
              <a:r>
                <a:rPr lang="en-US" altLang="zh-CN" sz="1200" dirty="0" smtClean="0">
                  <a:solidFill>
                    <a:srgbClr val="000000"/>
                  </a:solidFill>
                  <a:latin typeface="+mn-lt"/>
                  <a:ea typeface="+mn-ea"/>
                </a:rPr>
                <a:t>Block fronted</a:t>
              </a:r>
            </a:p>
            <a:p>
              <a:pPr algn="ctr" eaLnBrk="1" hangingPunct="1"/>
              <a:r>
                <a:rPr lang="en-US" altLang="zh-CN" sz="1200" dirty="0" smtClean="0">
                  <a:solidFill>
                    <a:srgbClr val="000000"/>
                  </a:solidFill>
                  <a:latin typeface="+mn-lt"/>
                  <a:ea typeface="+mn-ea"/>
                </a:rPr>
                <a:t>driver</a:t>
              </a:r>
              <a:endParaRPr lang="zh-CN" altLang="en-US" sz="1200" dirty="0">
                <a:solidFill>
                  <a:srgbClr val="000000"/>
                </a:solidFill>
                <a:latin typeface="+mn-lt"/>
                <a:ea typeface="+mn-ea"/>
              </a:endParaRPr>
            </a:p>
          </p:txBody>
        </p:sp>
        <p:sp>
          <p:nvSpPr>
            <p:cNvPr id="13" name="TextBox 12"/>
            <p:cNvSpPr txBox="1"/>
            <p:nvPr/>
          </p:nvSpPr>
          <p:spPr bwMode="auto">
            <a:xfrm>
              <a:off x="1223628" y="2060848"/>
              <a:ext cx="612068" cy="461659"/>
            </a:xfrm>
            <a:prstGeom prst="rect">
              <a:avLst/>
            </a:prstGeom>
            <a:noFill/>
            <a:ln w="9525">
              <a:noFill/>
              <a:miter lim="800000"/>
              <a:headEnd/>
              <a:tailEnd/>
            </a:ln>
          </p:spPr>
          <p:txBody>
            <a:bodyPr wrap="square" lIns="91433" tIns="45717" rIns="91433" bIns="45717" rtlCol="0">
              <a:spAutoFit/>
            </a:bodyPr>
            <a:lstStyle/>
            <a:p>
              <a:pPr algn="ctr"/>
              <a:r>
                <a:rPr lang="en-US" altLang="zh-CN" sz="1200" dirty="0" err="1" smtClean="0">
                  <a:latin typeface="+mn-lt"/>
                  <a:ea typeface="+mn-ea"/>
                  <a:cs typeface="Arial" pitchFamily="34" charset="0"/>
                </a:rPr>
                <a:t>Guset</a:t>
              </a:r>
              <a:r>
                <a:rPr lang="en-US" altLang="zh-CN" sz="1200" dirty="0" smtClean="0">
                  <a:latin typeface="+mn-lt"/>
                  <a:ea typeface="+mn-ea"/>
                  <a:cs typeface="Arial" pitchFamily="34" charset="0"/>
                </a:rPr>
                <a:t> OS</a:t>
              </a:r>
              <a:endParaRPr lang="zh-CN" altLang="en-US" sz="1200" dirty="0">
                <a:latin typeface="+mn-lt"/>
                <a:ea typeface="+mn-ea"/>
                <a:cs typeface="Arial" pitchFamily="34" charset="0"/>
              </a:endParaRPr>
            </a:p>
          </p:txBody>
        </p:sp>
        <p:cxnSp>
          <p:nvCxnSpPr>
            <p:cNvPr id="14" name="直接箭头连接符 13"/>
            <p:cNvCxnSpPr/>
            <p:nvPr/>
          </p:nvCxnSpPr>
          <p:spPr bwMode="auto">
            <a:xfrm>
              <a:off x="1259632" y="1952836"/>
              <a:ext cx="0" cy="720080"/>
            </a:xfrm>
            <a:prstGeom prst="straightConnector1">
              <a:avLst/>
            </a:prstGeom>
            <a:solidFill>
              <a:schemeClr val="accent1"/>
            </a:solidFill>
            <a:ln w="12700" cap="flat" cmpd="sng" algn="ctr">
              <a:solidFill>
                <a:srgbClr val="EE0000"/>
              </a:solidFill>
              <a:prstDash val="solid"/>
              <a:round/>
              <a:headEnd type="arrow"/>
              <a:tailEnd type="arrow"/>
            </a:ln>
            <a:effectLst/>
          </p:spPr>
        </p:cxnSp>
        <p:sp>
          <p:nvSpPr>
            <p:cNvPr id="15" name="TextBox 14"/>
            <p:cNvSpPr txBox="1"/>
            <p:nvPr/>
          </p:nvSpPr>
          <p:spPr bwMode="auto">
            <a:xfrm>
              <a:off x="899592" y="1520788"/>
              <a:ext cx="936104" cy="276993"/>
            </a:xfrm>
            <a:prstGeom prst="rect">
              <a:avLst/>
            </a:prstGeom>
            <a:noFill/>
            <a:ln w="9525">
              <a:noFill/>
              <a:miter lim="800000"/>
              <a:headEnd/>
              <a:tailEnd/>
            </a:ln>
          </p:spPr>
          <p:txBody>
            <a:bodyPr wrap="square" lIns="91433" tIns="45717" rIns="91433" bIns="45717" rtlCol="0">
              <a:spAutoFit/>
            </a:bodyPr>
            <a:lstStyle/>
            <a:p>
              <a:pPr algn="ctr"/>
              <a:r>
                <a:rPr lang="en-US" altLang="zh-CN" sz="1200" dirty="0" smtClean="0">
                  <a:latin typeface="+mn-lt"/>
                  <a:ea typeface="+mn-ea"/>
                  <a:cs typeface="Arial" pitchFamily="34" charset="0"/>
                </a:rPr>
                <a:t>Guest 1</a:t>
              </a:r>
              <a:endParaRPr lang="zh-CN" altLang="en-US" sz="1200" dirty="0">
                <a:latin typeface="+mn-lt"/>
                <a:ea typeface="+mn-ea"/>
                <a:cs typeface="Arial" pitchFamily="34" charset="0"/>
              </a:endParaRPr>
            </a:p>
          </p:txBody>
        </p:sp>
        <p:sp>
          <p:nvSpPr>
            <p:cNvPr id="16" name="矩形 15"/>
            <p:cNvSpPr/>
            <p:nvPr/>
          </p:nvSpPr>
          <p:spPr bwMode="auto">
            <a:xfrm>
              <a:off x="2123728" y="1520788"/>
              <a:ext cx="1188132" cy="1548172"/>
            </a:xfrm>
            <a:prstGeom prst="rect">
              <a:avLst/>
            </a:prstGeom>
            <a:solidFill>
              <a:srgbClr val="FFCC66"/>
            </a:solidFill>
            <a:ln w="9525">
              <a:noFill/>
              <a:miter lim="800000"/>
              <a:headEnd/>
              <a:tailEnd/>
            </a:ln>
          </p:spPr>
          <p:txBody>
            <a:bodyPr wrap="none" anchor="ctr"/>
            <a:lstStyle/>
            <a:p>
              <a:pPr eaLnBrk="1" hangingPunct="1"/>
              <a:endParaRPr lang="zh-CN" altLang="en-US">
                <a:solidFill>
                  <a:srgbClr val="000000"/>
                </a:solidFill>
                <a:latin typeface="+mn-lt"/>
                <a:ea typeface="+mn-ea"/>
              </a:endParaRPr>
            </a:p>
          </p:txBody>
        </p:sp>
        <p:sp>
          <p:nvSpPr>
            <p:cNvPr id="17" name="圆角矩形 16"/>
            <p:cNvSpPr/>
            <p:nvPr/>
          </p:nvSpPr>
          <p:spPr bwMode="auto">
            <a:xfrm>
              <a:off x="2303748" y="1880828"/>
              <a:ext cx="828092" cy="9001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fontAlgn="t" hangingPunct="1"/>
              <a:endParaRPr lang="zh-CN" altLang="en-US">
                <a:latin typeface="+mn-lt"/>
                <a:ea typeface="+mn-ea"/>
              </a:endParaRPr>
            </a:p>
          </p:txBody>
        </p:sp>
        <p:sp>
          <p:nvSpPr>
            <p:cNvPr id="18" name="圆角矩形 17"/>
            <p:cNvSpPr/>
            <p:nvPr/>
          </p:nvSpPr>
          <p:spPr bwMode="auto">
            <a:xfrm>
              <a:off x="2375756" y="1736118"/>
              <a:ext cx="720080" cy="26259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fontAlgn="t" hangingPunct="1"/>
              <a:r>
                <a:rPr lang="zh-CN" altLang="en-US" sz="1200" dirty="0" smtClean="0">
                  <a:latin typeface="+mn-lt"/>
                  <a:ea typeface="+mn-ea"/>
                </a:rPr>
                <a:t>业务</a:t>
              </a:r>
              <a:r>
                <a:rPr lang="en-US" altLang="zh-CN" sz="1200" dirty="0" smtClean="0">
                  <a:latin typeface="+mn-lt"/>
                  <a:ea typeface="+mn-ea"/>
                </a:rPr>
                <a:t>IO</a:t>
              </a:r>
              <a:endParaRPr lang="zh-CN" altLang="en-US" sz="1200" dirty="0">
                <a:latin typeface="+mn-lt"/>
                <a:ea typeface="+mn-ea"/>
              </a:endParaRPr>
            </a:p>
          </p:txBody>
        </p:sp>
        <p:sp>
          <p:nvSpPr>
            <p:cNvPr id="19" name="圆角矩形 18"/>
            <p:cNvSpPr/>
            <p:nvPr/>
          </p:nvSpPr>
          <p:spPr bwMode="auto">
            <a:xfrm>
              <a:off x="2294198" y="2564904"/>
              <a:ext cx="864096" cy="324036"/>
            </a:xfrm>
            <a:prstGeom prst="roundRect">
              <a:avLst/>
            </a:prstGeom>
            <a:solidFill>
              <a:srgbClr val="669900"/>
            </a:solidFill>
            <a:ln w="9525">
              <a:noFill/>
              <a:miter lim="800000"/>
              <a:headEnd/>
              <a:tailEnd/>
            </a:ln>
          </p:spPr>
          <p:txBody>
            <a:bodyPr wrap="none" anchor="ctr"/>
            <a:lstStyle/>
            <a:p>
              <a:pPr algn="ctr" eaLnBrk="1" hangingPunct="1"/>
              <a:r>
                <a:rPr lang="en-US" altLang="zh-CN" sz="1200" dirty="0" smtClean="0">
                  <a:solidFill>
                    <a:srgbClr val="000000"/>
                  </a:solidFill>
                  <a:latin typeface="+mn-lt"/>
                  <a:ea typeface="+mn-ea"/>
                </a:rPr>
                <a:t>Block fronted</a:t>
              </a:r>
            </a:p>
            <a:p>
              <a:pPr algn="ctr" eaLnBrk="1" hangingPunct="1"/>
              <a:r>
                <a:rPr lang="en-US" altLang="zh-CN" sz="1200" dirty="0" smtClean="0">
                  <a:solidFill>
                    <a:srgbClr val="000000"/>
                  </a:solidFill>
                  <a:latin typeface="+mn-lt"/>
                  <a:ea typeface="+mn-ea"/>
                </a:rPr>
                <a:t>driver</a:t>
              </a:r>
              <a:endParaRPr lang="zh-CN" altLang="en-US" sz="1200" dirty="0">
                <a:solidFill>
                  <a:srgbClr val="000000"/>
                </a:solidFill>
                <a:latin typeface="+mn-lt"/>
                <a:ea typeface="+mn-ea"/>
              </a:endParaRPr>
            </a:p>
          </p:txBody>
        </p:sp>
        <p:sp>
          <p:nvSpPr>
            <p:cNvPr id="20" name="TextBox 19"/>
            <p:cNvSpPr txBox="1"/>
            <p:nvPr/>
          </p:nvSpPr>
          <p:spPr bwMode="auto">
            <a:xfrm>
              <a:off x="2591780" y="2060848"/>
              <a:ext cx="612068" cy="461659"/>
            </a:xfrm>
            <a:prstGeom prst="rect">
              <a:avLst/>
            </a:prstGeom>
            <a:noFill/>
            <a:ln w="9525">
              <a:noFill/>
              <a:miter lim="800000"/>
              <a:headEnd/>
              <a:tailEnd/>
            </a:ln>
          </p:spPr>
          <p:txBody>
            <a:bodyPr wrap="square" lIns="91433" tIns="45717" rIns="91433" bIns="45717" rtlCol="0">
              <a:spAutoFit/>
            </a:bodyPr>
            <a:lstStyle/>
            <a:p>
              <a:pPr algn="ctr"/>
              <a:r>
                <a:rPr lang="en-US" altLang="zh-CN" sz="1200" dirty="0" err="1" smtClean="0">
                  <a:latin typeface="+mn-lt"/>
                  <a:ea typeface="+mn-ea"/>
                  <a:cs typeface="Arial" pitchFamily="34" charset="0"/>
                </a:rPr>
                <a:t>Guset</a:t>
              </a:r>
              <a:r>
                <a:rPr lang="en-US" altLang="zh-CN" sz="1200" dirty="0" smtClean="0">
                  <a:latin typeface="+mn-lt"/>
                  <a:ea typeface="+mn-ea"/>
                  <a:cs typeface="Arial" pitchFamily="34" charset="0"/>
                </a:rPr>
                <a:t> OS</a:t>
              </a:r>
              <a:endParaRPr lang="zh-CN" altLang="en-US" sz="1200" dirty="0">
                <a:latin typeface="+mn-lt"/>
                <a:ea typeface="+mn-ea"/>
                <a:cs typeface="Arial" pitchFamily="34" charset="0"/>
              </a:endParaRPr>
            </a:p>
          </p:txBody>
        </p:sp>
        <p:cxnSp>
          <p:nvCxnSpPr>
            <p:cNvPr id="21" name="直接箭头连接符 20"/>
            <p:cNvCxnSpPr/>
            <p:nvPr/>
          </p:nvCxnSpPr>
          <p:spPr bwMode="auto">
            <a:xfrm>
              <a:off x="2627784" y="1952836"/>
              <a:ext cx="0" cy="720080"/>
            </a:xfrm>
            <a:prstGeom prst="straightConnector1">
              <a:avLst/>
            </a:prstGeom>
            <a:solidFill>
              <a:schemeClr val="accent1"/>
            </a:solidFill>
            <a:ln w="12700" cap="flat" cmpd="sng" algn="ctr">
              <a:solidFill>
                <a:srgbClr val="EE0000"/>
              </a:solidFill>
              <a:prstDash val="solid"/>
              <a:round/>
              <a:headEnd type="arrow"/>
              <a:tailEnd type="arrow"/>
            </a:ln>
            <a:effectLst/>
          </p:spPr>
        </p:cxnSp>
        <p:sp>
          <p:nvSpPr>
            <p:cNvPr id="22" name="TextBox 21"/>
            <p:cNvSpPr txBox="1"/>
            <p:nvPr/>
          </p:nvSpPr>
          <p:spPr bwMode="auto">
            <a:xfrm>
              <a:off x="2267744" y="1520788"/>
              <a:ext cx="936104" cy="276993"/>
            </a:xfrm>
            <a:prstGeom prst="rect">
              <a:avLst/>
            </a:prstGeom>
            <a:noFill/>
            <a:ln w="9525">
              <a:noFill/>
              <a:miter lim="800000"/>
              <a:headEnd/>
              <a:tailEnd/>
            </a:ln>
          </p:spPr>
          <p:txBody>
            <a:bodyPr wrap="square" lIns="91433" tIns="45717" rIns="91433" bIns="45717" rtlCol="0">
              <a:spAutoFit/>
            </a:bodyPr>
            <a:lstStyle/>
            <a:p>
              <a:pPr algn="ctr"/>
              <a:r>
                <a:rPr lang="en-US" altLang="zh-CN" sz="1200" dirty="0" smtClean="0">
                  <a:latin typeface="+mn-lt"/>
                  <a:ea typeface="+mn-ea"/>
                  <a:cs typeface="Arial" pitchFamily="34" charset="0"/>
                </a:rPr>
                <a:t>Guest 2</a:t>
              </a:r>
              <a:endParaRPr lang="zh-CN" altLang="en-US" sz="1200" dirty="0">
                <a:latin typeface="+mn-lt"/>
                <a:ea typeface="+mn-ea"/>
                <a:cs typeface="Arial" pitchFamily="34" charset="0"/>
              </a:endParaRPr>
            </a:p>
          </p:txBody>
        </p:sp>
        <p:sp>
          <p:nvSpPr>
            <p:cNvPr id="23" name="圆角矩形 22"/>
            <p:cNvSpPr/>
            <p:nvPr/>
          </p:nvSpPr>
          <p:spPr bwMode="auto">
            <a:xfrm>
              <a:off x="1367644" y="3716338"/>
              <a:ext cx="792088" cy="324730"/>
            </a:xfrm>
            <a:prstGeom prst="roundRect">
              <a:avLst/>
            </a:prstGeom>
            <a:solidFill>
              <a:srgbClr val="669900"/>
            </a:solidFill>
            <a:ln w="9525">
              <a:noFill/>
              <a:miter lim="800000"/>
              <a:headEnd/>
              <a:tailEnd/>
            </a:ln>
          </p:spPr>
          <p:txBody>
            <a:bodyPr wrap="none" anchor="ctr"/>
            <a:lstStyle/>
            <a:p>
              <a:pPr algn="ctr" eaLnBrk="1" hangingPunct="1"/>
              <a:r>
                <a:rPr lang="en-US" altLang="zh-CN" sz="1200" dirty="0" smtClean="0">
                  <a:solidFill>
                    <a:srgbClr val="000000"/>
                  </a:solidFill>
                  <a:latin typeface="+mn-lt"/>
                  <a:ea typeface="+mn-ea"/>
                </a:rPr>
                <a:t>Block  back</a:t>
              </a:r>
            </a:p>
            <a:p>
              <a:pPr algn="ctr" eaLnBrk="1" hangingPunct="1"/>
              <a:r>
                <a:rPr lang="en-US" altLang="zh-CN" sz="1200" dirty="0" smtClean="0">
                  <a:solidFill>
                    <a:srgbClr val="000000"/>
                  </a:solidFill>
                  <a:latin typeface="+mn-lt"/>
                  <a:ea typeface="+mn-ea"/>
                </a:rPr>
                <a:t>driver</a:t>
              </a:r>
              <a:endParaRPr lang="zh-CN" altLang="en-US" sz="1200" dirty="0">
                <a:solidFill>
                  <a:srgbClr val="000000"/>
                </a:solidFill>
                <a:latin typeface="+mn-lt"/>
                <a:ea typeface="+mn-ea"/>
              </a:endParaRPr>
            </a:p>
          </p:txBody>
        </p:sp>
        <p:sp>
          <p:nvSpPr>
            <p:cNvPr id="24" name="圆角矩形 23"/>
            <p:cNvSpPr/>
            <p:nvPr/>
          </p:nvSpPr>
          <p:spPr bwMode="auto">
            <a:xfrm>
              <a:off x="1367644" y="4329100"/>
              <a:ext cx="792088" cy="216024"/>
            </a:xfrm>
            <a:prstGeom prst="roundRect">
              <a:avLst/>
            </a:prstGeom>
            <a:solidFill>
              <a:srgbClr val="006699"/>
            </a:solidFill>
            <a:ln w="9525">
              <a:noFill/>
              <a:miter lim="800000"/>
              <a:headEnd/>
              <a:tailEnd/>
            </a:ln>
          </p:spPr>
          <p:txBody>
            <a:bodyPr wrap="none" anchor="ctr"/>
            <a:lstStyle/>
            <a:p>
              <a:pPr algn="ctr" eaLnBrk="1" hangingPunct="1"/>
              <a:r>
                <a:rPr lang="en-US" altLang="zh-CN" sz="1200" dirty="0" smtClean="0">
                  <a:solidFill>
                    <a:srgbClr val="000000"/>
                  </a:solidFill>
                  <a:latin typeface="+mn-lt"/>
                  <a:ea typeface="+mn-ea"/>
                </a:rPr>
                <a:t>Task control</a:t>
              </a:r>
            </a:p>
          </p:txBody>
        </p:sp>
        <p:cxnSp>
          <p:nvCxnSpPr>
            <p:cNvPr id="25" name="直接箭头连接符 24"/>
            <p:cNvCxnSpPr>
              <a:stCxn id="23" idx="2"/>
              <a:endCxn id="24" idx="0"/>
            </p:cNvCxnSpPr>
            <p:nvPr/>
          </p:nvCxnSpPr>
          <p:spPr bwMode="auto">
            <a:xfrm>
              <a:off x="1763688" y="4041068"/>
              <a:ext cx="0" cy="288032"/>
            </a:xfrm>
            <a:prstGeom prst="straightConnector1">
              <a:avLst/>
            </a:prstGeom>
            <a:solidFill>
              <a:schemeClr val="accent1"/>
            </a:solidFill>
            <a:ln w="12700" cap="flat" cmpd="sng" algn="ctr">
              <a:solidFill>
                <a:srgbClr val="EE0000"/>
              </a:solidFill>
              <a:prstDash val="solid"/>
              <a:round/>
              <a:headEnd type="arrow"/>
              <a:tailEnd type="arrow"/>
            </a:ln>
            <a:effectLst/>
          </p:spPr>
        </p:cxnSp>
        <p:sp>
          <p:nvSpPr>
            <p:cNvPr id="26" name="圆角矩形 25"/>
            <p:cNvSpPr/>
            <p:nvPr/>
          </p:nvSpPr>
          <p:spPr bwMode="auto">
            <a:xfrm>
              <a:off x="2339752" y="3716338"/>
              <a:ext cx="792088" cy="324730"/>
            </a:xfrm>
            <a:prstGeom prst="roundRect">
              <a:avLst/>
            </a:prstGeom>
            <a:solidFill>
              <a:srgbClr val="669900"/>
            </a:solidFill>
            <a:ln w="9525">
              <a:noFill/>
              <a:miter lim="800000"/>
              <a:headEnd/>
              <a:tailEnd/>
            </a:ln>
          </p:spPr>
          <p:txBody>
            <a:bodyPr wrap="none" anchor="ctr"/>
            <a:lstStyle/>
            <a:p>
              <a:pPr algn="ctr" eaLnBrk="1" hangingPunct="1"/>
              <a:r>
                <a:rPr lang="en-US" altLang="zh-CN" sz="1200" dirty="0" smtClean="0">
                  <a:solidFill>
                    <a:srgbClr val="000000"/>
                  </a:solidFill>
                  <a:latin typeface="+mn-lt"/>
                  <a:ea typeface="+mn-ea"/>
                </a:rPr>
                <a:t>Block  back</a:t>
              </a:r>
            </a:p>
            <a:p>
              <a:pPr algn="ctr" eaLnBrk="1" hangingPunct="1"/>
              <a:r>
                <a:rPr lang="en-US" altLang="zh-CN" sz="1200" dirty="0" smtClean="0">
                  <a:solidFill>
                    <a:srgbClr val="000000"/>
                  </a:solidFill>
                  <a:latin typeface="+mn-lt"/>
                  <a:ea typeface="+mn-ea"/>
                </a:rPr>
                <a:t>driver</a:t>
              </a:r>
              <a:endParaRPr lang="zh-CN" altLang="en-US" sz="1200" dirty="0">
                <a:solidFill>
                  <a:srgbClr val="000000"/>
                </a:solidFill>
                <a:latin typeface="+mn-lt"/>
                <a:ea typeface="+mn-ea"/>
              </a:endParaRPr>
            </a:p>
          </p:txBody>
        </p:sp>
        <p:sp>
          <p:nvSpPr>
            <p:cNvPr id="27" name="圆角矩形 26"/>
            <p:cNvSpPr/>
            <p:nvPr/>
          </p:nvSpPr>
          <p:spPr bwMode="auto">
            <a:xfrm>
              <a:off x="2339752" y="4329100"/>
              <a:ext cx="792088" cy="216024"/>
            </a:xfrm>
            <a:prstGeom prst="roundRect">
              <a:avLst/>
            </a:prstGeom>
            <a:solidFill>
              <a:srgbClr val="006699"/>
            </a:solidFill>
            <a:ln w="9525">
              <a:noFill/>
              <a:miter lim="800000"/>
              <a:headEnd/>
              <a:tailEnd/>
            </a:ln>
          </p:spPr>
          <p:txBody>
            <a:bodyPr wrap="none" anchor="ctr"/>
            <a:lstStyle/>
            <a:p>
              <a:pPr algn="ctr" eaLnBrk="1" hangingPunct="1"/>
              <a:r>
                <a:rPr lang="en-US" altLang="zh-CN" sz="1200" dirty="0" smtClean="0">
                  <a:solidFill>
                    <a:srgbClr val="000000"/>
                  </a:solidFill>
                  <a:latin typeface="+mn-lt"/>
                  <a:ea typeface="+mn-ea"/>
                </a:rPr>
                <a:t>Task control</a:t>
              </a:r>
            </a:p>
          </p:txBody>
        </p:sp>
        <p:cxnSp>
          <p:nvCxnSpPr>
            <p:cNvPr id="28" name="直接箭头连接符 27"/>
            <p:cNvCxnSpPr>
              <a:stCxn id="26" idx="2"/>
              <a:endCxn id="27" idx="0"/>
            </p:cNvCxnSpPr>
            <p:nvPr/>
          </p:nvCxnSpPr>
          <p:spPr bwMode="auto">
            <a:xfrm>
              <a:off x="2735796" y="4041068"/>
              <a:ext cx="0" cy="288032"/>
            </a:xfrm>
            <a:prstGeom prst="straightConnector1">
              <a:avLst/>
            </a:prstGeom>
            <a:solidFill>
              <a:schemeClr val="accent1"/>
            </a:solidFill>
            <a:ln w="12700" cap="flat" cmpd="sng" algn="ctr">
              <a:solidFill>
                <a:srgbClr val="EE0000"/>
              </a:solidFill>
              <a:prstDash val="solid"/>
              <a:round/>
              <a:headEnd type="arrow"/>
              <a:tailEnd type="arrow"/>
            </a:ln>
            <a:effectLst/>
          </p:spPr>
        </p:cxnSp>
        <p:sp>
          <p:nvSpPr>
            <p:cNvPr id="29" name="圆角矩形 28"/>
            <p:cNvSpPr/>
            <p:nvPr/>
          </p:nvSpPr>
          <p:spPr bwMode="auto">
            <a:xfrm>
              <a:off x="3311860" y="3716338"/>
              <a:ext cx="792088" cy="324730"/>
            </a:xfrm>
            <a:prstGeom prst="roundRect">
              <a:avLst/>
            </a:prstGeom>
            <a:solidFill>
              <a:srgbClr val="669900"/>
            </a:solidFill>
            <a:ln w="9525">
              <a:noFill/>
              <a:miter lim="800000"/>
              <a:headEnd/>
              <a:tailEnd/>
            </a:ln>
          </p:spPr>
          <p:txBody>
            <a:bodyPr wrap="none" anchor="ctr"/>
            <a:lstStyle/>
            <a:p>
              <a:pPr algn="ctr" eaLnBrk="1" hangingPunct="1"/>
              <a:r>
                <a:rPr lang="en-US" altLang="zh-CN" sz="1200" dirty="0" smtClean="0">
                  <a:solidFill>
                    <a:srgbClr val="000000"/>
                  </a:solidFill>
                  <a:latin typeface="+mn-lt"/>
                  <a:ea typeface="+mn-ea"/>
                </a:rPr>
                <a:t>Block  back</a:t>
              </a:r>
            </a:p>
            <a:p>
              <a:pPr algn="ctr" eaLnBrk="1" hangingPunct="1"/>
              <a:r>
                <a:rPr lang="en-US" altLang="zh-CN" sz="1200" dirty="0" smtClean="0">
                  <a:solidFill>
                    <a:srgbClr val="000000"/>
                  </a:solidFill>
                  <a:latin typeface="+mn-lt"/>
                  <a:ea typeface="+mn-ea"/>
                </a:rPr>
                <a:t>driver</a:t>
              </a:r>
              <a:endParaRPr lang="zh-CN" altLang="en-US" sz="1200" dirty="0">
                <a:solidFill>
                  <a:srgbClr val="000000"/>
                </a:solidFill>
                <a:latin typeface="+mn-lt"/>
                <a:ea typeface="+mn-ea"/>
              </a:endParaRPr>
            </a:p>
          </p:txBody>
        </p:sp>
        <p:sp>
          <p:nvSpPr>
            <p:cNvPr id="30" name="圆角矩形 29"/>
            <p:cNvSpPr/>
            <p:nvPr/>
          </p:nvSpPr>
          <p:spPr bwMode="auto">
            <a:xfrm>
              <a:off x="3311860" y="4329100"/>
              <a:ext cx="792088" cy="216024"/>
            </a:xfrm>
            <a:prstGeom prst="roundRect">
              <a:avLst/>
            </a:prstGeom>
            <a:solidFill>
              <a:srgbClr val="006699"/>
            </a:solidFill>
            <a:ln w="9525">
              <a:noFill/>
              <a:miter lim="800000"/>
              <a:headEnd/>
              <a:tailEnd/>
            </a:ln>
          </p:spPr>
          <p:txBody>
            <a:bodyPr wrap="none" anchor="ctr"/>
            <a:lstStyle/>
            <a:p>
              <a:pPr algn="ctr" eaLnBrk="1" hangingPunct="1"/>
              <a:r>
                <a:rPr lang="en-US" altLang="zh-CN" sz="1200" dirty="0" smtClean="0">
                  <a:solidFill>
                    <a:srgbClr val="000000"/>
                  </a:solidFill>
                  <a:latin typeface="+mn-lt"/>
                  <a:ea typeface="+mn-ea"/>
                </a:rPr>
                <a:t>Task control</a:t>
              </a:r>
            </a:p>
          </p:txBody>
        </p:sp>
        <p:cxnSp>
          <p:nvCxnSpPr>
            <p:cNvPr id="31" name="直接箭头连接符 30"/>
            <p:cNvCxnSpPr>
              <a:stCxn id="29" idx="2"/>
              <a:endCxn id="30" idx="0"/>
            </p:cNvCxnSpPr>
            <p:nvPr/>
          </p:nvCxnSpPr>
          <p:spPr bwMode="auto">
            <a:xfrm>
              <a:off x="3707904" y="4041068"/>
              <a:ext cx="0" cy="288032"/>
            </a:xfrm>
            <a:prstGeom prst="straightConnector1">
              <a:avLst/>
            </a:prstGeom>
            <a:solidFill>
              <a:schemeClr val="accent1"/>
            </a:solidFill>
            <a:ln w="12700" cap="flat" cmpd="sng" algn="ctr">
              <a:solidFill>
                <a:srgbClr val="EE0000"/>
              </a:solidFill>
              <a:prstDash val="solid"/>
              <a:round/>
              <a:headEnd type="arrow"/>
              <a:tailEnd type="arrow"/>
            </a:ln>
            <a:effectLst/>
          </p:spPr>
        </p:cxnSp>
        <p:sp>
          <p:nvSpPr>
            <p:cNvPr id="32" name="圆角矩形 31"/>
            <p:cNvSpPr/>
            <p:nvPr/>
          </p:nvSpPr>
          <p:spPr bwMode="auto">
            <a:xfrm>
              <a:off x="1403648" y="4833156"/>
              <a:ext cx="2736304" cy="25202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fontAlgn="t" hangingPunct="1"/>
              <a:r>
                <a:rPr lang="zh-CN" altLang="en-US" sz="1200" dirty="0" smtClean="0">
                  <a:latin typeface="+mn-lt"/>
                  <a:ea typeface="+mn-ea"/>
                </a:rPr>
                <a:t>虚拟化层（逻辑块</a:t>
              </a:r>
              <a:r>
                <a:rPr lang="en-US" altLang="zh-CN" sz="1200" dirty="0" smtClean="0">
                  <a:latin typeface="+mn-lt"/>
                  <a:ea typeface="+mn-ea"/>
                </a:rPr>
                <a:t>/</a:t>
              </a:r>
              <a:r>
                <a:rPr lang="zh-CN" altLang="en-US" sz="1200" dirty="0" smtClean="0">
                  <a:latin typeface="+mn-lt"/>
                  <a:ea typeface="+mn-ea"/>
                </a:rPr>
                <a:t>文件系统）</a:t>
              </a:r>
              <a:endParaRPr lang="zh-CN" altLang="en-US" sz="1200" dirty="0">
                <a:latin typeface="+mn-lt"/>
                <a:ea typeface="+mn-ea"/>
              </a:endParaRPr>
            </a:p>
          </p:txBody>
        </p:sp>
        <p:sp>
          <p:nvSpPr>
            <p:cNvPr id="33" name="TextBox 32"/>
            <p:cNvSpPr txBox="1"/>
            <p:nvPr/>
          </p:nvSpPr>
          <p:spPr bwMode="auto">
            <a:xfrm>
              <a:off x="1799692" y="4046881"/>
              <a:ext cx="936104" cy="276993"/>
            </a:xfrm>
            <a:prstGeom prst="rect">
              <a:avLst/>
            </a:prstGeom>
            <a:noFill/>
            <a:ln w="9525">
              <a:noFill/>
              <a:miter lim="800000"/>
              <a:headEnd/>
              <a:tailEnd/>
            </a:ln>
          </p:spPr>
          <p:txBody>
            <a:bodyPr wrap="square" lIns="91433" tIns="45717" rIns="91433" bIns="45717" rtlCol="0">
              <a:spAutoFit/>
            </a:bodyPr>
            <a:lstStyle/>
            <a:p>
              <a:pPr algn="ctr"/>
              <a:r>
                <a:rPr lang="en-US" altLang="zh-CN" sz="1200" dirty="0" smtClean="0">
                  <a:latin typeface="+mn-lt"/>
                  <a:ea typeface="+mn-ea"/>
                  <a:cs typeface="Arial" pitchFamily="34" charset="0"/>
                </a:rPr>
                <a:t>Host OS</a:t>
              </a:r>
              <a:endParaRPr lang="zh-CN" altLang="en-US" sz="1200" dirty="0">
                <a:latin typeface="+mn-lt"/>
                <a:ea typeface="+mn-ea"/>
                <a:cs typeface="Arial" pitchFamily="34" charset="0"/>
              </a:endParaRPr>
            </a:p>
          </p:txBody>
        </p:sp>
        <p:sp>
          <p:nvSpPr>
            <p:cNvPr id="34" name="TextBox 33"/>
            <p:cNvSpPr txBox="1"/>
            <p:nvPr/>
          </p:nvSpPr>
          <p:spPr bwMode="auto">
            <a:xfrm>
              <a:off x="1089698" y="3411321"/>
              <a:ext cx="899011" cy="276993"/>
            </a:xfrm>
            <a:prstGeom prst="rect">
              <a:avLst/>
            </a:prstGeom>
            <a:noFill/>
            <a:ln w="9525">
              <a:noFill/>
              <a:miter lim="800000"/>
              <a:headEnd/>
              <a:tailEnd/>
            </a:ln>
          </p:spPr>
          <p:txBody>
            <a:bodyPr wrap="square" lIns="91433" tIns="45717" rIns="91433" bIns="45717" rtlCol="0">
              <a:spAutoFit/>
            </a:bodyPr>
            <a:lstStyle/>
            <a:p>
              <a:pPr algn="ctr"/>
              <a:r>
                <a:rPr lang="en-US" altLang="zh-CN" sz="1200" dirty="0" smtClean="0">
                  <a:latin typeface="+mn-lt"/>
                  <a:ea typeface="+mn-ea"/>
                  <a:cs typeface="Arial" pitchFamily="34" charset="0"/>
                </a:rPr>
                <a:t>Host (CNA)</a:t>
              </a:r>
              <a:endParaRPr lang="zh-CN" altLang="en-US" sz="1200" dirty="0">
                <a:latin typeface="+mn-lt"/>
                <a:ea typeface="+mn-ea"/>
                <a:cs typeface="Arial" pitchFamily="34" charset="0"/>
              </a:endParaRPr>
            </a:p>
          </p:txBody>
        </p:sp>
        <p:sp>
          <p:nvSpPr>
            <p:cNvPr id="35" name="圆角矩形 34"/>
            <p:cNvSpPr/>
            <p:nvPr/>
          </p:nvSpPr>
          <p:spPr bwMode="auto">
            <a:xfrm>
              <a:off x="1331640" y="4257092"/>
              <a:ext cx="2808312" cy="324036"/>
            </a:xfrm>
            <a:prstGeom prst="roundRect">
              <a:avLst/>
            </a:pr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fontAlgn="t" hangingPunct="1"/>
              <a:endParaRPr lang="zh-CN" altLang="en-US">
                <a:latin typeface="+mn-lt"/>
                <a:ea typeface="+mn-ea"/>
              </a:endParaRPr>
            </a:p>
          </p:txBody>
        </p:sp>
        <p:sp>
          <p:nvSpPr>
            <p:cNvPr id="36" name="圆柱形 35"/>
            <p:cNvSpPr/>
            <p:nvPr/>
          </p:nvSpPr>
          <p:spPr bwMode="auto">
            <a:xfrm>
              <a:off x="935596" y="5625284"/>
              <a:ext cx="720000" cy="360000"/>
            </a:xfrm>
            <a:prstGeom prst="can">
              <a:avLst>
                <a:gd name="adj" fmla="val 38724"/>
              </a:avLst>
            </a:prstGeom>
            <a:solidFill>
              <a:srgbClr val="669900"/>
            </a:solidFill>
            <a:ln w="9525">
              <a:noFill/>
              <a:miter lim="800000"/>
              <a:headEnd/>
              <a:tailEnd/>
            </a:ln>
            <a:extLst/>
          </p:spPr>
          <p:txBody>
            <a:bodyPr wrap="none" anchor="ctr"/>
            <a:lstStyle/>
            <a:p>
              <a:pPr algn="ctr">
                <a:defRPr/>
              </a:pPr>
              <a:endParaRPr lang="zh-CN" altLang="en-US" dirty="0">
                <a:solidFill>
                  <a:srgbClr val="000000"/>
                </a:solidFill>
                <a:latin typeface="+mn-lt"/>
                <a:ea typeface="+mn-ea"/>
              </a:endParaRPr>
            </a:p>
          </p:txBody>
        </p:sp>
        <p:sp>
          <p:nvSpPr>
            <p:cNvPr id="37" name="圆柱形 36"/>
            <p:cNvSpPr/>
            <p:nvPr/>
          </p:nvSpPr>
          <p:spPr bwMode="auto">
            <a:xfrm>
              <a:off x="1907704" y="5625284"/>
              <a:ext cx="720000" cy="360000"/>
            </a:xfrm>
            <a:prstGeom prst="can">
              <a:avLst>
                <a:gd name="adj" fmla="val 38724"/>
              </a:avLst>
            </a:prstGeom>
            <a:solidFill>
              <a:srgbClr val="006699"/>
            </a:solidFill>
            <a:ln w="9525">
              <a:noFill/>
              <a:miter lim="800000"/>
              <a:headEnd/>
              <a:tailEnd/>
            </a:ln>
            <a:extLst/>
          </p:spPr>
          <p:txBody>
            <a:bodyPr wrap="none" anchor="ctr"/>
            <a:lstStyle/>
            <a:p>
              <a:pPr algn="ctr">
                <a:defRPr/>
              </a:pPr>
              <a:endParaRPr lang="zh-CN" altLang="en-US" dirty="0">
                <a:solidFill>
                  <a:srgbClr val="000000"/>
                </a:solidFill>
                <a:latin typeface="+mn-lt"/>
                <a:ea typeface="+mn-ea"/>
              </a:endParaRPr>
            </a:p>
          </p:txBody>
        </p:sp>
        <p:sp>
          <p:nvSpPr>
            <p:cNvPr id="38" name="圆柱形 37"/>
            <p:cNvSpPr/>
            <p:nvPr/>
          </p:nvSpPr>
          <p:spPr bwMode="auto">
            <a:xfrm>
              <a:off x="2915896" y="5625284"/>
              <a:ext cx="720000" cy="360000"/>
            </a:xfrm>
            <a:prstGeom prst="can">
              <a:avLst>
                <a:gd name="adj" fmla="val 38724"/>
              </a:avLst>
            </a:prstGeom>
            <a:solidFill>
              <a:srgbClr val="0099CC"/>
            </a:solidFill>
            <a:ln w="9525">
              <a:noFill/>
              <a:miter lim="800000"/>
              <a:headEnd/>
              <a:tailEnd/>
            </a:ln>
            <a:extLst/>
          </p:spPr>
          <p:txBody>
            <a:bodyPr wrap="none" anchor="ctr"/>
            <a:lstStyle/>
            <a:p>
              <a:pPr algn="ctr">
                <a:defRPr/>
              </a:pPr>
              <a:endParaRPr lang="zh-CN" altLang="en-US" dirty="0">
                <a:solidFill>
                  <a:srgbClr val="000000"/>
                </a:solidFill>
                <a:latin typeface="+mn-lt"/>
                <a:ea typeface="+mn-ea"/>
              </a:endParaRPr>
            </a:p>
          </p:txBody>
        </p:sp>
        <p:sp>
          <p:nvSpPr>
            <p:cNvPr id="39" name="TextBox 18"/>
            <p:cNvSpPr txBox="1">
              <a:spLocks noChangeArrowheads="1"/>
            </p:cNvSpPr>
            <p:nvPr/>
          </p:nvSpPr>
          <p:spPr bwMode="auto">
            <a:xfrm>
              <a:off x="971520" y="5695345"/>
              <a:ext cx="612068" cy="276999"/>
            </a:xfrm>
            <a:prstGeom prst="rect">
              <a:avLst/>
            </a:prstGeom>
            <a:noFill/>
            <a:ln w="9525">
              <a:noFill/>
              <a:miter lim="800000"/>
              <a:headEnd/>
              <a:tailEnd/>
            </a:ln>
          </p:spPr>
          <p:txBody>
            <a:bodyPr wrap="square" anchor="ctr">
              <a:spAutoFit/>
            </a:bodyPr>
            <a:lstStyle/>
            <a:p>
              <a:pPr algn="ctr"/>
              <a:r>
                <a:rPr lang="en-US" altLang="zh-CN" sz="1200" dirty="0" smtClean="0">
                  <a:latin typeface="+mn-lt"/>
                  <a:ea typeface="+mn-ea"/>
                </a:rPr>
                <a:t>SAN</a:t>
              </a:r>
              <a:endParaRPr lang="zh-CN" altLang="en-US" sz="1200" dirty="0">
                <a:latin typeface="+mn-lt"/>
                <a:ea typeface="+mn-ea"/>
              </a:endParaRPr>
            </a:p>
          </p:txBody>
        </p:sp>
        <p:sp>
          <p:nvSpPr>
            <p:cNvPr id="40" name="圆柱形 39"/>
            <p:cNvSpPr/>
            <p:nvPr/>
          </p:nvSpPr>
          <p:spPr bwMode="auto">
            <a:xfrm>
              <a:off x="3851920" y="5625284"/>
              <a:ext cx="720000" cy="360000"/>
            </a:xfrm>
            <a:prstGeom prst="can">
              <a:avLst>
                <a:gd name="adj" fmla="val 38724"/>
              </a:avLst>
            </a:prstGeom>
            <a:solidFill>
              <a:srgbClr val="99660A"/>
            </a:solidFill>
            <a:ln w="9525">
              <a:noFill/>
              <a:miter lim="800000"/>
              <a:headEnd/>
              <a:tailEnd/>
            </a:ln>
            <a:extLst/>
          </p:spPr>
          <p:txBody>
            <a:bodyPr wrap="none" anchor="ctr"/>
            <a:lstStyle/>
            <a:p>
              <a:pPr algn="ctr">
                <a:defRPr/>
              </a:pPr>
              <a:endParaRPr lang="zh-CN" altLang="en-US" dirty="0">
                <a:solidFill>
                  <a:srgbClr val="000000"/>
                </a:solidFill>
                <a:latin typeface="+mn-lt"/>
                <a:ea typeface="+mn-ea"/>
              </a:endParaRPr>
            </a:p>
          </p:txBody>
        </p:sp>
        <p:sp>
          <p:nvSpPr>
            <p:cNvPr id="41" name="TextBox 19"/>
            <p:cNvSpPr txBox="1">
              <a:spLocks noChangeArrowheads="1"/>
            </p:cNvSpPr>
            <p:nvPr/>
          </p:nvSpPr>
          <p:spPr bwMode="auto">
            <a:xfrm>
              <a:off x="3779832" y="5584285"/>
              <a:ext cx="828000" cy="461665"/>
            </a:xfrm>
            <a:prstGeom prst="rect">
              <a:avLst/>
            </a:prstGeom>
            <a:noFill/>
            <a:ln w="9525">
              <a:noFill/>
              <a:miter lim="800000"/>
              <a:headEnd/>
              <a:tailEnd/>
            </a:ln>
          </p:spPr>
          <p:txBody>
            <a:bodyPr anchor="ctr">
              <a:spAutoFit/>
            </a:bodyPr>
            <a:lstStyle/>
            <a:p>
              <a:pPr algn="ctr"/>
              <a:r>
                <a:rPr lang="en-US" altLang="zh-CN" sz="1200" dirty="0" smtClean="0">
                  <a:latin typeface="+mn-lt"/>
                  <a:ea typeface="+mn-ea"/>
                </a:rPr>
                <a:t>Fusion</a:t>
              </a:r>
            </a:p>
            <a:p>
              <a:pPr algn="ctr"/>
              <a:r>
                <a:rPr lang="en-US" altLang="zh-CN" sz="1200" dirty="0" smtClean="0">
                  <a:latin typeface="+mn-lt"/>
                  <a:ea typeface="+mn-ea"/>
                </a:rPr>
                <a:t>Storage</a:t>
              </a:r>
              <a:endParaRPr lang="zh-CN" altLang="en-US" sz="1200" dirty="0">
                <a:latin typeface="+mn-lt"/>
                <a:ea typeface="+mn-ea"/>
              </a:endParaRPr>
            </a:p>
          </p:txBody>
        </p:sp>
        <p:sp>
          <p:nvSpPr>
            <p:cNvPr id="42" name="TextBox 19"/>
            <p:cNvSpPr txBox="1">
              <a:spLocks noChangeArrowheads="1"/>
            </p:cNvSpPr>
            <p:nvPr/>
          </p:nvSpPr>
          <p:spPr bwMode="auto">
            <a:xfrm>
              <a:off x="2987824" y="5695345"/>
              <a:ext cx="568325" cy="276999"/>
            </a:xfrm>
            <a:prstGeom prst="rect">
              <a:avLst/>
            </a:prstGeom>
            <a:noFill/>
            <a:ln w="9525">
              <a:noFill/>
              <a:miter lim="800000"/>
              <a:headEnd/>
              <a:tailEnd/>
            </a:ln>
          </p:spPr>
          <p:txBody>
            <a:bodyPr anchor="ctr">
              <a:spAutoFit/>
            </a:bodyPr>
            <a:lstStyle/>
            <a:p>
              <a:pPr algn="ctr"/>
              <a:r>
                <a:rPr lang="en-US" altLang="zh-CN" sz="1200" dirty="0" smtClean="0">
                  <a:latin typeface="+mn-lt"/>
                  <a:ea typeface="+mn-ea"/>
                </a:rPr>
                <a:t>NAS</a:t>
              </a:r>
              <a:endParaRPr lang="zh-CN" altLang="en-US" sz="1200" dirty="0">
                <a:latin typeface="+mn-lt"/>
                <a:ea typeface="+mn-ea"/>
              </a:endParaRPr>
            </a:p>
          </p:txBody>
        </p:sp>
        <p:sp>
          <p:nvSpPr>
            <p:cNvPr id="43" name="TextBox 19"/>
            <p:cNvSpPr txBox="1">
              <a:spLocks noChangeArrowheads="1"/>
            </p:cNvSpPr>
            <p:nvPr/>
          </p:nvSpPr>
          <p:spPr bwMode="auto">
            <a:xfrm>
              <a:off x="1915283" y="5603012"/>
              <a:ext cx="676417" cy="461665"/>
            </a:xfrm>
            <a:prstGeom prst="rect">
              <a:avLst/>
            </a:prstGeom>
            <a:noFill/>
            <a:ln w="9525">
              <a:noFill/>
              <a:miter lim="800000"/>
              <a:headEnd/>
              <a:tailEnd/>
            </a:ln>
          </p:spPr>
          <p:txBody>
            <a:bodyPr wrap="square" anchor="ctr">
              <a:spAutoFit/>
            </a:bodyPr>
            <a:lstStyle/>
            <a:p>
              <a:pPr algn="ctr"/>
              <a:r>
                <a:rPr lang="zh-CN" altLang="en-US" sz="1200" dirty="0" smtClean="0">
                  <a:latin typeface="+mn-lt"/>
                  <a:ea typeface="+mn-ea"/>
                </a:rPr>
                <a:t>本地</a:t>
              </a:r>
              <a:endParaRPr lang="en-US" altLang="zh-CN" sz="1200" dirty="0" smtClean="0">
                <a:latin typeface="+mn-lt"/>
                <a:ea typeface="+mn-ea"/>
              </a:endParaRPr>
            </a:p>
            <a:p>
              <a:pPr algn="ctr"/>
              <a:r>
                <a:rPr lang="zh-CN" altLang="en-US" sz="1200" dirty="0" smtClean="0">
                  <a:latin typeface="+mn-lt"/>
                  <a:ea typeface="+mn-ea"/>
                </a:rPr>
                <a:t>存储</a:t>
              </a:r>
              <a:endParaRPr lang="zh-CN" altLang="en-US" sz="1200" dirty="0">
                <a:latin typeface="+mn-lt"/>
                <a:ea typeface="+mn-ea"/>
              </a:endParaRPr>
            </a:p>
          </p:txBody>
        </p:sp>
        <p:cxnSp>
          <p:nvCxnSpPr>
            <p:cNvPr id="44" name="肘形连接符 43"/>
            <p:cNvCxnSpPr>
              <a:stCxn id="32" idx="2"/>
              <a:endCxn id="38" idx="1"/>
            </p:cNvCxnSpPr>
            <p:nvPr/>
          </p:nvCxnSpPr>
          <p:spPr bwMode="auto">
            <a:xfrm rot="16200000" flipH="1">
              <a:off x="2753798" y="5103186"/>
              <a:ext cx="540100" cy="504096"/>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45" name="肘形连接符 44"/>
            <p:cNvCxnSpPr>
              <a:stCxn id="32" idx="2"/>
              <a:endCxn id="40" idx="1"/>
            </p:cNvCxnSpPr>
            <p:nvPr/>
          </p:nvCxnSpPr>
          <p:spPr bwMode="auto">
            <a:xfrm rot="16200000" flipH="1">
              <a:off x="3221810" y="4635174"/>
              <a:ext cx="540100" cy="1440120"/>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46" name="肘形连接符 45"/>
            <p:cNvCxnSpPr>
              <a:stCxn id="32" idx="2"/>
              <a:endCxn id="37" idx="1"/>
            </p:cNvCxnSpPr>
            <p:nvPr/>
          </p:nvCxnSpPr>
          <p:spPr bwMode="auto">
            <a:xfrm rot="5400000">
              <a:off x="2249702" y="5103186"/>
              <a:ext cx="540100" cy="504096"/>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47" name="肘形连接符 46"/>
            <p:cNvCxnSpPr>
              <a:stCxn id="32" idx="2"/>
              <a:endCxn id="36" idx="1"/>
            </p:cNvCxnSpPr>
            <p:nvPr/>
          </p:nvCxnSpPr>
          <p:spPr bwMode="auto">
            <a:xfrm rot="5400000">
              <a:off x="1763648" y="4617132"/>
              <a:ext cx="540100" cy="1476204"/>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48" name="肘形连接符 47"/>
            <p:cNvCxnSpPr>
              <a:stCxn id="12" idx="2"/>
              <a:endCxn id="23" idx="0"/>
            </p:cNvCxnSpPr>
            <p:nvPr/>
          </p:nvCxnSpPr>
          <p:spPr bwMode="auto">
            <a:xfrm rot="16200000" flipH="1">
              <a:off x="1147614" y="3100264"/>
              <a:ext cx="818102" cy="414046"/>
            </a:xfrm>
            <a:prstGeom prst="bentConnector3">
              <a:avLst>
                <a:gd name="adj1" fmla="val 50000"/>
              </a:avLst>
            </a:prstGeom>
            <a:solidFill>
              <a:schemeClr val="accent1"/>
            </a:solidFill>
            <a:ln w="12700" cap="flat" cmpd="sng" algn="ctr">
              <a:solidFill>
                <a:srgbClr val="EE0000"/>
              </a:solidFill>
              <a:prstDash val="solid"/>
              <a:round/>
              <a:headEnd type="arrow"/>
              <a:tailEnd type="arrow"/>
            </a:ln>
            <a:effectLst/>
          </p:spPr>
        </p:cxnSp>
        <p:sp>
          <p:nvSpPr>
            <p:cNvPr id="49" name="矩形 48"/>
            <p:cNvSpPr/>
            <p:nvPr/>
          </p:nvSpPr>
          <p:spPr bwMode="auto">
            <a:xfrm>
              <a:off x="3491880" y="1520788"/>
              <a:ext cx="1188132" cy="1548172"/>
            </a:xfrm>
            <a:prstGeom prst="rect">
              <a:avLst/>
            </a:prstGeom>
            <a:solidFill>
              <a:srgbClr val="FFCC66"/>
            </a:solidFill>
            <a:ln w="9525">
              <a:noFill/>
              <a:miter lim="800000"/>
              <a:headEnd/>
              <a:tailEnd/>
            </a:ln>
          </p:spPr>
          <p:txBody>
            <a:bodyPr wrap="none" anchor="ctr"/>
            <a:lstStyle/>
            <a:p>
              <a:pPr eaLnBrk="1" hangingPunct="1"/>
              <a:endParaRPr lang="zh-CN" altLang="en-US">
                <a:solidFill>
                  <a:srgbClr val="000000"/>
                </a:solidFill>
                <a:latin typeface="+mn-lt"/>
                <a:ea typeface="+mn-ea"/>
              </a:endParaRPr>
            </a:p>
          </p:txBody>
        </p:sp>
        <p:sp>
          <p:nvSpPr>
            <p:cNvPr id="50" name="圆角矩形 49"/>
            <p:cNvSpPr/>
            <p:nvPr/>
          </p:nvSpPr>
          <p:spPr bwMode="auto">
            <a:xfrm>
              <a:off x="3671900" y="1880828"/>
              <a:ext cx="828092" cy="9001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fontAlgn="t" hangingPunct="1"/>
              <a:endParaRPr lang="zh-CN" altLang="en-US">
                <a:latin typeface="+mn-lt"/>
                <a:ea typeface="+mn-ea"/>
              </a:endParaRPr>
            </a:p>
          </p:txBody>
        </p:sp>
        <p:sp>
          <p:nvSpPr>
            <p:cNvPr id="51" name="圆角矩形 50"/>
            <p:cNvSpPr/>
            <p:nvPr/>
          </p:nvSpPr>
          <p:spPr bwMode="auto">
            <a:xfrm>
              <a:off x="3779532" y="1736119"/>
              <a:ext cx="700979" cy="25359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fontAlgn="t" hangingPunct="1"/>
              <a:r>
                <a:rPr lang="zh-CN" altLang="en-US" sz="1200" dirty="0" smtClean="0">
                  <a:latin typeface="+mn-lt"/>
                  <a:ea typeface="+mn-ea"/>
                </a:rPr>
                <a:t>业务</a:t>
              </a:r>
              <a:r>
                <a:rPr lang="en-US" altLang="zh-CN" sz="1200" dirty="0" smtClean="0">
                  <a:latin typeface="+mn-lt"/>
                  <a:ea typeface="+mn-ea"/>
                </a:rPr>
                <a:t>IO</a:t>
              </a:r>
              <a:endParaRPr lang="zh-CN" altLang="en-US" sz="1200" dirty="0">
                <a:latin typeface="+mn-lt"/>
                <a:ea typeface="+mn-ea"/>
              </a:endParaRPr>
            </a:p>
          </p:txBody>
        </p:sp>
        <p:sp>
          <p:nvSpPr>
            <p:cNvPr id="52" name="圆角矩形 51"/>
            <p:cNvSpPr/>
            <p:nvPr/>
          </p:nvSpPr>
          <p:spPr bwMode="auto">
            <a:xfrm>
              <a:off x="3645446" y="2561022"/>
              <a:ext cx="880999" cy="324036"/>
            </a:xfrm>
            <a:prstGeom prst="roundRect">
              <a:avLst/>
            </a:prstGeom>
            <a:solidFill>
              <a:srgbClr val="669900"/>
            </a:solidFill>
            <a:ln w="9525">
              <a:noFill/>
              <a:miter lim="800000"/>
              <a:headEnd/>
              <a:tailEnd/>
            </a:ln>
          </p:spPr>
          <p:txBody>
            <a:bodyPr wrap="none" anchor="ctr"/>
            <a:lstStyle/>
            <a:p>
              <a:pPr algn="ctr" eaLnBrk="1" hangingPunct="1"/>
              <a:r>
                <a:rPr lang="en-US" altLang="zh-CN" sz="1200" dirty="0" smtClean="0">
                  <a:solidFill>
                    <a:srgbClr val="000000"/>
                  </a:solidFill>
                  <a:latin typeface="+mn-lt"/>
                  <a:ea typeface="+mn-ea"/>
                </a:rPr>
                <a:t>Block fronted</a:t>
              </a:r>
            </a:p>
            <a:p>
              <a:pPr algn="ctr" eaLnBrk="1" hangingPunct="1"/>
              <a:r>
                <a:rPr lang="en-US" altLang="zh-CN" sz="1200" dirty="0" smtClean="0">
                  <a:solidFill>
                    <a:srgbClr val="000000"/>
                  </a:solidFill>
                  <a:latin typeface="+mn-lt"/>
                  <a:ea typeface="+mn-ea"/>
                </a:rPr>
                <a:t>driver</a:t>
              </a:r>
              <a:endParaRPr lang="zh-CN" altLang="en-US" sz="1200" dirty="0">
                <a:solidFill>
                  <a:srgbClr val="000000"/>
                </a:solidFill>
                <a:latin typeface="+mn-lt"/>
                <a:ea typeface="+mn-ea"/>
              </a:endParaRPr>
            </a:p>
          </p:txBody>
        </p:sp>
        <p:sp>
          <p:nvSpPr>
            <p:cNvPr id="53" name="TextBox 52"/>
            <p:cNvSpPr txBox="1"/>
            <p:nvPr/>
          </p:nvSpPr>
          <p:spPr bwMode="auto">
            <a:xfrm>
              <a:off x="3959932" y="2060848"/>
              <a:ext cx="612068" cy="461659"/>
            </a:xfrm>
            <a:prstGeom prst="rect">
              <a:avLst/>
            </a:prstGeom>
            <a:noFill/>
            <a:ln w="9525">
              <a:noFill/>
              <a:miter lim="800000"/>
              <a:headEnd/>
              <a:tailEnd/>
            </a:ln>
          </p:spPr>
          <p:txBody>
            <a:bodyPr wrap="square" lIns="91433" tIns="45717" rIns="91433" bIns="45717" rtlCol="0">
              <a:spAutoFit/>
            </a:bodyPr>
            <a:lstStyle/>
            <a:p>
              <a:pPr algn="ctr"/>
              <a:r>
                <a:rPr lang="en-US" altLang="zh-CN" sz="1200" dirty="0" err="1" smtClean="0">
                  <a:latin typeface="+mn-lt"/>
                  <a:ea typeface="+mn-ea"/>
                  <a:cs typeface="Arial" pitchFamily="34" charset="0"/>
                </a:rPr>
                <a:t>Guset</a:t>
              </a:r>
              <a:r>
                <a:rPr lang="en-US" altLang="zh-CN" sz="1200" dirty="0" smtClean="0">
                  <a:latin typeface="+mn-lt"/>
                  <a:ea typeface="+mn-ea"/>
                  <a:cs typeface="Arial" pitchFamily="34" charset="0"/>
                </a:rPr>
                <a:t> OS</a:t>
              </a:r>
              <a:endParaRPr lang="zh-CN" altLang="en-US" sz="1200" dirty="0">
                <a:latin typeface="+mn-lt"/>
                <a:ea typeface="+mn-ea"/>
                <a:cs typeface="Arial" pitchFamily="34" charset="0"/>
              </a:endParaRPr>
            </a:p>
          </p:txBody>
        </p:sp>
        <p:cxnSp>
          <p:nvCxnSpPr>
            <p:cNvPr id="54" name="直接箭头连接符 53"/>
            <p:cNvCxnSpPr/>
            <p:nvPr/>
          </p:nvCxnSpPr>
          <p:spPr bwMode="auto">
            <a:xfrm>
              <a:off x="4085945" y="1931637"/>
              <a:ext cx="0" cy="720080"/>
            </a:xfrm>
            <a:prstGeom prst="straightConnector1">
              <a:avLst/>
            </a:prstGeom>
            <a:solidFill>
              <a:schemeClr val="accent1"/>
            </a:solidFill>
            <a:ln w="12700" cap="flat" cmpd="sng" algn="ctr">
              <a:solidFill>
                <a:srgbClr val="EE0000"/>
              </a:solidFill>
              <a:prstDash val="solid"/>
              <a:round/>
              <a:headEnd type="arrow"/>
              <a:tailEnd type="arrow"/>
            </a:ln>
            <a:effectLst/>
          </p:spPr>
        </p:cxnSp>
        <p:sp>
          <p:nvSpPr>
            <p:cNvPr id="55" name="TextBox 54"/>
            <p:cNvSpPr txBox="1"/>
            <p:nvPr/>
          </p:nvSpPr>
          <p:spPr bwMode="auto">
            <a:xfrm>
              <a:off x="3635896" y="1520788"/>
              <a:ext cx="936104" cy="276993"/>
            </a:xfrm>
            <a:prstGeom prst="rect">
              <a:avLst/>
            </a:prstGeom>
            <a:noFill/>
            <a:ln w="9525">
              <a:noFill/>
              <a:miter lim="800000"/>
              <a:headEnd/>
              <a:tailEnd/>
            </a:ln>
          </p:spPr>
          <p:txBody>
            <a:bodyPr wrap="square" lIns="91433" tIns="45717" rIns="91433" bIns="45717" rtlCol="0">
              <a:spAutoFit/>
            </a:bodyPr>
            <a:lstStyle/>
            <a:p>
              <a:pPr algn="ctr"/>
              <a:r>
                <a:rPr lang="en-US" altLang="zh-CN" sz="1200" dirty="0" smtClean="0">
                  <a:latin typeface="+mn-lt"/>
                  <a:ea typeface="+mn-ea"/>
                  <a:cs typeface="Arial" pitchFamily="34" charset="0"/>
                </a:rPr>
                <a:t>Guest 3</a:t>
              </a:r>
              <a:endParaRPr lang="zh-CN" altLang="en-US" sz="1200" dirty="0">
                <a:latin typeface="+mn-lt"/>
                <a:ea typeface="+mn-ea"/>
                <a:cs typeface="Arial" pitchFamily="34" charset="0"/>
              </a:endParaRPr>
            </a:p>
          </p:txBody>
        </p:sp>
        <p:cxnSp>
          <p:nvCxnSpPr>
            <p:cNvPr id="56" name="肘形连接符 55"/>
            <p:cNvCxnSpPr>
              <a:stCxn id="52" idx="2"/>
              <a:endCxn id="29" idx="0"/>
            </p:cNvCxnSpPr>
            <p:nvPr/>
          </p:nvCxnSpPr>
          <p:spPr bwMode="auto">
            <a:xfrm rot="5400000">
              <a:off x="3481285" y="3111677"/>
              <a:ext cx="831280" cy="378042"/>
            </a:xfrm>
            <a:prstGeom prst="bentConnector3">
              <a:avLst>
                <a:gd name="adj1" fmla="val 50000"/>
              </a:avLst>
            </a:prstGeom>
            <a:solidFill>
              <a:schemeClr val="accent1"/>
            </a:solidFill>
            <a:ln w="12700" cap="flat" cmpd="sng" algn="ctr">
              <a:solidFill>
                <a:srgbClr val="EE0000"/>
              </a:solidFill>
              <a:prstDash val="solid"/>
              <a:round/>
              <a:headEnd type="arrow"/>
              <a:tailEnd type="arrow"/>
            </a:ln>
            <a:effectLst/>
          </p:spPr>
        </p:cxnSp>
        <p:cxnSp>
          <p:nvCxnSpPr>
            <p:cNvPr id="57" name="直接箭头连接符 56"/>
            <p:cNvCxnSpPr>
              <a:stCxn id="19" idx="2"/>
              <a:endCxn id="26" idx="0"/>
            </p:cNvCxnSpPr>
            <p:nvPr/>
          </p:nvCxnSpPr>
          <p:spPr bwMode="auto">
            <a:xfrm>
              <a:off x="2726246" y="2888940"/>
              <a:ext cx="9550" cy="827398"/>
            </a:xfrm>
            <a:prstGeom prst="straightConnector1">
              <a:avLst/>
            </a:prstGeom>
            <a:solidFill>
              <a:schemeClr val="accent1"/>
            </a:solidFill>
            <a:ln w="12700" cap="flat" cmpd="sng" algn="ctr">
              <a:solidFill>
                <a:srgbClr val="EE0000"/>
              </a:solidFill>
              <a:prstDash val="solid"/>
              <a:round/>
              <a:headEnd type="arrow"/>
              <a:tailEnd type="arrow"/>
            </a:ln>
            <a:effectLst/>
          </p:spPr>
        </p:cxnSp>
        <p:cxnSp>
          <p:nvCxnSpPr>
            <p:cNvPr id="58" name="直接箭头连接符 57"/>
            <p:cNvCxnSpPr/>
            <p:nvPr/>
          </p:nvCxnSpPr>
          <p:spPr bwMode="auto">
            <a:xfrm>
              <a:off x="1763688" y="4545156"/>
              <a:ext cx="0" cy="288000"/>
            </a:xfrm>
            <a:prstGeom prst="straightConnector1">
              <a:avLst/>
            </a:prstGeom>
            <a:solidFill>
              <a:schemeClr val="accent1"/>
            </a:solidFill>
            <a:ln w="12700" cap="flat" cmpd="sng" algn="ctr">
              <a:solidFill>
                <a:srgbClr val="EE0000"/>
              </a:solidFill>
              <a:prstDash val="solid"/>
              <a:round/>
              <a:headEnd type="arrow"/>
              <a:tailEnd type="arrow"/>
            </a:ln>
            <a:effectLst/>
          </p:spPr>
        </p:cxnSp>
        <p:cxnSp>
          <p:nvCxnSpPr>
            <p:cNvPr id="59" name="直接箭头连接符 58"/>
            <p:cNvCxnSpPr/>
            <p:nvPr/>
          </p:nvCxnSpPr>
          <p:spPr bwMode="auto">
            <a:xfrm>
              <a:off x="2771800" y="4545124"/>
              <a:ext cx="0" cy="288000"/>
            </a:xfrm>
            <a:prstGeom prst="straightConnector1">
              <a:avLst/>
            </a:prstGeom>
            <a:solidFill>
              <a:schemeClr val="accent1"/>
            </a:solidFill>
            <a:ln w="12700" cap="flat" cmpd="sng" algn="ctr">
              <a:solidFill>
                <a:srgbClr val="EE0000"/>
              </a:solidFill>
              <a:prstDash val="solid"/>
              <a:round/>
              <a:headEnd type="arrow"/>
              <a:tailEnd type="arrow"/>
            </a:ln>
            <a:effectLst/>
          </p:spPr>
        </p:cxnSp>
        <p:cxnSp>
          <p:nvCxnSpPr>
            <p:cNvPr id="60" name="直接箭头连接符 59"/>
            <p:cNvCxnSpPr/>
            <p:nvPr/>
          </p:nvCxnSpPr>
          <p:spPr bwMode="auto">
            <a:xfrm>
              <a:off x="3743908" y="4545124"/>
              <a:ext cx="0" cy="288000"/>
            </a:xfrm>
            <a:prstGeom prst="straightConnector1">
              <a:avLst/>
            </a:prstGeom>
            <a:solidFill>
              <a:schemeClr val="accent1"/>
            </a:solidFill>
            <a:ln w="12700" cap="flat" cmpd="sng" algn="ctr">
              <a:solidFill>
                <a:srgbClr val="EE0000"/>
              </a:solidFill>
              <a:prstDash val="solid"/>
              <a:round/>
              <a:headEnd type="arrow"/>
              <a:tailEnd type="arrow"/>
            </a:ln>
            <a:effectLst/>
          </p:spPr>
        </p:cxnSp>
      </p:grpSp>
    </p:spTree>
    <p:extLst>
      <p:ext uri="{BB962C8B-B14F-4D97-AF65-F5344CB8AC3E}">
        <p14:creationId xmlns:p14="http://schemas.microsoft.com/office/powerpoint/2010/main" val="39813374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mtClean="0"/>
              <a:t>OceanStor V3</a:t>
            </a:r>
            <a:r>
              <a:rPr lang="zh-CN" altLang="en-US" smtClean="0"/>
              <a:t>存储中的一块磁盘对应存储虚拟化的概念应该是？</a:t>
            </a:r>
            <a:endParaRPr lang="en-US" altLang="zh-CN" smtClean="0"/>
          </a:p>
          <a:p>
            <a:pPr lvl="1"/>
            <a:r>
              <a:rPr lang="zh-CN" altLang="en-US" smtClean="0"/>
              <a:t>存储资源</a:t>
            </a:r>
            <a:endParaRPr lang="en-US" altLang="zh-CN" smtClean="0"/>
          </a:p>
          <a:p>
            <a:pPr lvl="1"/>
            <a:r>
              <a:rPr lang="zh-CN" altLang="en-US" smtClean="0"/>
              <a:t>存储设备</a:t>
            </a:r>
            <a:endParaRPr lang="en-US" altLang="zh-CN" smtClean="0"/>
          </a:p>
          <a:p>
            <a:pPr lvl="1"/>
            <a:r>
              <a:rPr lang="zh-CN" altLang="en-US" smtClean="0"/>
              <a:t>数据存储</a:t>
            </a:r>
            <a:endParaRPr lang="en-US" altLang="zh-CN" smtClean="0"/>
          </a:p>
          <a:p>
            <a:pPr lvl="1"/>
            <a:r>
              <a:rPr lang="zh-CN" altLang="en-US" smtClean="0"/>
              <a:t>以上都不是</a:t>
            </a:r>
            <a:endParaRPr lang="en-US" altLang="zh-CN" smtClean="0"/>
          </a:p>
          <a:p>
            <a:r>
              <a:rPr lang="zh-CN" altLang="en-US" smtClean="0"/>
              <a:t>快照卷对应的磁盘文件类型是（     ）</a:t>
            </a:r>
            <a:endParaRPr lang="en-US" altLang="zh-CN" smtClean="0"/>
          </a:p>
          <a:p>
            <a:pPr lvl="1"/>
            <a:r>
              <a:rPr lang="zh-CN" altLang="en-US" smtClean="0"/>
              <a:t>差分磁盘文件</a:t>
            </a:r>
            <a:endParaRPr lang="en-US" altLang="zh-CN" smtClean="0"/>
          </a:p>
          <a:p>
            <a:pPr lvl="1"/>
            <a:r>
              <a:rPr lang="zh-CN" altLang="en-US" smtClean="0"/>
              <a:t>动态磁盘文件</a:t>
            </a:r>
            <a:endParaRPr lang="en-US" altLang="zh-CN" smtClean="0"/>
          </a:p>
          <a:p>
            <a:pPr lvl="1"/>
            <a:r>
              <a:rPr lang="zh-CN" altLang="en-US" smtClean="0"/>
              <a:t>固态磁盘文件</a:t>
            </a:r>
            <a:endParaRPr lang="en-US" altLang="zh-CN" smtClean="0"/>
          </a:p>
          <a:p>
            <a:pPr lvl="1"/>
            <a:r>
              <a:rPr lang="zh-CN" altLang="en-US" smtClean="0"/>
              <a:t>快照磁盘文件</a:t>
            </a:r>
            <a:r>
              <a:rPr lang="en-US" altLang="zh-CN" smtClean="0"/>
              <a:t/>
            </a:r>
            <a:br>
              <a:rPr lang="en-US" altLang="zh-CN" smtClean="0"/>
            </a:br>
            <a:endParaRPr lang="en-US" altLang="zh-CN" smtClean="0"/>
          </a:p>
          <a:p>
            <a:pPr lvl="1"/>
            <a:endParaRPr lang="en-US" altLang="zh-CN" smtClean="0"/>
          </a:p>
          <a:p>
            <a:pPr lvl="1"/>
            <a:endParaRPr lang="zh-CN" altLang="en-US" dirty="0"/>
          </a:p>
        </p:txBody>
      </p:sp>
    </p:spTree>
    <p:extLst>
      <p:ext uri="{BB962C8B-B14F-4D97-AF65-F5344CB8AC3E}">
        <p14:creationId xmlns:p14="http://schemas.microsoft.com/office/powerpoint/2010/main" val="39993338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smtClean="0"/>
              <a:t>华为存储虚拟化中有哪些模型</a:t>
            </a:r>
          </a:p>
          <a:p>
            <a:r>
              <a:rPr lang="zh-CN" altLang="en-US" smtClean="0"/>
              <a:t>虚拟化存储连接方式</a:t>
            </a:r>
          </a:p>
          <a:p>
            <a:r>
              <a:rPr lang="zh-CN" altLang="en-US" smtClean="0"/>
              <a:t>存储虚拟化原理</a:t>
            </a:r>
          </a:p>
          <a:p>
            <a:r>
              <a:rPr lang="zh-CN" altLang="en-US" smtClean="0"/>
              <a:t>存储虚拟化特性</a:t>
            </a:r>
          </a:p>
          <a:p>
            <a:r>
              <a:rPr lang="zh-CN" altLang="en-US" smtClean="0"/>
              <a:t>存储虚拟化常用功能</a:t>
            </a:r>
          </a:p>
          <a:p>
            <a:endParaRPr lang="zh-CN" altLang="en-US" dirty="0"/>
          </a:p>
        </p:txBody>
      </p:sp>
    </p:spTree>
    <p:extLst>
      <p:ext uri="{BB962C8B-B14F-4D97-AF65-F5344CB8AC3E}">
        <p14:creationId xmlns:p14="http://schemas.microsoft.com/office/powerpoint/2010/main" val="29278236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1"/>
          <p:cNvSpPr>
            <a:spLocks noGrp="1"/>
          </p:cNvSpPr>
          <p:nvPr>
            <p:ph type="body" sz="quarter" idx="10"/>
          </p:nvPr>
        </p:nvSpPr>
        <p:spPr/>
        <p:txBody>
          <a:bodyPr/>
          <a:lstStyle/>
          <a:p>
            <a:r>
              <a:rPr lang="zh-CN" altLang="en-US" smtClean="0"/>
              <a:t>华为</a:t>
            </a:r>
            <a:r>
              <a:rPr lang="en-US" altLang="zh-CN" smtClean="0"/>
              <a:t>Learning</a:t>
            </a:r>
            <a:r>
              <a:rPr lang="zh-CN" altLang="en-US" smtClean="0"/>
              <a:t>网站</a:t>
            </a:r>
            <a:endParaRPr lang="en-US" altLang="zh-CN" smtClean="0"/>
          </a:p>
          <a:p>
            <a:pPr lvl="1"/>
            <a:r>
              <a:rPr lang="en-US" altLang="zh-CN" smtClean="0"/>
              <a:t>http://support.huawei.com/learning/Index!toTrainIndex</a:t>
            </a:r>
          </a:p>
          <a:p>
            <a:r>
              <a:rPr lang="zh-CN" altLang="en-US" smtClean="0"/>
              <a:t>华为</a:t>
            </a:r>
            <a:r>
              <a:rPr lang="en-US" altLang="zh-CN" smtClean="0"/>
              <a:t>Support</a:t>
            </a:r>
            <a:r>
              <a:rPr lang="zh-CN" altLang="en-US" smtClean="0"/>
              <a:t>案例库</a:t>
            </a:r>
            <a:endParaRPr lang="en-US" altLang="zh-CN" smtClean="0"/>
          </a:p>
          <a:p>
            <a:pPr lvl="1"/>
            <a:r>
              <a:rPr lang="en-US" altLang="zh-CN" smtClean="0"/>
              <a:t>http://support.huawei.com/enterprise/servicecenter?lang=zh</a:t>
            </a:r>
            <a:endParaRPr lang="zh-CN" altLang="en-US" smtClean="0"/>
          </a:p>
          <a:p>
            <a:endParaRPr lang="zh-CN" altLang="en-US" dirty="0"/>
          </a:p>
        </p:txBody>
      </p:sp>
    </p:spTree>
    <p:extLst>
      <p:ext uri="{BB962C8B-B14F-4D97-AF65-F5344CB8AC3E}">
        <p14:creationId xmlns:p14="http://schemas.microsoft.com/office/powerpoint/2010/main" val="819587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学完本课程后，您将能够</a:t>
            </a:r>
            <a:r>
              <a:rPr lang="en-US" altLang="zh-CN" smtClean="0"/>
              <a:t>:</a:t>
            </a:r>
          </a:p>
          <a:p>
            <a:pPr lvl="1"/>
            <a:r>
              <a:rPr lang="zh-CN" altLang="en-US" smtClean="0"/>
              <a:t>了解华为存储模型和概念</a:t>
            </a:r>
            <a:endParaRPr lang="en-US" altLang="zh-CN" smtClean="0"/>
          </a:p>
          <a:p>
            <a:pPr lvl="1"/>
            <a:r>
              <a:rPr lang="zh-CN" altLang="en-US" smtClean="0"/>
              <a:t>熟悉华为存储虚拟化功能特性，适用场景等</a:t>
            </a:r>
            <a:endParaRPr lang="en-US" altLang="zh-CN" smtClean="0"/>
          </a:p>
          <a:p>
            <a:endParaRPr lang="zh-CN" altLang="en-US" dirty="0"/>
          </a:p>
        </p:txBody>
      </p:sp>
    </p:spTree>
    <p:extLst>
      <p:ext uri="{BB962C8B-B14F-4D97-AF65-F5344CB8AC3E}">
        <p14:creationId xmlns:p14="http://schemas.microsoft.com/office/powerpoint/2010/main" val="2922137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656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存储模型</a:t>
            </a:r>
            <a:endParaRPr lang="en-US" altLang="zh-CN" b="1" dirty="0" smtClean="0"/>
          </a:p>
          <a:p>
            <a:pPr>
              <a:buClr>
                <a:schemeClr val="bg1">
                  <a:lumMod val="50000"/>
                </a:schemeClr>
              </a:buClr>
            </a:pPr>
            <a:r>
              <a:rPr lang="zh-CN" altLang="en-US" dirty="0" smtClean="0">
                <a:solidFill>
                  <a:schemeClr val="bg1">
                    <a:lumMod val="50000"/>
                  </a:schemeClr>
                </a:solidFill>
              </a:rPr>
              <a:t>虚拟化存储连接</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存储虚拟化原理</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存储虚拟化特性</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存储虚拟化常用功能</a:t>
            </a:r>
            <a:endParaRPr lang="zh-CN" altLang="en-US" dirty="0">
              <a:solidFill>
                <a:schemeClr val="bg1">
                  <a:lumMod val="50000"/>
                </a:schemeClr>
              </a:solidFill>
            </a:endParaRPr>
          </a:p>
        </p:txBody>
      </p:sp>
    </p:spTree>
    <p:extLst>
      <p:ext uri="{BB962C8B-B14F-4D97-AF65-F5344CB8AC3E}">
        <p14:creationId xmlns:p14="http://schemas.microsoft.com/office/powerpoint/2010/main" val="1360684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存储概念</a:t>
            </a:r>
            <a:endParaRPr lang="zh-CN" altLang="en-US" dirty="0"/>
          </a:p>
        </p:txBody>
      </p:sp>
      <p:sp>
        <p:nvSpPr>
          <p:cNvPr id="2" name="文本占位符 1"/>
          <p:cNvSpPr>
            <a:spLocks noGrp="1"/>
          </p:cNvSpPr>
          <p:nvPr>
            <p:ph type="body" sz="quarter" idx="10"/>
          </p:nvPr>
        </p:nvSpPr>
        <p:spPr>
          <a:xfrm>
            <a:off x="684214" y="1376363"/>
            <a:ext cx="3906604" cy="3924300"/>
          </a:xfrm>
        </p:spPr>
        <p:txBody>
          <a:bodyPr/>
          <a:lstStyle/>
          <a:p>
            <a:r>
              <a:rPr lang="zh-CN" altLang="en-US" sz="2000" dirty="0" smtClean="0"/>
              <a:t>存储资源</a:t>
            </a:r>
            <a:endParaRPr lang="en-US" altLang="zh-CN" sz="2000" dirty="0" smtClean="0"/>
          </a:p>
          <a:p>
            <a:pPr lvl="1"/>
            <a:r>
              <a:rPr lang="zh-CN" altLang="en-US" sz="1800" dirty="0" smtClean="0"/>
              <a:t>存储资源表示物理存储设备，例如</a:t>
            </a:r>
            <a:r>
              <a:rPr lang="en-US" altLang="zh-CN" sz="1800" dirty="0" smtClean="0"/>
              <a:t>IPSAN</a:t>
            </a:r>
            <a:r>
              <a:rPr lang="zh-CN" altLang="en-US" sz="1800" dirty="0" smtClean="0"/>
              <a:t>、</a:t>
            </a:r>
            <a:r>
              <a:rPr lang="en-US" altLang="zh-CN" sz="1800" dirty="0" smtClean="0"/>
              <a:t>Advanced SAN</a:t>
            </a:r>
            <a:r>
              <a:rPr lang="zh-CN" altLang="en-US" sz="1800" dirty="0" smtClean="0"/>
              <a:t>、</a:t>
            </a:r>
            <a:r>
              <a:rPr lang="en-US" altLang="zh-CN" sz="1800" dirty="0" smtClean="0"/>
              <a:t>NAS</a:t>
            </a:r>
            <a:r>
              <a:rPr lang="zh-CN" altLang="en-US" sz="1800" dirty="0" smtClean="0"/>
              <a:t>等</a:t>
            </a:r>
            <a:r>
              <a:rPr lang="zh-CN" altLang="en-US" sz="1800" dirty="0"/>
              <a:t>。</a:t>
            </a:r>
            <a:endParaRPr lang="en-US" altLang="zh-CN" sz="1800" dirty="0" smtClean="0"/>
          </a:p>
          <a:p>
            <a:r>
              <a:rPr lang="zh-CN" altLang="en-US" sz="2000" dirty="0" smtClean="0"/>
              <a:t>存储设备</a:t>
            </a:r>
            <a:endParaRPr lang="en-US" altLang="zh-CN" sz="2000" dirty="0" smtClean="0"/>
          </a:p>
          <a:p>
            <a:pPr lvl="1"/>
            <a:r>
              <a:rPr lang="zh-CN" altLang="en-US" sz="1800" dirty="0" smtClean="0"/>
              <a:t>存储设备表示存储资源中的管理单元，类似</a:t>
            </a:r>
            <a:r>
              <a:rPr lang="en-US" altLang="zh-CN" sz="1800" dirty="0" smtClean="0"/>
              <a:t>LUN</a:t>
            </a:r>
            <a:r>
              <a:rPr lang="zh-CN" altLang="en-US" sz="1800" dirty="0" smtClean="0"/>
              <a:t>、</a:t>
            </a:r>
            <a:r>
              <a:rPr lang="en-US" altLang="zh-CN" sz="1800" dirty="0" smtClean="0"/>
              <a:t> Advanced SAN</a:t>
            </a:r>
            <a:r>
              <a:rPr lang="zh-CN" altLang="en-US" sz="1800" dirty="0" smtClean="0"/>
              <a:t>存储池、</a:t>
            </a:r>
            <a:r>
              <a:rPr lang="en-US" altLang="zh-CN" sz="1800" dirty="0" smtClean="0"/>
              <a:t>NAS</a:t>
            </a:r>
            <a:r>
              <a:rPr lang="zh-CN" altLang="en-US" sz="1800" dirty="0" smtClean="0"/>
              <a:t>共享目录等</a:t>
            </a:r>
            <a:r>
              <a:rPr lang="zh-CN" altLang="en-US" sz="1800" dirty="0"/>
              <a:t>。</a:t>
            </a:r>
            <a:endParaRPr lang="en-US" altLang="zh-CN" sz="1800" dirty="0" smtClean="0"/>
          </a:p>
          <a:p>
            <a:r>
              <a:rPr lang="zh-CN" altLang="en-US" sz="2000" dirty="0" smtClean="0"/>
              <a:t>数据存储</a:t>
            </a:r>
            <a:endParaRPr lang="en-US" altLang="zh-CN" sz="2000" dirty="0" smtClean="0"/>
          </a:p>
          <a:p>
            <a:pPr lvl="1"/>
            <a:r>
              <a:rPr lang="zh-CN" altLang="en-US" sz="1800" dirty="0" smtClean="0"/>
              <a:t>数据存储表示虚拟化平台中可管理、操作的存储逻辑单元。</a:t>
            </a:r>
            <a:endParaRPr lang="en-US" altLang="zh-CN" sz="1800" dirty="0" smtClean="0"/>
          </a:p>
          <a:p>
            <a:pPr lvl="1"/>
            <a:endParaRPr lang="en-US" altLang="zh-CN" sz="1800" dirty="0" smtClean="0"/>
          </a:p>
          <a:p>
            <a:endParaRPr lang="zh-CN" altLang="en-US" sz="2000" dirty="0"/>
          </a:p>
        </p:txBody>
      </p:sp>
      <p:grpSp>
        <p:nvGrpSpPr>
          <p:cNvPr id="5" name="组合 22011"/>
          <p:cNvGrpSpPr>
            <a:grpSpLocks/>
          </p:cNvGrpSpPr>
          <p:nvPr/>
        </p:nvGrpSpPr>
        <p:grpSpPr bwMode="auto">
          <a:xfrm>
            <a:off x="4915547" y="1511893"/>
            <a:ext cx="910377" cy="914612"/>
            <a:chOff x="6775451" y="2157060"/>
            <a:chExt cx="682625" cy="685800"/>
          </a:xfrm>
        </p:grpSpPr>
        <p:sp>
          <p:nvSpPr>
            <p:cNvPr id="6" name="Freeform 14"/>
            <p:cNvSpPr>
              <a:spLocks/>
            </p:cNvSpPr>
            <p:nvPr/>
          </p:nvSpPr>
          <p:spPr bwMode="auto">
            <a:xfrm>
              <a:off x="6775451" y="2157060"/>
              <a:ext cx="682625" cy="685800"/>
            </a:xfrm>
            <a:custGeom>
              <a:avLst/>
              <a:gdLst>
                <a:gd name="T0" fmla="*/ 2147483646 w 804"/>
                <a:gd name="T1" fmla="*/ 2147483646 h 805"/>
                <a:gd name="T2" fmla="*/ 2147483646 w 804"/>
                <a:gd name="T3" fmla="*/ 2147483646 h 805"/>
                <a:gd name="T4" fmla="*/ 2147483646 w 804"/>
                <a:gd name="T5" fmla="*/ 2147483646 h 805"/>
                <a:gd name="T6" fmla="*/ 0 w 804"/>
                <a:gd name="T7" fmla="*/ 2147483646 h 805"/>
                <a:gd name="T8" fmla="*/ 2147483646 w 804"/>
                <a:gd name="T9" fmla="*/ 0 h 805"/>
                <a:gd name="T10" fmla="*/ 2147483646 w 804"/>
                <a:gd name="T11" fmla="*/ 2147483646 h 8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805">
                  <a:moveTo>
                    <a:pt x="804" y="402"/>
                  </a:moveTo>
                  <a:lnTo>
                    <a:pt x="804" y="402"/>
                  </a:lnTo>
                  <a:cubicBezTo>
                    <a:pt x="804" y="625"/>
                    <a:pt x="624" y="805"/>
                    <a:pt x="402" y="805"/>
                  </a:cubicBezTo>
                  <a:cubicBezTo>
                    <a:pt x="180" y="805"/>
                    <a:pt x="0" y="625"/>
                    <a:pt x="0" y="402"/>
                  </a:cubicBezTo>
                  <a:cubicBezTo>
                    <a:pt x="0" y="180"/>
                    <a:pt x="180" y="0"/>
                    <a:pt x="402" y="0"/>
                  </a:cubicBezTo>
                  <a:cubicBezTo>
                    <a:pt x="624" y="0"/>
                    <a:pt x="804" y="180"/>
                    <a:pt x="804" y="402"/>
                  </a:cubicBezTo>
                  <a:close/>
                </a:path>
              </a:pathLst>
            </a:custGeom>
            <a:solidFill>
              <a:srgbClr val="15B0E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grpSp>
          <p:nvGrpSpPr>
            <p:cNvPr id="7" name="组合 21990"/>
            <p:cNvGrpSpPr>
              <a:grpSpLocks/>
            </p:cNvGrpSpPr>
            <p:nvPr/>
          </p:nvGrpSpPr>
          <p:grpSpPr bwMode="auto">
            <a:xfrm>
              <a:off x="6964363" y="2328509"/>
              <a:ext cx="346075" cy="371475"/>
              <a:chOff x="6111875" y="2419350"/>
              <a:chExt cx="346075" cy="371475"/>
            </a:xfrm>
          </p:grpSpPr>
          <p:sp>
            <p:nvSpPr>
              <p:cNvPr id="8" name="Freeform 457"/>
              <p:cNvSpPr>
                <a:spLocks noEditPoints="1"/>
              </p:cNvSpPr>
              <p:nvPr/>
            </p:nvSpPr>
            <p:spPr bwMode="auto">
              <a:xfrm>
                <a:off x="6111875" y="2419350"/>
                <a:ext cx="346075" cy="371475"/>
              </a:xfrm>
              <a:custGeom>
                <a:avLst/>
                <a:gdLst>
                  <a:gd name="T0" fmla="*/ 2147483646 w 408"/>
                  <a:gd name="T1" fmla="*/ 2147483646 h 436"/>
                  <a:gd name="T2" fmla="*/ 2147483646 w 408"/>
                  <a:gd name="T3" fmla="*/ 2147483646 h 436"/>
                  <a:gd name="T4" fmla="*/ 2147483646 w 408"/>
                  <a:gd name="T5" fmla="*/ 2147483646 h 436"/>
                  <a:gd name="T6" fmla="*/ 2147483646 w 408"/>
                  <a:gd name="T7" fmla="*/ 2147483646 h 436"/>
                  <a:gd name="T8" fmla="*/ 2147483646 w 408"/>
                  <a:gd name="T9" fmla="*/ 2147483646 h 436"/>
                  <a:gd name="T10" fmla="*/ 2147483646 w 408"/>
                  <a:gd name="T11" fmla="*/ 2147483646 h 436"/>
                  <a:gd name="T12" fmla="*/ 2147483646 w 408"/>
                  <a:gd name="T13" fmla="*/ 2147483646 h 436"/>
                  <a:gd name="T14" fmla="*/ 2147483646 w 408"/>
                  <a:gd name="T15" fmla="*/ 2147483646 h 436"/>
                  <a:gd name="T16" fmla="*/ 2147483646 w 408"/>
                  <a:gd name="T17" fmla="*/ 2147483646 h 436"/>
                  <a:gd name="T18" fmla="*/ 2147483646 w 408"/>
                  <a:gd name="T19" fmla="*/ 2147483646 h 436"/>
                  <a:gd name="T20" fmla="*/ 2147483646 w 408"/>
                  <a:gd name="T21" fmla="*/ 2147483646 h 436"/>
                  <a:gd name="T22" fmla="*/ 0 w 408"/>
                  <a:gd name="T23" fmla="*/ 2147483646 h 436"/>
                  <a:gd name="T24" fmla="*/ 0 w 408"/>
                  <a:gd name="T25" fmla="*/ 2147483646 h 436"/>
                  <a:gd name="T26" fmla="*/ 2147483646 w 408"/>
                  <a:gd name="T27" fmla="*/ 2147483646 h 436"/>
                  <a:gd name="T28" fmla="*/ 2147483646 w 408"/>
                  <a:gd name="T29" fmla="*/ 2147483646 h 436"/>
                  <a:gd name="T30" fmla="*/ 2147483646 w 408"/>
                  <a:gd name="T31" fmla="*/ 2147483646 h 436"/>
                  <a:gd name="T32" fmla="*/ 2147483646 w 408"/>
                  <a:gd name="T33" fmla="*/ 2147483646 h 436"/>
                  <a:gd name="T34" fmla="*/ 2147483646 w 408"/>
                  <a:gd name="T35" fmla="*/ 2147483646 h 436"/>
                  <a:gd name="T36" fmla="*/ 2147483646 w 408"/>
                  <a:gd name="T37" fmla="*/ 2147483646 h 436"/>
                  <a:gd name="T38" fmla="*/ 2147483646 w 408"/>
                  <a:gd name="T39" fmla="*/ 2147483646 h 436"/>
                  <a:gd name="T40" fmla="*/ 2147483646 w 408"/>
                  <a:gd name="T41" fmla="*/ 2147483646 h 436"/>
                  <a:gd name="T42" fmla="*/ 2147483646 w 408"/>
                  <a:gd name="T43" fmla="*/ 2147483646 h 436"/>
                  <a:gd name="T44" fmla="*/ 2147483646 w 408"/>
                  <a:gd name="T45" fmla="*/ 2147483646 h 436"/>
                  <a:gd name="T46" fmla="*/ 2147483646 w 408"/>
                  <a:gd name="T47" fmla="*/ 2147483646 h 436"/>
                  <a:gd name="T48" fmla="*/ 2147483646 w 408"/>
                  <a:gd name="T49" fmla="*/ 2147483646 h 436"/>
                  <a:gd name="T50" fmla="*/ 2147483646 w 408"/>
                  <a:gd name="T51" fmla="*/ 2147483646 h 436"/>
                  <a:gd name="T52" fmla="*/ 2147483646 w 408"/>
                  <a:gd name="T53" fmla="*/ 2147483646 h 436"/>
                  <a:gd name="T54" fmla="*/ 2147483646 w 408"/>
                  <a:gd name="T55" fmla="*/ 2147483646 h 436"/>
                  <a:gd name="T56" fmla="*/ 2147483646 w 408"/>
                  <a:gd name="T57" fmla="*/ 2147483646 h 436"/>
                  <a:gd name="T58" fmla="*/ 2147483646 w 408"/>
                  <a:gd name="T59" fmla="*/ 2147483646 h 436"/>
                  <a:gd name="T60" fmla="*/ 2147483646 w 408"/>
                  <a:gd name="T61" fmla="*/ 2147483646 h 436"/>
                  <a:gd name="T62" fmla="*/ 2147483646 w 408"/>
                  <a:gd name="T63" fmla="*/ 2147483646 h 436"/>
                  <a:gd name="T64" fmla="*/ 2147483646 w 408"/>
                  <a:gd name="T65" fmla="*/ 2147483646 h 436"/>
                  <a:gd name="T66" fmla="*/ 2147483646 w 408"/>
                  <a:gd name="T67" fmla="*/ 2147483646 h 436"/>
                  <a:gd name="T68" fmla="*/ 2147483646 w 408"/>
                  <a:gd name="T69" fmla="*/ 2147483646 h 436"/>
                  <a:gd name="T70" fmla="*/ 2147483646 w 408"/>
                  <a:gd name="T71" fmla="*/ 2147483646 h 436"/>
                  <a:gd name="T72" fmla="*/ 2147483646 w 408"/>
                  <a:gd name="T73" fmla="*/ 2147483646 h 436"/>
                  <a:gd name="T74" fmla="*/ 2147483646 w 408"/>
                  <a:gd name="T75" fmla="*/ 2147483646 h 436"/>
                  <a:gd name="T76" fmla="*/ 2147483646 w 408"/>
                  <a:gd name="T77" fmla="*/ 0 h 436"/>
                  <a:gd name="T78" fmla="*/ 2147483646 w 408"/>
                  <a:gd name="T79" fmla="*/ 0 h 436"/>
                  <a:gd name="T80" fmla="*/ 2147483646 w 408"/>
                  <a:gd name="T81" fmla="*/ 2147483646 h 436"/>
                  <a:gd name="T82" fmla="*/ 2147483646 w 408"/>
                  <a:gd name="T83" fmla="*/ 2147483646 h 4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08" h="436">
                    <a:moveTo>
                      <a:pt x="52" y="12"/>
                    </a:moveTo>
                    <a:lnTo>
                      <a:pt x="52" y="12"/>
                    </a:lnTo>
                    <a:lnTo>
                      <a:pt x="359" y="12"/>
                    </a:lnTo>
                    <a:cubicBezTo>
                      <a:pt x="365" y="12"/>
                      <a:pt x="373" y="16"/>
                      <a:pt x="378" y="20"/>
                    </a:cubicBezTo>
                    <a:lnTo>
                      <a:pt x="380" y="23"/>
                    </a:lnTo>
                    <a:lnTo>
                      <a:pt x="30" y="23"/>
                    </a:lnTo>
                    <a:lnTo>
                      <a:pt x="32" y="20"/>
                    </a:lnTo>
                    <a:cubicBezTo>
                      <a:pt x="36" y="16"/>
                      <a:pt x="46" y="12"/>
                      <a:pt x="52" y="12"/>
                    </a:cubicBezTo>
                    <a:close/>
                    <a:moveTo>
                      <a:pt x="7" y="27"/>
                    </a:moveTo>
                    <a:lnTo>
                      <a:pt x="7" y="27"/>
                    </a:lnTo>
                    <a:cubicBezTo>
                      <a:pt x="6" y="28"/>
                      <a:pt x="5" y="31"/>
                      <a:pt x="6" y="33"/>
                    </a:cubicBezTo>
                    <a:cubicBezTo>
                      <a:pt x="2" y="38"/>
                      <a:pt x="0" y="44"/>
                      <a:pt x="0" y="50"/>
                    </a:cubicBezTo>
                    <a:lnTo>
                      <a:pt x="0" y="400"/>
                    </a:lnTo>
                    <a:cubicBezTo>
                      <a:pt x="0" y="415"/>
                      <a:pt x="12" y="427"/>
                      <a:pt x="27" y="427"/>
                    </a:cubicBezTo>
                    <a:lnTo>
                      <a:pt x="216" y="427"/>
                    </a:lnTo>
                    <a:cubicBezTo>
                      <a:pt x="220" y="433"/>
                      <a:pt x="227" y="436"/>
                      <a:pt x="234" y="436"/>
                    </a:cubicBezTo>
                    <a:cubicBezTo>
                      <a:pt x="245" y="436"/>
                      <a:pt x="255" y="427"/>
                      <a:pt x="255" y="415"/>
                    </a:cubicBezTo>
                    <a:cubicBezTo>
                      <a:pt x="255" y="404"/>
                      <a:pt x="245" y="394"/>
                      <a:pt x="234" y="394"/>
                    </a:cubicBezTo>
                    <a:cubicBezTo>
                      <a:pt x="225" y="394"/>
                      <a:pt x="218" y="399"/>
                      <a:pt x="215" y="407"/>
                    </a:cubicBezTo>
                    <a:lnTo>
                      <a:pt x="27" y="407"/>
                    </a:lnTo>
                    <a:cubicBezTo>
                      <a:pt x="24" y="407"/>
                      <a:pt x="20" y="404"/>
                      <a:pt x="20" y="400"/>
                    </a:cubicBezTo>
                    <a:lnTo>
                      <a:pt x="20" y="50"/>
                    </a:lnTo>
                    <a:cubicBezTo>
                      <a:pt x="20" y="46"/>
                      <a:pt x="24" y="43"/>
                      <a:pt x="27" y="43"/>
                    </a:cubicBezTo>
                    <a:lnTo>
                      <a:pt x="381" y="43"/>
                    </a:lnTo>
                    <a:cubicBezTo>
                      <a:pt x="385" y="43"/>
                      <a:pt x="388" y="46"/>
                      <a:pt x="388" y="50"/>
                    </a:cubicBezTo>
                    <a:lnTo>
                      <a:pt x="388" y="400"/>
                    </a:lnTo>
                    <a:cubicBezTo>
                      <a:pt x="388" y="404"/>
                      <a:pt x="385" y="407"/>
                      <a:pt x="381" y="407"/>
                    </a:cubicBezTo>
                    <a:lnTo>
                      <a:pt x="318" y="407"/>
                    </a:lnTo>
                    <a:cubicBezTo>
                      <a:pt x="315" y="399"/>
                      <a:pt x="307" y="394"/>
                      <a:pt x="299" y="394"/>
                    </a:cubicBezTo>
                    <a:cubicBezTo>
                      <a:pt x="287" y="394"/>
                      <a:pt x="278" y="403"/>
                      <a:pt x="278" y="415"/>
                    </a:cubicBezTo>
                    <a:cubicBezTo>
                      <a:pt x="278" y="427"/>
                      <a:pt x="287" y="436"/>
                      <a:pt x="299" y="436"/>
                    </a:cubicBezTo>
                    <a:cubicBezTo>
                      <a:pt x="306" y="436"/>
                      <a:pt x="312" y="433"/>
                      <a:pt x="316" y="427"/>
                    </a:cubicBezTo>
                    <a:lnTo>
                      <a:pt x="381" y="427"/>
                    </a:lnTo>
                    <a:cubicBezTo>
                      <a:pt x="396" y="427"/>
                      <a:pt x="408" y="415"/>
                      <a:pt x="408" y="400"/>
                    </a:cubicBezTo>
                    <a:lnTo>
                      <a:pt x="408" y="50"/>
                    </a:lnTo>
                    <a:cubicBezTo>
                      <a:pt x="408" y="45"/>
                      <a:pt x="406" y="40"/>
                      <a:pt x="404" y="36"/>
                    </a:cubicBezTo>
                    <a:cubicBezTo>
                      <a:pt x="405" y="34"/>
                      <a:pt x="405" y="31"/>
                      <a:pt x="403" y="29"/>
                    </a:cubicBezTo>
                    <a:lnTo>
                      <a:pt x="386" y="12"/>
                    </a:lnTo>
                    <a:cubicBezTo>
                      <a:pt x="380" y="5"/>
                      <a:pt x="368" y="0"/>
                      <a:pt x="359" y="0"/>
                    </a:cubicBezTo>
                    <a:lnTo>
                      <a:pt x="52" y="0"/>
                    </a:lnTo>
                    <a:cubicBezTo>
                      <a:pt x="43" y="0"/>
                      <a:pt x="30" y="5"/>
                      <a:pt x="24" y="11"/>
                    </a:cubicBezTo>
                    <a:lnTo>
                      <a:pt x="7" y="27"/>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9" name="Freeform 458"/>
              <p:cNvSpPr>
                <a:spLocks noEditPoints="1"/>
              </p:cNvSpPr>
              <p:nvPr/>
            </p:nvSpPr>
            <p:spPr bwMode="auto">
              <a:xfrm>
                <a:off x="6157913" y="2481263"/>
                <a:ext cx="263525" cy="217488"/>
              </a:xfrm>
              <a:custGeom>
                <a:avLst/>
                <a:gdLst>
                  <a:gd name="T0" fmla="*/ 2147483646 w 310"/>
                  <a:gd name="T1" fmla="*/ 2147483646 h 255"/>
                  <a:gd name="T2" fmla="*/ 2147483646 w 310"/>
                  <a:gd name="T3" fmla="*/ 2147483646 h 255"/>
                  <a:gd name="T4" fmla="*/ 2147483646 w 310"/>
                  <a:gd name="T5" fmla="*/ 2147483646 h 255"/>
                  <a:gd name="T6" fmla="*/ 2147483646 w 310"/>
                  <a:gd name="T7" fmla="*/ 2147483646 h 255"/>
                  <a:gd name="T8" fmla="*/ 2147483646 w 310"/>
                  <a:gd name="T9" fmla="*/ 2147483646 h 255"/>
                  <a:gd name="T10" fmla="*/ 2147483646 w 310"/>
                  <a:gd name="T11" fmla="*/ 2147483646 h 255"/>
                  <a:gd name="T12" fmla="*/ 2147483646 w 310"/>
                  <a:gd name="T13" fmla="*/ 2147483646 h 255"/>
                  <a:gd name="T14" fmla="*/ 2147483646 w 310"/>
                  <a:gd name="T15" fmla="*/ 2147483646 h 255"/>
                  <a:gd name="T16" fmla="*/ 2147483646 w 310"/>
                  <a:gd name="T17" fmla="*/ 2147483646 h 255"/>
                  <a:gd name="T18" fmla="*/ 2147483646 w 310"/>
                  <a:gd name="T19" fmla="*/ 2147483646 h 255"/>
                  <a:gd name="T20" fmla="*/ 2147483646 w 310"/>
                  <a:gd name="T21" fmla="*/ 2147483646 h 255"/>
                  <a:gd name="T22" fmla="*/ 2147483646 w 310"/>
                  <a:gd name="T23" fmla="*/ 2147483646 h 255"/>
                  <a:gd name="T24" fmla="*/ 2147483646 w 310"/>
                  <a:gd name="T25" fmla="*/ 2147483646 h 255"/>
                  <a:gd name="T26" fmla="*/ 2147483646 w 310"/>
                  <a:gd name="T27" fmla="*/ 2147483646 h 255"/>
                  <a:gd name="T28" fmla="*/ 2147483646 w 310"/>
                  <a:gd name="T29" fmla="*/ 2147483646 h 255"/>
                  <a:gd name="T30" fmla="*/ 2147483646 w 310"/>
                  <a:gd name="T31" fmla="*/ 2147483646 h 255"/>
                  <a:gd name="T32" fmla="*/ 2147483646 w 310"/>
                  <a:gd name="T33" fmla="*/ 2147483646 h 255"/>
                  <a:gd name="T34" fmla="*/ 2147483646 w 310"/>
                  <a:gd name="T35" fmla="*/ 2147483646 h 255"/>
                  <a:gd name="T36" fmla="*/ 2147483646 w 310"/>
                  <a:gd name="T37" fmla="*/ 2147483646 h 255"/>
                  <a:gd name="T38" fmla="*/ 2147483646 w 310"/>
                  <a:gd name="T39" fmla="*/ 2147483646 h 255"/>
                  <a:gd name="T40" fmla="*/ 2147483646 w 310"/>
                  <a:gd name="T41" fmla="*/ 2147483646 h 255"/>
                  <a:gd name="T42" fmla="*/ 2147483646 w 310"/>
                  <a:gd name="T43" fmla="*/ 2147483646 h 255"/>
                  <a:gd name="T44" fmla="*/ 2147483646 w 310"/>
                  <a:gd name="T45" fmla="*/ 2147483646 h 255"/>
                  <a:gd name="T46" fmla="*/ 2147483646 w 310"/>
                  <a:gd name="T47" fmla="*/ 2147483646 h 255"/>
                  <a:gd name="T48" fmla="*/ 2147483646 w 310"/>
                  <a:gd name="T49" fmla="*/ 2147483646 h 255"/>
                  <a:gd name="T50" fmla="*/ 2147483646 w 310"/>
                  <a:gd name="T51" fmla="*/ 2147483646 h 255"/>
                  <a:gd name="T52" fmla="*/ 2147483646 w 310"/>
                  <a:gd name="T53" fmla="*/ 2147483646 h 255"/>
                  <a:gd name="T54" fmla="*/ 2147483646 w 310"/>
                  <a:gd name="T55" fmla="*/ 2147483646 h 255"/>
                  <a:gd name="T56" fmla="*/ 2147483646 w 310"/>
                  <a:gd name="T57" fmla="*/ 2147483646 h 255"/>
                  <a:gd name="T58" fmla="*/ 2147483646 w 310"/>
                  <a:gd name="T59" fmla="*/ 2147483646 h 255"/>
                  <a:gd name="T60" fmla="*/ 2147483646 w 310"/>
                  <a:gd name="T61" fmla="*/ 2147483646 h 255"/>
                  <a:gd name="T62" fmla="*/ 2147483646 w 310"/>
                  <a:gd name="T63" fmla="*/ 2147483646 h 255"/>
                  <a:gd name="T64" fmla="*/ 2147483646 w 310"/>
                  <a:gd name="T65" fmla="*/ 2147483646 h 255"/>
                  <a:gd name="T66" fmla="*/ 2147483646 w 310"/>
                  <a:gd name="T67" fmla="*/ 2147483646 h 255"/>
                  <a:gd name="T68" fmla="*/ 2147483646 w 310"/>
                  <a:gd name="T69" fmla="*/ 2147483646 h 255"/>
                  <a:gd name="T70" fmla="*/ 2147483646 w 310"/>
                  <a:gd name="T71" fmla="*/ 2147483646 h 255"/>
                  <a:gd name="T72" fmla="*/ 2147483646 w 310"/>
                  <a:gd name="T73" fmla="*/ 2147483646 h 255"/>
                  <a:gd name="T74" fmla="*/ 2147483646 w 310"/>
                  <a:gd name="T75" fmla="*/ 2147483646 h 255"/>
                  <a:gd name="T76" fmla="*/ 2147483646 w 310"/>
                  <a:gd name="T77" fmla="*/ 2147483646 h 255"/>
                  <a:gd name="T78" fmla="*/ 2147483646 w 310"/>
                  <a:gd name="T79" fmla="*/ 2147483646 h 255"/>
                  <a:gd name="T80" fmla="*/ 2147483646 w 310"/>
                  <a:gd name="T81" fmla="*/ 2147483646 h 255"/>
                  <a:gd name="T82" fmla="*/ 2147483646 w 310"/>
                  <a:gd name="T83" fmla="*/ 2147483646 h 255"/>
                  <a:gd name="T84" fmla="*/ 2147483646 w 310"/>
                  <a:gd name="T85" fmla="*/ 2147483646 h 255"/>
                  <a:gd name="T86" fmla="*/ 0 w 310"/>
                  <a:gd name="T87" fmla="*/ 2147483646 h 255"/>
                  <a:gd name="T88" fmla="*/ 2147483646 w 310"/>
                  <a:gd name="T89" fmla="*/ 2147483646 h 255"/>
                  <a:gd name="T90" fmla="*/ 2147483646 w 310"/>
                  <a:gd name="T91" fmla="*/ 2147483646 h 255"/>
                  <a:gd name="T92" fmla="*/ 2147483646 w 310"/>
                  <a:gd name="T93" fmla="*/ 2147483646 h 255"/>
                  <a:gd name="T94" fmla="*/ 2147483646 w 310"/>
                  <a:gd name="T95" fmla="*/ 2147483646 h 255"/>
                  <a:gd name="T96" fmla="*/ 2147483646 w 310"/>
                  <a:gd name="T97" fmla="*/ 2147483646 h 255"/>
                  <a:gd name="T98" fmla="*/ 2147483646 w 310"/>
                  <a:gd name="T99" fmla="*/ 2147483646 h 255"/>
                  <a:gd name="T100" fmla="*/ 2147483646 w 310"/>
                  <a:gd name="T101" fmla="*/ 2147483646 h 255"/>
                  <a:gd name="T102" fmla="*/ 2147483646 w 310"/>
                  <a:gd name="T103" fmla="*/ 2147483646 h 25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10" h="255">
                    <a:moveTo>
                      <a:pt x="130" y="187"/>
                    </a:moveTo>
                    <a:lnTo>
                      <a:pt x="130" y="187"/>
                    </a:lnTo>
                    <a:cubicBezTo>
                      <a:pt x="131" y="187"/>
                      <a:pt x="133" y="186"/>
                      <a:pt x="133" y="184"/>
                    </a:cubicBezTo>
                    <a:lnTo>
                      <a:pt x="136" y="177"/>
                    </a:lnTo>
                    <a:lnTo>
                      <a:pt x="140" y="177"/>
                    </a:lnTo>
                    <a:lnTo>
                      <a:pt x="143" y="184"/>
                    </a:lnTo>
                    <a:cubicBezTo>
                      <a:pt x="143" y="186"/>
                      <a:pt x="145" y="187"/>
                      <a:pt x="147" y="187"/>
                    </a:cubicBezTo>
                    <a:lnTo>
                      <a:pt x="193" y="187"/>
                    </a:lnTo>
                    <a:lnTo>
                      <a:pt x="193" y="197"/>
                    </a:lnTo>
                    <a:lnTo>
                      <a:pt x="132" y="197"/>
                    </a:lnTo>
                    <a:cubicBezTo>
                      <a:pt x="130" y="197"/>
                      <a:pt x="129" y="198"/>
                      <a:pt x="128" y="199"/>
                    </a:cubicBezTo>
                    <a:lnTo>
                      <a:pt x="123" y="214"/>
                    </a:lnTo>
                    <a:lnTo>
                      <a:pt x="123" y="187"/>
                    </a:lnTo>
                    <a:lnTo>
                      <a:pt x="130" y="187"/>
                    </a:lnTo>
                    <a:close/>
                    <a:moveTo>
                      <a:pt x="194" y="234"/>
                    </a:moveTo>
                    <a:lnTo>
                      <a:pt x="194" y="234"/>
                    </a:lnTo>
                    <a:lnTo>
                      <a:pt x="125" y="234"/>
                    </a:lnTo>
                    <a:lnTo>
                      <a:pt x="135" y="205"/>
                    </a:lnTo>
                    <a:lnTo>
                      <a:pt x="206" y="205"/>
                    </a:lnTo>
                    <a:lnTo>
                      <a:pt x="194" y="234"/>
                    </a:lnTo>
                    <a:close/>
                    <a:moveTo>
                      <a:pt x="73" y="80"/>
                    </a:moveTo>
                    <a:lnTo>
                      <a:pt x="73" y="80"/>
                    </a:lnTo>
                    <a:cubicBezTo>
                      <a:pt x="73" y="64"/>
                      <a:pt x="86" y="50"/>
                      <a:pt x="103" y="50"/>
                    </a:cubicBezTo>
                    <a:lnTo>
                      <a:pt x="112" y="51"/>
                    </a:lnTo>
                    <a:lnTo>
                      <a:pt x="112" y="45"/>
                    </a:lnTo>
                    <a:cubicBezTo>
                      <a:pt x="112" y="26"/>
                      <a:pt x="127" y="12"/>
                      <a:pt x="145" y="12"/>
                    </a:cubicBezTo>
                    <a:cubicBezTo>
                      <a:pt x="163" y="12"/>
                      <a:pt x="177" y="26"/>
                      <a:pt x="178" y="43"/>
                    </a:cubicBezTo>
                    <a:lnTo>
                      <a:pt x="179" y="51"/>
                    </a:lnTo>
                    <a:lnTo>
                      <a:pt x="186" y="49"/>
                    </a:lnTo>
                    <a:cubicBezTo>
                      <a:pt x="207" y="43"/>
                      <a:pt x="226" y="59"/>
                      <a:pt x="226" y="79"/>
                    </a:cubicBezTo>
                    <a:cubicBezTo>
                      <a:pt x="226" y="96"/>
                      <a:pt x="212" y="111"/>
                      <a:pt x="194" y="111"/>
                    </a:cubicBezTo>
                    <a:lnTo>
                      <a:pt x="103" y="111"/>
                    </a:lnTo>
                    <a:cubicBezTo>
                      <a:pt x="86" y="111"/>
                      <a:pt x="73" y="97"/>
                      <a:pt x="73" y="80"/>
                    </a:cubicBezTo>
                    <a:close/>
                    <a:moveTo>
                      <a:pt x="73" y="188"/>
                    </a:moveTo>
                    <a:lnTo>
                      <a:pt x="73" y="188"/>
                    </a:lnTo>
                    <a:cubicBezTo>
                      <a:pt x="73" y="194"/>
                      <a:pt x="59" y="201"/>
                      <a:pt x="40" y="201"/>
                    </a:cubicBezTo>
                    <a:cubicBezTo>
                      <a:pt x="22" y="201"/>
                      <a:pt x="8" y="194"/>
                      <a:pt x="8" y="188"/>
                    </a:cubicBezTo>
                    <a:cubicBezTo>
                      <a:pt x="8" y="181"/>
                      <a:pt x="22" y="174"/>
                      <a:pt x="40" y="174"/>
                    </a:cubicBezTo>
                    <a:cubicBezTo>
                      <a:pt x="59" y="174"/>
                      <a:pt x="73" y="181"/>
                      <a:pt x="73" y="188"/>
                    </a:cubicBezTo>
                    <a:close/>
                    <a:moveTo>
                      <a:pt x="73" y="231"/>
                    </a:moveTo>
                    <a:lnTo>
                      <a:pt x="73" y="231"/>
                    </a:lnTo>
                    <a:cubicBezTo>
                      <a:pt x="73" y="239"/>
                      <a:pt x="57" y="247"/>
                      <a:pt x="40" y="247"/>
                    </a:cubicBezTo>
                    <a:cubicBezTo>
                      <a:pt x="23" y="247"/>
                      <a:pt x="8" y="239"/>
                      <a:pt x="8" y="231"/>
                    </a:cubicBezTo>
                    <a:lnTo>
                      <a:pt x="8" y="222"/>
                    </a:lnTo>
                    <a:cubicBezTo>
                      <a:pt x="15" y="228"/>
                      <a:pt x="27" y="232"/>
                      <a:pt x="40" y="232"/>
                    </a:cubicBezTo>
                    <a:cubicBezTo>
                      <a:pt x="54" y="232"/>
                      <a:pt x="65" y="228"/>
                      <a:pt x="73" y="222"/>
                    </a:cubicBezTo>
                    <a:lnTo>
                      <a:pt x="73" y="223"/>
                    </a:lnTo>
                    <a:lnTo>
                      <a:pt x="73" y="231"/>
                    </a:lnTo>
                    <a:close/>
                    <a:moveTo>
                      <a:pt x="73" y="207"/>
                    </a:moveTo>
                    <a:lnTo>
                      <a:pt x="73" y="207"/>
                    </a:lnTo>
                    <a:cubicBezTo>
                      <a:pt x="73" y="215"/>
                      <a:pt x="59" y="224"/>
                      <a:pt x="40" y="224"/>
                    </a:cubicBezTo>
                    <a:cubicBezTo>
                      <a:pt x="21" y="224"/>
                      <a:pt x="8" y="215"/>
                      <a:pt x="8" y="207"/>
                    </a:cubicBezTo>
                    <a:lnTo>
                      <a:pt x="8" y="201"/>
                    </a:lnTo>
                    <a:cubicBezTo>
                      <a:pt x="15" y="206"/>
                      <a:pt x="27" y="209"/>
                      <a:pt x="40" y="209"/>
                    </a:cubicBezTo>
                    <a:cubicBezTo>
                      <a:pt x="54" y="209"/>
                      <a:pt x="65" y="206"/>
                      <a:pt x="73" y="201"/>
                    </a:cubicBezTo>
                    <a:lnTo>
                      <a:pt x="73" y="207"/>
                    </a:lnTo>
                    <a:close/>
                    <a:moveTo>
                      <a:pt x="302" y="182"/>
                    </a:moveTo>
                    <a:lnTo>
                      <a:pt x="302" y="182"/>
                    </a:lnTo>
                    <a:cubicBezTo>
                      <a:pt x="302" y="184"/>
                      <a:pt x="293" y="189"/>
                      <a:pt x="275" y="189"/>
                    </a:cubicBezTo>
                    <a:cubicBezTo>
                      <a:pt x="258" y="189"/>
                      <a:pt x="249" y="184"/>
                      <a:pt x="249" y="182"/>
                    </a:cubicBezTo>
                    <a:cubicBezTo>
                      <a:pt x="249" y="180"/>
                      <a:pt x="258" y="175"/>
                      <a:pt x="275" y="175"/>
                    </a:cubicBezTo>
                    <a:cubicBezTo>
                      <a:pt x="293" y="175"/>
                      <a:pt x="302" y="180"/>
                      <a:pt x="302" y="182"/>
                    </a:cubicBezTo>
                    <a:close/>
                    <a:moveTo>
                      <a:pt x="295" y="232"/>
                    </a:moveTo>
                    <a:lnTo>
                      <a:pt x="295" y="232"/>
                    </a:lnTo>
                    <a:cubicBezTo>
                      <a:pt x="292" y="234"/>
                      <a:pt x="285" y="239"/>
                      <a:pt x="275" y="239"/>
                    </a:cubicBezTo>
                    <a:cubicBezTo>
                      <a:pt x="265" y="239"/>
                      <a:pt x="258" y="234"/>
                      <a:pt x="255" y="232"/>
                    </a:cubicBezTo>
                    <a:lnTo>
                      <a:pt x="255" y="212"/>
                    </a:lnTo>
                    <a:cubicBezTo>
                      <a:pt x="260" y="214"/>
                      <a:pt x="267" y="215"/>
                      <a:pt x="275" y="215"/>
                    </a:cubicBezTo>
                    <a:cubicBezTo>
                      <a:pt x="284" y="215"/>
                      <a:pt x="290" y="214"/>
                      <a:pt x="295" y="212"/>
                    </a:cubicBezTo>
                    <a:lnTo>
                      <a:pt x="295" y="232"/>
                    </a:lnTo>
                    <a:close/>
                    <a:moveTo>
                      <a:pt x="275" y="207"/>
                    </a:moveTo>
                    <a:lnTo>
                      <a:pt x="275" y="207"/>
                    </a:lnTo>
                    <a:cubicBezTo>
                      <a:pt x="256" y="207"/>
                      <a:pt x="250" y="199"/>
                      <a:pt x="249" y="197"/>
                    </a:cubicBezTo>
                    <a:lnTo>
                      <a:pt x="249" y="192"/>
                    </a:lnTo>
                    <a:cubicBezTo>
                      <a:pt x="255" y="196"/>
                      <a:pt x="265" y="197"/>
                      <a:pt x="275" y="197"/>
                    </a:cubicBezTo>
                    <a:cubicBezTo>
                      <a:pt x="285" y="197"/>
                      <a:pt x="295" y="196"/>
                      <a:pt x="302" y="192"/>
                    </a:cubicBezTo>
                    <a:lnTo>
                      <a:pt x="302" y="198"/>
                    </a:lnTo>
                    <a:cubicBezTo>
                      <a:pt x="300" y="200"/>
                      <a:pt x="294" y="207"/>
                      <a:pt x="275" y="207"/>
                    </a:cubicBezTo>
                    <a:close/>
                    <a:moveTo>
                      <a:pt x="198" y="241"/>
                    </a:moveTo>
                    <a:lnTo>
                      <a:pt x="198" y="241"/>
                    </a:lnTo>
                    <a:cubicBezTo>
                      <a:pt x="198" y="241"/>
                      <a:pt x="198" y="241"/>
                      <a:pt x="199" y="241"/>
                    </a:cubicBezTo>
                    <a:cubicBezTo>
                      <a:pt x="199" y="241"/>
                      <a:pt x="200" y="240"/>
                      <a:pt x="200" y="240"/>
                    </a:cubicBezTo>
                    <a:cubicBezTo>
                      <a:pt x="200" y="240"/>
                      <a:pt x="200" y="239"/>
                      <a:pt x="201" y="239"/>
                    </a:cubicBezTo>
                    <a:lnTo>
                      <a:pt x="215" y="202"/>
                    </a:lnTo>
                    <a:cubicBezTo>
                      <a:pt x="216" y="201"/>
                      <a:pt x="216" y="200"/>
                      <a:pt x="215" y="198"/>
                    </a:cubicBezTo>
                    <a:cubicBezTo>
                      <a:pt x="214" y="197"/>
                      <a:pt x="213" y="197"/>
                      <a:pt x="212" y="197"/>
                    </a:cubicBezTo>
                    <a:lnTo>
                      <a:pt x="201" y="197"/>
                    </a:lnTo>
                    <a:lnTo>
                      <a:pt x="201" y="183"/>
                    </a:lnTo>
                    <a:cubicBezTo>
                      <a:pt x="201" y="181"/>
                      <a:pt x="199" y="179"/>
                      <a:pt x="197" y="179"/>
                    </a:cubicBezTo>
                    <a:lnTo>
                      <a:pt x="150" y="179"/>
                    </a:lnTo>
                    <a:lnTo>
                      <a:pt x="150" y="123"/>
                    </a:lnTo>
                    <a:lnTo>
                      <a:pt x="185" y="123"/>
                    </a:lnTo>
                    <a:lnTo>
                      <a:pt x="185" y="142"/>
                    </a:lnTo>
                    <a:lnTo>
                      <a:pt x="274" y="142"/>
                    </a:lnTo>
                    <a:lnTo>
                      <a:pt x="274" y="167"/>
                    </a:lnTo>
                    <a:cubicBezTo>
                      <a:pt x="257" y="167"/>
                      <a:pt x="241" y="172"/>
                      <a:pt x="241" y="182"/>
                    </a:cubicBezTo>
                    <a:cubicBezTo>
                      <a:pt x="241" y="183"/>
                      <a:pt x="241" y="183"/>
                      <a:pt x="241" y="184"/>
                    </a:cubicBezTo>
                    <a:cubicBezTo>
                      <a:pt x="241" y="184"/>
                      <a:pt x="241" y="184"/>
                      <a:pt x="241" y="185"/>
                    </a:cubicBezTo>
                    <a:lnTo>
                      <a:pt x="241" y="198"/>
                    </a:lnTo>
                    <a:cubicBezTo>
                      <a:pt x="241" y="198"/>
                      <a:pt x="241" y="199"/>
                      <a:pt x="241" y="199"/>
                    </a:cubicBezTo>
                    <a:cubicBezTo>
                      <a:pt x="241" y="200"/>
                      <a:pt x="242" y="203"/>
                      <a:pt x="247" y="207"/>
                    </a:cubicBezTo>
                    <a:cubicBezTo>
                      <a:pt x="247" y="207"/>
                      <a:pt x="247" y="207"/>
                      <a:pt x="247" y="207"/>
                    </a:cubicBezTo>
                    <a:lnTo>
                      <a:pt x="247" y="234"/>
                    </a:lnTo>
                    <a:cubicBezTo>
                      <a:pt x="247" y="235"/>
                      <a:pt x="248" y="236"/>
                      <a:pt x="248" y="236"/>
                    </a:cubicBezTo>
                    <a:cubicBezTo>
                      <a:pt x="249" y="237"/>
                      <a:pt x="259" y="247"/>
                      <a:pt x="275" y="247"/>
                    </a:cubicBezTo>
                    <a:cubicBezTo>
                      <a:pt x="291" y="247"/>
                      <a:pt x="301" y="237"/>
                      <a:pt x="302" y="236"/>
                    </a:cubicBezTo>
                    <a:cubicBezTo>
                      <a:pt x="303" y="236"/>
                      <a:pt x="303" y="235"/>
                      <a:pt x="303" y="234"/>
                    </a:cubicBezTo>
                    <a:lnTo>
                      <a:pt x="303" y="208"/>
                    </a:lnTo>
                    <a:cubicBezTo>
                      <a:pt x="308" y="205"/>
                      <a:pt x="309" y="202"/>
                      <a:pt x="310" y="201"/>
                    </a:cubicBezTo>
                    <a:cubicBezTo>
                      <a:pt x="310" y="200"/>
                      <a:pt x="310" y="200"/>
                      <a:pt x="310" y="199"/>
                    </a:cubicBezTo>
                    <a:lnTo>
                      <a:pt x="310" y="185"/>
                    </a:lnTo>
                    <a:cubicBezTo>
                      <a:pt x="310" y="184"/>
                      <a:pt x="310" y="184"/>
                      <a:pt x="310" y="184"/>
                    </a:cubicBezTo>
                    <a:cubicBezTo>
                      <a:pt x="310" y="183"/>
                      <a:pt x="310" y="183"/>
                      <a:pt x="310" y="182"/>
                    </a:cubicBezTo>
                    <a:cubicBezTo>
                      <a:pt x="310" y="172"/>
                      <a:pt x="294" y="167"/>
                      <a:pt x="278" y="167"/>
                    </a:cubicBezTo>
                    <a:lnTo>
                      <a:pt x="278" y="138"/>
                    </a:lnTo>
                    <a:lnTo>
                      <a:pt x="189" y="138"/>
                    </a:lnTo>
                    <a:lnTo>
                      <a:pt x="189" y="123"/>
                    </a:lnTo>
                    <a:lnTo>
                      <a:pt x="194" y="123"/>
                    </a:lnTo>
                    <a:cubicBezTo>
                      <a:pt x="218" y="123"/>
                      <a:pt x="238" y="103"/>
                      <a:pt x="238" y="79"/>
                    </a:cubicBezTo>
                    <a:cubicBezTo>
                      <a:pt x="238" y="55"/>
                      <a:pt x="218" y="36"/>
                      <a:pt x="194" y="36"/>
                    </a:cubicBezTo>
                    <a:cubicBezTo>
                      <a:pt x="193" y="36"/>
                      <a:pt x="191" y="36"/>
                      <a:pt x="189" y="36"/>
                    </a:cubicBezTo>
                    <a:cubicBezTo>
                      <a:pt x="185" y="15"/>
                      <a:pt x="167" y="0"/>
                      <a:pt x="145" y="0"/>
                    </a:cubicBezTo>
                    <a:cubicBezTo>
                      <a:pt x="122" y="0"/>
                      <a:pt x="104" y="16"/>
                      <a:pt x="100" y="38"/>
                    </a:cubicBezTo>
                    <a:cubicBezTo>
                      <a:pt x="78" y="40"/>
                      <a:pt x="61" y="58"/>
                      <a:pt x="61" y="80"/>
                    </a:cubicBezTo>
                    <a:cubicBezTo>
                      <a:pt x="61" y="104"/>
                      <a:pt x="80" y="123"/>
                      <a:pt x="103" y="123"/>
                    </a:cubicBezTo>
                    <a:lnTo>
                      <a:pt x="110" y="123"/>
                    </a:lnTo>
                    <a:lnTo>
                      <a:pt x="110" y="138"/>
                    </a:lnTo>
                    <a:lnTo>
                      <a:pt x="38" y="138"/>
                    </a:lnTo>
                    <a:lnTo>
                      <a:pt x="38" y="167"/>
                    </a:lnTo>
                    <a:cubicBezTo>
                      <a:pt x="17" y="167"/>
                      <a:pt x="2" y="175"/>
                      <a:pt x="0" y="186"/>
                    </a:cubicBezTo>
                    <a:cubicBezTo>
                      <a:pt x="0" y="186"/>
                      <a:pt x="0" y="186"/>
                      <a:pt x="0" y="187"/>
                    </a:cubicBezTo>
                    <a:lnTo>
                      <a:pt x="0" y="231"/>
                    </a:lnTo>
                    <a:cubicBezTo>
                      <a:pt x="0" y="244"/>
                      <a:pt x="18" y="255"/>
                      <a:pt x="40" y="255"/>
                    </a:cubicBezTo>
                    <a:cubicBezTo>
                      <a:pt x="63" y="255"/>
                      <a:pt x="81" y="244"/>
                      <a:pt x="81" y="231"/>
                    </a:cubicBezTo>
                    <a:lnTo>
                      <a:pt x="81" y="223"/>
                    </a:lnTo>
                    <a:lnTo>
                      <a:pt x="81" y="214"/>
                    </a:lnTo>
                    <a:lnTo>
                      <a:pt x="81" y="187"/>
                    </a:lnTo>
                    <a:lnTo>
                      <a:pt x="80" y="187"/>
                    </a:lnTo>
                    <a:cubicBezTo>
                      <a:pt x="80" y="175"/>
                      <a:pt x="64" y="167"/>
                      <a:pt x="42" y="167"/>
                    </a:cubicBezTo>
                    <a:lnTo>
                      <a:pt x="42" y="142"/>
                    </a:lnTo>
                    <a:lnTo>
                      <a:pt x="114" y="142"/>
                    </a:lnTo>
                    <a:lnTo>
                      <a:pt x="114" y="123"/>
                    </a:lnTo>
                    <a:lnTo>
                      <a:pt x="146" y="123"/>
                    </a:lnTo>
                    <a:lnTo>
                      <a:pt x="146" y="171"/>
                    </a:lnTo>
                    <a:cubicBezTo>
                      <a:pt x="146" y="170"/>
                      <a:pt x="145" y="169"/>
                      <a:pt x="143" y="169"/>
                    </a:cubicBezTo>
                    <a:lnTo>
                      <a:pt x="133" y="169"/>
                    </a:lnTo>
                    <a:cubicBezTo>
                      <a:pt x="131" y="169"/>
                      <a:pt x="129" y="170"/>
                      <a:pt x="129" y="172"/>
                    </a:cubicBezTo>
                    <a:lnTo>
                      <a:pt x="127" y="179"/>
                    </a:lnTo>
                    <a:lnTo>
                      <a:pt x="119" y="179"/>
                    </a:lnTo>
                    <a:cubicBezTo>
                      <a:pt x="117" y="179"/>
                      <a:pt x="115" y="181"/>
                      <a:pt x="115" y="183"/>
                    </a:cubicBezTo>
                    <a:lnTo>
                      <a:pt x="115" y="238"/>
                    </a:lnTo>
                    <a:cubicBezTo>
                      <a:pt x="115" y="238"/>
                      <a:pt x="115" y="238"/>
                      <a:pt x="116" y="239"/>
                    </a:cubicBezTo>
                    <a:cubicBezTo>
                      <a:pt x="116" y="239"/>
                      <a:pt x="116" y="239"/>
                      <a:pt x="116" y="240"/>
                    </a:cubicBezTo>
                    <a:cubicBezTo>
                      <a:pt x="116" y="240"/>
                      <a:pt x="117" y="241"/>
                      <a:pt x="117" y="241"/>
                    </a:cubicBezTo>
                    <a:cubicBezTo>
                      <a:pt x="118" y="241"/>
                      <a:pt x="118" y="241"/>
                      <a:pt x="118" y="242"/>
                    </a:cubicBezTo>
                    <a:cubicBezTo>
                      <a:pt x="118" y="242"/>
                      <a:pt x="119" y="242"/>
                      <a:pt x="119" y="242"/>
                    </a:cubicBezTo>
                    <a:lnTo>
                      <a:pt x="197" y="242"/>
                    </a:lnTo>
                    <a:cubicBezTo>
                      <a:pt x="197" y="242"/>
                      <a:pt x="197" y="241"/>
                      <a:pt x="198" y="24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0" name="Freeform 459"/>
              <p:cNvSpPr>
                <a:spLocks/>
              </p:cNvSpPr>
              <p:nvPr/>
            </p:nvSpPr>
            <p:spPr bwMode="auto">
              <a:xfrm>
                <a:off x="6189663" y="2714625"/>
                <a:ext cx="9525" cy="17463"/>
              </a:xfrm>
              <a:custGeom>
                <a:avLst/>
                <a:gdLst>
                  <a:gd name="T0" fmla="*/ 2147483646 w 11"/>
                  <a:gd name="T1" fmla="*/ 1996701957 h 20"/>
                  <a:gd name="T2" fmla="*/ 2147483646 w 11"/>
                  <a:gd name="T3" fmla="*/ 1996701957 h 20"/>
                  <a:gd name="T4" fmla="*/ 2147483646 w 11"/>
                  <a:gd name="T5" fmla="*/ 0 h 20"/>
                  <a:gd name="T6" fmla="*/ 0 w 11"/>
                  <a:gd name="T7" fmla="*/ 0 h 20"/>
                  <a:gd name="T8" fmla="*/ 0 w 11"/>
                  <a:gd name="T9" fmla="*/ 2147483646 h 20"/>
                  <a:gd name="T10" fmla="*/ 2147483646 w 11"/>
                  <a:gd name="T11" fmla="*/ 2147483646 h 20"/>
                  <a:gd name="T12" fmla="*/ 2147483646 w 11"/>
                  <a:gd name="T13" fmla="*/ 2147483646 h 20"/>
                  <a:gd name="T14" fmla="*/ 2147483646 w 11"/>
                  <a:gd name="T15" fmla="*/ 2147483646 h 20"/>
                  <a:gd name="T16" fmla="*/ 2147483646 w 11"/>
                  <a:gd name="T17" fmla="*/ 2147483646 h 20"/>
                  <a:gd name="T18" fmla="*/ 2147483646 w 11"/>
                  <a:gd name="T19" fmla="*/ 2147483646 h 20"/>
                  <a:gd name="T20" fmla="*/ 2147483646 w 11"/>
                  <a:gd name="T21" fmla="*/ 1996701957 h 20"/>
                  <a:gd name="T22" fmla="*/ 2147483646 w 11"/>
                  <a:gd name="T23" fmla="*/ 1996701957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 h="20">
                    <a:moveTo>
                      <a:pt x="11" y="3"/>
                    </a:moveTo>
                    <a:lnTo>
                      <a:pt x="11" y="3"/>
                    </a:lnTo>
                    <a:lnTo>
                      <a:pt x="11" y="0"/>
                    </a:lnTo>
                    <a:lnTo>
                      <a:pt x="0" y="0"/>
                    </a:lnTo>
                    <a:lnTo>
                      <a:pt x="0" y="20"/>
                    </a:lnTo>
                    <a:lnTo>
                      <a:pt x="4" y="20"/>
                    </a:lnTo>
                    <a:lnTo>
                      <a:pt x="4" y="12"/>
                    </a:lnTo>
                    <a:lnTo>
                      <a:pt x="11" y="12"/>
                    </a:lnTo>
                    <a:lnTo>
                      <a:pt x="11" y="8"/>
                    </a:lnTo>
                    <a:lnTo>
                      <a:pt x="4" y="8"/>
                    </a:lnTo>
                    <a:lnTo>
                      <a:pt x="4" y="3"/>
                    </a:lnTo>
                    <a:lnTo>
                      <a:pt x="11" y="3"/>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1" name="Freeform 460"/>
              <p:cNvSpPr>
                <a:spLocks/>
              </p:cNvSpPr>
              <p:nvPr/>
            </p:nvSpPr>
            <p:spPr bwMode="auto">
              <a:xfrm>
                <a:off x="6202363" y="2719388"/>
                <a:ext cx="11113" cy="12700"/>
              </a:xfrm>
              <a:custGeom>
                <a:avLst/>
                <a:gdLst>
                  <a:gd name="T0" fmla="*/ 2147483646 w 14"/>
                  <a:gd name="T1" fmla="*/ 2147483646 h 15"/>
                  <a:gd name="T2" fmla="*/ 2147483646 w 14"/>
                  <a:gd name="T3" fmla="*/ 2147483646 h 15"/>
                  <a:gd name="T4" fmla="*/ 2147483646 w 14"/>
                  <a:gd name="T5" fmla="*/ 0 h 15"/>
                  <a:gd name="T6" fmla="*/ 2147483646 w 14"/>
                  <a:gd name="T7" fmla="*/ 0 h 15"/>
                  <a:gd name="T8" fmla="*/ 2147483646 w 14"/>
                  <a:gd name="T9" fmla="*/ 2147483646 h 15"/>
                  <a:gd name="T10" fmla="*/ 2147483646 w 14"/>
                  <a:gd name="T11" fmla="*/ 2147483646 h 15"/>
                  <a:gd name="T12" fmla="*/ 2147483646 w 14"/>
                  <a:gd name="T13" fmla="*/ 2147483646 h 15"/>
                  <a:gd name="T14" fmla="*/ 2000554322 w 14"/>
                  <a:gd name="T15" fmla="*/ 2147483646 h 15"/>
                  <a:gd name="T16" fmla="*/ 2000554322 w 14"/>
                  <a:gd name="T17" fmla="*/ 0 h 15"/>
                  <a:gd name="T18" fmla="*/ 0 w 14"/>
                  <a:gd name="T19" fmla="*/ 0 h 15"/>
                  <a:gd name="T20" fmla="*/ 0 w 14"/>
                  <a:gd name="T21" fmla="*/ 2147483646 h 15"/>
                  <a:gd name="T22" fmla="*/ 2147483646 w 14"/>
                  <a:gd name="T23" fmla="*/ 2147483646 h 15"/>
                  <a:gd name="T24" fmla="*/ 2147483646 w 14"/>
                  <a:gd name="T25" fmla="*/ 2147483646 h 15"/>
                  <a:gd name="T26" fmla="*/ 2147483646 w 14"/>
                  <a:gd name="T27" fmla="*/ 2147483646 h 15"/>
                  <a:gd name="T28" fmla="*/ 2147483646 w 14"/>
                  <a:gd name="T29" fmla="*/ 2147483646 h 15"/>
                  <a:gd name="T30" fmla="*/ 2147483646 w 14"/>
                  <a:gd name="T31" fmla="*/ 2147483646 h 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4" h="15">
                    <a:moveTo>
                      <a:pt x="14" y="15"/>
                    </a:moveTo>
                    <a:lnTo>
                      <a:pt x="14" y="15"/>
                    </a:lnTo>
                    <a:lnTo>
                      <a:pt x="14" y="0"/>
                    </a:lnTo>
                    <a:lnTo>
                      <a:pt x="10" y="0"/>
                    </a:lnTo>
                    <a:lnTo>
                      <a:pt x="10" y="9"/>
                    </a:lnTo>
                    <a:cubicBezTo>
                      <a:pt x="10" y="10"/>
                      <a:pt x="9" y="10"/>
                      <a:pt x="9" y="11"/>
                    </a:cubicBezTo>
                    <a:cubicBezTo>
                      <a:pt x="8" y="12"/>
                      <a:pt x="8" y="12"/>
                      <a:pt x="7" y="12"/>
                    </a:cubicBezTo>
                    <a:cubicBezTo>
                      <a:pt x="5" y="12"/>
                      <a:pt x="4" y="11"/>
                      <a:pt x="4" y="9"/>
                    </a:cubicBezTo>
                    <a:lnTo>
                      <a:pt x="4" y="0"/>
                    </a:lnTo>
                    <a:lnTo>
                      <a:pt x="0" y="0"/>
                    </a:lnTo>
                    <a:lnTo>
                      <a:pt x="0" y="9"/>
                    </a:lnTo>
                    <a:cubicBezTo>
                      <a:pt x="0" y="13"/>
                      <a:pt x="2" y="15"/>
                      <a:pt x="5" y="15"/>
                    </a:cubicBezTo>
                    <a:cubicBezTo>
                      <a:pt x="7" y="15"/>
                      <a:pt x="8" y="14"/>
                      <a:pt x="10" y="13"/>
                    </a:cubicBezTo>
                    <a:lnTo>
                      <a:pt x="10" y="15"/>
                    </a:lnTo>
                    <a:lnTo>
                      <a:pt x="14" y="15"/>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2" name="Freeform 461"/>
              <p:cNvSpPr>
                <a:spLocks/>
              </p:cNvSpPr>
              <p:nvPr/>
            </p:nvSpPr>
            <p:spPr bwMode="auto">
              <a:xfrm>
                <a:off x="6216650" y="2719388"/>
                <a:ext cx="9525" cy="12700"/>
              </a:xfrm>
              <a:custGeom>
                <a:avLst/>
                <a:gdLst>
                  <a:gd name="T0" fmla="*/ 2147483646 w 11"/>
                  <a:gd name="T1" fmla="*/ 2147483646 h 15"/>
                  <a:gd name="T2" fmla="*/ 2147483646 w 11"/>
                  <a:gd name="T3" fmla="*/ 2147483646 h 15"/>
                  <a:gd name="T4" fmla="*/ 0 w 11"/>
                  <a:gd name="T5" fmla="*/ 2147483646 h 15"/>
                  <a:gd name="T6" fmla="*/ 0 w 11"/>
                  <a:gd name="T7" fmla="*/ 2147483646 h 15"/>
                  <a:gd name="T8" fmla="*/ 2147483646 w 11"/>
                  <a:gd name="T9" fmla="*/ 2147483646 h 15"/>
                  <a:gd name="T10" fmla="*/ 2147483646 w 11"/>
                  <a:gd name="T11" fmla="*/ 2147483646 h 15"/>
                  <a:gd name="T12" fmla="*/ 2147483646 w 11"/>
                  <a:gd name="T13" fmla="*/ 2147483646 h 15"/>
                  <a:gd name="T14" fmla="*/ 2147483646 w 11"/>
                  <a:gd name="T15" fmla="*/ 2147483646 h 15"/>
                  <a:gd name="T16" fmla="*/ 2147483646 w 11"/>
                  <a:gd name="T17" fmla="*/ 2147483646 h 15"/>
                  <a:gd name="T18" fmla="*/ 2147483646 w 11"/>
                  <a:gd name="T19" fmla="*/ 2147483646 h 15"/>
                  <a:gd name="T20" fmla="*/ 2147483646 w 11"/>
                  <a:gd name="T21" fmla="*/ 2147483646 h 15"/>
                  <a:gd name="T22" fmla="*/ 2147483646 w 11"/>
                  <a:gd name="T23" fmla="*/ 1820784607 h 15"/>
                  <a:gd name="T24" fmla="*/ 2147483646 w 11"/>
                  <a:gd name="T25" fmla="*/ 1820784607 h 15"/>
                  <a:gd name="T26" fmla="*/ 2147483646 w 11"/>
                  <a:gd name="T27" fmla="*/ 2147483646 h 15"/>
                  <a:gd name="T28" fmla="*/ 2147483646 w 11"/>
                  <a:gd name="T29" fmla="*/ 607167527 h 15"/>
                  <a:gd name="T30" fmla="*/ 2147483646 w 11"/>
                  <a:gd name="T31" fmla="*/ 0 h 15"/>
                  <a:gd name="T32" fmla="*/ 1298651489 w 11"/>
                  <a:gd name="T33" fmla="*/ 607167527 h 15"/>
                  <a:gd name="T34" fmla="*/ 0 w 11"/>
                  <a:gd name="T35" fmla="*/ 2147483646 h 15"/>
                  <a:gd name="T36" fmla="*/ 649325311 w 11"/>
                  <a:gd name="T37" fmla="*/ 2147483646 h 15"/>
                  <a:gd name="T38" fmla="*/ 2147483646 w 11"/>
                  <a:gd name="T39" fmla="*/ 2147483646 h 15"/>
                  <a:gd name="T40" fmla="*/ 2147483646 w 11"/>
                  <a:gd name="T41" fmla="*/ 2147483646 h 15"/>
                  <a:gd name="T42" fmla="*/ 2147483646 w 11"/>
                  <a:gd name="T43" fmla="*/ 2147483646 h 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 h="15">
                    <a:moveTo>
                      <a:pt x="4" y="12"/>
                    </a:moveTo>
                    <a:lnTo>
                      <a:pt x="4" y="12"/>
                    </a:lnTo>
                    <a:cubicBezTo>
                      <a:pt x="3" y="12"/>
                      <a:pt x="2" y="12"/>
                      <a:pt x="0" y="11"/>
                    </a:cubicBezTo>
                    <a:lnTo>
                      <a:pt x="0" y="14"/>
                    </a:lnTo>
                    <a:cubicBezTo>
                      <a:pt x="1" y="15"/>
                      <a:pt x="3" y="15"/>
                      <a:pt x="4" y="15"/>
                    </a:cubicBezTo>
                    <a:cubicBezTo>
                      <a:pt x="6" y="15"/>
                      <a:pt x="8" y="15"/>
                      <a:pt x="9" y="14"/>
                    </a:cubicBezTo>
                    <a:cubicBezTo>
                      <a:pt x="10" y="13"/>
                      <a:pt x="11" y="12"/>
                      <a:pt x="11" y="10"/>
                    </a:cubicBezTo>
                    <a:cubicBezTo>
                      <a:pt x="11" y="10"/>
                      <a:pt x="11" y="9"/>
                      <a:pt x="10" y="8"/>
                    </a:cubicBezTo>
                    <a:cubicBezTo>
                      <a:pt x="10" y="8"/>
                      <a:pt x="10" y="7"/>
                      <a:pt x="9" y="7"/>
                    </a:cubicBezTo>
                    <a:cubicBezTo>
                      <a:pt x="8" y="7"/>
                      <a:pt x="7" y="6"/>
                      <a:pt x="6" y="6"/>
                    </a:cubicBezTo>
                    <a:cubicBezTo>
                      <a:pt x="5" y="5"/>
                      <a:pt x="4" y="5"/>
                      <a:pt x="4" y="4"/>
                    </a:cubicBezTo>
                    <a:cubicBezTo>
                      <a:pt x="4" y="4"/>
                      <a:pt x="4" y="4"/>
                      <a:pt x="5" y="3"/>
                    </a:cubicBezTo>
                    <a:cubicBezTo>
                      <a:pt x="5" y="3"/>
                      <a:pt x="6" y="3"/>
                      <a:pt x="6" y="3"/>
                    </a:cubicBezTo>
                    <a:cubicBezTo>
                      <a:pt x="8" y="3"/>
                      <a:pt x="9" y="3"/>
                      <a:pt x="10" y="4"/>
                    </a:cubicBezTo>
                    <a:lnTo>
                      <a:pt x="10" y="1"/>
                    </a:lnTo>
                    <a:cubicBezTo>
                      <a:pt x="9" y="0"/>
                      <a:pt x="8" y="0"/>
                      <a:pt x="6" y="0"/>
                    </a:cubicBezTo>
                    <a:cubicBezTo>
                      <a:pt x="5" y="0"/>
                      <a:pt x="3" y="0"/>
                      <a:pt x="2" y="1"/>
                    </a:cubicBezTo>
                    <a:cubicBezTo>
                      <a:pt x="1" y="2"/>
                      <a:pt x="0" y="3"/>
                      <a:pt x="0" y="5"/>
                    </a:cubicBezTo>
                    <a:cubicBezTo>
                      <a:pt x="0" y="6"/>
                      <a:pt x="0" y="7"/>
                      <a:pt x="1" y="7"/>
                    </a:cubicBezTo>
                    <a:cubicBezTo>
                      <a:pt x="2" y="8"/>
                      <a:pt x="3" y="9"/>
                      <a:pt x="5" y="9"/>
                    </a:cubicBezTo>
                    <a:cubicBezTo>
                      <a:pt x="6" y="10"/>
                      <a:pt x="7" y="10"/>
                      <a:pt x="7" y="11"/>
                    </a:cubicBezTo>
                    <a:cubicBezTo>
                      <a:pt x="7" y="12"/>
                      <a:pt x="6" y="12"/>
                      <a:pt x="4" y="1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3" name="Freeform 462"/>
              <p:cNvSpPr>
                <a:spLocks/>
              </p:cNvSpPr>
              <p:nvPr/>
            </p:nvSpPr>
            <p:spPr bwMode="auto">
              <a:xfrm>
                <a:off x="6229350" y="2719388"/>
                <a:ext cx="3175" cy="12700"/>
              </a:xfrm>
              <a:custGeom>
                <a:avLst/>
                <a:gdLst>
                  <a:gd name="T0" fmla="*/ 0 w 4"/>
                  <a:gd name="T1" fmla="*/ 2147483646 h 15"/>
                  <a:gd name="T2" fmla="*/ 0 w 4"/>
                  <a:gd name="T3" fmla="*/ 2147483646 h 15"/>
                  <a:gd name="T4" fmla="*/ 2000373825 w 4"/>
                  <a:gd name="T5" fmla="*/ 2147483646 h 15"/>
                  <a:gd name="T6" fmla="*/ 2000373825 w 4"/>
                  <a:gd name="T7" fmla="*/ 0 h 15"/>
                  <a:gd name="T8" fmla="*/ 0 w 4"/>
                  <a:gd name="T9" fmla="*/ 0 h 15"/>
                  <a:gd name="T10" fmla="*/ 0 w 4"/>
                  <a:gd name="T11" fmla="*/ 2147483646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15">
                    <a:moveTo>
                      <a:pt x="0" y="15"/>
                    </a:moveTo>
                    <a:lnTo>
                      <a:pt x="0" y="15"/>
                    </a:lnTo>
                    <a:lnTo>
                      <a:pt x="4" y="15"/>
                    </a:lnTo>
                    <a:lnTo>
                      <a:pt x="4" y="0"/>
                    </a:lnTo>
                    <a:lnTo>
                      <a:pt x="0" y="0"/>
                    </a:lnTo>
                    <a:lnTo>
                      <a:pt x="0" y="15"/>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4" name="Freeform 463"/>
              <p:cNvSpPr>
                <a:spLocks/>
              </p:cNvSpPr>
              <p:nvPr/>
            </p:nvSpPr>
            <p:spPr bwMode="auto">
              <a:xfrm>
                <a:off x="6227763" y="2714625"/>
                <a:ext cx="4763" cy="3175"/>
              </a:xfrm>
              <a:custGeom>
                <a:avLst/>
                <a:gdLst>
                  <a:gd name="T0" fmla="*/ 2147483646 w 5"/>
                  <a:gd name="T1" fmla="*/ 0 h 4"/>
                  <a:gd name="T2" fmla="*/ 2147483646 w 5"/>
                  <a:gd name="T3" fmla="*/ 0 h 4"/>
                  <a:gd name="T4" fmla="*/ 2147483646 w 5"/>
                  <a:gd name="T5" fmla="*/ 0 h 4"/>
                  <a:gd name="T6" fmla="*/ 864796953 w 5"/>
                  <a:gd name="T7" fmla="*/ 0 h 4"/>
                  <a:gd name="T8" fmla="*/ 0 w 5"/>
                  <a:gd name="T9" fmla="*/ 1000502031 h 4"/>
                  <a:gd name="T10" fmla="*/ 864796953 w 5"/>
                  <a:gd name="T11" fmla="*/ 1500123206 h 4"/>
                  <a:gd name="T12" fmla="*/ 2147483646 w 5"/>
                  <a:gd name="T13" fmla="*/ 2000373825 h 4"/>
                  <a:gd name="T14" fmla="*/ 2147483646 w 5"/>
                  <a:gd name="T15" fmla="*/ 1500123206 h 4"/>
                  <a:gd name="T16" fmla="*/ 2147483646 w 5"/>
                  <a:gd name="T17" fmla="*/ 1000502031 h 4"/>
                  <a:gd name="T18" fmla="*/ 2147483646 w 5"/>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4">
                    <a:moveTo>
                      <a:pt x="4" y="0"/>
                    </a:moveTo>
                    <a:lnTo>
                      <a:pt x="4" y="0"/>
                    </a:lnTo>
                    <a:cubicBezTo>
                      <a:pt x="4" y="0"/>
                      <a:pt x="3" y="0"/>
                      <a:pt x="3" y="0"/>
                    </a:cubicBezTo>
                    <a:cubicBezTo>
                      <a:pt x="2" y="0"/>
                      <a:pt x="1" y="0"/>
                      <a:pt x="1" y="0"/>
                    </a:cubicBezTo>
                    <a:cubicBezTo>
                      <a:pt x="0" y="1"/>
                      <a:pt x="0" y="1"/>
                      <a:pt x="0" y="2"/>
                    </a:cubicBezTo>
                    <a:cubicBezTo>
                      <a:pt x="0" y="2"/>
                      <a:pt x="0" y="3"/>
                      <a:pt x="1" y="3"/>
                    </a:cubicBezTo>
                    <a:cubicBezTo>
                      <a:pt x="1" y="4"/>
                      <a:pt x="2" y="4"/>
                      <a:pt x="3" y="4"/>
                    </a:cubicBezTo>
                    <a:cubicBezTo>
                      <a:pt x="3" y="4"/>
                      <a:pt x="4" y="4"/>
                      <a:pt x="4" y="3"/>
                    </a:cubicBezTo>
                    <a:cubicBezTo>
                      <a:pt x="5" y="3"/>
                      <a:pt x="5" y="2"/>
                      <a:pt x="5" y="2"/>
                    </a:cubicBezTo>
                    <a:cubicBezTo>
                      <a:pt x="5" y="1"/>
                      <a:pt x="5" y="1"/>
                      <a:pt x="4"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5" name="Freeform 464"/>
              <p:cNvSpPr>
                <a:spLocks noEditPoints="1"/>
              </p:cNvSpPr>
              <p:nvPr/>
            </p:nvSpPr>
            <p:spPr bwMode="auto">
              <a:xfrm>
                <a:off x="6234113" y="2719388"/>
                <a:ext cx="12700" cy="12700"/>
              </a:xfrm>
              <a:custGeom>
                <a:avLst/>
                <a:gdLst>
                  <a:gd name="T0" fmla="*/ 2147483646 w 15"/>
                  <a:gd name="T1" fmla="*/ 2147483646 h 15"/>
                  <a:gd name="T2" fmla="*/ 2147483646 w 15"/>
                  <a:gd name="T3" fmla="*/ 2147483646 h 15"/>
                  <a:gd name="T4" fmla="*/ 2147483646 w 15"/>
                  <a:gd name="T5" fmla="*/ 2147483646 h 15"/>
                  <a:gd name="T6" fmla="*/ 2147483646 w 15"/>
                  <a:gd name="T7" fmla="*/ 2147483646 h 15"/>
                  <a:gd name="T8" fmla="*/ 2147483646 w 15"/>
                  <a:gd name="T9" fmla="*/ 2147483646 h 15"/>
                  <a:gd name="T10" fmla="*/ 2147483646 w 15"/>
                  <a:gd name="T11" fmla="*/ 1820784607 h 15"/>
                  <a:gd name="T12" fmla="*/ 2147483646 w 15"/>
                  <a:gd name="T13" fmla="*/ 2147483646 h 15"/>
                  <a:gd name="T14" fmla="*/ 1213617927 w 15"/>
                  <a:gd name="T15" fmla="*/ 1213617927 h 15"/>
                  <a:gd name="T16" fmla="*/ 1213617927 w 15"/>
                  <a:gd name="T17" fmla="*/ 1213617927 h 15"/>
                  <a:gd name="T18" fmla="*/ 0 w 15"/>
                  <a:gd name="T19" fmla="*/ 2147483646 h 15"/>
                  <a:gd name="T20" fmla="*/ 1213617927 w 15"/>
                  <a:gd name="T21" fmla="*/ 2147483646 h 15"/>
                  <a:gd name="T22" fmla="*/ 2147483646 w 15"/>
                  <a:gd name="T23" fmla="*/ 2147483646 h 15"/>
                  <a:gd name="T24" fmla="*/ 2147483646 w 15"/>
                  <a:gd name="T25" fmla="*/ 2147483646 h 15"/>
                  <a:gd name="T26" fmla="*/ 2147483646 w 15"/>
                  <a:gd name="T27" fmla="*/ 2147483646 h 15"/>
                  <a:gd name="T28" fmla="*/ 2147483646 w 15"/>
                  <a:gd name="T29" fmla="*/ 1213617927 h 15"/>
                  <a:gd name="T30" fmla="*/ 2147483646 w 15"/>
                  <a:gd name="T31" fmla="*/ 0 h 15"/>
                  <a:gd name="T32" fmla="*/ 1213617927 w 15"/>
                  <a:gd name="T33" fmla="*/ 1213617927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5" h="15">
                    <a:moveTo>
                      <a:pt x="11" y="7"/>
                    </a:moveTo>
                    <a:lnTo>
                      <a:pt x="11" y="7"/>
                    </a:lnTo>
                    <a:cubicBezTo>
                      <a:pt x="11" y="10"/>
                      <a:pt x="10" y="12"/>
                      <a:pt x="7" y="12"/>
                    </a:cubicBezTo>
                    <a:cubicBezTo>
                      <a:pt x="5" y="12"/>
                      <a:pt x="4" y="10"/>
                      <a:pt x="4" y="8"/>
                    </a:cubicBezTo>
                    <a:cubicBezTo>
                      <a:pt x="4" y="6"/>
                      <a:pt x="4" y="5"/>
                      <a:pt x="5" y="4"/>
                    </a:cubicBezTo>
                    <a:cubicBezTo>
                      <a:pt x="5" y="4"/>
                      <a:pt x="6" y="3"/>
                      <a:pt x="7" y="3"/>
                    </a:cubicBezTo>
                    <a:cubicBezTo>
                      <a:pt x="10" y="3"/>
                      <a:pt x="11" y="5"/>
                      <a:pt x="11" y="7"/>
                    </a:cubicBezTo>
                    <a:close/>
                    <a:moveTo>
                      <a:pt x="2" y="2"/>
                    </a:moveTo>
                    <a:lnTo>
                      <a:pt x="2" y="2"/>
                    </a:lnTo>
                    <a:cubicBezTo>
                      <a:pt x="0" y="3"/>
                      <a:pt x="0" y="5"/>
                      <a:pt x="0" y="8"/>
                    </a:cubicBezTo>
                    <a:cubicBezTo>
                      <a:pt x="0" y="10"/>
                      <a:pt x="0" y="12"/>
                      <a:pt x="2" y="13"/>
                    </a:cubicBezTo>
                    <a:cubicBezTo>
                      <a:pt x="3" y="14"/>
                      <a:pt x="5" y="15"/>
                      <a:pt x="7" y="15"/>
                    </a:cubicBezTo>
                    <a:cubicBezTo>
                      <a:pt x="10" y="15"/>
                      <a:pt x="12" y="14"/>
                      <a:pt x="13" y="13"/>
                    </a:cubicBezTo>
                    <a:cubicBezTo>
                      <a:pt x="14" y="12"/>
                      <a:pt x="15" y="10"/>
                      <a:pt x="15" y="7"/>
                    </a:cubicBezTo>
                    <a:cubicBezTo>
                      <a:pt x="15" y="5"/>
                      <a:pt x="14" y="3"/>
                      <a:pt x="13" y="2"/>
                    </a:cubicBezTo>
                    <a:cubicBezTo>
                      <a:pt x="12" y="1"/>
                      <a:pt x="10" y="0"/>
                      <a:pt x="7" y="0"/>
                    </a:cubicBezTo>
                    <a:cubicBezTo>
                      <a:pt x="5" y="0"/>
                      <a:pt x="3" y="1"/>
                      <a:pt x="2"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6" name="Freeform 465"/>
              <p:cNvSpPr>
                <a:spLocks/>
              </p:cNvSpPr>
              <p:nvPr/>
            </p:nvSpPr>
            <p:spPr bwMode="auto">
              <a:xfrm>
                <a:off x="6249988" y="2719388"/>
                <a:ext cx="11113" cy="12700"/>
              </a:xfrm>
              <a:custGeom>
                <a:avLst/>
                <a:gdLst>
                  <a:gd name="T0" fmla="*/ 2147483646 w 14"/>
                  <a:gd name="T1" fmla="*/ 2147483646 h 15"/>
                  <a:gd name="T2" fmla="*/ 2147483646 w 14"/>
                  <a:gd name="T3" fmla="*/ 2147483646 h 15"/>
                  <a:gd name="T4" fmla="*/ 2147483646 w 14"/>
                  <a:gd name="T5" fmla="*/ 2147483646 h 15"/>
                  <a:gd name="T6" fmla="*/ 2147483646 w 14"/>
                  <a:gd name="T7" fmla="*/ 0 h 15"/>
                  <a:gd name="T8" fmla="*/ 2000554322 w 14"/>
                  <a:gd name="T9" fmla="*/ 1820784607 h 15"/>
                  <a:gd name="T10" fmla="*/ 2000554322 w 14"/>
                  <a:gd name="T11" fmla="*/ 1820784607 h 15"/>
                  <a:gd name="T12" fmla="*/ 2000554322 w 14"/>
                  <a:gd name="T13" fmla="*/ 0 h 15"/>
                  <a:gd name="T14" fmla="*/ 0 w 14"/>
                  <a:gd name="T15" fmla="*/ 0 h 15"/>
                  <a:gd name="T16" fmla="*/ 0 w 14"/>
                  <a:gd name="T17" fmla="*/ 2147483646 h 15"/>
                  <a:gd name="T18" fmla="*/ 2000554322 w 14"/>
                  <a:gd name="T19" fmla="*/ 2147483646 h 15"/>
                  <a:gd name="T20" fmla="*/ 2000554322 w 14"/>
                  <a:gd name="T21" fmla="*/ 2147483646 h 15"/>
                  <a:gd name="T22" fmla="*/ 2147483646 w 14"/>
                  <a:gd name="T23" fmla="*/ 2147483646 h 15"/>
                  <a:gd name="T24" fmla="*/ 2147483646 w 14"/>
                  <a:gd name="T25" fmla="*/ 1820784607 h 15"/>
                  <a:gd name="T26" fmla="*/ 2147483646 w 14"/>
                  <a:gd name="T27" fmla="*/ 2147483646 h 15"/>
                  <a:gd name="T28" fmla="*/ 2147483646 w 14"/>
                  <a:gd name="T29" fmla="*/ 2147483646 h 15"/>
                  <a:gd name="T30" fmla="*/ 2147483646 w 14"/>
                  <a:gd name="T31" fmla="*/ 2147483646 h 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4" h="15">
                    <a:moveTo>
                      <a:pt x="14" y="15"/>
                    </a:moveTo>
                    <a:lnTo>
                      <a:pt x="14" y="15"/>
                    </a:lnTo>
                    <a:lnTo>
                      <a:pt x="14" y="6"/>
                    </a:lnTo>
                    <a:cubicBezTo>
                      <a:pt x="14" y="2"/>
                      <a:pt x="12" y="0"/>
                      <a:pt x="9" y="0"/>
                    </a:cubicBezTo>
                    <a:cubicBezTo>
                      <a:pt x="7" y="0"/>
                      <a:pt x="5" y="1"/>
                      <a:pt x="4" y="3"/>
                    </a:cubicBezTo>
                    <a:lnTo>
                      <a:pt x="4" y="0"/>
                    </a:lnTo>
                    <a:lnTo>
                      <a:pt x="0" y="0"/>
                    </a:lnTo>
                    <a:lnTo>
                      <a:pt x="0" y="15"/>
                    </a:lnTo>
                    <a:lnTo>
                      <a:pt x="4" y="15"/>
                    </a:lnTo>
                    <a:lnTo>
                      <a:pt x="4" y="7"/>
                    </a:lnTo>
                    <a:cubicBezTo>
                      <a:pt x="4" y="6"/>
                      <a:pt x="4" y="5"/>
                      <a:pt x="5" y="4"/>
                    </a:cubicBezTo>
                    <a:cubicBezTo>
                      <a:pt x="5" y="4"/>
                      <a:pt x="6" y="3"/>
                      <a:pt x="7" y="3"/>
                    </a:cubicBezTo>
                    <a:cubicBezTo>
                      <a:pt x="9" y="3"/>
                      <a:pt x="9" y="4"/>
                      <a:pt x="9" y="7"/>
                    </a:cubicBezTo>
                    <a:lnTo>
                      <a:pt x="9" y="15"/>
                    </a:lnTo>
                    <a:lnTo>
                      <a:pt x="14" y="15"/>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7" name="Freeform 466"/>
              <p:cNvSpPr>
                <a:spLocks/>
              </p:cNvSpPr>
              <p:nvPr/>
            </p:nvSpPr>
            <p:spPr bwMode="auto">
              <a:xfrm>
                <a:off x="6264275" y="2714625"/>
                <a:ext cx="11113" cy="17463"/>
              </a:xfrm>
              <a:custGeom>
                <a:avLst/>
                <a:gdLst>
                  <a:gd name="T0" fmla="*/ 2147483646 w 13"/>
                  <a:gd name="T1" fmla="*/ 2147483646 h 21"/>
                  <a:gd name="T2" fmla="*/ 2147483646 w 13"/>
                  <a:gd name="T3" fmla="*/ 2147483646 h 21"/>
                  <a:gd name="T4" fmla="*/ 0 w 13"/>
                  <a:gd name="T5" fmla="*/ 2147483646 h 21"/>
                  <a:gd name="T6" fmla="*/ 0 w 13"/>
                  <a:gd name="T7" fmla="*/ 2147483646 h 21"/>
                  <a:gd name="T8" fmla="*/ 2147483646 w 13"/>
                  <a:gd name="T9" fmla="*/ 2147483646 h 21"/>
                  <a:gd name="T10" fmla="*/ 2147483646 w 13"/>
                  <a:gd name="T11" fmla="*/ 2147483646 h 21"/>
                  <a:gd name="T12" fmla="*/ 2147483646 w 13"/>
                  <a:gd name="T13" fmla="*/ 2147483646 h 21"/>
                  <a:gd name="T14" fmla="*/ 2147483646 w 13"/>
                  <a:gd name="T15" fmla="*/ 2147483646 h 21"/>
                  <a:gd name="T16" fmla="*/ 2147483646 w 13"/>
                  <a:gd name="T17" fmla="*/ 2147483646 h 21"/>
                  <a:gd name="T18" fmla="*/ 2147483646 w 13"/>
                  <a:gd name="T19" fmla="*/ 2147483646 h 21"/>
                  <a:gd name="T20" fmla="*/ 2147483646 w 13"/>
                  <a:gd name="T21" fmla="*/ 2147483646 h 21"/>
                  <a:gd name="T22" fmla="*/ 2147483646 w 13"/>
                  <a:gd name="T23" fmla="*/ 2147483646 h 21"/>
                  <a:gd name="T24" fmla="*/ 2147483646 w 13"/>
                  <a:gd name="T25" fmla="*/ 2147483646 h 21"/>
                  <a:gd name="T26" fmla="*/ 2147483646 w 13"/>
                  <a:gd name="T27" fmla="*/ 2147483646 h 21"/>
                  <a:gd name="T28" fmla="*/ 2147483646 w 13"/>
                  <a:gd name="T29" fmla="*/ 575336830 h 21"/>
                  <a:gd name="T30" fmla="*/ 2147483646 w 13"/>
                  <a:gd name="T31" fmla="*/ 0 h 21"/>
                  <a:gd name="T32" fmla="*/ 1249602995 w 13"/>
                  <a:gd name="T33" fmla="*/ 1149982623 h 21"/>
                  <a:gd name="T34" fmla="*/ 0 w 13"/>
                  <a:gd name="T35" fmla="*/ 2147483646 h 21"/>
                  <a:gd name="T36" fmla="*/ 2147483646 w 13"/>
                  <a:gd name="T37" fmla="*/ 2147483646 h 21"/>
                  <a:gd name="T38" fmla="*/ 2147483646 w 13"/>
                  <a:gd name="T39" fmla="*/ 2147483646 h 21"/>
                  <a:gd name="T40" fmla="*/ 2147483646 w 13"/>
                  <a:gd name="T41" fmla="*/ 2147483646 h 21"/>
                  <a:gd name="T42" fmla="*/ 2147483646 w 13"/>
                  <a:gd name="T43" fmla="*/ 2147483646 h 21"/>
                  <a:gd name="T44" fmla="*/ 2147483646 w 13"/>
                  <a:gd name="T45" fmla="*/ 2147483646 h 2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3" h="21">
                    <a:moveTo>
                      <a:pt x="5" y="18"/>
                    </a:moveTo>
                    <a:lnTo>
                      <a:pt x="5" y="18"/>
                    </a:lnTo>
                    <a:cubicBezTo>
                      <a:pt x="3" y="18"/>
                      <a:pt x="1" y="17"/>
                      <a:pt x="0" y="16"/>
                    </a:cubicBezTo>
                    <a:lnTo>
                      <a:pt x="0" y="20"/>
                    </a:lnTo>
                    <a:cubicBezTo>
                      <a:pt x="1" y="21"/>
                      <a:pt x="3" y="21"/>
                      <a:pt x="5" y="21"/>
                    </a:cubicBezTo>
                    <a:cubicBezTo>
                      <a:pt x="8" y="21"/>
                      <a:pt x="10" y="21"/>
                      <a:pt x="11" y="20"/>
                    </a:cubicBezTo>
                    <a:cubicBezTo>
                      <a:pt x="12" y="19"/>
                      <a:pt x="13" y="17"/>
                      <a:pt x="13" y="15"/>
                    </a:cubicBezTo>
                    <a:cubicBezTo>
                      <a:pt x="13" y="14"/>
                      <a:pt x="13" y="13"/>
                      <a:pt x="12" y="12"/>
                    </a:cubicBezTo>
                    <a:cubicBezTo>
                      <a:pt x="11" y="11"/>
                      <a:pt x="10" y="10"/>
                      <a:pt x="8" y="9"/>
                    </a:cubicBezTo>
                    <a:cubicBezTo>
                      <a:pt x="6" y="8"/>
                      <a:pt x="5" y="8"/>
                      <a:pt x="5" y="7"/>
                    </a:cubicBezTo>
                    <a:cubicBezTo>
                      <a:pt x="4" y="7"/>
                      <a:pt x="4" y="6"/>
                      <a:pt x="4" y="6"/>
                    </a:cubicBezTo>
                    <a:cubicBezTo>
                      <a:pt x="4" y="5"/>
                      <a:pt x="4" y="5"/>
                      <a:pt x="5" y="4"/>
                    </a:cubicBezTo>
                    <a:cubicBezTo>
                      <a:pt x="6" y="4"/>
                      <a:pt x="6" y="4"/>
                      <a:pt x="8" y="4"/>
                    </a:cubicBezTo>
                    <a:cubicBezTo>
                      <a:pt x="9" y="4"/>
                      <a:pt x="11" y="4"/>
                      <a:pt x="12" y="5"/>
                    </a:cubicBezTo>
                    <a:lnTo>
                      <a:pt x="12" y="1"/>
                    </a:lnTo>
                    <a:cubicBezTo>
                      <a:pt x="11" y="1"/>
                      <a:pt x="9" y="0"/>
                      <a:pt x="7" y="0"/>
                    </a:cubicBezTo>
                    <a:cubicBezTo>
                      <a:pt x="5" y="0"/>
                      <a:pt x="3" y="1"/>
                      <a:pt x="2" y="2"/>
                    </a:cubicBezTo>
                    <a:cubicBezTo>
                      <a:pt x="0" y="3"/>
                      <a:pt x="0" y="4"/>
                      <a:pt x="0" y="6"/>
                    </a:cubicBezTo>
                    <a:cubicBezTo>
                      <a:pt x="0" y="9"/>
                      <a:pt x="1" y="11"/>
                      <a:pt x="4" y="12"/>
                    </a:cubicBezTo>
                    <a:cubicBezTo>
                      <a:pt x="6" y="13"/>
                      <a:pt x="7" y="14"/>
                      <a:pt x="8" y="14"/>
                    </a:cubicBezTo>
                    <a:cubicBezTo>
                      <a:pt x="8" y="14"/>
                      <a:pt x="9" y="15"/>
                      <a:pt x="9" y="16"/>
                    </a:cubicBezTo>
                    <a:cubicBezTo>
                      <a:pt x="9" y="16"/>
                      <a:pt x="8" y="17"/>
                      <a:pt x="8" y="17"/>
                    </a:cubicBezTo>
                    <a:cubicBezTo>
                      <a:pt x="7" y="17"/>
                      <a:pt x="6" y="18"/>
                      <a:pt x="5" y="18"/>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8" name="Freeform 467"/>
              <p:cNvSpPr>
                <a:spLocks/>
              </p:cNvSpPr>
              <p:nvPr/>
            </p:nvSpPr>
            <p:spPr bwMode="auto">
              <a:xfrm>
                <a:off x="6276975" y="2716213"/>
                <a:ext cx="7938" cy="15875"/>
              </a:xfrm>
              <a:custGeom>
                <a:avLst/>
                <a:gdLst>
                  <a:gd name="T0" fmla="*/ 2147483646 w 10"/>
                  <a:gd name="T1" fmla="*/ 2147483646 h 19"/>
                  <a:gd name="T2" fmla="*/ 2147483646 w 10"/>
                  <a:gd name="T3" fmla="*/ 2147483646 h 19"/>
                  <a:gd name="T4" fmla="*/ 2147483646 w 10"/>
                  <a:gd name="T5" fmla="*/ 2147483646 h 19"/>
                  <a:gd name="T6" fmla="*/ 2147483646 w 10"/>
                  <a:gd name="T7" fmla="*/ 2147483646 h 19"/>
                  <a:gd name="T8" fmla="*/ 2147483646 w 10"/>
                  <a:gd name="T9" fmla="*/ 0 h 19"/>
                  <a:gd name="T10" fmla="*/ 1000627765 w 10"/>
                  <a:gd name="T11" fmla="*/ 583615132 h 19"/>
                  <a:gd name="T12" fmla="*/ 1000627765 w 10"/>
                  <a:gd name="T13" fmla="*/ 2147483646 h 19"/>
                  <a:gd name="T14" fmla="*/ 0 w 10"/>
                  <a:gd name="T15" fmla="*/ 2147483646 h 19"/>
                  <a:gd name="T16" fmla="*/ 0 w 10"/>
                  <a:gd name="T17" fmla="*/ 2147483646 h 19"/>
                  <a:gd name="T18" fmla="*/ 1000627765 w 10"/>
                  <a:gd name="T19" fmla="*/ 2147483646 h 19"/>
                  <a:gd name="T20" fmla="*/ 1000627765 w 10"/>
                  <a:gd name="T21" fmla="*/ 2147483646 h 19"/>
                  <a:gd name="T22" fmla="*/ 2147483646 w 10"/>
                  <a:gd name="T23" fmla="*/ 2147483646 h 19"/>
                  <a:gd name="T24" fmla="*/ 2147483646 w 10"/>
                  <a:gd name="T25" fmla="*/ 2147483646 h 19"/>
                  <a:gd name="T26" fmla="*/ 2147483646 w 10"/>
                  <a:gd name="T27" fmla="*/ 2147483646 h 19"/>
                  <a:gd name="T28" fmla="*/ 2147483646 w 10"/>
                  <a:gd name="T29" fmla="*/ 2147483646 h 19"/>
                  <a:gd name="T30" fmla="*/ 2147483646 w 10"/>
                  <a:gd name="T31" fmla="*/ 2147483646 h 19"/>
                  <a:gd name="T32" fmla="*/ 2147483646 w 10"/>
                  <a:gd name="T33" fmla="*/ 2147483646 h 19"/>
                  <a:gd name="T34" fmla="*/ 2147483646 w 10"/>
                  <a:gd name="T35" fmla="*/ 2147483646 h 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 h="19">
                    <a:moveTo>
                      <a:pt x="10" y="8"/>
                    </a:moveTo>
                    <a:lnTo>
                      <a:pt x="10" y="8"/>
                    </a:lnTo>
                    <a:lnTo>
                      <a:pt x="10" y="4"/>
                    </a:lnTo>
                    <a:lnTo>
                      <a:pt x="7" y="4"/>
                    </a:lnTo>
                    <a:lnTo>
                      <a:pt x="7" y="0"/>
                    </a:lnTo>
                    <a:lnTo>
                      <a:pt x="2" y="1"/>
                    </a:lnTo>
                    <a:lnTo>
                      <a:pt x="2" y="4"/>
                    </a:lnTo>
                    <a:lnTo>
                      <a:pt x="0" y="4"/>
                    </a:lnTo>
                    <a:lnTo>
                      <a:pt x="0" y="8"/>
                    </a:lnTo>
                    <a:lnTo>
                      <a:pt x="2" y="8"/>
                    </a:lnTo>
                    <a:lnTo>
                      <a:pt x="2" y="14"/>
                    </a:lnTo>
                    <a:cubicBezTo>
                      <a:pt x="2" y="17"/>
                      <a:pt x="4" y="19"/>
                      <a:pt x="7" y="19"/>
                    </a:cubicBezTo>
                    <a:cubicBezTo>
                      <a:pt x="8" y="19"/>
                      <a:pt x="9" y="19"/>
                      <a:pt x="10" y="19"/>
                    </a:cubicBezTo>
                    <a:lnTo>
                      <a:pt x="10" y="15"/>
                    </a:lnTo>
                    <a:cubicBezTo>
                      <a:pt x="9" y="16"/>
                      <a:pt x="9" y="16"/>
                      <a:pt x="8" y="16"/>
                    </a:cubicBezTo>
                    <a:cubicBezTo>
                      <a:pt x="7" y="16"/>
                      <a:pt x="7" y="15"/>
                      <a:pt x="7" y="14"/>
                    </a:cubicBezTo>
                    <a:lnTo>
                      <a:pt x="7" y="8"/>
                    </a:lnTo>
                    <a:lnTo>
                      <a:pt x="10" y="8"/>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9" name="Freeform 468"/>
              <p:cNvSpPr>
                <a:spLocks noEditPoints="1"/>
              </p:cNvSpPr>
              <p:nvPr/>
            </p:nvSpPr>
            <p:spPr bwMode="auto">
              <a:xfrm>
                <a:off x="6284913" y="2719388"/>
                <a:ext cx="14288" cy="12700"/>
              </a:xfrm>
              <a:custGeom>
                <a:avLst/>
                <a:gdLst>
                  <a:gd name="T0" fmla="*/ 2147483646 w 16"/>
                  <a:gd name="T1" fmla="*/ 2147483646 h 15"/>
                  <a:gd name="T2" fmla="*/ 2147483646 w 16"/>
                  <a:gd name="T3" fmla="*/ 2147483646 h 15"/>
                  <a:gd name="T4" fmla="*/ 2147483646 w 16"/>
                  <a:gd name="T5" fmla="*/ 2147483646 h 15"/>
                  <a:gd name="T6" fmla="*/ 2147483646 w 16"/>
                  <a:gd name="T7" fmla="*/ 2147483646 h 15"/>
                  <a:gd name="T8" fmla="*/ 2147483646 w 16"/>
                  <a:gd name="T9" fmla="*/ 2147483646 h 15"/>
                  <a:gd name="T10" fmla="*/ 2147483646 w 16"/>
                  <a:gd name="T11" fmla="*/ 1820784607 h 15"/>
                  <a:gd name="T12" fmla="*/ 2147483646 w 16"/>
                  <a:gd name="T13" fmla="*/ 2147483646 h 15"/>
                  <a:gd name="T14" fmla="*/ 1424243914 w 16"/>
                  <a:gd name="T15" fmla="*/ 1213617927 h 15"/>
                  <a:gd name="T16" fmla="*/ 1424243914 w 16"/>
                  <a:gd name="T17" fmla="*/ 1213617927 h 15"/>
                  <a:gd name="T18" fmla="*/ 0 w 16"/>
                  <a:gd name="T19" fmla="*/ 2147483646 h 15"/>
                  <a:gd name="T20" fmla="*/ 1424243914 w 16"/>
                  <a:gd name="T21" fmla="*/ 2147483646 h 15"/>
                  <a:gd name="T22" fmla="*/ 2147483646 w 16"/>
                  <a:gd name="T23" fmla="*/ 2147483646 h 15"/>
                  <a:gd name="T24" fmla="*/ 2147483646 w 16"/>
                  <a:gd name="T25" fmla="*/ 2147483646 h 15"/>
                  <a:gd name="T26" fmla="*/ 2147483646 w 16"/>
                  <a:gd name="T27" fmla="*/ 2147483646 h 15"/>
                  <a:gd name="T28" fmla="*/ 2147483646 w 16"/>
                  <a:gd name="T29" fmla="*/ 1213617927 h 15"/>
                  <a:gd name="T30" fmla="*/ 2147483646 w 16"/>
                  <a:gd name="T31" fmla="*/ 0 h 15"/>
                  <a:gd name="T32" fmla="*/ 1424243914 w 16"/>
                  <a:gd name="T33" fmla="*/ 1213617927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 h="15">
                    <a:moveTo>
                      <a:pt x="11" y="7"/>
                    </a:moveTo>
                    <a:lnTo>
                      <a:pt x="11" y="7"/>
                    </a:lnTo>
                    <a:cubicBezTo>
                      <a:pt x="11" y="10"/>
                      <a:pt x="10" y="12"/>
                      <a:pt x="8" y="12"/>
                    </a:cubicBezTo>
                    <a:cubicBezTo>
                      <a:pt x="6" y="12"/>
                      <a:pt x="5" y="10"/>
                      <a:pt x="5" y="8"/>
                    </a:cubicBezTo>
                    <a:cubicBezTo>
                      <a:pt x="5" y="6"/>
                      <a:pt x="5" y="5"/>
                      <a:pt x="6" y="4"/>
                    </a:cubicBezTo>
                    <a:cubicBezTo>
                      <a:pt x="6" y="4"/>
                      <a:pt x="7" y="3"/>
                      <a:pt x="8" y="3"/>
                    </a:cubicBezTo>
                    <a:cubicBezTo>
                      <a:pt x="10" y="3"/>
                      <a:pt x="11" y="5"/>
                      <a:pt x="11" y="7"/>
                    </a:cubicBezTo>
                    <a:close/>
                    <a:moveTo>
                      <a:pt x="2" y="2"/>
                    </a:moveTo>
                    <a:lnTo>
                      <a:pt x="2" y="2"/>
                    </a:lnTo>
                    <a:cubicBezTo>
                      <a:pt x="1" y="3"/>
                      <a:pt x="0" y="5"/>
                      <a:pt x="0" y="8"/>
                    </a:cubicBezTo>
                    <a:cubicBezTo>
                      <a:pt x="0" y="10"/>
                      <a:pt x="1" y="12"/>
                      <a:pt x="2" y="13"/>
                    </a:cubicBezTo>
                    <a:cubicBezTo>
                      <a:pt x="4" y="14"/>
                      <a:pt x="6" y="15"/>
                      <a:pt x="8" y="15"/>
                    </a:cubicBezTo>
                    <a:cubicBezTo>
                      <a:pt x="10" y="15"/>
                      <a:pt x="12" y="14"/>
                      <a:pt x="14" y="13"/>
                    </a:cubicBezTo>
                    <a:cubicBezTo>
                      <a:pt x="15" y="12"/>
                      <a:pt x="16" y="10"/>
                      <a:pt x="16" y="7"/>
                    </a:cubicBezTo>
                    <a:cubicBezTo>
                      <a:pt x="16" y="5"/>
                      <a:pt x="15" y="3"/>
                      <a:pt x="14" y="2"/>
                    </a:cubicBezTo>
                    <a:cubicBezTo>
                      <a:pt x="12" y="1"/>
                      <a:pt x="10" y="0"/>
                      <a:pt x="8" y="0"/>
                    </a:cubicBezTo>
                    <a:cubicBezTo>
                      <a:pt x="6" y="0"/>
                      <a:pt x="4" y="1"/>
                      <a:pt x="2"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20" name="Freeform 469"/>
              <p:cNvSpPr>
                <a:spLocks/>
              </p:cNvSpPr>
              <p:nvPr/>
            </p:nvSpPr>
            <p:spPr bwMode="auto">
              <a:xfrm>
                <a:off x="6302375" y="2719388"/>
                <a:ext cx="6350" cy="12700"/>
              </a:xfrm>
              <a:custGeom>
                <a:avLst/>
                <a:gdLst>
                  <a:gd name="T0" fmla="*/ 0 w 9"/>
                  <a:gd name="T1" fmla="*/ 0 h 15"/>
                  <a:gd name="T2" fmla="*/ 0 w 9"/>
                  <a:gd name="T3" fmla="*/ 0 h 15"/>
                  <a:gd name="T4" fmla="*/ 0 w 9"/>
                  <a:gd name="T5" fmla="*/ 2147483646 h 15"/>
                  <a:gd name="T6" fmla="*/ 1404816144 w 9"/>
                  <a:gd name="T7" fmla="*/ 2147483646 h 15"/>
                  <a:gd name="T8" fmla="*/ 1404816144 w 9"/>
                  <a:gd name="T9" fmla="*/ 2147483646 h 15"/>
                  <a:gd name="T10" fmla="*/ 1756268889 w 9"/>
                  <a:gd name="T11" fmla="*/ 2147483646 h 15"/>
                  <a:gd name="T12" fmla="*/ 2147483646 w 9"/>
                  <a:gd name="T13" fmla="*/ 2147483646 h 15"/>
                  <a:gd name="T14" fmla="*/ 2147483646 w 9"/>
                  <a:gd name="T15" fmla="*/ 2147483646 h 15"/>
                  <a:gd name="T16" fmla="*/ 2147483646 w 9"/>
                  <a:gd name="T17" fmla="*/ 0 h 15"/>
                  <a:gd name="T18" fmla="*/ 2147483646 w 9"/>
                  <a:gd name="T19" fmla="*/ 0 h 15"/>
                  <a:gd name="T20" fmla="*/ 1404816144 w 9"/>
                  <a:gd name="T21" fmla="*/ 1820784607 h 15"/>
                  <a:gd name="T22" fmla="*/ 1404816144 w 9"/>
                  <a:gd name="T23" fmla="*/ 1820784607 h 15"/>
                  <a:gd name="T24" fmla="*/ 1404816144 w 9"/>
                  <a:gd name="T25" fmla="*/ 0 h 15"/>
                  <a:gd name="T26" fmla="*/ 0 w 9"/>
                  <a:gd name="T27" fmla="*/ 0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 h="15">
                    <a:moveTo>
                      <a:pt x="0" y="0"/>
                    </a:moveTo>
                    <a:lnTo>
                      <a:pt x="0" y="0"/>
                    </a:lnTo>
                    <a:lnTo>
                      <a:pt x="0" y="15"/>
                    </a:lnTo>
                    <a:lnTo>
                      <a:pt x="4" y="15"/>
                    </a:lnTo>
                    <a:lnTo>
                      <a:pt x="4" y="8"/>
                    </a:lnTo>
                    <a:cubicBezTo>
                      <a:pt x="4" y="7"/>
                      <a:pt x="4" y="6"/>
                      <a:pt x="5" y="5"/>
                    </a:cubicBezTo>
                    <a:cubicBezTo>
                      <a:pt x="5" y="4"/>
                      <a:pt x="6" y="4"/>
                      <a:pt x="7" y="4"/>
                    </a:cubicBezTo>
                    <a:cubicBezTo>
                      <a:pt x="8" y="4"/>
                      <a:pt x="8" y="4"/>
                      <a:pt x="9" y="4"/>
                    </a:cubicBezTo>
                    <a:lnTo>
                      <a:pt x="9" y="0"/>
                    </a:lnTo>
                    <a:cubicBezTo>
                      <a:pt x="9" y="0"/>
                      <a:pt x="8" y="0"/>
                      <a:pt x="8" y="0"/>
                    </a:cubicBezTo>
                    <a:cubicBezTo>
                      <a:pt x="6" y="0"/>
                      <a:pt x="5" y="1"/>
                      <a:pt x="4" y="3"/>
                    </a:cubicBezTo>
                    <a:lnTo>
                      <a:pt x="4" y="0"/>
                    </a:lnTo>
                    <a:lnTo>
                      <a:pt x="0"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21" name="Freeform 470"/>
              <p:cNvSpPr>
                <a:spLocks noEditPoints="1"/>
              </p:cNvSpPr>
              <p:nvPr/>
            </p:nvSpPr>
            <p:spPr bwMode="auto">
              <a:xfrm>
                <a:off x="6310313" y="2719388"/>
                <a:ext cx="11113" cy="12700"/>
              </a:xfrm>
              <a:custGeom>
                <a:avLst/>
                <a:gdLst>
                  <a:gd name="T0" fmla="*/ 2147483646 w 13"/>
                  <a:gd name="T1" fmla="*/ 2147483646 h 15"/>
                  <a:gd name="T2" fmla="*/ 2147483646 w 13"/>
                  <a:gd name="T3" fmla="*/ 2147483646 h 15"/>
                  <a:gd name="T4" fmla="*/ 2147483646 w 13"/>
                  <a:gd name="T5" fmla="*/ 2147483646 h 15"/>
                  <a:gd name="T6" fmla="*/ 2147483646 w 13"/>
                  <a:gd name="T7" fmla="*/ 2147483646 h 15"/>
                  <a:gd name="T8" fmla="*/ 2147483646 w 13"/>
                  <a:gd name="T9" fmla="*/ 2147483646 h 15"/>
                  <a:gd name="T10" fmla="*/ 2147483646 w 13"/>
                  <a:gd name="T11" fmla="*/ 2147483646 h 15"/>
                  <a:gd name="T12" fmla="*/ 2147483646 w 13"/>
                  <a:gd name="T13" fmla="*/ 2147483646 h 15"/>
                  <a:gd name="T14" fmla="*/ 2147483646 w 13"/>
                  <a:gd name="T15" fmla="*/ 2147483646 h 15"/>
                  <a:gd name="T16" fmla="*/ 2147483646 w 13"/>
                  <a:gd name="T17" fmla="*/ 2147483646 h 15"/>
                  <a:gd name="T18" fmla="*/ 2147483646 w 13"/>
                  <a:gd name="T19" fmla="*/ 2147483646 h 15"/>
                  <a:gd name="T20" fmla="*/ 2147483646 w 13"/>
                  <a:gd name="T21" fmla="*/ 2147483646 h 15"/>
                  <a:gd name="T22" fmla="*/ 2147483646 w 13"/>
                  <a:gd name="T23" fmla="*/ 2147483646 h 15"/>
                  <a:gd name="T24" fmla="*/ 2147483646 w 13"/>
                  <a:gd name="T25" fmla="*/ 0 h 15"/>
                  <a:gd name="T26" fmla="*/ 2147483646 w 13"/>
                  <a:gd name="T27" fmla="*/ 0 h 15"/>
                  <a:gd name="T28" fmla="*/ 624801070 w 13"/>
                  <a:gd name="T29" fmla="*/ 607167527 h 15"/>
                  <a:gd name="T30" fmla="*/ 624801070 w 13"/>
                  <a:gd name="T31" fmla="*/ 2147483646 h 15"/>
                  <a:gd name="T32" fmla="*/ 2147483646 w 13"/>
                  <a:gd name="T33" fmla="*/ 1820784607 h 15"/>
                  <a:gd name="T34" fmla="*/ 2147483646 w 13"/>
                  <a:gd name="T35" fmla="*/ 2147483646 h 15"/>
                  <a:gd name="T36" fmla="*/ 2147483646 w 13"/>
                  <a:gd name="T37" fmla="*/ 2147483646 h 15"/>
                  <a:gd name="T38" fmla="*/ 0 w 13"/>
                  <a:gd name="T39" fmla="*/ 2147483646 h 15"/>
                  <a:gd name="T40" fmla="*/ 624801070 w 13"/>
                  <a:gd name="T41" fmla="*/ 2147483646 h 15"/>
                  <a:gd name="T42" fmla="*/ 2147483646 w 13"/>
                  <a:gd name="T43" fmla="*/ 2147483646 h 15"/>
                  <a:gd name="T44" fmla="*/ 2147483646 w 13"/>
                  <a:gd name="T45" fmla="*/ 2147483646 h 15"/>
                  <a:gd name="T46" fmla="*/ 2147483646 w 13"/>
                  <a:gd name="T47" fmla="*/ 2147483646 h 15"/>
                  <a:gd name="T48" fmla="*/ 2147483646 w 13"/>
                  <a:gd name="T49" fmla="*/ 2147483646 h 15"/>
                  <a:gd name="T50" fmla="*/ 2147483646 w 13"/>
                  <a:gd name="T51" fmla="*/ 2147483646 h 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3" h="15">
                    <a:moveTo>
                      <a:pt x="8" y="11"/>
                    </a:moveTo>
                    <a:lnTo>
                      <a:pt x="8" y="11"/>
                    </a:lnTo>
                    <a:cubicBezTo>
                      <a:pt x="7" y="12"/>
                      <a:pt x="7" y="12"/>
                      <a:pt x="6" y="12"/>
                    </a:cubicBezTo>
                    <a:cubicBezTo>
                      <a:pt x="5" y="12"/>
                      <a:pt x="5" y="12"/>
                      <a:pt x="4" y="12"/>
                    </a:cubicBezTo>
                    <a:cubicBezTo>
                      <a:pt x="4" y="11"/>
                      <a:pt x="4" y="11"/>
                      <a:pt x="4" y="10"/>
                    </a:cubicBezTo>
                    <a:cubicBezTo>
                      <a:pt x="4" y="9"/>
                      <a:pt x="4" y="8"/>
                      <a:pt x="6" y="8"/>
                    </a:cubicBezTo>
                    <a:lnTo>
                      <a:pt x="9" y="8"/>
                    </a:lnTo>
                    <a:lnTo>
                      <a:pt x="9" y="9"/>
                    </a:lnTo>
                    <a:cubicBezTo>
                      <a:pt x="9" y="10"/>
                      <a:pt x="8" y="11"/>
                      <a:pt x="8" y="11"/>
                    </a:cubicBezTo>
                    <a:close/>
                    <a:moveTo>
                      <a:pt x="13" y="15"/>
                    </a:moveTo>
                    <a:lnTo>
                      <a:pt x="13" y="15"/>
                    </a:lnTo>
                    <a:lnTo>
                      <a:pt x="13" y="6"/>
                    </a:lnTo>
                    <a:cubicBezTo>
                      <a:pt x="13" y="2"/>
                      <a:pt x="11" y="0"/>
                      <a:pt x="7" y="0"/>
                    </a:cubicBezTo>
                    <a:cubicBezTo>
                      <a:pt x="6" y="0"/>
                      <a:pt x="5" y="0"/>
                      <a:pt x="4" y="0"/>
                    </a:cubicBezTo>
                    <a:cubicBezTo>
                      <a:pt x="3" y="1"/>
                      <a:pt x="2" y="1"/>
                      <a:pt x="1" y="1"/>
                    </a:cubicBezTo>
                    <a:lnTo>
                      <a:pt x="1" y="4"/>
                    </a:lnTo>
                    <a:cubicBezTo>
                      <a:pt x="3" y="3"/>
                      <a:pt x="4" y="3"/>
                      <a:pt x="6" y="3"/>
                    </a:cubicBezTo>
                    <a:cubicBezTo>
                      <a:pt x="8" y="3"/>
                      <a:pt x="9" y="4"/>
                      <a:pt x="9" y="5"/>
                    </a:cubicBezTo>
                    <a:lnTo>
                      <a:pt x="5" y="6"/>
                    </a:lnTo>
                    <a:cubicBezTo>
                      <a:pt x="1" y="6"/>
                      <a:pt x="0" y="8"/>
                      <a:pt x="0" y="11"/>
                    </a:cubicBezTo>
                    <a:cubicBezTo>
                      <a:pt x="0" y="12"/>
                      <a:pt x="0" y="13"/>
                      <a:pt x="1" y="14"/>
                    </a:cubicBezTo>
                    <a:cubicBezTo>
                      <a:pt x="2" y="15"/>
                      <a:pt x="3" y="15"/>
                      <a:pt x="4" y="15"/>
                    </a:cubicBezTo>
                    <a:cubicBezTo>
                      <a:pt x="6" y="15"/>
                      <a:pt x="8" y="14"/>
                      <a:pt x="9" y="13"/>
                    </a:cubicBezTo>
                    <a:lnTo>
                      <a:pt x="9" y="15"/>
                    </a:lnTo>
                    <a:lnTo>
                      <a:pt x="13" y="15"/>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22" name="Freeform 471"/>
              <p:cNvSpPr>
                <a:spLocks noEditPoints="1"/>
              </p:cNvSpPr>
              <p:nvPr/>
            </p:nvSpPr>
            <p:spPr bwMode="auto">
              <a:xfrm>
                <a:off x="6323013" y="2719388"/>
                <a:ext cx="12700" cy="17463"/>
              </a:xfrm>
              <a:custGeom>
                <a:avLst/>
                <a:gdLst>
                  <a:gd name="T0" fmla="*/ 2147483646 w 15"/>
                  <a:gd name="T1" fmla="*/ 2147483646 h 21"/>
                  <a:gd name="T2" fmla="*/ 2147483646 w 15"/>
                  <a:gd name="T3" fmla="*/ 2147483646 h 21"/>
                  <a:gd name="T4" fmla="*/ 2147483646 w 15"/>
                  <a:gd name="T5" fmla="*/ 2147483646 h 21"/>
                  <a:gd name="T6" fmla="*/ 2147483646 w 15"/>
                  <a:gd name="T7" fmla="*/ 2147483646 h 21"/>
                  <a:gd name="T8" fmla="*/ 2147483646 w 15"/>
                  <a:gd name="T9" fmla="*/ 2147483646 h 21"/>
                  <a:gd name="T10" fmla="*/ 2147483646 w 15"/>
                  <a:gd name="T11" fmla="*/ 2147483646 h 21"/>
                  <a:gd name="T12" fmla="*/ 2147483646 w 15"/>
                  <a:gd name="T13" fmla="*/ 1725320284 h 21"/>
                  <a:gd name="T14" fmla="*/ 2147483646 w 15"/>
                  <a:gd name="T15" fmla="*/ 2147483646 h 21"/>
                  <a:gd name="T16" fmla="*/ 2147483646 w 15"/>
                  <a:gd name="T17" fmla="*/ 2147483646 h 21"/>
                  <a:gd name="T18" fmla="*/ 2147483646 w 15"/>
                  <a:gd name="T19" fmla="*/ 2147483646 h 21"/>
                  <a:gd name="T20" fmla="*/ 2147483646 w 15"/>
                  <a:gd name="T21" fmla="*/ 2147483646 h 21"/>
                  <a:gd name="T22" fmla="*/ 2147483646 w 15"/>
                  <a:gd name="T23" fmla="*/ 2147483646 h 21"/>
                  <a:gd name="T24" fmla="*/ 2147483646 w 15"/>
                  <a:gd name="T25" fmla="*/ 2147483646 h 21"/>
                  <a:gd name="T26" fmla="*/ 2147483646 w 15"/>
                  <a:gd name="T27" fmla="*/ 2147483646 h 21"/>
                  <a:gd name="T28" fmla="*/ 1213617927 w 15"/>
                  <a:gd name="T29" fmla="*/ 2147483646 h 21"/>
                  <a:gd name="T30" fmla="*/ 1213617927 w 15"/>
                  <a:gd name="T31" fmla="*/ 2147483646 h 21"/>
                  <a:gd name="T32" fmla="*/ 2147483646 w 15"/>
                  <a:gd name="T33" fmla="*/ 2147483646 h 21"/>
                  <a:gd name="T34" fmla="*/ 2147483646 w 15"/>
                  <a:gd name="T35" fmla="*/ 2147483646 h 21"/>
                  <a:gd name="T36" fmla="*/ 2147483646 w 15"/>
                  <a:gd name="T37" fmla="*/ 2147483646 h 21"/>
                  <a:gd name="T38" fmla="*/ 2147483646 w 15"/>
                  <a:gd name="T39" fmla="*/ 0 h 21"/>
                  <a:gd name="T40" fmla="*/ 2147483646 w 15"/>
                  <a:gd name="T41" fmla="*/ 0 h 21"/>
                  <a:gd name="T42" fmla="*/ 2147483646 w 15"/>
                  <a:gd name="T43" fmla="*/ 1149982623 h 21"/>
                  <a:gd name="T44" fmla="*/ 2147483646 w 15"/>
                  <a:gd name="T45" fmla="*/ 1149982623 h 21"/>
                  <a:gd name="T46" fmla="*/ 2147483646 w 15"/>
                  <a:gd name="T47" fmla="*/ 0 h 21"/>
                  <a:gd name="T48" fmla="*/ 1213617927 w 15"/>
                  <a:gd name="T49" fmla="*/ 1149982623 h 21"/>
                  <a:gd name="T50" fmla="*/ 0 w 15"/>
                  <a:gd name="T51" fmla="*/ 2147483646 h 21"/>
                  <a:gd name="T52" fmla="*/ 1213617927 w 15"/>
                  <a:gd name="T53" fmla="*/ 2147483646 h 21"/>
                  <a:gd name="T54" fmla="*/ 2147483646 w 15"/>
                  <a:gd name="T55" fmla="*/ 2147483646 h 21"/>
                  <a:gd name="T56" fmla="*/ 2147483646 w 15"/>
                  <a:gd name="T57" fmla="*/ 2147483646 h 21"/>
                  <a:gd name="T58" fmla="*/ 2147483646 w 15"/>
                  <a:gd name="T59" fmla="*/ 2147483646 h 21"/>
                  <a:gd name="T60" fmla="*/ 2147483646 w 15"/>
                  <a:gd name="T61" fmla="*/ 2147483646 h 21"/>
                  <a:gd name="T62" fmla="*/ 2147483646 w 15"/>
                  <a:gd name="T63" fmla="*/ 2147483646 h 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 h="21">
                    <a:moveTo>
                      <a:pt x="10" y="11"/>
                    </a:moveTo>
                    <a:lnTo>
                      <a:pt x="10" y="11"/>
                    </a:lnTo>
                    <a:cubicBezTo>
                      <a:pt x="9" y="11"/>
                      <a:pt x="9" y="12"/>
                      <a:pt x="8" y="12"/>
                    </a:cubicBezTo>
                    <a:cubicBezTo>
                      <a:pt x="7" y="12"/>
                      <a:pt x="6" y="11"/>
                      <a:pt x="5" y="11"/>
                    </a:cubicBezTo>
                    <a:cubicBezTo>
                      <a:pt x="5" y="10"/>
                      <a:pt x="5" y="9"/>
                      <a:pt x="5" y="8"/>
                    </a:cubicBezTo>
                    <a:cubicBezTo>
                      <a:pt x="5" y="6"/>
                      <a:pt x="5" y="5"/>
                      <a:pt x="6" y="4"/>
                    </a:cubicBezTo>
                    <a:cubicBezTo>
                      <a:pt x="6" y="4"/>
                      <a:pt x="7" y="3"/>
                      <a:pt x="8" y="3"/>
                    </a:cubicBezTo>
                    <a:cubicBezTo>
                      <a:pt x="9" y="3"/>
                      <a:pt x="10" y="4"/>
                      <a:pt x="10" y="4"/>
                    </a:cubicBezTo>
                    <a:cubicBezTo>
                      <a:pt x="11" y="5"/>
                      <a:pt x="11" y="6"/>
                      <a:pt x="11" y="7"/>
                    </a:cubicBezTo>
                    <a:lnTo>
                      <a:pt x="11" y="8"/>
                    </a:lnTo>
                    <a:cubicBezTo>
                      <a:pt x="11" y="9"/>
                      <a:pt x="11" y="10"/>
                      <a:pt x="10" y="11"/>
                    </a:cubicBezTo>
                    <a:close/>
                    <a:moveTo>
                      <a:pt x="10" y="17"/>
                    </a:moveTo>
                    <a:lnTo>
                      <a:pt x="10" y="17"/>
                    </a:lnTo>
                    <a:cubicBezTo>
                      <a:pt x="9" y="18"/>
                      <a:pt x="8" y="18"/>
                      <a:pt x="6" y="18"/>
                    </a:cubicBezTo>
                    <a:cubicBezTo>
                      <a:pt x="5" y="18"/>
                      <a:pt x="3" y="18"/>
                      <a:pt x="2" y="17"/>
                    </a:cubicBezTo>
                    <a:lnTo>
                      <a:pt x="2" y="21"/>
                    </a:lnTo>
                    <a:cubicBezTo>
                      <a:pt x="3" y="21"/>
                      <a:pt x="4" y="21"/>
                      <a:pt x="6" y="21"/>
                    </a:cubicBezTo>
                    <a:cubicBezTo>
                      <a:pt x="9" y="21"/>
                      <a:pt x="11" y="21"/>
                      <a:pt x="13" y="19"/>
                    </a:cubicBezTo>
                    <a:cubicBezTo>
                      <a:pt x="14" y="18"/>
                      <a:pt x="15" y="16"/>
                      <a:pt x="15" y="13"/>
                    </a:cubicBezTo>
                    <a:lnTo>
                      <a:pt x="15" y="0"/>
                    </a:lnTo>
                    <a:lnTo>
                      <a:pt x="11" y="0"/>
                    </a:lnTo>
                    <a:lnTo>
                      <a:pt x="11" y="2"/>
                    </a:lnTo>
                    <a:cubicBezTo>
                      <a:pt x="10" y="1"/>
                      <a:pt x="9" y="0"/>
                      <a:pt x="7" y="0"/>
                    </a:cubicBezTo>
                    <a:cubicBezTo>
                      <a:pt x="5" y="0"/>
                      <a:pt x="3" y="1"/>
                      <a:pt x="2" y="2"/>
                    </a:cubicBezTo>
                    <a:cubicBezTo>
                      <a:pt x="1" y="4"/>
                      <a:pt x="0" y="6"/>
                      <a:pt x="0" y="8"/>
                    </a:cubicBezTo>
                    <a:cubicBezTo>
                      <a:pt x="0" y="10"/>
                      <a:pt x="1" y="12"/>
                      <a:pt x="2" y="13"/>
                    </a:cubicBezTo>
                    <a:cubicBezTo>
                      <a:pt x="3" y="14"/>
                      <a:pt x="5" y="15"/>
                      <a:pt x="6" y="15"/>
                    </a:cubicBezTo>
                    <a:cubicBezTo>
                      <a:pt x="8" y="15"/>
                      <a:pt x="10" y="14"/>
                      <a:pt x="11" y="13"/>
                    </a:cubicBezTo>
                    <a:lnTo>
                      <a:pt x="11" y="14"/>
                    </a:lnTo>
                    <a:cubicBezTo>
                      <a:pt x="11" y="15"/>
                      <a:pt x="10" y="16"/>
                      <a:pt x="10" y="17"/>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23" name="Freeform 472"/>
              <p:cNvSpPr>
                <a:spLocks noEditPoints="1"/>
              </p:cNvSpPr>
              <p:nvPr/>
            </p:nvSpPr>
            <p:spPr bwMode="auto">
              <a:xfrm>
                <a:off x="6338888" y="2719388"/>
                <a:ext cx="11113" cy="12700"/>
              </a:xfrm>
              <a:custGeom>
                <a:avLst/>
                <a:gdLst>
                  <a:gd name="T0" fmla="*/ 2147483646 w 14"/>
                  <a:gd name="T1" fmla="*/ 2147483646 h 15"/>
                  <a:gd name="T2" fmla="*/ 2147483646 w 14"/>
                  <a:gd name="T3" fmla="*/ 2147483646 h 15"/>
                  <a:gd name="T4" fmla="*/ 2147483646 w 14"/>
                  <a:gd name="T5" fmla="*/ 1820784607 h 15"/>
                  <a:gd name="T6" fmla="*/ 2147483646 w 14"/>
                  <a:gd name="T7" fmla="*/ 2147483646 h 15"/>
                  <a:gd name="T8" fmla="*/ 2000554322 w 14"/>
                  <a:gd name="T9" fmla="*/ 2147483646 h 15"/>
                  <a:gd name="T10" fmla="*/ 2147483646 w 14"/>
                  <a:gd name="T11" fmla="*/ 2147483646 h 15"/>
                  <a:gd name="T12" fmla="*/ 2147483646 w 14"/>
                  <a:gd name="T13" fmla="*/ 2147483646 h 15"/>
                  <a:gd name="T14" fmla="*/ 2147483646 w 14"/>
                  <a:gd name="T15" fmla="*/ 2147483646 h 15"/>
                  <a:gd name="T16" fmla="*/ 2147483646 w 14"/>
                  <a:gd name="T17" fmla="*/ 2147483646 h 15"/>
                  <a:gd name="T18" fmla="*/ 2147483646 w 14"/>
                  <a:gd name="T19" fmla="*/ 2147483646 h 15"/>
                  <a:gd name="T20" fmla="*/ 2000554322 w 14"/>
                  <a:gd name="T21" fmla="*/ 2147483646 h 15"/>
                  <a:gd name="T22" fmla="*/ 2147483646 w 14"/>
                  <a:gd name="T23" fmla="*/ 2147483646 h 15"/>
                  <a:gd name="T24" fmla="*/ 2147483646 w 14"/>
                  <a:gd name="T25" fmla="*/ 2147483646 h 15"/>
                  <a:gd name="T26" fmla="*/ 2147483646 w 14"/>
                  <a:gd name="T27" fmla="*/ 1213617927 h 15"/>
                  <a:gd name="T28" fmla="*/ 2147483646 w 14"/>
                  <a:gd name="T29" fmla="*/ 0 h 15"/>
                  <a:gd name="T30" fmla="*/ 1000592294 w 14"/>
                  <a:gd name="T31" fmla="*/ 1213617927 h 15"/>
                  <a:gd name="T32" fmla="*/ 0 w 14"/>
                  <a:gd name="T33" fmla="*/ 2147483646 h 15"/>
                  <a:gd name="T34" fmla="*/ 1000592294 w 14"/>
                  <a:gd name="T35" fmla="*/ 2147483646 h 15"/>
                  <a:gd name="T36" fmla="*/ 2147483646 w 14"/>
                  <a:gd name="T37" fmla="*/ 2147483646 h 15"/>
                  <a:gd name="T38" fmla="*/ 2147483646 w 14"/>
                  <a:gd name="T39" fmla="*/ 2147483646 h 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4" h="15">
                    <a:moveTo>
                      <a:pt x="5" y="4"/>
                    </a:moveTo>
                    <a:lnTo>
                      <a:pt x="5" y="4"/>
                    </a:lnTo>
                    <a:cubicBezTo>
                      <a:pt x="6" y="3"/>
                      <a:pt x="6" y="3"/>
                      <a:pt x="7" y="3"/>
                    </a:cubicBezTo>
                    <a:cubicBezTo>
                      <a:pt x="9" y="3"/>
                      <a:pt x="10" y="4"/>
                      <a:pt x="10" y="6"/>
                    </a:cubicBezTo>
                    <a:lnTo>
                      <a:pt x="4" y="6"/>
                    </a:lnTo>
                    <a:cubicBezTo>
                      <a:pt x="4" y="5"/>
                      <a:pt x="5" y="4"/>
                      <a:pt x="5" y="4"/>
                    </a:cubicBezTo>
                    <a:close/>
                    <a:moveTo>
                      <a:pt x="12" y="14"/>
                    </a:moveTo>
                    <a:lnTo>
                      <a:pt x="12" y="14"/>
                    </a:lnTo>
                    <a:lnTo>
                      <a:pt x="12" y="11"/>
                    </a:lnTo>
                    <a:cubicBezTo>
                      <a:pt x="11" y="12"/>
                      <a:pt x="10" y="12"/>
                      <a:pt x="8" y="12"/>
                    </a:cubicBezTo>
                    <a:cubicBezTo>
                      <a:pt x="6" y="12"/>
                      <a:pt x="4" y="11"/>
                      <a:pt x="4" y="9"/>
                    </a:cubicBezTo>
                    <a:lnTo>
                      <a:pt x="14" y="9"/>
                    </a:lnTo>
                    <a:lnTo>
                      <a:pt x="14" y="7"/>
                    </a:lnTo>
                    <a:cubicBezTo>
                      <a:pt x="14" y="5"/>
                      <a:pt x="13" y="3"/>
                      <a:pt x="12" y="2"/>
                    </a:cubicBezTo>
                    <a:cubicBezTo>
                      <a:pt x="11" y="1"/>
                      <a:pt x="9" y="0"/>
                      <a:pt x="7" y="0"/>
                    </a:cubicBezTo>
                    <a:cubicBezTo>
                      <a:pt x="5" y="0"/>
                      <a:pt x="3" y="1"/>
                      <a:pt x="2" y="2"/>
                    </a:cubicBezTo>
                    <a:cubicBezTo>
                      <a:pt x="1" y="4"/>
                      <a:pt x="0" y="5"/>
                      <a:pt x="0" y="8"/>
                    </a:cubicBezTo>
                    <a:cubicBezTo>
                      <a:pt x="0" y="10"/>
                      <a:pt x="1" y="12"/>
                      <a:pt x="2" y="13"/>
                    </a:cubicBezTo>
                    <a:cubicBezTo>
                      <a:pt x="3" y="14"/>
                      <a:pt x="5" y="15"/>
                      <a:pt x="7" y="15"/>
                    </a:cubicBezTo>
                    <a:cubicBezTo>
                      <a:pt x="9" y="15"/>
                      <a:pt x="11" y="15"/>
                      <a:pt x="12" y="1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24" name="Freeform 473"/>
              <p:cNvSpPr>
                <a:spLocks noEditPoints="1"/>
              </p:cNvSpPr>
              <p:nvPr/>
            </p:nvSpPr>
            <p:spPr bwMode="auto">
              <a:xfrm>
                <a:off x="6357938" y="2714625"/>
                <a:ext cx="12700" cy="17463"/>
              </a:xfrm>
              <a:custGeom>
                <a:avLst/>
                <a:gdLst>
                  <a:gd name="T0" fmla="*/ 2147483646 w 14"/>
                  <a:gd name="T1" fmla="*/ 2147483646 h 21"/>
                  <a:gd name="T2" fmla="*/ 2147483646 w 14"/>
                  <a:gd name="T3" fmla="*/ 2147483646 h 21"/>
                  <a:gd name="T4" fmla="*/ 2147483646 w 14"/>
                  <a:gd name="T5" fmla="*/ 2147483646 h 21"/>
                  <a:gd name="T6" fmla="*/ 2147483646 w 14"/>
                  <a:gd name="T7" fmla="*/ 2147483646 h 21"/>
                  <a:gd name="T8" fmla="*/ 2147483646 w 14"/>
                  <a:gd name="T9" fmla="*/ 2147483646 h 21"/>
                  <a:gd name="T10" fmla="*/ 2147483646 w 14"/>
                  <a:gd name="T11" fmla="*/ 2147483646 h 21"/>
                  <a:gd name="T12" fmla="*/ 2147483646 w 14"/>
                  <a:gd name="T13" fmla="*/ 2147483646 h 21"/>
                  <a:gd name="T14" fmla="*/ 2147483646 w 14"/>
                  <a:gd name="T15" fmla="*/ 2147483646 h 21"/>
                  <a:gd name="T16" fmla="*/ 2147483646 w 14"/>
                  <a:gd name="T17" fmla="*/ 2147483646 h 21"/>
                  <a:gd name="T18" fmla="*/ 2147483646 w 14"/>
                  <a:gd name="T19" fmla="*/ 2147483646 h 21"/>
                  <a:gd name="T20" fmla="*/ 2147483646 w 14"/>
                  <a:gd name="T21" fmla="*/ 2147483646 h 21"/>
                  <a:gd name="T22" fmla="*/ 2147483646 w 14"/>
                  <a:gd name="T23" fmla="*/ 2147483646 h 21"/>
                  <a:gd name="T24" fmla="*/ 2147483646 w 14"/>
                  <a:gd name="T25" fmla="*/ 575336830 h 21"/>
                  <a:gd name="T26" fmla="*/ 2147483646 w 14"/>
                  <a:gd name="T27" fmla="*/ 0 h 21"/>
                  <a:gd name="T28" fmla="*/ 1492755279 w 14"/>
                  <a:gd name="T29" fmla="*/ 1725320284 h 21"/>
                  <a:gd name="T30" fmla="*/ 0 w 14"/>
                  <a:gd name="T31" fmla="*/ 2147483646 h 21"/>
                  <a:gd name="T32" fmla="*/ 1492755279 w 14"/>
                  <a:gd name="T33" fmla="*/ 2147483646 h 21"/>
                  <a:gd name="T34" fmla="*/ 2147483646 w 14"/>
                  <a:gd name="T35" fmla="*/ 2147483646 h 21"/>
                  <a:gd name="T36" fmla="*/ 2147483646 w 14"/>
                  <a:gd name="T37" fmla="*/ 2147483646 h 21"/>
                  <a:gd name="T38" fmla="*/ 2147483646 w 14"/>
                  <a:gd name="T39" fmla="*/ 2147483646 h 21"/>
                  <a:gd name="T40" fmla="*/ 2147483646 w 14"/>
                  <a:gd name="T41" fmla="*/ 2147483646 h 21"/>
                  <a:gd name="T42" fmla="*/ 2147483646 w 14"/>
                  <a:gd name="T43" fmla="*/ 2147483646 h 21"/>
                  <a:gd name="T44" fmla="*/ 2147483646 w 14"/>
                  <a:gd name="T45" fmla="*/ 2147483646 h 21"/>
                  <a:gd name="T46" fmla="*/ 2147483646 w 14"/>
                  <a:gd name="T47" fmla="*/ 2147483646 h 21"/>
                  <a:gd name="T48" fmla="*/ 2147483646 w 14"/>
                  <a:gd name="T49" fmla="*/ 2147483646 h 21"/>
                  <a:gd name="T50" fmla="*/ 2147483646 w 14"/>
                  <a:gd name="T51" fmla="*/ 2147483646 h 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4" h="21">
                    <a:moveTo>
                      <a:pt x="5" y="12"/>
                    </a:moveTo>
                    <a:lnTo>
                      <a:pt x="5" y="12"/>
                    </a:lnTo>
                    <a:cubicBezTo>
                      <a:pt x="5" y="11"/>
                      <a:pt x="6" y="11"/>
                      <a:pt x="7" y="11"/>
                    </a:cubicBezTo>
                    <a:cubicBezTo>
                      <a:pt x="9" y="11"/>
                      <a:pt x="10" y="12"/>
                      <a:pt x="10" y="14"/>
                    </a:cubicBezTo>
                    <a:cubicBezTo>
                      <a:pt x="10" y="15"/>
                      <a:pt x="9" y="16"/>
                      <a:pt x="9" y="17"/>
                    </a:cubicBezTo>
                    <a:cubicBezTo>
                      <a:pt x="8" y="18"/>
                      <a:pt x="8" y="18"/>
                      <a:pt x="7" y="18"/>
                    </a:cubicBezTo>
                    <a:cubicBezTo>
                      <a:pt x="6" y="18"/>
                      <a:pt x="5" y="17"/>
                      <a:pt x="5" y="17"/>
                    </a:cubicBezTo>
                    <a:cubicBezTo>
                      <a:pt x="4" y="16"/>
                      <a:pt x="4" y="15"/>
                      <a:pt x="4" y="14"/>
                    </a:cubicBezTo>
                    <a:cubicBezTo>
                      <a:pt x="4" y="13"/>
                      <a:pt x="4" y="12"/>
                      <a:pt x="5" y="12"/>
                    </a:cubicBezTo>
                    <a:close/>
                    <a:moveTo>
                      <a:pt x="9" y="4"/>
                    </a:moveTo>
                    <a:lnTo>
                      <a:pt x="9" y="4"/>
                    </a:lnTo>
                    <a:cubicBezTo>
                      <a:pt x="10" y="4"/>
                      <a:pt x="11" y="4"/>
                      <a:pt x="12" y="4"/>
                    </a:cubicBezTo>
                    <a:lnTo>
                      <a:pt x="12" y="1"/>
                    </a:lnTo>
                    <a:cubicBezTo>
                      <a:pt x="11" y="0"/>
                      <a:pt x="10" y="0"/>
                      <a:pt x="9" y="0"/>
                    </a:cubicBezTo>
                    <a:cubicBezTo>
                      <a:pt x="6" y="0"/>
                      <a:pt x="4" y="1"/>
                      <a:pt x="2" y="3"/>
                    </a:cubicBezTo>
                    <a:cubicBezTo>
                      <a:pt x="1" y="6"/>
                      <a:pt x="0" y="8"/>
                      <a:pt x="0" y="12"/>
                    </a:cubicBezTo>
                    <a:cubicBezTo>
                      <a:pt x="0" y="15"/>
                      <a:pt x="0" y="17"/>
                      <a:pt x="2" y="19"/>
                    </a:cubicBezTo>
                    <a:cubicBezTo>
                      <a:pt x="3" y="20"/>
                      <a:pt x="5" y="21"/>
                      <a:pt x="7" y="21"/>
                    </a:cubicBezTo>
                    <a:cubicBezTo>
                      <a:pt x="9" y="21"/>
                      <a:pt x="11" y="20"/>
                      <a:pt x="12" y="19"/>
                    </a:cubicBezTo>
                    <a:cubicBezTo>
                      <a:pt x="13" y="18"/>
                      <a:pt x="14" y="16"/>
                      <a:pt x="14" y="14"/>
                    </a:cubicBezTo>
                    <a:cubicBezTo>
                      <a:pt x="14" y="12"/>
                      <a:pt x="13" y="11"/>
                      <a:pt x="12" y="10"/>
                    </a:cubicBezTo>
                    <a:cubicBezTo>
                      <a:pt x="11" y="8"/>
                      <a:pt x="10" y="8"/>
                      <a:pt x="8" y="8"/>
                    </a:cubicBezTo>
                    <a:cubicBezTo>
                      <a:pt x="6" y="8"/>
                      <a:pt x="5" y="9"/>
                      <a:pt x="4" y="10"/>
                    </a:cubicBezTo>
                    <a:cubicBezTo>
                      <a:pt x="4" y="8"/>
                      <a:pt x="4" y="7"/>
                      <a:pt x="5" y="5"/>
                    </a:cubicBezTo>
                    <a:cubicBezTo>
                      <a:pt x="6" y="4"/>
                      <a:pt x="7" y="4"/>
                      <a:pt x="9"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25" name="Freeform 474"/>
              <p:cNvSpPr>
                <a:spLocks/>
              </p:cNvSpPr>
              <p:nvPr/>
            </p:nvSpPr>
            <p:spPr bwMode="auto">
              <a:xfrm>
                <a:off x="6372225" y="2728913"/>
                <a:ext cx="4763" cy="3175"/>
              </a:xfrm>
              <a:custGeom>
                <a:avLst/>
                <a:gdLst>
                  <a:gd name="T0" fmla="*/ 864796953 w 5"/>
                  <a:gd name="T1" fmla="*/ 0 h 4"/>
                  <a:gd name="T2" fmla="*/ 864796953 w 5"/>
                  <a:gd name="T3" fmla="*/ 0 h 4"/>
                  <a:gd name="T4" fmla="*/ 0 w 5"/>
                  <a:gd name="T5" fmla="*/ 1000502031 h 4"/>
                  <a:gd name="T6" fmla="*/ 864796953 w 5"/>
                  <a:gd name="T7" fmla="*/ 1500123206 h 4"/>
                  <a:gd name="T8" fmla="*/ 1728686078 w 5"/>
                  <a:gd name="T9" fmla="*/ 2000373825 h 4"/>
                  <a:gd name="T10" fmla="*/ 2147483646 w 5"/>
                  <a:gd name="T11" fmla="*/ 1500123206 h 4"/>
                  <a:gd name="T12" fmla="*/ 2147483646 w 5"/>
                  <a:gd name="T13" fmla="*/ 1000502031 h 4"/>
                  <a:gd name="T14" fmla="*/ 2147483646 w 5"/>
                  <a:gd name="T15" fmla="*/ 0 h 4"/>
                  <a:gd name="T16" fmla="*/ 1728686078 w 5"/>
                  <a:gd name="T17" fmla="*/ 0 h 4"/>
                  <a:gd name="T18" fmla="*/ 864796953 w 5"/>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4">
                    <a:moveTo>
                      <a:pt x="1" y="0"/>
                    </a:moveTo>
                    <a:lnTo>
                      <a:pt x="1" y="0"/>
                    </a:lnTo>
                    <a:cubicBezTo>
                      <a:pt x="0" y="1"/>
                      <a:pt x="0" y="1"/>
                      <a:pt x="0" y="2"/>
                    </a:cubicBezTo>
                    <a:cubicBezTo>
                      <a:pt x="0" y="2"/>
                      <a:pt x="0" y="3"/>
                      <a:pt x="1" y="3"/>
                    </a:cubicBezTo>
                    <a:cubicBezTo>
                      <a:pt x="1" y="4"/>
                      <a:pt x="2" y="4"/>
                      <a:pt x="2" y="4"/>
                    </a:cubicBezTo>
                    <a:cubicBezTo>
                      <a:pt x="3" y="4"/>
                      <a:pt x="4" y="4"/>
                      <a:pt x="4" y="3"/>
                    </a:cubicBezTo>
                    <a:cubicBezTo>
                      <a:pt x="5" y="3"/>
                      <a:pt x="5" y="3"/>
                      <a:pt x="5" y="2"/>
                    </a:cubicBezTo>
                    <a:cubicBezTo>
                      <a:pt x="5" y="1"/>
                      <a:pt x="5" y="1"/>
                      <a:pt x="4" y="0"/>
                    </a:cubicBezTo>
                    <a:cubicBezTo>
                      <a:pt x="4" y="0"/>
                      <a:pt x="3" y="0"/>
                      <a:pt x="2" y="0"/>
                    </a:cubicBezTo>
                    <a:cubicBezTo>
                      <a:pt x="2" y="0"/>
                      <a:pt x="1" y="0"/>
                      <a:pt x="1"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26" name="Freeform 475"/>
              <p:cNvSpPr>
                <a:spLocks noEditPoints="1"/>
              </p:cNvSpPr>
              <p:nvPr/>
            </p:nvSpPr>
            <p:spPr bwMode="auto">
              <a:xfrm>
                <a:off x="6378575" y="2714625"/>
                <a:ext cx="12700" cy="17463"/>
              </a:xfrm>
              <a:custGeom>
                <a:avLst/>
                <a:gdLst>
                  <a:gd name="T0" fmla="*/ 2147483646 w 15"/>
                  <a:gd name="T1" fmla="*/ 2147483646 h 21"/>
                  <a:gd name="T2" fmla="*/ 2147483646 w 15"/>
                  <a:gd name="T3" fmla="*/ 2147483646 h 21"/>
                  <a:gd name="T4" fmla="*/ 2147483646 w 15"/>
                  <a:gd name="T5" fmla="*/ 2147483646 h 21"/>
                  <a:gd name="T6" fmla="*/ 2147483646 w 15"/>
                  <a:gd name="T7" fmla="*/ 2147483646 h 21"/>
                  <a:gd name="T8" fmla="*/ 2147483646 w 15"/>
                  <a:gd name="T9" fmla="*/ 2147483646 h 21"/>
                  <a:gd name="T10" fmla="*/ 2147483646 w 15"/>
                  <a:gd name="T11" fmla="*/ 2147483646 h 21"/>
                  <a:gd name="T12" fmla="*/ 1213617927 w 15"/>
                  <a:gd name="T13" fmla="*/ 1725320284 h 21"/>
                  <a:gd name="T14" fmla="*/ 1213617927 w 15"/>
                  <a:gd name="T15" fmla="*/ 1725320284 h 21"/>
                  <a:gd name="T16" fmla="*/ 0 w 15"/>
                  <a:gd name="T17" fmla="*/ 2147483646 h 21"/>
                  <a:gd name="T18" fmla="*/ 2147483646 w 15"/>
                  <a:gd name="T19" fmla="*/ 2147483646 h 21"/>
                  <a:gd name="T20" fmla="*/ 2147483646 w 15"/>
                  <a:gd name="T21" fmla="*/ 2147483646 h 21"/>
                  <a:gd name="T22" fmla="*/ 2147483646 w 15"/>
                  <a:gd name="T23" fmla="*/ 2147483646 h 21"/>
                  <a:gd name="T24" fmla="*/ 2147483646 w 15"/>
                  <a:gd name="T25" fmla="*/ 0 h 21"/>
                  <a:gd name="T26" fmla="*/ 1213617927 w 15"/>
                  <a:gd name="T27" fmla="*/ 1725320284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 h="21">
                    <a:moveTo>
                      <a:pt x="10" y="11"/>
                    </a:moveTo>
                    <a:lnTo>
                      <a:pt x="10" y="11"/>
                    </a:lnTo>
                    <a:cubicBezTo>
                      <a:pt x="10" y="15"/>
                      <a:pt x="9" y="18"/>
                      <a:pt x="7" y="18"/>
                    </a:cubicBezTo>
                    <a:cubicBezTo>
                      <a:pt x="6" y="18"/>
                      <a:pt x="5" y="16"/>
                      <a:pt x="5" y="11"/>
                    </a:cubicBezTo>
                    <a:cubicBezTo>
                      <a:pt x="5" y="6"/>
                      <a:pt x="6" y="4"/>
                      <a:pt x="8" y="4"/>
                    </a:cubicBezTo>
                    <a:cubicBezTo>
                      <a:pt x="9" y="4"/>
                      <a:pt x="10" y="6"/>
                      <a:pt x="10" y="11"/>
                    </a:cubicBezTo>
                    <a:close/>
                    <a:moveTo>
                      <a:pt x="2" y="3"/>
                    </a:moveTo>
                    <a:lnTo>
                      <a:pt x="2" y="3"/>
                    </a:lnTo>
                    <a:cubicBezTo>
                      <a:pt x="1" y="5"/>
                      <a:pt x="0" y="8"/>
                      <a:pt x="0" y="11"/>
                    </a:cubicBezTo>
                    <a:cubicBezTo>
                      <a:pt x="0" y="18"/>
                      <a:pt x="3" y="21"/>
                      <a:pt x="7" y="21"/>
                    </a:cubicBezTo>
                    <a:cubicBezTo>
                      <a:pt x="10" y="21"/>
                      <a:pt x="12" y="20"/>
                      <a:pt x="13" y="18"/>
                    </a:cubicBezTo>
                    <a:cubicBezTo>
                      <a:pt x="14" y="17"/>
                      <a:pt x="15" y="14"/>
                      <a:pt x="15" y="11"/>
                    </a:cubicBezTo>
                    <a:cubicBezTo>
                      <a:pt x="15" y="4"/>
                      <a:pt x="12" y="0"/>
                      <a:pt x="8" y="0"/>
                    </a:cubicBezTo>
                    <a:cubicBezTo>
                      <a:pt x="5" y="0"/>
                      <a:pt x="3" y="1"/>
                      <a:pt x="2" y="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grpSp>
      </p:grpSp>
      <p:grpSp>
        <p:nvGrpSpPr>
          <p:cNvPr id="27" name="组合 22015"/>
          <p:cNvGrpSpPr>
            <a:grpSpLocks/>
          </p:cNvGrpSpPr>
          <p:nvPr/>
        </p:nvGrpSpPr>
        <p:grpSpPr bwMode="auto">
          <a:xfrm>
            <a:off x="6283699" y="1508690"/>
            <a:ext cx="910377" cy="914612"/>
            <a:chOff x="1107600" y="2157060"/>
            <a:chExt cx="682625" cy="685800"/>
          </a:xfrm>
        </p:grpSpPr>
        <p:sp>
          <p:nvSpPr>
            <p:cNvPr id="28" name="Freeform 10"/>
            <p:cNvSpPr>
              <a:spLocks/>
            </p:cNvSpPr>
            <p:nvPr/>
          </p:nvSpPr>
          <p:spPr bwMode="auto">
            <a:xfrm>
              <a:off x="1107600" y="2157060"/>
              <a:ext cx="682625" cy="685800"/>
            </a:xfrm>
            <a:custGeom>
              <a:avLst/>
              <a:gdLst>
                <a:gd name="T0" fmla="*/ 2147483646 w 804"/>
                <a:gd name="T1" fmla="*/ 2147483646 h 805"/>
                <a:gd name="T2" fmla="*/ 2147483646 w 804"/>
                <a:gd name="T3" fmla="*/ 2147483646 h 805"/>
                <a:gd name="T4" fmla="*/ 2147483646 w 804"/>
                <a:gd name="T5" fmla="*/ 2147483646 h 805"/>
                <a:gd name="T6" fmla="*/ 0 w 804"/>
                <a:gd name="T7" fmla="*/ 2147483646 h 805"/>
                <a:gd name="T8" fmla="*/ 2147483646 w 804"/>
                <a:gd name="T9" fmla="*/ 0 h 805"/>
                <a:gd name="T10" fmla="*/ 2147483646 w 804"/>
                <a:gd name="T11" fmla="*/ 2147483646 h 8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805">
                  <a:moveTo>
                    <a:pt x="804" y="402"/>
                  </a:moveTo>
                  <a:lnTo>
                    <a:pt x="804" y="402"/>
                  </a:lnTo>
                  <a:cubicBezTo>
                    <a:pt x="804" y="625"/>
                    <a:pt x="624" y="805"/>
                    <a:pt x="402" y="805"/>
                  </a:cubicBezTo>
                  <a:cubicBezTo>
                    <a:pt x="180" y="805"/>
                    <a:pt x="0" y="625"/>
                    <a:pt x="0" y="402"/>
                  </a:cubicBezTo>
                  <a:cubicBezTo>
                    <a:pt x="0" y="180"/>
                    <a:pt x="180" y="0"/>
                    <a:pt x="402" y="0"/>
                  </a:cubicBezTo>
                  <a:cubicBezTo>
                    <a:pt x="624" y="0"/>
                    <a:pt x="804" y="180"/>
                    <a:pt x="804" y="402"/>
                  </a:cubicBezTo>
                  <a:close/>
                </a:path>
              </a:pathLst>
            </a:custGeom>
            <a:solidFill>
              <a:srgbClr val="15B0E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grpSp>
          <p:nvGrpSpPr>
            <p:cNvPr id="29" name="组合 21983"/>
            <p:cNvGrpSpPr>
              <a:grpSpLocks/>
            </p:cNvGrpSpPr>
            <p:nvPr/>
          </p:nvGrpSpPr>
          <p:grpSpPr bwMode="auto">
            <a:xfrm>
              <a:off x="1350488" y="2211035"/>
              <a:ext cx="204788" cy="554037"/>
              <a:chOff x="1782763" y="2301876"/>
              <a:chExt cx="204788" cy="554037"/>
            </a:xfrm>
          </p:grpSpPr>
          <p:sp>
            <p:nvSpPr>
              <p:cNvPr id="30" name="Freeform 103"/>
              <p:cNvSpPr>
                <a:spLocks noEditPoints="1"/>
              </p:cNvSpPr>
              <p:nvPr/>
            </p:nvSpPr>
            <p:spPr bwMode="auto">
              <a:xfrm>
                <a:off x="1814513" y="2359026"/>
                <a:ext cx="141288" cy="73025"/>
              </a:xfrm>
              <a:custGeom>
                <a:avLst/>
                <a:gdLst>
                  <a:gd name="T0" fmla="*/ 2147483646 w 167"/>
                  <a:gd name="T1" fmla="*/ 2147483646 h 85"/>
                  <a:gd name="T2" fmla="*/ 2147483646 w 167"/>
                  <a:gd name="T3" fmla="*/ 2147483646 h 85"/>
                  <a:gd name="T4" fmla="*/ 2147483646 w 167"/>
                  <a:gd name="T5" fmla="*/ 2147483646 h 85"/>
                  <a:gd name="T6" fmla="*/ 2147483646 w 167"/>
                  <a:gd name="T7" fmla="*/ 2147483646 h 85"/>
                  <a:gd name="T8" fmla="*/ 2147483646 w 167"/>
                  <a:gd name="T9" fmla="*/ 2147483646 h 85"/>
                  <a:gd name="T10" fmla="*/ 2147483646 w 167"/>
                  <a:gd name="T11" fmla="*/ 2147483646 h 85"/>
                  <a:gd name="T12" fmla="*/ 0 w 167"/>
                  <a:gd name="T13" fmla="*/ 2147483646 h 85"/>
                  <a:gd name="T14" fmla="*/ 0 w 167"/>
                  <a:gd name="T15" fmla="*/ 2147483646 h 85"/>
                  <a:gd name="T16" fmla="*/ 2147483646 w 167"/>
                  <a:gd name="T17" fmla="*/ 2147483646 h 85"/>
                  <a:gd name="T18" fmla="*/ 2147483646 w 167"/>
                  <a:gd name="T19" fmla="*/ 0 h 85"/>
                  <a:gd name="T20" fmla="*/ 0 w 167"/>
                  <a:gd name="T21" fmla="*/ 0 h 85"/>
                  <a:gd name="T22" fmla="*/ 0 w 167"/>
                  <a:gd name="T23" fmla="*/ 2147483646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7" h="85">
                    <a:moveTo>
                      <a:pt x="162" y="80"/>
                    </a:moveTo>
                    <a:lnTo>
                      <a:pt x="162" y="80"/>
                    </a:lnTo>
                    <a:lnTo>
                      <a:pt x="5" y="80"/>
                    </a:lnTo>
                    <a:lnTo>
                      <a:pt x="5" y="5"/>
                    </a:lnTo>
                    <a:lnTo>
                      <a:pt x="162" y="5"/>
                    </a:lnTo>
                    <a:lnTo>
                      <a:pt x="162" y="80"/>
                    </a:lnTo>
                    <a:close/>
                    <a:moveTo>
                      <a:pt x="0" y="85"/>
                    </a:moveTo>
                    <a:lnTo>
                      <a:pt x="0" y="85"/>
                    </a:lnTo>
                    <a:lnTo>
                      <a:pt x="167" y="85"/>
                    </a:lnTo>
                    <a:lnTo>
                      <a:pt x="167" y="0"/>
                    </a:lnTo>
                    <a:lnTo>
                      <a:pt x="0" y="0"/>
                    </a:lnTo>
                    <a:lnTo>
                      <a:pt x="0" y="85"/>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31" name="Freeform 104"/>
              <p:cNvSpPr>
                <a:spLocks noEditPoints="1"/>
              </p:cNvSpPr>
              <p:nvPr/>
            </p:nvSpPr>
            <p:spPr bwMode="auto">
              <a:xfrm>
                <a:off x="1782763" y="2325688"/>
                <a:ext cx="204788" cy="530225"/>
              </a:xfrm>
              <a:custGeom>
                <a:avLst/>
                <a:gdLst>
                  <a:gd name="T0" fmla="*/ 2147483646 w 241"/>
                  <a:gd name="T1" fmla="*/ 2147483646 h 621"/>
                  <a:gd name="T2" fmla="*/ 2147483646 w 241"/>
                  <a:gd name="T3" fmla="*/ 2147483646 h 621"/>
                  <a:gd name="T4" fmla="*/ 2147483646 w 241"/>
                  <a:gd name="T5" fmla="*/ 2147483646 h 621"/>
                  <a:gd name="T6" fmla="*/ 2147483646 w 241"/>
                  <a:gd name="T7" fmla="*/ 2147483646 h 621"/>
                  <a:gd name="T8" fmla="*/ 2147483646 w 241"/>
                  <a:gd name="T9" fmla="*/ 2147483646 h 621"/>
                  <a:gd name="T10" fmla="*/ 2147483646 w 241"/>
                  <a:gd name="T11" fmla="*/ 2147483646 h 621"/>
                  <a:gd name="T12" fmla="*/ 2147483646 w 241"/>
                  <a:gd name="T13" fmla="*/ 2147483646 h 621"/>
                  <a:gd name="T14" fmla="*/ 2147483646 w 241"/>
                  <a:gd name="T15" fmla="*/ 2147483646 h 621"/>
                  <a:gd name="T16" fmla="*/ 2147483646 w 241"/>
                  <a:gd name="T17" fmla="*/ 2147483646 h 621"/>
                  <a:gd name="T18" fmla="*/ 2147483646 w 241"/>
                  <a:gd name="T19" fmla="*/ 2147483646 h 621"/>
                  <a:gd name="T20" fmla="*/ 2147483646 w 241"/>
                  <a:gd name="T21" fmla="*/ 2147483646 h 621"/>
                  <a:gd name="T22" fmla="*/ 2147483646 w 241"/>
                  <a:gd name="T23" fmla="*/ 2147483646 h 621"/>
                  <a:gd name="T24" fmla="*/ 2147483646 w 241"/>
                  <a:gd name="T25" fmla="*/ 2147483646 h 621"/>
                  <a:gd name="T26" fmla="*/ 2147483646 w 241"/>
                  <a:gd name="T27" fmla="*/ 2147483646 h 621"/>
                  <a:gd name="T28" fmla="*/ 2147483646 w 241"/>
                  <a:gd name="T29" fmla="*/ 2147483646 h 621"/>
                  <a:gd name="T30" fmla="*/ 2147483646 w 241"/>
                  <a:gd name="T31" fmla="*/ 2147483646 h 621"/>
                  <a:gd name="T32" fmla="*/ 2147483646 w 241"/>
                  <a:gd name="T33" fmla="*/ 2147483646 h 621"/>
                  <a:gd name="T34" fmla="*/ 2147483646 w 241"/>
                  <a:gd name="T35" fmla="*/ 2147483646 h 621"/>
                  <a:gd name="T36" fmla="*/ 2147483646 w 241"/>
                  <a:gd name="T37" fmla="*/ 2147483646 h 621"/>
                  <a:gd name="T38" fmla="*/ 2147483646 w 241"/>
                  <a:gd name="T39" fmla="*/ 2147483646 h 621"/>
                  <a:gd name="T40" fmla="*/ 2147483646 w 241"/>
                  <a:gd name="T41" fmla="*/ 2147483646 h 621"/>
                  <a:gd name="T42" fmla="*/ 2147483646 w 241"/>
                  <a:gd name="T43" fmla="*/ 2147483646 h 621"/>
                  <a:gd name="T44" fmla="*/ 2147483646 w 241"/>
                  <a:gd name="T45" fmla="*/ 2147483646 h 621"/>
                  <a:gd name="T46" fmla="*/ 2147483646 w 241"/>
                  <a:gd name="T47" fmla="*/ 2147483646 h 621"/>
                  <a:gd name="T48" fmla="*/ 2147483646 w 241"/>
                  <a:gd name="T49" fmla="*/ 2147483646 h 621"/>
                  <a:gd name="T50" fmla="*/ 2147483646 w 241"/>
                  <a:gd name="T51" fmla="*/ 2147483646 h 621"/>
                  <a:gd name="T52" fmla="*/ 2147483646 w 241"/>
                  <a:gd name="T53" fmla="*/ 2147483646 h 621"/>
                  <a:gd name="T54" fmla="*/ 2147483646 w 241"/>
                  <a:gd name="T55" fmla="*/ 2147483646 h 621"/>
                  <a:gd name="T56" fmla="*/ 2147483646 w 241"/>
                  <a:gd name="T57" fmla="*/ 2147483646 h 621"/>
                  <a:gd name="T58" fmla="*/ 2147483646 w 241"/>
                  <a:gd name="T59" fmla="*/ 2147483646 h 621"/>
                  <a:gd name="T60" fmla="*/ 2147483646 w 241"/>
                  <a:gd name="T61" fmla="*/ 2147483646 h 621"/>
                  <a:gd name="T62" fmla="*/ 2147483646 w 241"/>
                  <a:gd name="T63" fmla="*/ 2147483646 h 621"/>
                  <a:gd name="T64" fmla="*/ 2147483646 w 241"/>
                  <a:gd name="T65" fmla="*/ 2147483646 h 621"/>
                  <a:gd name="T66" fmla="*/ 2147483646 w 241"/>
                  <a:gd name="T67" fmla="*/ 2147483646 h 621"/>
                  <a:gd name="T68" fmla="*/ 2147483646 w 241"/>
                  <a:gd name="T69" fmla="*/ 2147483646 h 621"/>
                  <a:gd name="T70" fmla="*/ 2147483646 w 241"/>
                  <a:gd name="T71" fmla="*/ 2147483646 h 621"/>
                  <a:gd name="T72" fmla="*/ 2147483646 w 241"/>
                  <a:gd name="T73" fmla="*/ 2147483646 h 621"/>
                  <a:gd name="T74" fmla="*/ 2147483646 w 241"/>
                  <a:gd name="T75" fmla="*/ 2147483646 h 621"/>
                  <a:gd name="T76" fmla="*/ 2147483646 w 241"/>
                  <a:gd name="T77" fmla="*/ 2147483646 h 621"/>
                  <a:gd name="T78" fmla="*/ 2147483646 w 241"/>
                  <a:gd name="T79" fmla="*/ 2147483646 h 621"/>
                  <a:gd name="T80" fmla="*/ 2147483646 w 241"/>
                  <a:gd name="T81" fmla="*/ 2147483646 h 621"/>
                  <a:gd name="T82" fmla="*/ 2147483646 w 241"/>
                  <a:gd name="T83" fmla="*/ 2147483646 h 621"/>
                  <a:gd name="T84" fmla="*/ 2147483646 w 241"/>
                  <a:gd name="T85" fmla="*/ 2147483646 h 621"/>
                  <a:gd name="T86" fmla="*/ 2147483646 w 241"/>
                  <a:gd name="T87" fmla="*/ 2147483646 h 621"/>
                  <a:gd name="T88" fmla="*/ 2147483646 w 241"/>
                  <a:gd name="T89" fmla="*/ 2147483646 h 621"/>
                  <a:gd name="T90" fmla="*/ 2147483646 w 241"/>
                  <a:gd name="T91" fmla="*/ 2147483646 h 621"/>
                  <a:gd name="T92" fmla="*/ 2147483646 w 241"/>
                  <a:gd name="T93" fmla="*/ 2147483646 h 621"/>
                  <a:gd name="T94" fmla="*/ 2147483646 w 241"/>
                  <a:gd name="T95" fmla="*/ 2147483646 h 621"/>
                  <a:gd name="T96" fmla="*/ 2147483646 w 241"/>
                  <a:gd name="T97" fmla="*/ 2147483646 h 621"/>
                  <a:gd name="T98" fmla="*/ 2147483646 w 241"/>
                  <a:gd name="T99" fmla="*/ 2147483646 h 621"/>
                  <a:gd name="T100" fmla="*/ 2147483646 w 241"/>
                  <a:gd name="T101" fmla="*/ 2147483646 h 621"/>
                  <a:gd name="T102" fmla="*/ 2147483646 w 241"/>
                  <a:gd name="T103" fmla="*/ 2147483646 h 621"/>
                  <a:gd name="T104" fmla="*/ 2147483646 w 241"/>
                  <a:gd name="T105" fmla="*/ 2147483646 h 621"/>
                  <a:gd name="T106" fmla="*/ 0 w 241"/>
                  <a:gd name="T107" fmla="*/ 0 h 62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41" h="621">
                    <a:moveTo>
                      <a:pt x="17" y="16"/>
                    </a:moveTo>
                    <a:lnTo>
                      <a:pt x="17" y="16"/>
                    </a:lnTo>
                    <a:lnTo>
                      <a:pt x="22" y="16"/>
                    </a:lnTo>
                    <a:lnTo>
                      <a:pt x="22" y="592"/>
                    </a:lnTo>
                    <a:lnTo>
                      <a:pt x="17" y="592"/>
                    </a:lnTo>
                    <a:lnTo>
                      <a:pt x="17" y="16"/>
                    </a:lnTo>
                    <a:close/>
                    <a:moveTo>
                      <a:pt x="225" y="592"/>
                    </a:moveTo>
                    <a:lnTo>
                      <a:pt x="225" y="592"/>
                    </a:lnTo>
                    <a:lnTo>
                      <a:pt x="220" y="592"/>
                    </a:lnTo>
                    <a:lnTo>
                      <a:pt x="220" y="16"/>
                    </a:lnTo>
                    <a:lnTo>
                      <a:pt x="225" y="16"/>
                    </a:lnTo>
                    <a:lnTo>
                      <a:pt x="225" y="592"/>
                    </a:lnTo>
                    <a:close/>
                    <a:moveTo>
                      <a:pt x="204" y="559"/>
                    </a:moveTo>
                    <a:lnTo>
                      <a:pt x="204" y="559"/>
                    </a:lnTo>
                    <a:lnTo>
                      <a:pt x="204" y="139"/>
                    </a:lnTo>
                    <a:lnTo>
                      <a:pt x="203" y="139"/>
                    </a:lnTo>
                    <a:lnTo>
                      <a:pt x="203" y="137"/>
                    </a:lnTo>
                    <a:lnTo>
                      <a:pt x="37" y="137"/>
                    </a:lnTo>
                    <a:lnTo>
                      <a:pt x="37" y="141"/>
                    </a:lnTo>
                    <a:lnTo>
                      <a:pt x="37" y="559"/>
                    </a:lnTo>
                    <a:lnTo>
                      <a:pt x="30" y="559"/>
                    </a:lnTo>
                    <a:lnTo>
                      <a:pt x="30" y="30"/>
                    </a:lnTo>
                    <a:lnTo>
                      <a:pt x="212" y="30"/>
                    </a:lnTo>
                    <a:lnTo>
                      <a:pt x="212" y="559"/>
                    </a:lnTo>
                    <a:lnTo>
                      <a:pt x="204" y="559"/>
                    </a:lnTo>
                    <a:close/>
                    <a:moveTo>
                      <a:pt x="41" y="520"/>
                    </a:moveTo>
                    <a:lnTo>
                      <a:pt x="41" y="520"/>
                    </a:lnTo>
                    <a:lnTo>
                      <a:pt x="47" y="520"/>
                    </a:lnTo>
                    <a:lnTo>
                      <a:pt x="47" y="559"/>
                    </a:lnTo>
                    <a:lnTo>
                      <a:pt x="41" y="559"/>
                    </a:lnTo>
                    <a:lnTo>
                      <a:pt x="41" y="520"/>
                    </a:lnTo>
                    <a:close/>
                    <a:moveTo>
                      <a:pt x="200" y="203"/>
                    </a:moveTo>
                    <a:lnTo>
                      <a:pt x="200" y="203"/>
                    </a:lnTo>
                    <a:lnTo>
                      <a:pt x="195" y="203"/>
                    </a:lnTo>
                    <a:lnTo>
                      <a:pt x="195" y="141"/>
                    </a:lnTo>
                    <a:lnTo>
                      <a:pt x="200" y="141"/>
                    </a:lnTo>
                    <a:lnTo>
                      <a:pt x="200" y="203"/>
                    </a:lnTo>
                    <a:close/>
                    <a:moveTo>
                      <a:pt x="195" y="501"/>
                    </a:moveTo>
                    <a:lnTo>
                      <a:pt x="195" y="501"/>
                    </a:lnTo>
                    <a:lnTo>
                      <a:pt x="200" y="501"/>
                    </a:lnTo>
                    <a:lnTo>
                      <a:pt x="200" y="559"/>
                    </a:lnTo>
                    <a:lnTo>
                      <a:pt x="195" y="559"/>
                    </a:lnTo>
                    <a:lnTo>
                      <a:pt x="195" y="501"/>
                    </a:lnTo>
                    <a:close/>
                    <a:moveTo>
                      <a:pt x="51" y="531"/>
                    </a:moveTo>
                    <a:lnTo>
                      <a:pt x="51" y="531"/>
                    </a:lnTo>
                    <a:lnTo>
                      <a:pt x="190" y="531"/>
                    </a:lnTo>
                    <a:lnTo>
                      <a:pt x="190" y="559"/>
                    </a:lnTo>
                    <a:lnTo>
                      <a:pt x="51" y="559"/>
                    </a:lnTo>
                    <a:lnTo>
                      <a:pt x="51" y="531"/>
                    </a:lnTo>
                    <a:close/>
                    <a:moveTo>
                      <a:pt x="41" y="501"/>
                    </a:moveTo>
                    <a:lnTo>
                      <a:pt x="41" y="501"/>
                    </a:lnTo>
                    <a:lnTo>
                      <a:pt x="47" y="501"/>
                    </a:lnTo>
                    <a:lnTo>
                      <a:pt x="47" y="516"/>
                    </a:lnTo>
                    <a:lnTo>
                      <a:pt x="41" y="516"/>
                    </a:lnTo>
                    <a:lnTo>
                      <a:pt x="41" y="501"/>
                    </a:lnTo>
                    <a:close/>
                    <a:moveTo>
                      <a:pt x="41" y="454"/>
                    </a:moveTo>
                    <a:lnTo>
                      <a:pt x="41" y="454"/>
                    </a:lnTo>
                    <a:lnTo>
                      <a:pt x="47" y="454"/>
                    </a:lnTo>
                    <a:lnTo>
                      <a:pt x="47" y="497"/>
                    </a:lnTo>
                    <a:lnTo>
                      <a:pt x="41" y="497"/>
                    </a:lnTo>
                    <a:lnTo>
                      <a:pt x="41" y="454"/>
                    </a:lnTo>
                    <a:close/>
                    <a:moveTo>
                      <a:pt x="41" y="436"/>
                    </a:moveTo>
                    <a:lnTo>
                      <a:pt x="41" y="436"/>
                    </a:lnTo>
                    <a:lnTo>
                      <a:pt x="47" y="436"/>
                    </a:lnTo>
                    <a:lnTo>
                      <a:pt x="47" y="450"/>
                    </a:lnTo>
                    <a:lnTo>
                      <a:pt x="41" y="450"/>
                    </a:lnTo>
                    <a:lnTo>
                      <a:pt x="41" y="436"/>
                    </a:lnTo>
                    <a:close/>
                    <a:moveTo>
                      <a:pt x="41" y="388"/>
                    </a:moveTo>
                    <a:lnTo>
                      <a:pt x="41" y="388"/>
                    </a:lnTo>
                    <a:lnTo>
                      <a:pt x="47" y="388"/>
                    </a:lnTo>
                    <a:lnTo>
                      <a:pt x="47" y="432"/>
                    </a:lnTo>
                    <a:lnTo>
                      <a:pt x="41" y="432"/>
                    </a:lnTo>
                    <a:lnTo>
                      <a:pt x="41" y="388"/>
                    </a:lnTo>
                    <a:close/>
                    <a:moveTo>
                      <a:pt x="41" y="372"/>
                    </a:moveTo>
                    <a:lnTo>
                      <a:pt x="41" y="372"/>
                    </a:lnTo>
                    <a:lnTo>
                      <a:pt x="47" y="372"/>
                    </a:lnTo>
                    <a:lnTo>
                      <a:pt x="47" y="384"/>
                    </a:lnTo>
                    <a:lnTo>
                      <a:pt x="41" y="384"/>
                    </a:lnTo>
                    <a:lnTo>
                      <a:pt x="41" y="372"/>
                    </a:lnTo>
                    <a:close/>
                    <a:moveTo>
                      <a:pt x="41" y="322"/>
                    </a:moveTo>
                    <a:lnTo>
                      <a:pt x="41" y="322"/>
                    </a:lnTo>
                    <a:lnTo>
                      <a:pt x="47" y="322"/>
                    </a:lnTo>
                    <a:lnTo>
                      <a:pt x="47" y="368"/>
                    </a:lnTo>
                    <a:lnTo>
                      <a:pt x="41" y="368"/>
                    </a:lnTo>
                    <a:lnTo>
                      <a:pt x="41" y="322"/>
                    </a:lnTo>
                    <a:close/>
                    <a:moveTo>
                      <a:pt x="41" y="308"/>
                    </a:moveTo>
                    <a:lnTo>
                      <a:pt x="41" y="308"/>
                    </a:lnTo>
                    <a:lnTo>
                      <a:pt x="47" y="308"/>
                    </a:lnTo>
                    <a:lnTo>
                      <a:pt x="47" y="318"/>
                    </a:lnTo>
                    <a:lnTo>
                      <a:pt x="41" y="318"/>
                    </a:lnTo>
                    <a:lnTo>
                      <a:pt x="41" y="308"/>
                    </a:lnTo>
                    <a:close/>
                    <a:moveTo>
                      <a:pt x="41" y="272"/>
                    </a:moveTo>
                    <a:lnTo>
                      <a:pt x="41" y="272"/>
                    </a:lnTo>
                    <a:lnTo>
                      <a:pt x="47" y="272"/>
                    </a:lnTo>
                    <a:lnTo>
                      <a:pt x="47" y="304"/>
                    </a:lnTo>
                    <a:lnTo>
                      <a:pt x="41" y="304"/>
                    </a:lnTo>
                    <a:lnTo>
                      <a:pt x="41" y="272"/>
                    </a:lnTo>
                    <a:close/>
                    <a:moveTo>
                      <a:pt x="41" y="227"/>
                    </a:moveTo>
                    <a:lnTo>
                      <a:pt x="41" y="227"/>
                    </a:lnTo>
                    <a:lnTo>
                      <a:pt x="47" y="227"/>
                    </a:lnTo>
                    <a:lnTo>
                      <a:pt x="47" y="268"/>
                    </a:lnTo>
                    <a:lnTo>
                      <a:pt x="41" y="268"/>
                    </a:lnTo>
                    <a:lnTo>
                      <a:pt x="41" y="227"/>
                    </a:lnTo>
                    <a:close/>
                    <a:moveTo>
                      <a:pt x="41" y="207"/>
                    </a:moveTo>
                    <a:lnTo>
                      <a:pt x="41" y="207"/>
                    </a:lnTo>
                    <a:lnTo>
                      <a:pt x="47" y="207"/>
                    </a:lnTo>
                    <a:lnTo>
                      <a:pt x="47" y="223"/>
                    </a:lnTo>
                    <a:lnTo>
                      <a:pt x="41" y="223"/>
                    </a:lnTo>
                    <a:lnTo>
                      <a:pt x="41" y="207"/>
                    </a:lnTo>
                    <a:close/>
                    <a:moveTo>
                      <a:pt x="200" y="268"/>
                    </a:moveTo>
                    <a:lnTo>
                      <a:pt x="200" y="268"/>
                    </a:lnTo>
                    <a:lnTo>
                      <a:pt x="195" y="268"/>
                    </a:lnTo>
                    <a:lnTo>
                      <a:pt x="195" y="207"/>
                    </a:lnTo>
                    <a:lnTo>
                      <a:pt x="200" y="207"/>
                    </a:lnTo>
                    <a:lnTo>
                      <a:pt x="200" y="268"/>
                    </a:lnTo>
                    <a:close/>
                    <a:moveTo>
                      <a:pt x="200" y="304"/>
                    </a:moveTo>
                    <a:lnTo>
                      <a:pt x="200" y="304"/>
                    </a:lnTo>
                    <a:lnTo>
                      <a:pt x="195" y="304"/>
                    </a:lnTo>
                    <a:lnTo>
                      <a:pt x="195" y="290"/>
                    </a:lnTo>
                    <a:lnTo>
                      <a:pt x="195" y="286"/>
                    </a:lnTo>
                    <a:lnTo>
                      <a:pt x="195" y="272"/>
                    </a:lnTo>
                    <a:lnTo>
                      <a:pt x="200" y="272"/>
                    </a:lnTo>
                    <a:lnTo>
                      <a:pt x="200" y="304"/>
                    </a:lnTo>
                    <a:close/>
                    <a:moveTo>
                      <a:pt x="200" y="368"/>
                    </a:moveTo>
                    <a:lnTo>
                      <a:pt x="200" y="368"/>
                    </a:lnTo>
                    <a:lnTo>
                      <a:pt x="195" y="368"/>
                    </a:lnTo>
                    <a:lnTo>
                      <a:pt x="195" y="308"/>
                    </a:lnTo>
                    <a:lnTo>
                      <a:pt x="200" y="308"/>
                    </a:lnTo>
                    <a:lnTo>
                      <a:pt x="200" y="368"/>
                    </a:lnTo>
                    <a:close/>
                    <a:moveTo>
                      <a:pt x="200" y="432"/>
                    </a:moveTo>
                    <a:lnTo>
                      <a:pt x="200" y="432"/>
                    </a:lnTo>
                    <a:lnTo>
                      <a:pt x="195" y="432"/>
                    </a:lnTo>
                    <a:lnTo>
                      <a:pt x="195" y="372"/>
                    </a:lnTo>
                    <a:lnTo>
                      <a:pt x="200" y="372"/>
                    </a:lnTo>
                    <a:lnTo>
                      <a:pt x="200" y="432"/>
                    </a:lnTo>
                    <a:close/>
                    <a:moveTo>
                      <a:pt x="51" y="501"/>
                    </a:moveTo>
                    <a:lnTo>
                      <a:pt x="51" y="501"/>
                    </a:lnTo>
                    <a:lnTo>
                      <a:pt x="190" y="501"/>
                    </a:lnTo>
                    <a:lnTo>
                      <a:pt x="190" y="530"/>
                    </a:lnTo>
                    <a:lnTo>
                      <a:pt x="51" y="530"/>
                    </a:lnTo>
                    <a:lnTo>
                      <a:pt x="51" y="501"/>
                    </a:lnTo>
                    <a:close/>
                    <a:moveTo>
                      <a:pt x="51" y="172"/>
                    </a:moveTo>
                    <a:lnTo>
                      <a:pt x="51" y="172"/>
                    </a:lnTo>
                    <a:lnTo>
                      <a:pt x="190" y="172"/>
                    </a:lnTo>
                    <a:lnTo>
                      <a:pt x="51" y="172"/>
                    </a:lnTo>
                    <a:close/>
                    <a:moveTo>
                      <a:pt x="190" y="172"/>
                    </a:moveTo>
                    <a:lnTo>
                      <a:pt x="190" y="172"/>
                    </a:lnTo>
                    <a:lnTo>
                      <a:pt x="51" y="172"/>
                    </a:lnTo>
                    <a:lnTo>
                      <a:pt x="51" y="141"/>
                    </a:lnTo>
                    <a:lnTo>
                      <a:pt x="190" y="141"/>
                    </a:lnTo>
                    <a:lnTo>
                      <a:pt x="190" y="172"/>
                    </a:lnTo>
                    <a:close/>
                    <a:moveTo>
                      <a:pt x="52" y="272"/>
                    </a:moveTo>
                    <a:lnTo>
                      <a:pt x="52" y="272"/>
                    </a:lnTo>
                    <a:lnTo>
                      <a:pt x="190" y="272"/>
                    </a:lnTo>
                    <a:lnTo>
                      <a:pt x="190" y="286"/>
                    </a:lnTo>
                    <a:lnTo>
                      <a:pt x="52" y="286"/>
                    </a:lnTo>
                    <a:lnTo>
                      <a:pt x="52" y="272"/>
                    </a:lnTo>
                    <a:close/>
                    <a:moveTo>
                      <a:pt x="190" y="304"/>
                    </a:moveTo>
                    <a:lnTo>
                      <a:pt x="190" y="304"/>
                    </a:lnTo>
                    <a:lnTo>
                      <a:pt x="52" y="304"/>
                    </a:lnTo>
                    <a:lnTo>
                      <a:pt x="52" y="290"/>
                    </a:lnTo>
                    <a:lnTo>
                      <a:pt x="190" y="290"/>
                    </a:lnTo>
                    <a:lnTo>
                      <a:pt x="190" y="304"/>
                    </a:lnTo>
                    <a:close/>
                    <a:moveTo>
                      <a:pt x="190" y="432"/>
                    </a:moveTo>
                    <a:lnTo>
                      <a:pt x="190" y="432"/>
                    </a:lnTo>
                    <a:lnTo>
                      <a:pt x="51" y="432"/>
                    </a:lnTo>
                    <a:lnTo>
                      <a:pt x="51" y="403"/>
                    </a:lnTo>
                    <a:lnTo>
                      <a:pt x="190" y="403"/>
                    </a:lnTo>
                    <a:lnTo>
                      <a:pt x="190" y="432"/>
                    </a:lnTo>
                    <a:close/>
                    <a:moveTo>
                      <a:pt x="190" y="402"/>
                    </a:moveTo>
                    <a:lnTo>
                      <a:pt x="190" y="402"/>
                    </a:lnTo>
                    <a:lnTo>
                      <a:pt x="51" y="402"/>
                    </a:lnTo>
                    <a:lnTo>
                      <a:pt x="51" y="372"/>
                    </a:lnTo>
                    <a:lnTo>
                      <a:pt x="190" y="372"/>
                    </a:lnTo>
                    <a:lnTo>
                      <a:pt x="190" y="402"/>
                    </a:lnTo>
                    <a:close/>
                    <a:moveTo>
                      <a:pt x="190" y="368"/>
                    </a:moveTo>
                    <a:lnTo>
                      <a:pt x="190" y="368"/>
                    </a:lnTo>
                    <a:lnTo>
                      <a:pt x="51" y="368"/>
                    </a:lnTo>
                    <a:lnTo>
                      <a:pt x="51" y="338"/>
                    </a:lnTo>
                    <a:lnTo>
                      <a:pt x="190" y="338"/>
                    </a:lnTo>
                    <a:lnTo>
                      <a:pt x="190" y="368"/>
                    </a:lnTo>
                    <a:close/>
                    <a:moveTo>
                      <a:pt x="190" y="338"/>
                    </a:moveTo>
                    <a:lnTo>
                      <a:pt x="190" y="338"/>
                    </a:lnTo>
                    <a:lnTo>
                      <a:pt x="51" y="338"/>
                    </a:lnTo>
                    <a:lnTo>
                      <a:pt x="51" y="308"/>
                    </a:lnTo>
                    <a:lnTo>
                      <a:pt x="190" y="308"/>
                    </a:lnTo>
                    <a:lnTo>
                      <a:pt x="190" y="338"/>
                    </a:lnTo>
                    <a:close/>
                    <a:moveTo>
                      <a:pt x="51" y="436"/>
                    </a:moveTo>
                    <a:lnTo>
                      <a:pt x="51" y="436"/>
                    </a:lnTo>
                    <a:lnTo>
                      <a:pt x="190" y="436"/>
                    </a:lnTo>
                    <a:lnTo>
                      <a:pt x="190" y="466"/>
                    </a:lnTo>
                    <a:lnTo>
                      <a:pt x="51" y="466"/>
                    </a:lnTo>
                    <a:lnTo>
                      <a:pt x="51" y="436"/>
                    </a:lnTo>
                    <a:close/>
                    <a:moveTo>
                      <a:pt x="51" y="467"/>
                    </a:moveTo>
                    <a:lnTo>
                      <a:pt x="51" y="467"/>
                    </a:lnTo>
                    <a:lnTo>
                      <a:pt x="190" y="467"/>
                    </a:lnTo>
                    <a:lnTo>
                      <a:pt x="190" y="497"/>
                    </a:lnTo>
                    <a:lnTo>
                      <a:pt x="51" y="497"/>
                    </a:lnTo>
                    <a:lnTo>
                      <a:pt x="51" y="467"/>
                    </a:lnTo>
                    <a:close/>
                    <a:moveTo>
                      <a:pt x="51" y="238"/>
                    </a:moveTo>
                    <a:lnTo>
                      <a:pt x="51" y="238"/>
                    </a:lnTo>
                    <a:lnTo>
                      <a:pt x="190" y="238"/>
                    </a:lnTo>
                    <a:lnTo>
                      <a:pt x="51" y="238"/>
                    </a:lnTo>
                    <a:close/>
                    <a:moveTo>
                      <a:pt x="190" y="237"/>
                    </a:moveTo>
                    <a:lnTo>
                      <a:pt x="190" y="237"/>
                    </a:lnTo>
                    <a:lnTo>
                      <a:pt x="51" y="237"/>
                    </a:lnTo>
                    <a:lnTo>
                      <a:pt x="51" y="207"/>
                    </a:lnTo>
                    <a:lnTo>
                      <a:pt x="190" y="207"/>
                    </a:lnTo>
                    <a:lnTo>
                      <a:pt x="190" y="237"/>
                    </a:lnTo>
                    <a:close/>
                    <a:moveTo>
                      <a:pt x="51" y="238"/>
                    </a:moveTo>
                    <a:lnTo>
                      <a:pt x="51" y="238"/>
                    </a:lnTo>
                    <a:lnTo>
                      <a:pt x="190" y="238"/>
                    </a:lnTo>
                    <a:lnTo>
                      <a:pt x="190" y="268"/>
                    </a:lnTo>
                    <a:lnTo>
                      <a:pt x="51" y="268"/>
                    </a:lnTo>
                    <a:lnTo>
                      <a:pt x="51" y="238"/>
                    </a:lnTo>
                    <a:close/>
                    <a:moveTo>
                      <a:pt x="51" y="173"/>
                    </a:moveTo>
                    <a:lnTo>
                      <a:pt x="51" y="173"/>
                    </a:lnTo>
                    <a:lnTo>
                      <a:pt x="190" y="173"/>
                    </a:lnTo>
                    <a:lnTo>
                      <a:pt x="190" y="203"/>
                    </a:lnTo>
                    <a:lnTo>
                      <a:pt x="51" y="203"/>
                    </a:lnTo>
                    <a:lnTo>
                      <a:pt x="51" y="173"/>
                    </a:lnTo>
                    <a:close/>
                    <a:moveTo>
                      <a:pt x="200" y="497"/>
                    </a:moveTo>
                    <a:lnTo>
                      <a:pt x="200" y="497"/>
                    </a:lnTo>
                    <a:lnTo>
                      <a:pt x="195" y="497"/>
                    </a:lnTo>
                    <a:lnTo>
                      <a:pt x="195" y="436"/>
                    </a:lnTo>
                    <a:lnTo>
                      <a:pt x="200" y="436"/>
                    </a:lnTo>
                    <a:lnTo>
                      <a:pt x="200" y="497"/>
                    </a:lnTo>
                    <a:close/>
                    <a:moveTo>
                      <a:pt x="41" y="164"/>
                    </a:moveTo>
                    <a:lnTo>
                      <a:pt x="41" y="164"/>
                    </a:lnTo>
                    <a:lnTo>
                      <a:pt x="47" y="164"/>
                    </a:lnTo>
                    <a:lnTo>
                      <a:pt x="47" y="203"/>
                    </a:lnTo>
                    <a:lnTo>
                      <a:pt x="41" y="203"/>
                    </a:lnTo>
                    <a:lnTo>
                      <a:pt x="41" y="164"/>
                    </a:lnTo>
                    <a:close/>
                    <a:moveTo>
                      <a:pt x="47" y="160"/>
                    </a:moveTo>
                    <a:lnTo>
                      <a:pt x="47" y="160"/>
                    </a:lnTo>
                    <a:lnTo>
                      <a:pt x="41" y="160"/>
                    </a:lnTo>
                    <a:lnTo>
                      <a:pt x="41" y="141"/>
                    </a:lnTo>
                    <a:lnTo>
                      <a:pt x="47" y="141"/>
                    </a:lnTo>
                    <a:lnTo>
                      <a:pt x="47" y="160"/>
                    </a:lnTo>
                    <a:close/>
                    <a:moveTo>
                      <a:pt x="212" y="22"/>
                    </a:moveTo>
                    <a:lnTo>
                      <a:pt x="212" y="22"/>
                    </a:lnTo>
                    <a:lnTo>
                      <a:pt x="30" y="22"/>
                    </a:lnTo>
                    <a:lnTo>
                      <a:pt x="30" y="16"/>
                    </a:lnTo>
                    <a:lnTo>
                      <a:pt x="212" y="16"/>
                    </a:lnTo>
                    <a:lnTo>
                      <a:pt x="212" y="22"/>
                    </a:lnTo>
                    <a:close/>
                    <a:moveTo>
                      <a:pt x="0" y="608"/>
                    </a:moveTo>
                    <a:lnTo>
                      <a:pt x="0" y="608"/>
                    </a:lnTo>
                    <a:lnTo>
                      <a:pt x="92" y="608"/>
                    </a:lnTo>
                    <a:cubicBezTo>
                      <a:pt x="95" y="616"/>
                      <a:pt x="103" y="621"/>
                      <a:pt x="112" y="621"/>
                    </a:cubicBezTo>
                    <a:cubicBezTo>
                      <a:pt x="123" y="621"/>
                      <a:pt x="133" y="612"/>
                      <a:pt x="133" y="600"/>
                    </a:cubicBezTo>
                    <a:cubicBezTo>
                      <a:pt x="133" y="589"/>
                      <a:pt x="123" y="579"/>
                      <a:pt x="112" y="579"/>
                    </a:cubicBezTo>
                    <a:cubicBezTo>
                      <a:pt x="103" y="579"/>
                      <a:pt x="95" y="584"/>
                      <a:pt x="92" y="592"/>
                    </a:cubicBezTo>
                    <a:lnTo>
                      <a:pt x="30" y="592"/>
                    </a:lnTo>
                    <a:lnTo>
                      <a:pt x="30" y="567"/>
                    </a:lnTo>
                    <a:lnTo>
                      <a:pt x="212" y="567"/>
                    </a:lnTo>
                    <a:lnTo>
                      <a:pt x="212" y="592"/>
                    </a:lnTo>
                    <a:lnTo>
                      <a:pt x="195" y="592"/>
                    </a:lnTo>
                    <a:cubicBezTo>
                      <a:pt x="192" y="584"/>
                      <a:pt x="185" y="579"/>
                      <a:pt x="176" y="579"/>
                    </a:cubicBezTo>
                    <a:cubicBezTo>
                      <a:pt x="164" y="579"/>
                      <a:pt x="155" y="589"/>
                      <a:pt x="155" y="600"/>
                    </a:cubicBezTo>
                    <a:cubicBezTo>
                      <a:pt x="155" y="612"/>
                      <a:pt x="164" y="621"/>
                      <a:pt x="176" y="621"/>
                    </a:cubicBezTo>
                    <a:cubicBezTo>
                      <a:pt x="185" y="621"/>
                      <a:pt x="192" y="616"/>
                      <a:pt x="196" y="608"/>
                    </a:cubicBezTo>
                    <a:lnTo>
                      <a:pt x="241" y="608"/>
                    </a:lnTo>
                    <a:lnTo>
                      <a:pt x="241" y="0"/>
                    </a:lnTo>
                    <a:lnTo>
                      <a:pt x="0" y="0"/>
                    </a:lnTo>
                    <a:lnTo>
                      <a:pt x="0" y="608"/>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32" name="Freeform 105"/>
              <p:cNvSpPr>
                <a:spLocks/>
              </p:cNvSpPr>
              <p:nvPr/>
            </p:nvSpPr>
            <p:spPr bwMode="auto">
              <a:xfrm>
                <a:off x="1879600" y="2393951"/>
                <a:ext cx="4763" cy="6350"/>
              </a:xfrm>
              <a:custGeom>
                <a:avLst/>
                <a:gdLst>
                  <a:gd name="T0" fmla="*/ 500356325 w 6"/>
                  <a:gd name="T1" fmla="*/ 2147483646 h 6"/>
                  <a:gd name="T2" fmla="*/ 500356325 w 6"/>
                  <a:gd name="T3" fmla="*/ 2147483646 h 6"/>
                  <a:gd name="T4" fmla="*/ 2000794204 w 6"/>
                  <a:gd name="T5" fmla="*/ 2147483646 h 6"/>
                  <a:gd name="T6" fmla="*/ 2000794204 w 6"/>
                  <a:gd name="T7" fmla="*/ 2147483646 h 6"/>
                  <a:gd name="T8" fmla="*/ 2147483646 w 6"/>
                  <a:gd name="T9" fmla="*/ 2147483646 h 6"/>
                  <a:gd name="T10" fmla="*/ 2147483646 w 6"/>
                  <a:gd name="T11" fmla="*/ 0 h 6"/>
                  <a:gd name="T12" fmla="*/ 2000794204 w 6"/>
                  <a:gd name="T13" fmla="*/ 0 h 6"/>
                  <a:gd name="T14" fmla="*/ 2000794204 w 6"/>
                  <a:gd name="T15" fmla="*/ 2147483646 h 6"/>
                  <a:gd name="T16" fmla="*/ 500356325 w 6"/>
                  <a:gd name="T17" fmla="*/ 2147483646 h 6"/>
                  <a:gd name="T18" fmla="*/ 500356325 w 6"/>
                  <a:gd name="T19" fmla="*/ 0 h 6"/>
                  <a:gd name="T20" fmla="*/ 0 w 6"/>
                  <a:gd name="T21" fmla="*/ 0 h 6"/>
                  <a:gd name="T22" fmla="*/ 0 w 6"/>
                  <a:gd name="T23" fmla="*/ 2147483646 h 6"/>
                  <a:gd name="T24" fmla="*/ 500356325 w 6"/>
                  <a:gd name="T25" fmla="*/ 2147483646 h 6"/>
                  <a:gd name="T26" fmla="*/ 500356325 w 6"/>
                  <a:gd name="T27" fmla="*/ 2147483646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 h="6">
                    <a:moveTo>
                      <a:pt x="1" y="4"/>
                    </a:moveTo>
                    <a:lnTo>
                      <a:pt x="1" y="4"/>
                    </a:lnTo>
                    <a:lnTo>
                      <a:pt x="4" y="4"/>
                    </a:lnTo>
                    <a:lnTo>
                      <a:pt x="4" y="6"/>
                    </a:lnTo>
                    <a:lnTo>
                      <a:pt x="6" y="6"/>
                    </a:lnTo>
                    <a:lnTo>
                      <a:pt x="6" y="0"/>
                    </a:lnTo>
                    <a:lnTo>
                      <a:pt x="4" y="0"/>
                    </a:lnTo>
                    <a:lnTo>
                      <a:pt x="4" y="3"/>
                    </a:lnTo>
                    <a:lnTo>
                      <a:pt x="1" y="3"/>
                    </a:lnTo>
                    <a:lnTo>
                      <a:pt x="1" y="0"/>
                    </a:lnTo>
                    <a:lnTo>
                      <a:pt x="0" y="0"/>
                    </a:lnTo>
                    <a:lnTo>
                      <a:pt x="0" y="6"/>
                    </a:lnTo>
                    <a:lnTo>
                      <a:pt x="1" y="6"/>
                    </a:lnTo>
                    <a:lnTo>
                      <a:pt x="1" y="4"/>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33" name="Freeform 106"/>
              <p:cNvSpPr>
                <a:spLocks/>
              </p:cNvSpPr>
              <p:nvPr/>
            </p:nvSpPr>
            <p:spPr bwMode="auto">
              <a:xfrm>
                <a:off x="1884363" y="2393951"/>
                <a:ext cx="6350" cy="6350"/>
              </a:xfrm>
              <a:custGeom>
                <a:avLst/>
                <a:gdLst>
                  <a:gd name="T0" fmla="*/ 2147483646 w 6"/>
                  <a:gd name="T1" fmla="*/ 2147483646 h 7"/>
                  <a:gd name="T2" fmla="*/ 2147483646 w 6"/>
                  <a:gd name="T3" fmla="*/ 2147483646 h 7"/>
                  <a:gd name="T4" fmla="*/ 2147483646 w 6"/>
                  <a:gd name="T5" fmla="*/ 2147483646 h 7"/>
                  <a:gd name="T6" fmla="*/ 2147483646 w 6"/>
                  <a:gd name="T7" fmla="*/ 2147483646 h 7"/>
                  <a:gd name="T8" fmla="*/ 2147483646 w 6"/>
                  <a:gd name="T9" fmla="*/ 0 h 7"/>
                  <a:gd name="T10" fmla="*/ 2147483646 w 6"/>
                  <a:gd name="T11" fmla="*/ 0 h 7"/>
                  <a:gd name="T12" fmla="*/ 2147483646 w 6"/>
                  <a:gd name="T13" fmla="*/ 2147483646 h 7"/>
                  <a:gd name="T14" fmla="*/ 2147483646 w 6"/>
                  <a:gd name="T15" fmla="*/ 2147483646 h 7"/>
                  <a:gd name="T16" fmla="*/ 1185033825 w 6"/>
                  <a:gd name="T17" fmla="*/ 2147483646 h 7"/>
                  <a:gd name="T18" fmla="*/ 1185033825 w 6"/>
                  <a:gd name="T19" fmla="*/ 0 h 7"/>
                  <a:gd name="T20" fmla="*/ 0 w 6"/>
                  <a:gd name="T21" fmla="*/ 0 h 7"/>
                  <a:gd name="T22" fmla="*/ 0 w 6"/>
                  <a:gd name="T23" fmla="*/ 2147483646 h 7"/>
                  <a:gd name="T24" fmla="*/ 0 w 6"/>
                  <a:gd name="T25" fmla="*/ 2147483646 h 7"/>
                  <a:gd name="T26" fmla="*/ 2147483646 w 6"/>
                  <a:gd name="T27" fmla="*/ 2147483646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 h="7">
                    <a:moveTo>
                      <a:pt x="3" y="7"/>
                    </a:moveTo>
                    <a:lnTo>
                      <a:pt x="3" y="7"/>
                    </a:lnTo>
                    <a:cubicBezTo>
                      <a:pt x="4" y="7"/>
                      <a:pt x="5" y="6"/>
                      <a:pt x="6" y="6"/>
                    </a:cubicBezTo>
                    <a:cubicBezTo>
                      <a:pt x="6" y="5"/>
                      <a:pt x="6" y="5"/>
                      <a:pt x="6" y="4"/>
                    </a:cubicBezTo>
                    <a:lnTo>
                      <a:pt x="6" y="0"/>
                    </a:lnTo>
                    <a:lnTo>
                      <a:pt x="5" y="0"/>
                    </a:lnTo>
                    <a:lnTo>
                      <a:pt x="5" y="4"/>
                    </a:lnTo>
                    <a:cubicBezTo>
                      <a:pt x="5" y="5"/>
                      <a:pt x="4" y="5"/>
                      <a:pt x="3" y="5"/>
                    </a:cubicBezTo>
                    <a:cubicBezTo>
                      <a:pt x="2" y="5"/>
                      <a:pt x="1" y="5"/>
                      <a:pt x="1" y="4"/>
                    </a:cubicBezTo>
                    <a:lnTo>
                      <a:pt x="1" y="0"/>
                    </a:lnTo>
                    <a:lnTo>
                      <a:pt x="0" y="0"/>
                    </a:lnTo>
                    <a:lnTo>
                      <a:pt x="0" y="4"/>
                    </a:lnTo>
                    <a:cubicBezTo>
                      <a:pt x="0" y="5"/>
                      <a:pt x="0" y="5"/>
                      <a:pt x="0" y="6"/>
                    </a:cubicBezTo>
                    <a:cubicBezTo>
                      <a:pt x="1" y="6"/>
                      <a:pt x="2" y="7"/>
                      <a:pt x="3" y="7"/>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34" name="Freeform 107"/>
              <p:cNvSpPr>
                <a:spLocks noEditPoints="1"/>
              </p:cNvSpPr>
              <p:nvPr/>
            </p:nvSpPr>
            <p:spPr bwMode="auto">
              <a:xfrm>
                <a:off x="1890713" y="2393951"/>
                <a:ext cx="6350" cy="6350"/>
              </a:xfrm>
              <a:custGeom>
                <a:avLst/>
                <a:gdLst>
                  <a:gd name="T0" fmla="*/ 2000373825 w 8"/>
                  <a:gd name="T1" fmla="*/ 1185033825 h 6"/>
                  <a:gd name="T2" fmla="*/ 2000373825 w 8"/>
                  <a:gd name="T3" fmla="*/ 1185033825 h 6"/>
                  <a:gd name="T4" fmla="*/ 2147483646 w 8"/>
                  <a:gd name="T5" fmla="*/ 2147483646 h 6"/>
                  <a:gd name="T6" fmla="*/ 1500123206 w 8"/>
                  <a:gd name="T7" fmla="*/ 2147483646 h 6"/>
                  <a:gd name="T8" fmla="*/ 2000373825 w 8"/>
                  <a:gd name="T9" fmla="*/ 1185033825 h 6"/>
                  <a:gd name="T10" fmla="*/ 1000502031 w 8"/>
                  <a:gd name="T11" fmla="*/ 2147483646 h 6"/>
                  <a:gd name="T12" fmla="*/ 1000502031 w 8"/>
                  <a:gd name="T13" fmla="*/ 2147483646 h 6"/>
                  <a:gd name="T14" fmla="*/ 2147483646 w 8"/>
                  <a:gd name="T15" fmla="*/ 2147483646 h 6"/>
                  <a:gd name="T16" fmla="*/ 2147483646 w 8"/>
                  <a:gd name="T17" fmla="*/ 2147483646 h 6"/>
                  <a:gd name="T18" fmla="*/ 2147483646 w 8"/>
                  <a:gd name="T19" fmla="*/ 2147483646 h 6"/>
                  <a:gd name="T20" fmla="*/ 2147483646 w 8"/>
                  <a:gd name="T21" fmla="*/ 0 h 6"/>
                  <a:gd name="T22" fmla="*/ 1500123206 w 8"/>
                  <a:gd name="T23" fmla="*/ 0 h 6"/>
                  <a:gd name="T24" fmla="*/ 0 w 8"/>
                  <a:gd name="T25" fmla="*/ 2147483646 h 6"/>
                  <a:gd name="T26" fmla="*/ 1000502031 w 8"/>
                  <a:gd name="T27" fmla="*/ 2147483646 h 6"/>
                  <a:gd name="T28" fmla="*/ 1000502031 w 8"/>
                  <a:gd name="T29" fmla="*/ 214748364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 h="6">
                    <a:moveTo>
                      <a:pt x="4" y="1"/>
                    </a:moveTo>
                    <a:lnTo>
                      <a:pt x="4" y="1"/>
                    </a:lnTo>
                    <a:lnTo>
                      <a:pt x="5" y="4"/>
                    </a:lnTo>
                    <a:lnTo>
                      <a:pt x="3" y="4"/>
                    </a:lnTo>
                    <a:lnTo>
                      <a:pt x="4" y="1"/>
                    </a:lnTo>
                    <a:close/>
                    <a:moveTo>
                      <a:pt x="2" y="5"/>
                    </a:moveTo>
                    <a:lnTo>
                      <a:pt x="2" y="5"/>
                    </a:lnTo>
                    <a:lnTo>
                      <a:pt x="5" y="5"/>
                    </a:lnTo>
                    <a:lnTo>
                      <a:pt x="6" y="6"/>
                    </a:lnTo>
                    <a:lnTo>
                      <a:pt x="8" y="6"/>
                    </a:lnTo>
                    <a:lnTo>
                      <a:pt x="5" y="0"/>
                    </a:lnTo>
                    <a:lnTo>
                      <a:pt x="3" y="0"/>
                    </a:lnTo>
                    <a:lnTo>
                      <a:pt x="0" y="6"/>
                    </a:lnTo>
                    <a:lnTo>
                      <a:pt x="2" y="6"/>
                    </a:lnTo>
                    <a:lnTo>
                      <a:pt x="2" y="5"/>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35" name="Freeform 108"/>
              <p:cNvSpPr>
                <a:spLocks/>
              </p:cNvSpPr>
              <p:nvPr/>
            </p:nvSpPr>
            <p:spPr bwMode="auto">
              <a:xfrm>
                <a:off x="1895475" y="2393951"/>
                <a:ext cx="9525" cy="6350"/>
              </a:xfrm>
              <a:custGeom>
                <a:avLst/>
                <a:gdLst>
                  <a:gd name="T0" fmla="*/ 2147483646 w 11"/>
                  <a:gd name="T1" fmla="*/ 2147483646 h 6"/>
                  <a:gd name="T2" fmla="*/ 2147483646 w 11"/>
                  <a:gd name="T3" fmla="*/ 2147483646 h 6"/>
                  <a:gd name="T4" fmla="*/ 2147483646 w 11"/>
                  <a:gd name="T5" fmla="*/ 2147483646 h 6"/>
                  <a:gd name="T6" fmla="*/ 2147483646 w 11"/>
                  <a:gd name="T7" fmla="*/ 2147483646 h 6"/>
                  <a:gd name="T8" fmla="*/ 2147483646 w 11"/>
                  <a:gd name="T9" fmla="*/ 2147483646 h 6"/>
                  <a:gd name="T10" fmla="*/ 2147483646 w 11"/>
                  <a:gd name="T11" fmla="*/ 0 h 6"/>
                  <a:gd name="T12" fmla="*/ 2147483646 w 11"/>
                  <a:gd name="T13" fmla="*/ 0 h 6"/>
                  <a:gd name="T14" fmla="*/ 2147483646 w 11"/>
                  <a:gd name="T15" fmla="*/ 2147483646 h 6"/>
                  <a:gd name="T16" fmla="*/ 2147483646 w 11"/>
                  <a:gd name="T17" fmla="*/ 0 h 6"/>
                  <a:gd name="T18" fmla="*/ 2147483646 w 11"/>
                  <a:gd name="T19" fmla="*/ 0 h 6"/>
                  <a:gd name="T20" fmla="*/ 1947976800 w 11"/>
                  <a:gd name="T21" fmla="*/ 2147483646 h 6"/>
                  <a:gd name="T22" fmla="*/ 649325311 w 11"/>
                  <a:gd name="T23" fmla="*/ 0 h 6"/>
                  <a:gd name="T24" fmla="*/ 0 w 11"/>
                  <a:gd name="T25" fmla="*/ 0 h 6"/>
                  <a:gd name="T26" fmla="*/ 1298651489 w 11"/>
                  <a:gd name="T27" fmla="*/ 2147483646 h 6"/>
                  <a:gd name="T28" fmla="*/ 2147483646 w 11"/>
                  <a:gd name="T29" fmla="*/ 214748364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 h="6">
                    <a:moveTo>
                      <a:pt x="4" y="6"/>
                    </a:moveTo>
                    <a:lnTo>
                      <a:pt x="4" y="6"/>
                    </a:lnTo>
                    <a:lnTo>
                      <a:pt x="5" y="2"/>
                    </a:lnTo>
                    <a:lnTo>
                      <a:pt x="7" y="6"/>
                    </a:lnTo>
                    <a:lnTo>
                      <a:pt x="9" y="6"/>
                    </a:lnTo>
                    <a:lnTo>
                      <a:pt x="11" y="0"/>
                    </a:lnTo>
                    <a:lnTo>
                      <a:pt x="9" y="0"/>
                    </a:lnTo>
                    <a:lnTo>
                      <a:pt x="8" y="5"/>
                    </a:lnTo>
                    <a:lnTo>
                      <a:pt x="6" y="0"/>
                    </a:lnTo>
                    <a:lnTo>
                      <a:pt x="4" y="0"/>
                    </a:lnTo>
                    <a:lnTo>
                      <a:pt x="3" y="5"/>
                    </a:lnTo>
                    <a:lnTo>
                      <a:pt x="1" y="0"/>
                    </a:lnTo>
                    <a:lnTo>
                      <a:pt x="0" y="0"/>
                    </a:lnTo>
                    <a:lnTo>
                      <a:pt x="2" y="6"/>
                    </a:lnTo>
                    <a:lnTo>
                      <a:pt x="4" y="6"/>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36" name="Freeform 109"/>
              <p:cNvSpPr>
                <a:spLocks/>
              </p:cNvSpPr>
              <p:nvPr/>
            </p:nvSpPr>
            <p:spPr bwMode="auto">
              <a:xfrm>
                <a:off x="1905000" y="2393951"/>
                <a:ext cx="4763" cy="6350"/>
              </a:xfrm>
              <a:custGeom>
                <a:avLst/>
                <a:gdLst>
                  <a:gd name="T0" fmla="*/ 1501068182 w 6"/>
                  <a:gd name="T1" fmla="*/ 2147483646 h 6"/>
                  <a:gd name="T2" fmla="*/ 1501068182 w 6"/>
                  <a:gd name="T3" fmla="*/ 2147483646 h 6"/>
                  <a:gd name="T4" fmla="*/ 2147483646 w 6"/>
                  <a:gd name="T5" fmla="*/ 2147483646 h 6"/>
                  <a:gd name="T6" fmla="*/ 2147483646 w 6"/>
                  <a:gd name="T7" fmla="*/ 2147483646 h 6"/>
                  <a:gd name="T8" fmla="*/ 1501068182 w 6"/>
                  <a:gd name="T9" fmla="*/ 2147483646 h 6"/>
                  <a:gd name="T10" fmla="*/ 1000711857 w 6"/>
                  <a:gd name="T11" fmla="*/ 2147483646 h 6"/>
                  <a:gd name="T12" fmla="*/ 2147483646 w 6"/>
                  <a:gd name="T13" fmla="*/ 2147483646 h 6"/>
                  <a:gd name="T14" fmla="*/ 2147483646 w 6"/>
                  <a:gd name="T15" fmla="*/ 2147483646 h 6"/>
                  <a:gd name="T16" fmla="*/ 1000711857 w 6"/>
                  <a:gd name="T17" fmla="*/ 2147483646 h 6"/>
                  <a:gd name="T18" fmla="*/ 1501068182 w 6"/>
                  <a:gd name="T19" fmla="*/ 1185033825 h 6"/>
                  <a:gd name="T20" fmla="*/ 2147483646 w 6"/>
                  <a:gd name="T21" fmla="*/ 1185033825 h 6"/>
                  <a:gd name="T22" fmla="*/ 2147483646 w 6"/>
                  <a:gd name="T23" fmla="*/ 0 h 6"/>
                  <a:gd name="T24" fmla="*/ 1501068182 w 6"/>
                  <a:gd name="T25" fmla="*/ 0 h 6"/>
                  <a:gd name="T26" fmla="*/ 0 w 6"/>
                  <a:gd name="T27" fmla="*/ 2147483646 h 6"/>
                  <a:gd name="T28" fmla="*/ 500356325 w 6"/>
                  <a:gd name="T29" fmla="*/ 2147483646 h 6"/>
                  <a:gd name="T30" fmla="*/ 1501068182 w 6"/>
                  <a:gd name="T31" fmla="*/ 2147483646 h 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 h="6">
                    <a:moveTo>
                      <a:pt x="3" y="6"/>
                    </a:moveTo>
                    <a:lnTo>
                      <a:pt x="3" y="6"/>
                    </a:lnTo>
                    <a:lnTo>
                      <a:pt x="6" y="6"/>
                    </a:lnTo>
                    <a:lnTo>
                      <a:pt x="6" y="5"/>
                    </a:lnTo>
                    <a:lnTo>
                      <a:pt x="3" y="5"/>
                    </a:lnTo>
                    <a:cubicBezTo>
                      <a:pt x="2" y="5"/>
                      <a:pt x="2" y="5"/>
                      <a:pt x="2" y="4"/>
                    </a:cubicBezTo>
                    <a:lnTo>
                      <a:pt x="6" y="4"/>
                    </a:lnTo>
                    <a:lnTo>
                      <a:pt x="6" y="3"/>
                    </a:lnTo>
                    <a:lnTo>
                      <a:pt x="2" y="3"/>
                    </a:lnTo>
                    <a:cubicBezTo>
                      <a:pt x="2" y="2"/>
                      <a:pt x="2" y="1"/>
                      <a:pt x="3" y="1"/>
                    </a:cubicBezTo>
                    <a:lnTo>
                      <a:pt x="6" y="1"/>
                    </a:lnTo>
                    <a:lnTo>
                      <a:pt x="6" y="0"/>
                    </a:lnTo>
                    <a:lnTo>
                      <a:pt x="3" y="0"/>
                    </a:lnTo>
                    <a:cubicBezTo>
                      <a:pt x="1" y="0"/>
                      <a:pt x="0" y="1"/>
                      <a:pt x="0" y="3"/>
                    </a:cubicBezTo>
                    <a:cubicBezTo>
                      <a:pt x="0" y="4"/>
                      <a:pt x="0" y="5"/>
                      <a:pt x="1" y="6"/>
                    </a:cubicBezTo>
                    <a:cubicBezTo>
                      <a:pt x="2" y="6"/>
                      <a:pt x="2" y="6"/>
                      <a:pt x="3" y="6"/>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37" name="Freeform 110"/>
              <p:cNvSpPr>
                <a:spLocks/>
              </p:cNvSpPr>
              <p:nvPr/>
            </p:nvSpPr>
            <p:spPr bwMode="auto">
              <a:xfrm>
                <a:off x="1911350" y="2393951"/>
                <a:ext cx="1588" cy="6350"/>
              </a:xfrm>
              <a:custGeom>
                <a:avLst/>
                <a:gdLst>
                  <a:gd name="T0" fmla="*/ 1001132368 w 2"/>
                  <a:gd name="T1" fmla="*/ 0 h 6"/>
                  <a:gd name="T2" fmla="*/ 1001132368 w 2"/>
                  <a:gd name="T3" fmla="*/ 0 h 6"/>
                  <a:gd name="T4" fmla="*/ 0 w 2"/>
                  <a:gd name="T5" fmla="*/ 0 h 6"/>
                  <a:gd name="T6" fmla="*/ 0 w 2"/>
                  <a:gd name="T7" fmla="*/ 2147483646 h 6"/>
                  <a:gd name="T8" fmla="*/ 1001132368 w 2"/>
                  <a:gd name="T9" fmla="*/ 2147483646 h 6"/>
                  <a:gd name="T10" fmla="*/ 1001132368 w 2"/>
                  <a:gd name="T11" fmla="*/ 0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6">
                    <a:moveTo>
                      <a:pt x="2" y="0"/>
                    </a:moveTo>
                    <a:lnTo>
                      <a:pt x="2" y="0"/>
                    </a:lnTo>
                    <a:lnTo>
                      <a:pt x="0" y="0"/>
                    </a:lnTo>
                    <a:lnTo>
                      <a:pt x="0" y="6"/>
                    </a:lnTo>
                    <a:lnTo>
                      <a:pt x="2" y="6"/>
                    </a:lnTo>
                    <a:lnTo>
                      <a:pt x="2"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38" name="Freeform 111"/>
              <p:cNvSpPr>
                <a:spLocks/>
              </p:cNvSpPr>
              <p:nvPr/>
            </p:nvSpPr>
            <p:spPr bwMode="auto">
              <a:xfrm>
                <a:off x="1858963" y="2392363"/>
                <a:ext cx="6350" cy="7938"/>
              </a:xfrm>
              <a:custGeom>
                <a:avLst/>
                <a:gdLst>
                  <a:gd name="T0" fmla="*/ 2147483646 w 7"/>
                  <a:gd name="T1" fmla="*/ 2147483646 h 9"/>
                  <a:gd name="T2" fmla="*/ 2147483646 w 7"/>
                  <a:gd name="T3" fmla="*/ 2147483646 h 9"/>
                  <a:gd name="T4" fmla="*/ 2147483646 w 7"/>
                  <a:gd name="T5" fmla="*/ 2147483646 h 9"/>
                  <a:gd name="T6" fmla="*/ 2147483646 w 7"/>
                  <a:gd name="T7" fmla="*/ 2147483646 h 9"/>
                  <a:gd name="T8" fmla="*/ 1492755279 w 7"/>
                  <a:gd name="T9" fmla="*/ 0 h 9"/>
                  <a:gd name="T10" fmla="*/ 0 w 7"/>
                  <a:gd name="T11" fmla="*/ 2058386904 h 9"/>
                  <a:gd name="T12" fmla="*/ 746378093 w 7"/>
                  <a:gd name="T13" fmla="*/ 2147483646 h 9"/>
                  <a:gd name="T14" fmla="*/ 2147483646 w 7"/>
                  <a:gd name="T15" fmla="*/ 2147483646 h 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9">
                    <a:moveTo>
                      <a:pt x="7" y="9"/>
                    </a:moveTo>
                    <a:lnTo>
                      <a:pt x="7" y="9"/>
                    </a:lnTo>
                    <a:cubicBezTo>
                      <a:pt x="7" y="9"/>
                      <a:pt x="7" y="9"/>
                      <a:pt x="7" y="9"/>
                    </a:cubicBezTo>
                    <a:cubicBezTo>
                      <a:pt x="5" y="3"/>
                      <a:pt x="2" y="0"/>
                      <a:pt x="2" y="0"/>
                    </a:cubicBezTo>
                    <a:cubicBezTo>
                      <a:pt x="2" y="0"/>
                      <a:pt x="0" y="1"/>
                      <a:pt x="0" y="3"/>
                    </a:cubicBezTo>
                    <a:cubicBezTo>
                      <a:pt x="0" y="4"/>
                      <a:pt x="1" y="5"/>
                      <a:pt x="1" y="5"/>
                    </a:cubicBezTo>
                    <a:cubicBezTo>
                      <a:pt x="3" y="6"/>
                      <a:pt x="6" y="8"/>
                      <a:pt x="7" y="9"/>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39" name="Freeform 112"/>
              <p:cNvSpPr>
                <a:spLocks/>
              </p:cNvSpPr>
              <p:nvPr/>
            </p:nvSpPr>
            <p:spPr bwMode="auto">
              <a:xfrm>
                <a:off x="1858963" y="2400301"/>
                <a:ext cx="6350" cy="1588"/>
              </a:xfrm>
              <a:custGeom>
                <a:avLst/>
                <a:gdLst>
                  <a:gd name="T0" fmla="*/ 0 w 7"/>
                  <a:gd name="T1" fmla="*/ 0 h 2"/>
                  <a:gd name="T2" fmla="*/ 0 w 7"/>
                  <a:gd name="T3" fmla="*/ 0 h 2"/>
                  <a:gd name="T4" fmla="*/ 2147483646 w 7"/>
                  <a:gd name="T5" fmla="*/ 1001132368 h 2"/>
                  <a:gd name="T6" fmla="*/ 2147483646 w 7"/>
                  <a:gd name="T7" fmla="*/ 0 h 2"/>
                  <a:gd name="T8" fmla="*/ 2147483646 w 7"/>
                  <a:gd name="T9" fmla="*/ 0 h 2"/>
                  <a:gd name="T10" fmla="*/ 2147483646 w 7"/>
                  <a:gd name="T11" fmla="*/ 0 h 2"/>
                  <a:gd name="T12" fmla="*/ 0 w 7"/>
                  <a:gd name="T13" fmla="*/ 0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2">
                    <a:moveTo>
                      <a:pt x="0" y="0"/>
                    </a:moveTo>
                    <a:lnTo>
                      <a:pt x="0" y="0"/>
                    </a:lnTo>
                    <a:cubicBezTo>
                      <a:pt x="1" y="1"/>
                      <a:pt x="2" y="2"/>
                      <a:pt x="3" y="2"/>
                    </a:cubicBezTo>
                    <a:cubicBezTo>
                      <a:pt x="4" y="2"/>
                      <a:pt x="6" y="0"/>
                      <a:pt x="7" y="0"/>
                    </a:cubicBezTo>
                    <a:cubicBezTo>
                      <a:pt x="7" y="0"/>
                      <a:pt x="7" y="0"/>
                      <a:pt x="7" y="0"/>
                    </a:cubicBezTo>
                    <a:cubicBezTo>
                      <a:pt x="7" y="0"/>
                      <a:pt x="6" y="0"/>
                      <a:pt x="6" y="0"/>
                    </a:cubicBezTo>
                    <a:lnTo>
                      <a:pt x="0"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40" name="Freeform 113"/>
              <p:cNvSpPr>
                <a:spLocks/>
              </p:cNvSpPr>
              <p:nvPr/>
            </p:nvSpPr>
            <p:spPr bwMode="auto">
              <a:xfrm>
                <a:off x="1857375" y="2395538"/>
                <a:ext cx="7938" cy="4763"/>
              </a:xfrm>
              <a:custGeom>
                <a:avLst/>
                <a:gdLst>
                  <a:gd name="T0" fmla="*/ 2058386904 w 9"/>
                  <a:gd name="T1" fmla="*/ 2147483646 h 4"/>
                  <a:gd name="T2" fmla="*/ 2058386904 w 9"/>
                  <a:gd name="T3" fmla="*/ 2147483646 h 4"/>
                  <a:gd name="T4" fmla="*/ 2147483646 w 9"/>
                  <a:gd name="T5" fmla="*/ 2147483646 h 4"/>
                  <a:gd name="T6" fmla="*/ 2147483646 w 9"/>
                  <a:gd name="T7" fmla="*/ 2147483646 h 4"/>
                  <a:gd name="T8" fmla="*/ 2147483646 w 9"/>
                  <a:gd name="T9" fmla="*/ 2147483646 h 4"/>
                  <a:gd name="T10" fmla="*/ 2147483646 w 9"/>
                  <a:gd name="T11" fmla="*/ 2147483646 h 4"/>
                  <a:gd name="T12" fmla="*/ 686128968 w 9"/>
                  <a:gd name="T13" fmla="*/ 0 h 4"/>
                  <a:gd name="T14" fmla="*/ 686128968 w 9"/>
                  <a:gd name="T15" fmla="*/ 2147483646 h 4"/>
                  <a:gd name="T16" fmla="*/ 2058386904 w 9"/>
                  <a:gd name="T17" fmla="*/ 2147483646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4">
                    <a:moveTo>
                      <a:pt x="3" y="4"/>
                    </a:moveTo>
                    <a:lnTo>
                      <a:pt x="3" y="4"/>
                    </a:lnTo>
                    <a:cubicBezTo>
                      <a:pt x="3" y="4"/>
                      <a:pt x="4" y="4"/>
                      <a:pt x="4" y="4"/>
                    </a:cubicBezTo>
                    <a:cubicBezTo>
                      <a:pt x="4" y="4"/>
                      <a:pt x="8" y="4"/>
                      <a:pt x="9" y="4"/>
                    </a:cubicBezTo>
                    <a:cubicBezTo>
                      <a:pt x="9" y="4"/>
                      <a:pt x="9" y="4"/>
                      <a:pt x="9" y="4"/>
                    </a:cubicBezTo>
                    <a:cubicBezTo>
                      <a:pt x="6" y="2"/>
                      <a:pt x="1" y="0"/>
                      <a:pt x="1" y="0"/>
                    </a:cubicBezTo>
                    <a:cubicBezTo>
                      <a:pt x="0" y="1"/>
                      <a:pt x="1" y="2"/>
                      <a:pt x="1" y="2"/>
                    </a:cubicBezTo>
                    <a:cubicBezTo>
                      <a:pt x="2" y="4"/>
                      <a:pt x="3" y="4"/>
                      <a:pt x="3"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41" name="Freeform 114"/>
              <p:cNvSpPr>
                <a:spLocks/>
              </p:cNvSpPr>
              <p:nvPr/>
            </p:nvSpPr>
            <p:spPr bwMode="auto">
              <a:xfrm>
                <a:off x="1862138" y="2389188"/>
                <a:ext cx="4763" cy="9525"/>
              </a:xfrm>
              <a:custGeom>
                <a:avLst/>
                <a:gdLst>
                  <a:gd name="T0" fmla="*/ 2147483646 w 5"/>
                  <a:gd name="T1" fmla="*/ 2147483646 h 11"/>
                  <a:gd name="T2" fmla="*/ 2147483646 w 5"/>
                  <a:gd name="T3" fmla="*/ 2147483646 h 11"/>
                  <a:gd name="T4" fmla="*/ 2147483646 w 5"/>
                  <a:gd name="T5" fmla="*/ 2147483646 h 11"/>
                  <a:gd name="T6" fmla="*/ 2147483646 w 5"/>
                  <a:gd name="T7" fmla="*/ 2147483646 h 11"/>
                  <a:gd name="T8" fmla="*/ 2147483646 w 5"/>
                  <a:gd name="T9" fmla="*/ 0 h 11"/>
                  <a:gd name="T10" fmla="*/ 1728686078 w 5"/>
                  <a:gd name="T11" fmla="*/ 0 h 11"/>
                  <a:gd name="T12" fmla="*/ 0 w 5"/>
                  <a:gd name="T13" fmla="*/ 1298651489 h 11"/>
                  <a:gd name="T14" fmla="*/ 0 w 5"/>
                  <a:gd name="T15" fmla="*/ 2147483646 h 11"/>
                  <a:gd name="T16" fmla="*/ 2147483646 w 5"/>
                  <a:gd name="T17" fmla="*/ 2147483646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11">
                    <a:moveTo>
                      <a:pt x="4" y="11"/>
                    </a:moveTo>
                    <a:lnTo>
                      <a:pt x="4" y="11"/>
                    </a:lnTo>
                    <a:cubicBezTo>
                      <a:pt x="4" y="11"/>
                      <a:pt x="4" y="11"/>
                      <a:pt x="4" y="11"/>
                    </a:cubicBezTo>
                    <a:cubicBezTo>
                      <a:pt x="4" y="11"/>
                      <a:pt x="4" y="11"/>
                      <a:pt x="4" y="11"/>
                    </a:cubicBezTo>
                    <a:cubicBezTo>
                      <a:pt x="5" y="2"/>
                      <a:pt x="3" y="0"/>
                      <a:pt x="3" y="0"/>
                    </a:cubicBezTo>
                    <a:cubicBezTo>
                      <a:pt x="3" y="0"/>
                      <a:pt x="2" y="0"/>
                      <a:pt x="2" y="0"/>
                    </a:cubicBezTo>
                    <a:cubicBezTo>
                      <a:pt x="0" y="1"/>
                      <a:pt x="0" y="2"/>
                      <a:pt x="0" y="2"/>
                    </a:cubicBezTo>
                    <a:cubicBezTo>
                      <a:pt x="0" y="3"/>
                      <a:pt x="0" y="4"/>
                      <a:pt x="0" y="4"/>
                    </a:cubicBezTo>
                    <a:cubicBezTo>
                      <a:pt x="1" y="6"/>
                      <a:pt x="3" y="10"/>
                      <a:pt x="4" y="1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42" name="Freeform 115"/>
              <p:cNvSpPr>
                <a:spLocks/>
              </p:cNvSpPr>
              <p:nvPr/>
            </p:nvSpPr>
            <p:spPr bwMode="auto">
              <a:xfrm>
                <a:off x="1866900" y="2389188"/>
                <a:ext cx="3175" cy="9525"/>
              </a:xfrm>
              <a:custGeom>
                <a:avLst/>
                <a:gdLst>
                  <a:gd name="T0" fmla="*/ 256047875 w 5"/>
                  <a:gd name="T1" fmla="*/ 2147483646 h 11"/>
                  <a:gd name="T2" fmla="*/ 256047875 w 5"/>
                  <a:gd name="T3" fmla="*/ 2147483646 h 11"/>
                  <a:gd name="T4" fmla="*/ 256047875 w 5"/>
                  <a:gd name="T5" fmla="*/ 2147483646 h 11"/>
                  <a:gd name="T6" fmla="*/ 1280239375 w 5"/>
                  <a:gd name="T7" fmla="*/ 2147483646 h 11"/>
                  <a:gd name="T8" fmla="*/ 1280239375 w 5"/>
                  <a:gd name="T9" fmla="*/ 1298651489 h 11"/>
                  <a:gd name="T10" fmla="*/ 768143625 w 5"/>
                  <a:gd name="T11" fmla="*/ 0 h 11"/>
                  <a:gd name="T12" fmla="*/ 512095750 w 5"/>
                  <a:gd name="T13" fmla="*/ 0 h 11"/>
                  <a:gd name="T14" fmla="*/ 256047875 w 5"/>
                  <a:gd name="T15" fmla="*/ 2147483646 h 11"/>
                  <a:gd name="T16" fmla="*/ 256047875 w 5"/>
                  <a:gd name="T17" fmla="*/ 2147483646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11">
                    <a:moveTo>
                      <a:pt x="1" y="11"/>
                    </a:moveTo>
                    <a:lnTo>
                      <a:pt x="1" y="11"/>
                    </a:lnTo>
                    <a:cubicBezTo>
                      <a:pt x="1" y="11"/>
                      <a:pt x="1" y="11"/>
                      <a:pt x="1" y="11"/>
                    </a:cubicBezTo>
                    <a:cubicBezTo>
                      <a:pt x="2" y="10"/>
                      <a:pt x="4" y="6"/>
                      <a:pt x="5" y="4"/>
                    </a:cubicBezTo>
                    <a:cubicBezTo>
                      <a:pt x="5" y="4"/>
                      <a:pt x="5" y="3"/>
                      <a:pt x="5" y="2"/>
                    </a:cubicBezTo>
                    <a:cubicBezTo>
                      <a:pt x="5" y="2"/>
                      <a:pt x="5" y="0"/>
                      <a:pt x="3" y="0"/>
                    </a:cubicBezTo>
                    <a:cubicBezTo>
                      <a:pt x="3" y="0"/>
                      <a:pt x="2" y="0"/>
                      <a:pt x="2" y="0"/>
                    </a:cubicBezTo>
                    <a:cubicBezTo>
                      <a:pt x="2" y="0"/>
                      <a:pt x="0" y="2"/>
                      <a:pt x="1" y="11"/>
                    </a:cubicBezTo>
                    <a:cubicBezTo>
                      <a:pt x="1" y="11"/>
                      <a:pt x="1" y="11"/>
                      <a:pt x="1" y="1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43" name="Freeform 116"/>
              <p:cNvSpPr>
                <a:spLocks/>
              </p:cNvSpPr>
              <p:nvPr/>
            </p:nvSpPr>
            <p:spPr bwMode="auto">
              <a:xfrm>
                <a:off x="1868488" y="2400301"/>
                <a:ext cx="4763" cy="1588"/>
              </a:xfrm>
              <a:custGeom>
                <a:avLst/>
                <a:gdLst>
                  <a:gd name="T0" fmla="*/ 0 w 7"/>
                  <a:gd name="T1" fmla="*/ 0 h 2"/>
                  <a:gd name="T2" fmla="*/ 0 w 7"/>
                  <a:gd name="T3" fmla="*/ 0 h 2"/>
                  <a:gd name="T4" fmla="*/ 314828176 w 7"/>
                  <a:gd name="T5" fmla="*/ 0 h 2"/>
                  <a:gd name="T6" fmla="*/ 1260240129 w 7"/>
                  <a:gd name="T7" fmla="*/ 1001132368 h 2"/>
                  <a:gd name="T8" fmla="*/ 2147483646 w 7"/>
                  <a:gd name="T9" fmla="*/ 0 h 2"/>
                  <a:gd name="T10" fmla="*/ 314828176 w 7"/>
                  <a:gd name="T11" fmla="*/ 0 h 2"/>
                  <a:gd name="T12" fmla="*/ 0 w 7"/>
                  <a:gd name="T13" fmla="*/ 0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2">
                    <a:moveTo>
                      <a:pt x="0" y="0"/>
                    </a:moveTo>
                    <a:lnTo>
                      <a:pt x="0" y="0"/>
                    </a:lnTo>
                    <a:cubicBezTo>
                      <a:pt x="0" y="0"/>
                      <a:pt x="0" y="0"/>
                      <a:pt x="1" y="0"/>
                    </a:cubicBezTo>
                    <a:cubicBezTo>
                      <a:pt x="1" y="0"/>
                      <a:pt x="3" y="2"/>
                      <a:pt x="4" y="2"/>
                    </a:cubicBezTo>
                    <a:cubicBezTo>
                      <a:pt x="4" y="2"/>
                      <a:pt x="5" y="2"/>
                      <a:pt x="7" y="0"/>
                    </a:cubicBezTo>
                    <a:lnTo>
                      <a:pt x="1" y="0"/>
                    </a:lnTo>
                    <a:cubicBezTo>
                      <a:pt x="1" y="0"/>
                      <a:pt x="1" y="0"/>
                      <a:pt x="0"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44" name="Freeform 117"/>
              <p:cNvSpPr>
                <a:spLocks/>
              </p:cNvSpPr>
              <p:nvPr/>
            </p:nvSpPr>
            <p:spPr bwMode="auto">
              <a:xfrm>
                <a:off x="1868488" y="2395538"/>
                <a:ext cx="6350" cy="4763"/>
              </a:xfrm>
              <a:custGeom>
                <a:avLst/>
                <a:gdLst>
                  <a:gd name="T0" fmla="*/ 0 w 9"/>
                  <a:gd name="T1" fmla="*/ 2147483646 h 4"/>
                  <a:gd name="T2" fmla="*/ 0 w 9"/>
                  <a:gd name="T3" fmla="*/ 2147483646 h 4"/>
                  <a:gd name="T4" fmla="*/ 0 w 9"/>
                  <a:gd name="T5" fmla="*/ 2147483646 h 4"/>
                  <a:gd name="T6" fmla="*/ 1756268889 w 9"/>
                  <a:gd name="T7" fmla="*/ 2147483646 h 4"/>
                  <a:gd name="T8" fmla="*/ 2107224217 w 9"/>
                  <a:gd name="T9" fmla="*/ 2147483646 h 4"/>
                  <a:gd name="T10" fmla="*/ 2147483646 w 9"/>
                  <a:gd name="T11" fmla="*/ 2147483646 h 4"/>
                  <a:gd name="T12" fmla="*/ 2147483646 w 9"/>
                  <a:gd name="T13" fmla="*/ 0 h 4"/>
                  <a:gd name="T14" fmla="*/ 0 w 9"/>
                  <a:gd name="T15" fmla="*/ 2147483646 h 4"/>
                  <a:gd name="T16" fmla="*/ 0 w 9"/>
                  <a:gd name="T17" fmla="*/ 2147483646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4">
                    <a:moveTo>
                      <a:pt x="0" y="4"/>
                    </a:moveTo>
                    <a:lnTo>
                      <a:pt x="0" y="4"/>
                    </a:lnTo>
                    <a:cubicBezTo>
                      <a:pt x="0" y="4"/>
                      <a:pt x="0" y="4"/>
                      <a:pt x="0" y="4"/>
                    </a:cubicBezTo>
                    <a:lnTo>
                      <a:pt x="5" y="4"/>
                    </a:lnTo>
                    <a:cubicBezTo>
                      <a:pt x="5" y="4"/>
                      <a:pt x="6" y="4"/>
                      <a:pt x="6" y="4"/>
                    </a:cubicBezTo>
                    <a:cubicBezTo>
                      <a:pt x="6" y="4"/>
                      <a:pt x="8" y="4"/>
                      <a:pt x="8" y="2"/>
                    </a:cubicBezTo>
                    <a:cubicBezTo>
                      <a:pt x="8" y="2"/>
                      <a:pt x="9" y="1"/>
                      <a:pt x="8" y="0"/>
                    </a:cubicBezTo>
                    <a:cubicBezTo>
                      <a:pt x="8" y="0"/>
                      <a:pt x="3" y="2"/>
                      <a:pt x="0" y="4"/>
                    </a:cubicBezTo>
                    <a:cubicBezTo>
                      <a:pt x="0" y="4"/>
                      <a:pt x="0" y="4"/>
                      <a:pt x="0"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45" name="Freeform 118"/>
              <p:cNvSpPr>
                <a:spLocks/>
              </p:cNvSpPr>
              <p:nvPr/>
            </p:nvSpPr>
            <p:spPr bwMode="auto">
              <a:xfrm>
                <a:off x="1868488" y="2392363"/>
                <a:ext cx="4763" cy="7938"/>
              </a:xfrm>
              <a:custGeom>
                <a:avLst/>
                <a:gdLst>
                  <a:gd name="T0" fmla="*/ 0 w 7"/>
                  <a:gd name="T1" fmla="*/ 2147483646 h 9"/>
                  <a:gd name="T2" fmla="*/ 0 w 7"/>
                  <a:gd name="T3" fmla="*/ 2147483646 h 9"/>
                  <a:gd name="T4" fmla="*/ 0 w 7"/>
                  <a:gd name="T5" fmla="*/ 2147483646 h 9"/>
                  <a:gd name="T6" fmla="*/ 1890359853 w 7"/>
                  <a:gd name="T7" fmla="*/ 2147483646 h 9"/>
                  <a:gd name="T8" fmla="*/ 2147483646 w 7"/>
                  <a:gd name="T9" fmla="*/ 2058386904 h 9"/>
                  <a:gd name="T10" fmla="*/ 1575068305 w 7"/>
                  <a:gd name="T11" fmla="*/ 0 h 9"/>
                  <a:gd name="T12" fmla="*/ 0 w 7"/>
                  <a:gd name="T13" fmla="*/ 2147483646 h 9"/>
                  <a:gd name="T14" fmla="*/ 0 w 7"/>
                  <a:gd name="T15" fmla="*/ 2147483646 h 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9">
                    <a:moveTo>
                      <a:pt x="0" y="9"/>
                    </a:moveTo>
                    <a:lnTo>
                      <a:pt x="0" y="9"/>
                    </a:lnTo>
                    <a:cubicBezTo>
                      <a:pt x="0" y="9"/>
                      <a:pt x="0" y="9"/>
                      <a:pt x="0" y="9"/>
                    </a:cubicBezTo>
                    <a:cubicBezTo>
                      <a:pt x="1" y="8"/>
                      <a:pt x="5" y="6"/>
                      <a:pt x="6" y="5"/>
                    </a:cubicBezTo>
                    <a:cubicBezTo>
                      <a:pt x="6" y="5"/>
                      <a:pt x="7" y="4"/>
                      <a:pt x="7" y="3"/>
                    </a:cubicBezTo>
                    <a:cubicBezTo>
                      <a:pt x="7" y="1"/>
                      <a:pt x="5" y="0"/>
                      <a:pt x="5" y="0"/>
                    </a:cubicBezTo>
                    <a:cubicBezTo>
                      <a:pt x="5" y="0"/>
                      <a:pt x="2" y="3"/>
                      <a:pt x="0" y="9"/>
                    </a:cubicBezTo>
                    <a:cubicBezTo>
                      <a:pt x="0" y="9"/>
                      <a:pt x="0" y="9"/>
                      <a:pt x="0" y="9"/>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46" name="Freeform 119"/>
              <p:cNvSpPr>
                <a:spLocks/>
              </p:cNvSpPr>
              <p:nvPr/>
            </p:nvSpPr>
            <p:spPr bwMode="auto">
              <a:xfrm>
                <a:off x="1927225" y="2452688"/>
                <a:ext cx="1588" cy="3175"/>
              </a:xfrm>
              <a:custGeom>
                <a:avLst/>
                <a:gdLst>
                  <a:gd name="T0" fmla="*/ 0 w 2"/>
                  <a:gd name="T1" fmla="*/ 2147483646 h 3"/>
                  <a:gd name="T2" fmla="*/ 0 w 2"/>
                  <a:gd name="T3" fmla="*/ 2147483646 h 3"/>
                  <a:gd name="T4" fmla="*/ 500566184 w 2"/>
                  <a:gd name="T5" fmla="*/ 2147483646 h 3"/>
                  <a:gd name="T6" fmla="*/ 500566184 w 2"/>
                  <a:gd name="T7" fmla="*/ 2147483646 h 3"/>
                  <a:gd name="T8" fmla="*/ 1001132368 w 2"/>
                  <a:gd name="T9" fmla="*/ 2147483646 h 3"/>
                  <a:gd name="T10" fmla="*/ 1001132368 w 2"/>
                  <a:gd name="T11" fmla="*/ 0 h 3"/>
                  <a:gd name="T12" fmla="*/ 500566184 w 2"/>
                  <a:gd name="T13" fmla="*/ 0 h 3"/>
                  <a:gd name="T14" fmla="*/ 500566184 w 2"/>
                  <a:gd name="T15" fmla="*/ 1185033825 h 3"/>
                  <a:gd name="T16" fmla="*/ 0 w 2"/>
                  <a:gd name="T17" fmla="*/ 1185033825 h 3"/>
                  <a:gd name="T18" fmla="*/ 0 w 2"/>
                  <a:gd name="T19" fmla="*/ 0 h 3"/>
                  <a:gd name="T20" fmla="*/ 0 w 2"/>
                  <a:gd name="T21" fmla="*/ 0 h 3"/>
                  <a:gd name="T22" fmla="*/ 0 w 2"/>
                  <a:gd name="T23" fmla="*/ 2147483646 h 3"/>
                  <a:gd name="T24" fmla="*/ 0 w 2"/>
                  <a:gd name="T25" fmla="*/ 2147483646 h 3"/>
                  <a:gd name="T26" fmla="*/ 0 w 2"/>
                  <a:gd name="T27" fmla="*/ 2147483646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 h="3">
                    <a:moveTo>
                      <a:pt x="0" y="2"/>
                    </a:moveTo>
                    <a:lnTo>
                      <a:pt x="0" y="2"/>
                    </a:lnTo>
                    <a:lnTo>
                      <a:pt x="1" y="2"/>
                    </a:lnTo>
                    <a:lnTo>
                      <a:pt x="1" y="3"/>
                    </a:lnTo>
                    <a:lnTo>
                      <a:pt x="2" y="3"/>
                    </a:lnTo>
                    <a:lnTo>
                      <a:pt x="2" y="0"/>
                    </a:lnTo>
                    <a:lnTo>
                      <a:pt x="1" y="0"/>
                    </a:lnTo>
                    <a:lnTo>
                      <a:pt x="1" y="1"/>
                    </a:lnTo>
                    <a:lnTo>
                      <a:pt x="0" y="1"/>
                    </a:lnTo>
                    <a:lnTo>
                      <a:pt x="0" y="0"/>
                    </a:lnTo>
                    <a:lnTo>
                      <a:pt x="0" y="3"/>
                    </a:lnTo>
                    <a:lnTo>
                      <a:pt x="0" y="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47" name="Freeform 120"/>
              <p:cNvSpPr>
                <a:spLocks/>
              </p:cNvSpPr>
              <p:nvPr/>
            </p:nvSpPr>
            <p:spPr bwMode="auto">
              <a:xfrm>
                <a:off x="1928813" y="2452688"/>
                <a:ext cx="3175" cy="3175"/>
              </a:xfrm>
              <a:custGeom>
                <a:avLst/>
                <a:gdLst>
                  <a:gd name="T0" fmla="*/ 2147483646 w 3"/>
                  <a:gd name="T1" fmla="*/ 2147483646 h 3"/>
                  <a:gd name="T2" fmla="*/ 2147483646 w 3"/>
                  <a:gd name="T3" fmla="*/ 2147483646 h 3"/>
                  <a:gd name="T4" fmla="*/ 2147483646 w 3"/>
                  <a:gd name="T5" fmla="*/ 2147483646 h 3"/>
                  <a:gd name="T6" fmla="*/ 2147483646 w 3"/>
                  <a:gd name="T7" fmla="*/ 2147483646 h 3"/>
                  <a:gd name="T8" fmla="*/ 2147483646 w 3"/>
                  <a:gd name="T9" fmla="*/ 0 h 3"/>
                  <a:gd name="T10" fmla="*/ 2147483646 w 3"/>
                  <a:gd name="T11" fmla="*/ 0 h 3"/>
                  <a:gd name="T12" fmla="*/ 2147483646 w 3"/>
                  <a:gd name="T13" fmla="*/ 2147483646 h 3"/>
                  <a:gd name="T14" fmla="*/ 2147483646 w 3"/>
                  <a:gd name="T15" fmla="*/ 2147483646 h 3"/>
                  <a:gd name="T16" fmla="*/ 1185033825 w 3"/>
                  <a:gd name="T17" fmla="*/ 2147483646 h 3"/>
                  <a:gd name="T18" fmla="*/ 1185033825 w 3"/>
                  <a:gd name="T19" fmla="*/ 0 h 3"/>
                  <a:gd name="T20" fmla="*/ 0 w 3"/>
                  <a:gd name="T21" fmla="*/ 0 h 3"/>
                  <a:gd name="T22" fmla="*/ 0 w 3"/>
                  <a:gd name="T23" fmla="*/ 2147483646 h 3"/>
                  <a:gd name="T24" fmla="*/ 1185033825 w 3"/>
                  <a:gd name="T25" fmla="*/ 2147483646 h 3"/>
                  <a:gd name="T26" fmla="*/ 2147483646 w 3"/>
                  <a:gd name="T27" fmla="*/ 2147483646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3">
                    <a:moveTo>
                      <a:pt x="2" y="3"/>
                    </a:moveTo>
                    <a:lnTo>
                      <a:pt x="2" y="3"/>
                    </a:lnTo>
                    <a:cubicBezTo>
                      <a:pt x="2" y="3"/>
                      <a:pt x="2" y="3"/>
                      <a:pt x="3" y="3"/>
                    </a:cubicBezTo>
                    <a:cubicBezTo>
                      <a:pt x="3" y="2"/>
                      <a:pt x="3" y="2"/>
                      <a:pt x="3" y="2"/>
                    </a:cubicBezTo>
                    <a:lnTo>
                      <a:pt x="3" y="0"/>
                    </a:lnTo>
                    <a:lnTo>
                      <a:pt x="2" y="0"/>
                    </a:lnTo>
                    <a:lnTo>
                      <a:pt x="2" y="2"/>
                    </a:lnTo>
                    <a:cubicBezTo>
                      <a:pt x="2" y="2"/>
                      <a:pt x="2" y="2"/>
                      <a:pt x="2" y="2"/>
                    </a:cubicBezTo>
                    <a:cubicBezTo>
                      <a:pt x="1" y="2"/>
                      <a:pt x="1" y="2"/>
                      <a:pt x="1" y="2"/>
                    </a:cubicBezTo>
                    <a:lnTo>
                      <a:pt x="1" y="0"/>
                    </a:lnTo>
                    <a:lnTo>
                      <a:pt x="0" y="0"/>
                    </a:lnTo>
                    <a:lnTo>
                      <a:pt x="0" y="2"/>
                    </a:lnTo>
                    <a:cubicBezTo>
                      <a:pt x="0" y="2"/>
                      <a:pt x="0" y="2"/>
                      <a:pt x="1" y="3"/>
                    </a:cubicBezTo>
                    <a:cubicBezTo>
                      <a:pt x="1" y="3"/>
                      <a:pt x="1" y="3"/>
                      <a:pt x="2" y="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48" name="Freeform 121"/>
              <p:cNvSpPr>
                <a:spLocks noEditPoints="1"/>
              </p:cNvSpPr>
              <p:nvPr/>
            </p:nvSpPr>
            <p:spPr bwMode="auto">
              <a:xfrm>
                <a:off x="1931988" y="2452688"/>
                <a:ext cx="1588" cy="3175"/>
              </a:xfrm>
              <a:custGeom>
                <a:avLst/>
                <a:gdLst>
                  <a:gd name="T0" fmla="*/ 148222332 w 3"/>
                  <a:gd name="T1" fmla="*/ 1185033825 h 3"/>
                  <a:gd name="T2" fmla="*/ 148222332 w 3"/>
                  <a:gd name="T3" fmla="*/ 1185033825 h 3"/>
                  <a:gd name="T4" fmla="*/ 296725211 w 3"/>
                  <a:gd name="T5" fmla="*/ 2147483646 h 3"/>
                  <a:gd name="T6" fmla="*/ 148222332 w 3"/>
                  <a:gd name="T7" fmla="*/ 2147483646 h 3"/>
                  <a:gd name="T8" fmla="*/ 148222332 w 3"/>
                  <a:gd name="T9" fmla="*/ 1185033825 h 3"/>
                  <a:gd name="T10" fmla="*/ 148222332 w 3"/>
                  <a:gd name="T11" fmla="*/ 2147483646 h 3"/>
                  <a:gd name="T12" fmla="*/ 148222332 w 3"/>
                  <a:gd name="T13" fmla="*/ 2147483646 h 3"/>
                  <a:gd name="T14" fmla="*/ 296725211 w 3"/>
                  <a:gd name="T15" fmla="*/ 2147483646 h 3"/>
                  <a:gd name="T16" fmla="*/ 296725211 w 3"/>
                  <a:gd name="T17" fmla="*/ 2147483646 h 3"/>
                  <a:gd name="T18" fmla="*/ 444947543 w 3"/>
                  <a:gd name="T19" fmla="*/ 2147483646 h 3"/>
                  <a:gd name="T20" fmla="*/ 296725211 w 3"/>
                  <a:gd name="T21" fmla="*/ 0 h 3"/>
                  <a:gd name="T22" fmla="*/ 148222332 w 3"/>
                  <a:gd name="T23" fmla="*/ 0 h 3"/>
                  <a:gd name="T24" fmla="*/ 0 w 3"/>
                  <a:gd name="T25" fmla="*/ 2147483646 h 3"/>
                  <a:gd name="T26" fmla="*/ 0 w 3"/>
                  <a:gd name="T27" fmla="*/ 2147483646 h 3"/>
                  <a:gd name="T28" fmla="*/ 148222332 w 3"/>
                  <a:gd name="T29" fmla="*/ 2147483646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 h="3">
                    <a:moveTo>
                      <a:pt x="1" y="1"/>
                    </a:moveTo>
                    <a:lnTo>
                      <a:pt x="1" y="1"/>
                    </a:lnTo>
                    <a:lnTo>
                      <a:pt x="2" y="2"/>
                    </a:lnTo>
                    <a:lnTo>
                      <a:pt x="1" y="2"/>
                    </a:lnTo>
                    <a:lnTo>
                      <a:pt x="1" y="1"/>
                    </a:lnTo>
                    <a:close/>
                    <a:moveTo>
                      <a:pt x="1" y="2"/>
                    </a:moveTo>
                    <a:lnTo>
                      <a:pt x="1" y="2"/>
                    </a:lnTo>
                    <a:lnTo>
                      <a:pt x="2" y="2"/>
                    </a:lnTo>
                    <a:lnTo>
                      <a:pt x="2" y="3"/>
                    </a:lnTo>
                    <a:lnTo>
                      <a:pt x="3" y="3"/>
                    </a:lnTo>
                    <a:lnTo>
                      <a:pt x="2" y="0"/>
                    </a:lnTo>
                    <a:lnTo>
                      <a:pt x="1" y="0"/>
                    </a:lnTo>
                    <a:lnTo>
                      <a:pt x="0" y="3"/>
                    </a:lnTo>
                    <a:lnTo>
                      <a:pt x="1" y="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49" name="Freeform 122"/>
              <p:cNvSpPr>
                <a:spLocks/>
              </p:cNvSpPr>
              <p:nvPr/>
            </p:nvSpPr>
            <p:spPr bwMode="auto">
              <a:xfrm>
                <a:off x="1933575" y="2452688"/>
                <a:ext cx="3175" cy="3175"/>
              </a:xfrm>
              <a:custGeom>
                <a:avLst/>
                <a:gdLst>
                  <a:gd name="T0" fmla="*/ 1000502031 w 4"/>
                  <a:gd name="T1" fmla="*/ 2147483646 h 3"/>
                  <a:gd name="T2" fmla="*/ 1000502031 w 4"/>
                  <a:gd name="T3" fmla="*/ 2147483646 h 3"/>
                  <a:gd name="T4" fmla="*/ 1000502031 w 4"/>
                  <a:gd name="T5" fmla="*/ 1185033825 h 3"/>
                  <a:gd name="T6" fmla="*/ 1500123206 w 4"/>
                  <a:gd name="T7" fmla="*/ 2147483646 h 3"/>
                  <a:gd name="T8" fmla="*/ 2000373825 w 4"/>
                  <a:gd name="T9" fmla="*/ 2147483646 h 3"/>
                  <a:gd name="T10" fmla="*/ 2000373825 w 4"/>
                  <a:gd name="T11" fmla="*/ 0 h 3"/>
                  <a:gd name="T12" fmla="*/ 2000373825 w 4"/>
                  <a:gd name="T13" fmla="*/ 0 h 3"/>
                  <a:gd name="T14" fmla="*/ 1500123206 w 4"/>
                  <a:gd name="T15" fmla="*/ 2147483646 h 3"/>
                  <a:gd name="T16" fmla="*/ 1500123206 w 4"/>
                  <a:gd name="T17" fmla="*/ 0 h 3"/>
                  <a:gd name="T18" fmla="*/ 1000502031 w 4"/>
                  <a:gd name="T19" fmla="*/ 0 h 3"/>
                  <a:gd name="T20" fmla="*/ 1000502031 w 4"/>
                  <a:gd name="T21" fmla="*/ 2147483646 h 3"/>
                  <a:gd name="T22" fmla="*/ 500251413 w 4"/>
                  <a:gd name="T23" fmla="*/ 0 h 3"/>
                  <a:gd name="T24" fmla="*/ 0 w 4"/>
                  <a:gd name="T25" fmla="*/ 0 h 3"/>
                  <a:gd name="T26" fmla="*/ 500251413 w 4"/>
                  <a:gd name="T27" fmla="*/ 2147483646 h 3"/>
                  <a:gd name="T28" fmla="*/ 1000502031 w 4"/>
                  <a:gd name="T29" fmla="*/ 2147483646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 h="3">
                    <a:moveTo>
                      <a:pt x="2" y="3"/>
                    </a:moveTo>
                    <a:lnTo>
                      <a:pt x="2" y="3"/>
                    </a:lnTo>
                    <a:lnTo>
                      <a:pt x="2" y="1"/>
                    </a:lnTo>
                    <a:lnTo>
                      <a:pt x="3" y="3"/>
                    </a:lnTo>
                    <a:lnTo>
                      <a:pt x="4" y="3"/>
                    </a:lnTo>
                    <a:lnTo>
                      <a:pt x="4" y="0"/>
                    </a:lnTo>
                    <a:lnTo>
                      <a:pt x="3" y="2"/>
                    </a:lnTo>
                    <a:lnTo>
                      <a:pt x="3" y="0"/>
                    </a:lnTo>
                    <a:lnTo>
                      <a:pt x="2" y="0"/>
                    </a:lnTo>
                    <a:lnTo>
                      <a:pt x="2" y="2"/>
                    </a:lnTo>
                    <a:lnTo>
                      <a:pt x="1" y="0"/>
                    </a:lnTo>
                    <a:lnTo>
                      <a:pt x="0" y="0"/>
                    </a:lnTo>
                    <a:lnTo>
                      <a:pt x="1" y="3"/>
                    </a:lnTo>
                    <a:lnTo>
                      <a:pt x="2" y="3"/>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50" name="Freeform 123"/>
              <p:cNvSpPr>
                <a:spLocks/>
              </p:cNvSpPr>
              <p:nvPr/>
            </p:nvSpPr>
            <p:spPr bwMode="auto">
              <a:xfrm>
                <a:off x="1938338" y="2452688"/>
                <a:ext cx="1588" cy="3175"/>
              </a:xfrm>
              <a:custGeom>
                <a:avLst/>
                <a:gdLst>
                  <a:gd name="T0" fmla="*/ 500566184 w 2"/>
                  <a:gd name="T1" fmla="*/ 2147483646 h 3"/>
                  <a:gd name="T2" fmla="*/ 500566184 w 2"/>
                  <a:gd name="T3" fmla="*/ 2147483646 h 3"/>
                  <a:gd name="T4" fmla="*/ 1001132368 w 2"/>
                  <a:gd name="T5" fmla="*/ 2147483646 h 3"/>
                  <a:gd name="T6" fmla="*/ 1001132368 w 2"/>
                  <a:gd name="T7" fmla="*/ 2147483646 h 3"/>
                  <a:gd name="T8" fmla="*/ 500566184 w 2"/>
                  <a:gd name="T9" fmla="*/ 2147483646 h 3"/>
                  <a:gd name="T10" fmla="*/ 0 w 2"/>
                  <a:gd name="T11" fmla="*/ 2147483646 h 3"/>
                  <a:gd name="T12" fmla="*/ 1001132368 w 2"/>
                  <a:gd name="T13" fmla="*/ 2147483646 h 3"/>
                  <a:gd name="T14" fmla="*/ 1001132368 w 2"/>
                  <a:gd name="T15" fmla="*/ 1185033825 h 3"/>
                  <a:gd name="T16" fmla="*/ 0 w 2"/>
                  <a:gd name="T17" fmla="*/ 1185033825 h 3"/>
                  <a:gd name="T18" fmla="*/ 500566184 w 2"/>
                  <a:gd name="T19" fmla="*/ 1185033825 h 3"/>
                  <a:gd name="T20" fmla="*/ 1001132368 w 2"/>
                  <a:gd name="T21" fmla="*/ 1185033825 h 3"/>
                  <a:gd name="T22" fmla="*/ 1001132368 w 2"/>
                  <a:gd name="T23" fmla="*/ 0 h 3"/>
                  <a:gd name="T24" fmla="*/ 500566184 w 2"/>
                  <a:gd name="T25" fmla="*/ 0 h 3"/>
                  <a:gd name="T26" fmla="*/ 0 w 2"/>
                  <a:gd name="T27" fmla="*/ 2147483646 h 3"/>
                  <a:gd name="T28" fmla="*/ 0 w 2"/>
                  <a:gd name="T29" fmla="*/ 2147483646 h 3"/>
                  <a:gd name="T30" fmla="*/ 500566184 w 2"/>
                  <a:gd name="T31" fmla="*/ 2147483646 h 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 h="3">
                    <a:moveTo>
                      <a:pt x="1" y="3"/>
                    </a:moveTo>
                    <a:lnTo>
                      <a:pt x="1" y="3"/>
                    </a:lnTo>
                    <a:lnTo>
                      <a:pt x="2" y="3"/>
                    </a:lnTo>
                    <a:lnTo>
                      <a:pt x="2" y="2"/>
                    </a:lnTo>
                    <a:lnTo>
                      <a:pt x="1" y="2"/>
                    </a:lnTo>
                    <a:cubicBezTo>
                      <a:pt x="0" y="2"/>
                      <a:pt x="0" y="2"/>
                      <a:pt x="0" y="2"/>
                    </a:cubicBezTo>
                    <a:lnTo>
                      <a:pt x="2" y="2"/>
                    </a:lnTo>
                    <a:lnTo>
                      <a:pt x="2" y="1"/>
                    </a:lnTo>
                    <a:lnTo>
                      <a:pt x="0" y="1"/>
                    </a:lnTo>
                    <a:cubicBezTo>
                      <a:pt x="0" y="1"/>
                      <a:pt x="0" y="1"/>
                      <a:pt x="1" y="1"/>
                    </a:cubicBezTo>
                    <a:lnTo>
                      <a:pt x="2" y="1"/>
                    </a:lnTo>
                    <a:lnTo>
                      <a:pt x="2" y="0"/>
                    </a:lnTo>
                    <a:lnTo>
                      <a:pt x="1" y="0"/>
                    </a:lnTo>
                    <a:cubicBezTo>
                      <a:pt x="0" y="0"/>
                      <a:pt x="0" y="1"/>
                      <a:pt x="0" y="2"/>
                    </a:cubicBezTo>
                    <a:cubicBezTo>
                      <a:pt x="0" y="2"/>
                      <a:pt x="0" y="2"/>
                      <a:pt x="0" y="3"/>
                    </a:cubicBezTo>
                    <a:cubicBezTo>
                      <a:pt x="0" y="3"/>
                      <a:pt x="0" y="3"/>
                      <a:pt x="1" y="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51" name="Freeform 124"/>
              <p:cNvSpPr>
                <a:spLocks/>
              </p:cNvSpPr>
              <p:nvPr/>
            </p:nvSpPr>
            <p:spPr bwMode="auto">
              <a:xfrm>
                <a:off x="1939925" y="2452688"/>
                <a:ext cx="0" cy="3175"/>
              </a:xfrm>
              <a:custGeom>
                <a:avLst/>
                <a:gdLst>
                  <a:gd name="T0" fmla="*/ 1 w 1"/>
                  <a:gd name="T1" fmla="*/ 0 h 3"/>
                  <a:gd name="T2" fmla="*/ 1 w 1"/>
                  <a:gd name="T3" fmla="*/ 0 h 3"/>
                  <a:gd name="T4" fmla="*/ 0 w 1"/>
                  <a:gd name="T5" fmla="*/ 0 h 3"/>
                  <a:gd name="T6" fmla="*/ 0 w 1"/>
                  <a:gd name="T7" fmla="*/ 2147483646 h 3"/>
                  <a:gd name="T8" fmla="*/ 1 w 1"/>
                  <a:gd name="T9" fmla="*/ 2147483646 h 3"/>
                  <a:gd name="T10" fmla="*/ 1 w 1"/>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3">
                    <a:moveTo>
                      <a:pt x="1" y="0"/>
                    </a:moveTo>
                    <a:lnTo>
                      <a:pt x="1" y="0"/>
                    </a:lnTo>
                    <a:lnTo>
                      <a:pt x="0" y="0"/>
                    </a:lnTo>
                    <a:lnTo>
                      <a:pt x="0" y="3"/>
                    </a:lnTo>
                    <a:lnTo>
                      <a:pt x="1" y="3"/>
                    </a:lnTo>
                    <a:lnTo>
                      <a:pt x="1"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52" name="Freeform 125"/>
              <p:cNvSpPr>
                <a:spLocks/>
              </p:cNvSpPr>
              <p:nvPr/>
            </p:nvSpPr>
            <p:spPr bwMode="auto">
              <a:xfrm>
                <a:off x="1919288" y="2451101"/>
                <a:ext cx="3175" cy="4763"/>
              </a:xfrm>
              <a:custGeom>
                <a:avLst/>
                <a:gdLst>
                  <a:gd name="T0" fmla="*/ 2147483646 w 3"/>
                  <a:gd name="T1" fmla="*/ 2147483646 h 4"/>
                  <a:gd name="T2" fmla="*/ 2147483646 w 3"/>
                  <a:gd name="T3" fmla="*/ 2147483646 h 4"/>
                  <a:gd name="T4" fmla="*/ 2147483646 w 3"/>
                  <a:gd name="T5" fmla="*/ 2147483646 h 4"/>
                  <a:gd name="T6" fmla="*/ 1185033825 w 3"/>
                  <a:gd name="T7" fmla="*/ 0 h 4"/>
                  <a:gd name="T8" fmla="*/ 0 w 3"/>
                  <a:gd name="T9" fmla="*/ 1688701407 h 4"/>
                  <a:gd name="T10" fmla="*/ 0 w 3"/>
                  <a:gd name="T11" fmla="*/ 2147483646 h 4"/>
                  <a:gd name="T12" fmla="*/ 2147483646 w 3"/>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4">
                    <a:moveTo>
                      <a:pt x="3" y="4"/>
                    </a:moveTo>
                    <a:lnTo>
                      <a:pt x="3" y="4"/>
                    </a:lnTo>
                    <a:cubicBezTo>
                      <a:pt x="2" y="2"/>
                      <a:pt x="1" y="0"/>
                      <a:pt x="1" y="0"/>
                    </a:cubicBezTo>
                    <a:cubicBezTo>
                      <a:pt x="1" y="0"/>
                      <a:pt x="0" y="1"/>
                      <a:pt x="0" y="1"/>
                    </a:cubicBezTo>
                    <a:cubicBezTo>
                      <a:pt x="0" y="2"/>
                      <a:pt x="0" y="2"/>
                      <a:pt x="0" y="2"/>
                    </a:cubicBezTo>
                    <a:cubicBezTo>
                      <a:pt x="1" y="3"/>
                      <a:pt x="2" y="3"/>
                      <a:pt x="3"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53" name="Freeform 126"/>
              <p:cNvSpPr>
                <a:spLocks/>
              </p:cNvSpPr>
              <p:nvPr/>
            </p:nvSpPr>
            <p:spPr bwMode="auto">
              <a:xfrm>
                <a:off x="1919288" y="2455863"/>
                <a:ext cx="3175" cy="0"/>
              </a:xfrm>
              <a:custGeom>
                <a:avLst/>
                <a:gdLst>
                  <a:gd name="T0" fmla="*/ 0 w 3"/>
                  <a:gd name="T1" fmla="*/ 0 h 1"/>
                  <a:gd name="T2" fmla="*/ 0 w 3"/>
                  <a:gd name="T3" fmla="*/ 0 h 1"/>
                  <a:gd name="T4" fmla="*/ 1185033825 w 3"/>
                  <a:gd name="T5" fmla="*/ 1 h 1"/>
                  <a:gd name="T6" fmla="*/ 2147483646 w 3"/>
                  <a:gd name="T7" fmla="*/ 0 h 1"/>
                  <a:gd name="T8" fmla="*/ 2147483646 w 3"/>
                  <a:gd name="T9" fmla="*/ 0 h 1"/>
                  <a:gd name="T10" fmla="*/ 2147483646 w 3"/>
                  <a:gd name="T11" fmla="*/ 0 h 1"/>
                  <a:gd name="T12" fmla="*/ 0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0" y="0"/>
                    </a:moveTo>
                    <a:lnTo>
                      <a:pt x="0" y="0"/>
                    </a:lnTo>
                    <a:cubicBezTo>
                      <a:pt x="0" y="1"/>
                      <a:pt x="1" y="1"/>
                      <a:pt x="1" y="1"/>
                    </a:cubicBezTo>
                    <a:cubicBezTo>
                      <a:pt x="2" y="1"/>
                      <a:pt x="2" y="0"/>
                      <a:pt x="3" y="0"/>
                    </a:cubicBezTo>
                    <a:lnTo>
                      <a:pt x="0"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54" name="Freeform 127"/>
              <p:cNvSpPr>
                <a:spLocks/>
              </p:cNvSpPr>
              <p:nvPr/>
            </p:nvSpPr>
            <p:spPr bwMode="auto">
              <a:xfrm>
                <a:off x="1919288" y="2452688"/>
                <a:ext cx="3175" cy="3175"/>
              </a:xfrm>
              <a:custGeom>
                <a:avLst/>
                <a:gdLst>
                  <a:gd name="T0" fmla="*/ 500251413 w 4"/>
                  <a:gd name="T1" fmla="*/ 2147483646 h 2"/>
                  <a:gd name="T2" fmla="*/ 500251413 w 4"/>
                  <a:gd name="T3" fmla="*/ 2147483646 h 2"/>
                  <a:gd name="T4" fmla="*/ 500251413 w 4"/>
                  <a:gd name="T5" fmla="*/ 2147483646 h 2"/>
                  <a:gd name="T6" fmla="*/ 1000502031 w 4"/>
                  <a:gd name="T7" fmla="*/ 2147483646 h 2"/>
                  <a:gd name="T8" fmla="*/ 2000373825 w 4"/>
                  <a:gd name="T9" fmla="*/ 2147483646 h 2"/>
                  <a:gd name="T10" fmla="*/ 2000373825 w 4"/>
                  <a:gd name="T11" fmla="*/ 2147483646 h 2"/>
                  <a:gd name="T12" fmla="*/ 2000373825 w 4"/>
                  <a:gd name="T13" fmla="*/ 2147483646 h 2"/>
                  <a:gd name="T14" fmla="*/ 500251413 w 4"/>
                  <a:gd name="T15" fmla="*/ 0 h 2"/>
                  <a:gd name="T16" fmla="*/ 500251413 w 4"/>
                  <a:gd name="T17" fmla="*/ 2147483646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2">
                    <a:moveTo>
                      <a:pt x="1" y="1"/>
                    </a:moveTo>
                    <a:lnTo>
                      <a:pt x="1" y="1"/>
                    </a:lnTo>
                    <a:cubicBezTo>
                      <a:pt x="1" y="2"/>
                      <a:pt x="1" y="2"/>
                      <a:pt x="1" y="2"/>
                    </a:cubicBezTo>
                    <a:cubicBezTo>
                      <a:pt x="2" y="2"/>
                      <a:pt x="2" y="2"/>
                      <a:pt x="2" y="2"/>
                    </a:cubicBezTo>
                    <a:cubicBezTo>
                      <a:pt x="2" y="2"/>
                      <a:pt x="3" y="2"/>
                      <a:pt x="4" y="2"/>
                    </a:cubicBezTo>
                    <a:cubicBezTo>
                      <a:pt x="3" y="1"/>
                      <a:pt x="1" y="0"/>
                      <a:pt x="1" y="0"/>
                    </a:cubicBezTo>
                    <a:cubicBezTo>
                      <a:pt x="0" y="1"/>
                      <a:pt x="1" y="1"/>
                      <a:pt x="1" y="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55" name="Freeform 128"/>
              <p:cNvSpPr>
                <a:spLocks/>
              </p:cNvSpPr>
              <p:nvPr/>
            </p:nvSpPr>
            <p:spPr bwMode="auto">
              <a:xfrm>
                <a:off x="1920875" y="2451101"/>
                <a:ext cx="1588" cy="3175"/>
              </a:xfrm>
              <a:custGeom>
                <a:avLst/>
                <a:gdLst>
                  <a:gd name="T0" fmla="*/ 1001132368 w 2"/>
                  <a:gd name="T1" fmla="*/ 2000373825 h 4"/>
                  <a:gd name="T2" fmla="*/ 1001132368 w 2"/>
                  <a:gd name="T3" fmla="*/ 2000373825 h 4"/>
                  <a:gd name="T4" fmla="*/ 1001132368 w 2"/>
                  <a:gd name="T5" fmla="*/ 2000373825 h 4"/>
                  <a:gd name="T6" fmla="*/ 1001132368 w 2"/>
                  <a:gd name="T7" fmla="*/ 2000373825 h 4"/>
                  <a:gd name="T8" fmla="*/ 1001132368 w 2"/>
                  <a:gd name="T9" fmla="*/ 0 h 4"/>
                  <a:gd name="T10" fmla="*/ 500566184 w 2"/>
                  <a:gd name="T11" fmla="*/ 0 h 4"/>
                  <a:gd name="T12" fmla="*/ 500566184 w 2"/>
                  <a:gd name="T13" fmla="*/ 500251413 h 4"/>
                  <a:gd name="T14" fmla="*/ 500566184 w 2"/>
                  <a:gd name="T15" fmla="*/ 1000502031 h 4"/>
                  <a:gd name="T16" fmla="*/ 1001132368 w 2"/>
                  <a:gd name="T17" fmla="*/ 2000373825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4">
                    <a:moveTo>
                      <a:pt x="2" y="4"/>
                    </a:moveTo>
                    <a:lnTo>
                      <a:pt x="2" y="4"/>
                    </a:lnTo>
                    <a:cubicBezTo>
                      <a:pt x="2" y="4"/>
                      <a:pt x="2" y="4"/>
                      <a:pt x="2" y="4"/>
                    </a:cubicBezTo>
                    <a:cubicBezTo>
                      <a:pt x="2" y="1"/>
                      <a:pt x="2" y="0"/>
                      <a:pt x="2" y="0"/>
                    </a:cubicBezTo>
                    <a:lnTo>
                      <a:pt x="1" y="0"/>
                    </a:lnTo>
                    <a:cubicBezTo>
                      <a:pt x="1" y="0"/>
                      <a:pt x="1" y="1"/>
                      <a:pt x="1" y="1"/>
                    </a:cubicBezTo>
                    <a:cubicBezTo>
                      <a:pt x="0" y="1"/>
                      <a:pt x="1" y="2"/>
                      <a:pt x="1" y="2"/>
                    </a:cubicBezTo>
                    <a:cubicBezTo>
                      <a:pt x="1" y="3"/>
                      <a:pt x="2" y="4"/>
                      <a:pt x="2"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56" name="Freeform 129"/>
              <p:cNvSpPr>
                <a:spLocks/>
              </p:cNvSpPr>
              <p:nvPr/>
            </p:nvSpPr>
            <p:spPr bwMode="auto">
              <a:xfrm>
                <a:off x="1922463" y="2451101"/>
                <a:ext cx="1588" cy="3175"/>
              </a:xfrm>
              <a:custGeom>
                <a:avLst/>
                <a:gdLst>
                  <a:gd name="T0" fmla="*/ 0 w 2"/>
                  <a:gd name="T1" fmla="*/ 2000373825 h 4"/>
                  <a:gd name="T2" fmla="*/ 0 w 2"/>
                  <a:gd name="T3" fmla="*/ 2000373825 h 4"/>
                  <a:gd name="T4" fmla="*/ 500566184 w 2"/>
                  <a:gd name="T5" fmla="*/ 2000373825 h 4"/>
                  <a:gd name="T6" fmla="*/ 1001132368 w 2"/>
                  <a:gd name="T7" fmla="*/ 1000502031 h 4"/>
                  <a:gd name="T8" fmla="*/ 1001132368 w 2"/>
                  <a:gd name="T9" fmla="*/ 500251413 h 4"/>
                  <a:gd name="T10" fmla="*/ 500566184 w 2"/>
                  <a:gd name="T11" fmla="*/ 0 h 4"/>
                  <a:gd name="T12" fmla="*/ 500566184 w 2"/>
                  <a:gd name="T13" fmla="*/ 0 h 4"/>
                  <a:gd name="T14" fmla="*/ 0 w 2"/>
                  <a:gd name="T15" fmla="*/ 2000373825 h 4"/>
                  <a:gd name="T16" fmla="*/ 0 w 2"/>
                  <a:gd name="T17" fmla="*/ 2000373825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4">
                    <a:moveTo>
                      <a:pt x="0" y="4"/>
                    </a:moveTo>
                    <a:lnTo>
                      <a:pt x="0" y="4"/>
                    </a:lnTo>
                    <a:lnTo>
                      <a:pt x="1" y="4"/>
                    </a:lnTo>
                    <a:cubicBezTo>
                      <a:pt x="1" y="4"/>
                      <a:pt x="2" y="3"/>
                      <a:pt x="2" y="2"/>
                    </a:cubicBezTo>
                    <a:cubicBezTo>
                      <a:pt x="2" y="2"/>
                      <a:pt x="2" y="1"/>
                      <a:pt x="2" y="1"/>
                    </a:cubicBezTo>
                    <a:cubicBezTo>
                      <a:pt x="2" y="1"/>
                      <a:pt x="2" y="0"/>
                      <a:pt x="1" y="0"/>
                    </a:cubicBezTo>
                    <a:cubicBezTo>
                      <a:pt x="1" y="0"/>
                      <a:pt x="1" y="0"/>
                      <a:pt x="1" y="0"/>
                    </a:cubicBezTo>
                    <a:cubicBezTo>
                      <a:pt x="1" y="0"/>
                      <a:pt x="0" y="1"/>
                      <a:pt x="0"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57" name="Freeform 130"/>
              <p:cNvSpPr>
                <a:spLocks/>
              </p:cNvSpPr>
              <p:nvPr/>
            </p:nvSpPr>
            <p:spPr bwMode="auto">
              <a:xfrm>
                <a:off x="1922463" y="2455863"/>
                <a:ext cx="1588" cy="0"/>
              </a:xfrm>
              <a:custGeom>
                <a:avLst/>
                <a:gdLst>
                  <a:gd name="T0" fmla="*/ 0 w 2"/>
                  <a:gd name="T1" fmla="*/ 0 h 1"/>
                  <a:gd name="T2" fmla="*/ 0 w 2"/>
                  <a:gd name="T3" fmla="*/ 0 h 1"/>
                  <a:gd name="T4" fmla="*/ 0 w 2"/>
                  <a:gd name="T5" fmla="*/ 0 h 1"/>
                  <a:gd name="T6" fmla="*/ 500566184 w 2"/>
                  <a:gd name="T7" fmla="*/ 1 h 1"/>
                  <a:gd name="T8" fmla="*/ 1001132368 w 2"/>
                  <a:gd name="T9" fmla="*/ 0 h 1"/>
                  <a:gd name="T10" fmla="*/ 0 w 2"/>
                  <a:gd name="T11" fmla="*/ 0 h 1"/>
                  <a:gd name="T12" fmla="*/ 0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0" y="0"/>
                    </a:moveTo>
                    <a:lnTo>
                      <a:pt x="0" y="0"/>
                    </a:lnTo>
                    <a:cubicBezTo>
                      <a:pt x="0" y="0"/>
                      <a:pt x="1" y="1"/>
                      <a:pt x="1" y="1"/>
                    </a:cubicBezTo>
                    <a:cubicBezTo>
                      <a:pt x="1" y="1"/>
                      <a:pt x="2" y="1"/>
                      <a:pt x="2" y="0"/>
                    </a:cubicBezTo>
                    <a:lnTo>
                      <a:pt x="0" y="0"/>
                    </a:lnTo>
                    <a:cubicBezTo>
                      <a:pt x="0" y="0"/>
                      <a:pt x="0" y="0"/>
                      <a:pt x="0"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58" name="Freeform 131"/>
              <p:cNvSpPr>
                <a:spLocks/>
              </p:cNvSpPr>
              <p:nvPr/>
            </p:nvSpPr>
            <p:spPr bwMode="auto">
              <a:xfrm>
                <a:off x="1922463" y="2452688"/>
                <a:ext cx="3175" cy="3175"/>
              </a:xfrm>
              <a:custGeom>
                <a:avLst/>
                <a:gdLst>
                  <a:gd name="T0" fmla="*/ 0 w 3"/>
                  <a:gd name="T1" fmla="*/ 2147483646 h 2"/>
                  <a:gd name="T2" fmla="*/ 0 w 3"/>
                  <a:gd name="T3" fmla="*/ 2147483646 h 2"/>
                  <a:gd name="T4" fmla="*/ 0 w 3"/>
                  <a:gd name="T5" fmla="*/ 2147483646 h 2"/>
                  <a:gd name="T6" fmla="*/ 2147483646 w 3"/>
                  <a:gd name="T7" fmla="*/ 2147483646 h 2"/>
                  <a:gd name="T8" fmla="*/ 2147483646 w 3"/>
                  <a:gd name="T9" fmla="*/ 2147483646 h 2"/>
                  <a:gd name="T10" fmla="*/ 2147483646 w 3"/>
                  <a:gd name="T11" fmla="*/ 2147483646 h 2"/>
                  <a:gd name="T12" fmla="*/ 2147483646 w 3"/>
                  <a:gd name="T13" fmla="*/ 0 h 2"/>
                  <a:gd name="T14" fmla="*/ 0 w 3"/>
                  <a:gd name="T15" fmla="*/ 2147483646 h 2"/>
                  <a:gd name="T16" fmla="*/ 0 w 3"/>
                  <a:gd name="T17" fmla="*/ 2147483646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2">
                    <a:moveTo>
                      <a:pt x="0" y="2"/>
                    </a:moveTo>
                    <a:lnTo>
                      <a:pt x="0" y="2"/>
                    </a:lnTo>
                    <a:lnTo>
                      <a:pt x="2" y="2"/>
                    </a:lnTo>
                    <a:cubicBezTo>
                      <a:pt x="2" y="2"/>
                      <a:pt x="2" y="2"/>
                      <a:pt x="2" y="2"/>
                    </a:cubicBezTo>
                    <a:cubicBezTo>
                      <a:pt x="2" y="2"/>
                      <a:pt x="3" y="2"/>
                      <a:pt x="3" y="1"/>
                    </a:cubicBezTo>
                    <a:cubicBezTo>
                      <a:pt x="3" y="1"/>
                      <a:pt x="3" y="1"/>
                      <a:pt x="3" y="0"/>
                    </a:cubicBezTo>
                    <a:cubicBezTo>
                      <a:pt x="3" y="0"/>
                      <a:pt x="1" y="1"/>
                      <a:pt x="0" y="2"/>
                    </a:cubicBezTo>
                    <a:cubicBezTo>
                      <a:pt x="0" y="2"/>
                      <a:pt x="0" y="2"/>
                      <a:pt x="0"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59" name="Freeform 132"/>
              <p:cNvSpPr>
                <a:spLocks/>
              </p:cNvSpPr>
              <p:nvPr/>
            </p:nvSpPr>
            <p:spPr bwMode="auto">
              <a:xfrm>
                <a:off x="1922463" y="2451101"/>
                <a:ext cx="3175" cy="4763"/>
              </a:xfrm>
              <a:custGeom>
                <a:avLst/>
                <a:gdLst>
                  <a:gd name="T0" fmla="*/ 0 w 3"/>
                  <a:gd name="T1" fmla="*/ 2147483646 h 4"/>
                  <a:gd name="T2" fmla="*/ 0 w 3"/>
                  <a:gd name="T3" fmla="*/ 2147483646 h 4"/>
                  <a:gd name="T4" fmla="*/ 2147483646 w 3"/>
                  <a:gd name="T5" fmla="*/ 2147483646 h 4"/>
                  <a:gd name="T6" fmla="*/ 2147483646 w 3"/>
                  <a:gd name="T7" fmla="*/ 1688701407 h 4"/>
                  <a:gd name="T8" fmla="*/ 2147483646 w 3"/>
                  <a:gd name="T9" fmla="*/ 0 h 4"/>
                  <a:gd name="T10" fmla="*/ 0 w 3"/>
                  <a:gd name="T11" fmla="*/ 2147483646 h 4"/>
                  <a:gd name="T12" fmla="*/ 0 w 3"/>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4">
                    <a:moveTo>
                      <a:pt x="0" y="4"/>
                    </a:moveTo>
                    <a:lnTo>
                      <a:pt x="0" y="4"/>
                    </a:lnTo>
                    <a:cubicBezTo>
                      <a:pt x="0" y="3"/>
                      <a:pt x="2" y="3"/>
                      <a:pt x="2" y="2"/>
                    </a:cubicBezTo>
                    <a:cubicBezTo>
                      <a:pt x="2" y="2"/>
                      <a:pt x="2" y="2"/>
                      <a:pt x="3" y="1"/>
                    </a:cubicBezTo>
                    <a:cubicBezTo>
                      <a:pt x="3" y="1"/>
                      <a:pt x="2" y="0"/>
                      <a:pt x="2" y="0"/>
                    </a:cubicBezTo>
                    <a:cubicBezTo>
                      <a:pt x="2" y="0"/>
                      <a:pt x="1" y="2"/>
                      <a:pt x="0" y="4"/>
                    </a:cubicBezTo>
                    <a:cubicBezTo>
                      <a:pt x="0" y="4"/>
                      <a:pt x="0" y="4"/>
                      <a:pt x="0"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0" name="Freeform 133"/>
              <p:cNvSpPr>
                <a:spLocks/>
              </p:cNvSpPr>
              <p:nvPr/>
            </p:nvSpPr>
            <p:spPr bwMode="auto">
              <a:xfrm>
                <a:off x="1927225" y="2508251"/>
                <a:ext cx="1588" cy="3175"/>
              </a:xfrm>
              <a:custGeom>
                <a:avLst/>
                <a:gdLst>
                  <a:gd name="T0" fmla="*/ 0 w 2"/>
                  <a:gd name="T1" fmla="*/ 2147483646 h 3"/>
                  <a:gd name="T2" fmla="*/ 0 w 2"/>
                  <a:gd name="T3" fmla="*/ 2147483646 h 3"/>
                  <a:gd name="T4" fmla="*/ 500566184 w 2"/>
                  <a:gd name="T5" fmla="*/ 2147483646 h 3"/>
                  <a:gd name="T6" fmla="*/ 500566184 w 2"/>
                  <a:gd name="T7" fmla="*/ 2147483646 h 3"/>
                  <a:gd name="T8" fmla="*/ 1001132368 w 2"/>
                  <a:gd name="T9" fmla="*/ 2147483646 h 3"/>
                  <a:gd name="T10" fmla="*/ 1001132368 w 2"/>
                  <a:gd name="T11" fmla="*/ 0 h 3"/>
                  <a:gd name="T12" fmla="*/ 500566184 w 2"/>
                  <a:gd name="T13" fmla="*/ 0 h 3"/>
                  <a:gd name="T14" fmla="*/ 500566184 w 2"/>
                  <a:gd name="T15" fmla="*/ 1185033825 h 3"/>
                  <a:gd name="T16" fmla="*/ 0 w 2"/>
                  <a:gd name="T17" fmla="*/ 1185033825 h 3"/>
                  <a:gd name="T18" fmla="*/ 0 w 2"/>
                  <a:gd name="T19" fmla="*/ 0 h 3"/>
                  <a:gd name="T20" fmla="*/ 0 w 2"/>
                  <a:gd name="T21" fmla="*/ 0 h 3"/>
                  <a:gd name="T22" fmla="*/ 0 w 2"/>
                  <a:gd name="T23" fmla="*/ 2147483646 h 3"/>
                  <a:gd name="T24" fmla="*/ 0 w 2"/>
                  <a:gd name="T25" fmla="*/ 2147483646 h 3"/>
                  <a:gd name="T26" fmla="*/ 0 w 2"/>
                  <a:gd name="T27" fmla="*/ 2147483646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 h="3">
                    <a:moveTo>
                      <a:pt x="0" y="2"/>
                    </a:moveTo>
                    <a:lnTo>
                      <a:pt x="0" y="2"/>
                    </a:lnTo>
                    <a:lnTo>
                      <a:pt x="1" y="2"/>
                    </a:lnTo>
                    <a:lnTo>
                      <a:pt x="1" y="3"/>
                    </a:lnTo>
                    <a:lnTo>
                      <a:pt x="2" y="3"/>
                    </a:lnTo>
                    <a:lnTo>
                      <a:pt x="2" y="0"/>
                    </a:lnTo>
                    <a:lnTo>
                      <a:pt x="1" y="0"/>
                    </a:lnTo>
                    <a:lnTo>
                      <a:pt x="1" y="1"/>
                    </a:lnTo>
                    <a:lnTo>
                      <a:pt x="0" y="1"/>
                    </a:lnTo>
                    <a:lnTo>
                      <a:pt x="0" y="0"/>
                    </a:lnTo>
                    <a:lnTo>
                      <a:pt x="0" y="3"/>
                    </a:lnTo>
                    <a:lnTo>
                      <a:pt x="0" y="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1" name="Freeform 134"/>
              <p:cNvSpPr>
                <a:spLocks/>
              </p:cNvSpPr>
              <p:nvPr/>
            </p:nvSpPr>
            <p:spPr bwMode="auto">
              <a:xfrm>
                <a:off x="1928813" y="2508251"/>
                <a:ext cx="3175" cy="3175"/>
              </a:xfrm>
              <a:custGeom>
                <a:avLst/>
                <a:gdLst>
                  <a:gd name="T0" fmla="*/ 2147483646 w 3"/>
                  <a:gd name="T1" fmla="*/ 2147483646 h 3"/>
                  <a:gd name="T2" fmla="*/ 2147483646 w 3"/>
                  <a:gd name="T3" fmla="*/ 2147483646 h 3"/>
                  <a:gd name="T4" fmla="*/ 2147483646 w 3"/>
                  <a:gd name="T5" fmla="*/ 2147483646 h 3"/>
                  <a:gd name="T6" fmla="*/ 2147483646 w 3"/>
                  <a:gd name="T7" fmla="*/ 2147483646 h 3"/>
                  <a:gd name="T8" fmla="*/ 2147483646 w 3"/>
                  <a:gd name="T9" fmla="*/ 0 h 3"/>
                  <a:gd name="T10" fmla="*/ 2147483646 w 3"/>
                  <a:gd name="T11" fmla="*/ 0 h 3"/>
                  <a:gd name="T12" fmla="*/ 2147483646 w 3"/>
                  <a:gd name="T13" fmla="*/ 2147483646 h 3"/>
                  <a:gd name="T14" fmla="*/ 2147483646 w 3"/>
                  <a:gd name="T15" fmla="*/ 2147483646 h 3"/>
                  <a:gd name="T16" fmla="*/ 1185033825 w 3"/>
                  <a:gd name="T17" fmla="*/ 2147483646 h 3"/>
                  <a:gd name="T18" fmla="*/ 1185033825 w 3"/>
                  <a:gd name="T19" fmla="*/ 0 h 3"/>
                  <a:gd name="T20" fmla="*/ 0 w 3"/>
                  <a:gd name="T21" fmla="*/ 0 h 3"/>
                  <a:gd name="T22" fmla="*/ 0 w 3"/>
                  <a:gd name="T23" fmla="*/ 2147483646 h 3"/>
                  <a:gd name="T24" fmla="*/ 1185033825 w 3"/>
                  <a:gd name="T25" fmla="*/ 2147483646 h 3"/>
                  <a:gd name="T26" fmla="*/ 2147483646 w 3"/>
                  <a:gd name="T27" fmla="*/ 2147483646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3">
                    <a:moveTo>
                      <a:pt x="2" y="3"/>
                    </a:moveTo>
                    <a:lnTo>
                      <a:pt x="2" y="3"/>
                    </a:lnTo>
                    <a:cubicBezTo>
                      <a:pt x="2" y="3"/>
                      <a:pt x="2" y="3"/>
                      <a:pt x="3" y="2"/>
                    </a:cubicBezTo>
                    <a:cubicBezTo>
                      <a:pt x="3" y="2"/>
                      <a:pt x="3" y="2"/>
                      <a:pt x="3" y="2"/>
                    </a:cubicBezTo>
                    <a:lnTo>
                      <a:pt x="3" y="0"/>
                    </a:lnTo>
                    <a:lnTo>
                      <a:pt x="2" y="0"/>
                    </a:lnTo>
                    <a:lnTo>
                      <a:pt x="2" y="2"/>
                    </a:lnTo>
                    <a:cubicBezTo>
                      <a:pt x="2" y="2"/>
                      <a:pt x="2" y="2"/>
                      <a:pt x="2" y="2"/>
                    </a:cubicBezTo>
                    <a:cubicBezTo>
                      <a:pt x="1" y="2"/>
                      <a:pt x="1" y="2"/>
                      <a:pt x="1" y="2"/>
                    </a:cubicBezTo>
                    <a:lnTo>
                      <a:pt x="1" y="0"/>
                    </a:lnTo>
                    <a:lnTo>
                      <a:pt x="0" y="0"/>
                    </a:lnTo>
                    <a:lnTo>
                      <a:pt x="0" y="2"/>
                    </a:lnTo>
                    <a:cubicBezTo>
                      <a:pt x="0" y="2"/>
                      <a:pt x="0" y="2"/>
                      <a:pt x="1" y="2"/>
                    </a:cubicBezTo>
                    <a:cubicBezTo>
                      <a:pt x="1" y="3"/>
                      <a:pt x="1" y="3"/>
                      <a:pt x="2" y="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2" name="Freeform 135"/>
              <p:cNvSpPr>
                <a:spLocks noEditPoints="1"/>
              </p:cNvSpPr>
              <p:nvPr/>
            </p:nvSpPr>
            <p:spPr bwMode="auto">
              <a:xfrm>
                <a:off x="1931988" y="2508251"/>
                <a:ext cx="1588" cy="3175"/>
              </a:xfrm>
              <a:custGeom>
                <a:avLst/>
                <a:gdLst>
                  <a:gd name="T0" fmla="*/ 148222332 w 3"/>
                  <a:gd name="T1" fmla="*/ 1185033825 h 3"/>
                  <a:gd name="T2" fmla="*/ 148222332 w 3"/>
                  <a:gd name="T3" fmla="*/ 1185033825 h 3"/>
                  <a:gd name="T4" fmla="*/ 296725211 w 3"/>
                  <a:gd name="T5" fmla="*/ 2147483646 h 3"/>
                  <a:gd name="T6" fmla="*/ 148222332 w 3"/>
                  <a:gd name="T7" fmla="*/ 2147483646 h 3"/>
                  <a:gd name="T8" fmla="*/ 148222332 w 3"/>
                  <a:gd name="T9" fmla="*/ 1185033825 h 3"/>
                  <a:gd name="T10" fmla="*/ 148222332 w 3"/>
                  <a:gd name="T11" fmla="*/ 2147483646 h 3"/>
                  <a:gd name="T12" fmla="*/ 148222332 w 3"/>
                  <a:gd name="T13" fmla="*/ 2147483646 h 3"/>
                  <a:gd name="T14" fmla="*/ 296725211 w 3"/>
                  <a:gd name="T15" fmla="*/ 2147483646 h 3"/>
                  <a:gd name="T16" fmla="*/ 296725211 w 3"/>
                  <a:gd name="T17" fmla="*/ 2147483646 h 3"/>
                  <a:gd name="T18" fmla="*/ 444947543 w 3"/>
                  <a:gd name="T19" fmla="*/ 2147483646 h 3"/>
                  <a:gd name="T20" fmla="*/ 296725211 w 3"/>
                  <a:gd name="T21" fmla="*/ 0 h 3"/>
                  <a:gd name="T22" fmla="*/ 148222332 w 3"/>
                  <a:gd name="T23" fmla="*/ 0 h 3"/>
                  <a:gd name="T24" fmla="*/ 0 w 3"/>
                  <a:gd name="T25" fmla="*/ 2147483646 h 3"/>
                  <a:gd name="T26" fmla="*/ 0 w 3"/>
                  <a:gd name="T27" fmla="*/ 2147483646 h 3"/>
                  <a:gd name="T28" fmla="*/ 148222332 w 3"/>
                  <a:gd name="T29" fmla="*/ 2147483646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 h="3">
                    <a:moveTo>
                      <a:pt x="1" y="1"/>
                    </a:moveTo>
                    <a:lnTo>
                      <a:pt x="1" y="1"/>
                    </a:lnTo>
                    <a:lnTo>
                      <a:pt x="2" y="2"/>
                    </a:lnTo>
                    <a:lnTo>
                      <a:pt x="1" y="2"/>
                    </a:lnTo>
                    <a:lnTo>
                      <a:pt x="1" y="1"/>
                    </a:lnTo>
                    <a:close/>
                    <a:moveTo>
                      <a:pt x="1" y="2"/>
                    </a:moveTo>
                    <a:lnTo>
                      <a:pt x="1" y="2"/>
                    </a:lnTo>
                    <a:lnTo>
                      <a:pt x="2" y="2"/>
                    </a:lnTo>
                    <a:lnTo>
                      <a:pt x="2" y="3"/>
                    </a:lnTo>
                    <a:lnTo>
                      <a:pt x="3" y="3"/>
                    </a:lnTo>
                    <a:lnTo>
                      <a:pt x="2" y="0"/>
                    </a:lnTo>
                    <a:lnTo>
                      <a:pt x="1" y="0"/>
                    </a:lnTo>
                    <a:lnTo>
                      <a:pt x="0" y="3"/>
                    </a:lnTo>
                    <a:lnTo>
                      <a:pt x="1" y="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3" name="Freeform 136"/>
              <p:cNvSpPr>
                <a:spLocks/>
              </p:cNvSpPr>
              <p:nvPr/>
            </p:nvSpPr>
            <p:spPr bwMode="auto">
              <a:xfrm>
                <a:off x="1933575" y="2508251"/>
                <a:ext cx="3175" cy="3175"/>
              </a:xfrm>
              <a:custGeom>
                <a:avLst/>
                <a:gdLst>
                  <a:gd name="T0" fmla="*/ 1000502031 w 4"/>
                  <a:gd name="T1" fmla="*/ 2147483646 h 3"/>
                  <a:gd name="T2" fmla="*/ 1000502031 w 4"/>
                  <a:gd name="T3" fmla="*/ 2147483646 h 3"/>
                  <a:gd name="T4" fmla="*/ 1000502031 w 4"/>
                  <a:gd name="T5" fmla="*/ 1185033825 h 3"/>
                  <a:gd name="T6" fmla="*/ 1500123206 w 4"/>
                  <a:gd name="T7" fmla="*/ 2147483646 h 3"/>
                  <a:gd name="T8" fmla="*/ 2000373825 w 4"/>
                  <a:gd name="T9" fmla="*/ 2147483646 h 3"/>
                  <a:gd name="T10" fmla="*/ 2000373825 w 4"/>
                  <a:gd name="T11" fmla="*/ 0 h 3"/>
                  <a:gd name="T12" fmla="*/ 2000373825 w 4"/>
                  <a:gd name="T13" fmla="*/ 0 h 3"/>
                  <a:gd name="T14" fmla="*/ 1500123206 w 4"/>
                  <a:gd name="T15" fmla="*/ 2147483646 h 3"/>
                  <a:gd name="T16" fmla="*/ 1500123206 w 4"/>
                  <a:gd name="T17" fmla="*/ 0 h 3"/>
                  <a:gd name="T18" fmla="*/ 1000502031 w 4"/>
                  <a:gd name="T19" fmla="*/ 0 h 3"/>
                  <a:gd name="T20" fmla="*/ 1000502031 w 4"/>
                  <a:gd name="T21" fmla="*/ 2147483646 h 3"/>
                  <a:gd name="T22" fmla="*/ 500251413 w 4"/>
                  <a:gd name="T23" fmla="*/ 0 h 3"/>
                  <a:gd name="T24" fmla="*/ 0 w 4"/>
                  <a:gd name="T25" fmla="*/ 0 h 3"/>
                  <a:gd name="T26" fmla="*/ 500251413 w 4"/>
                  <a:gd name="T27" fmla="*/ 2147483646 h 3"/>
                  <a:gd name="T28" fmla="*/ 1000502031 w 4"/>
                  <a:gd name="T29" fmla="*/ 2147483646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 h="3">
                    <a:moveTo>
                      <a:pt x="2" y="3"/>
                    </a:moveTo>
                    <a:lnTo>
                      <a:pt x="2" y="3"/>
                    </a:lnTo>
                    <a:lnTo>
                      <a:pt x="2" y="1"/>
                    </a:lnTo>
                    <a:lnTo>
                      <a:pt x="3" y="3"/>
                    </a:lnTo>
                    <a:lnTo>
                      <a:pt x="4" y="3"/>
                    </a:lnTo>
                    <a:lnTo>
                      <a:pt x="4" y="0"/>
                    </a:lnTo>
                    <a:lnTo>
                      <a:pt x="3" y="2"/>
                    </a:lnTo>
                    <a:lnTo>
                      <a:pt x="3" y="0"/>
                    </a:lnTo>
                    <a:lnTo>
                      <a:pt x="2" y="0"/>
                    </a:lnTo>
                    <a:lnTo>
                      <a:pt x="2" y="2"/>
                    </a:lnTo>
                    <a:lnTo>
                      <a:pt x="1" y="0"/>
                    </a:lnTo>
                    <a:lnTo>
                      <a:pt x="0" y="0"/>
                    </a:lnTo>
                    <a:lnTo>
                      <a:pt x="1" y="3"/>
                    </a:lnTo>
                    <a:lnTo>
                      <a:pt x="2" y="3"/>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4" name="Freeform 137"/>
              <p:cNvSpPr>
                <a:spLocks/>
              </p:cNvSpPr>
              <p:nvPr/>
            </p:nvSpPr>
            <p:spPr bwMode="auto">
              <a:xfrm>
                <a:off x="1938338" y="2508251"/>
                <a:ext cx="1588" cy="3175"/>
              </a:xfrm>
              <a:custGeom>
                <a:avLst/>
                <a:gdLst>
                  <a:gd name="T0" fmla="*/ 500566184 w 2"/>
                  <a:gd name="T1" fmla="*/ 2147483646 h 3"/>
                  <a:gd name="T2" fmla="*/ 500566184 w 2"/>
                  <a:gd name="T3" fmla="*/ 2147483646 h 3"/>
                  <a:gd name="T4" fmla="*/ 1001132368 w 2"/>
                  <a:gd name="T5" fmla="*/ 2147483646 h 3"/>
                  <a:gd name="T6" fmla="*/ 1001132368 w 2"/>
                  <a:gd name="T7" fmla="*/ 2147483646 h 3"/>
                  <a:gd name="T8" fmla="*/ 500566184 w 2"/>
                  <a:gd name="T9" fmla="*/ 2147483646 h 3"/>
                  <a:gd name="T10" fmla="*/ 0 w 2"/>
                  <a:gd name="T11" fmla="*/ 2147483646 h 3"/>
                  <a:gd name="T12" fmla="*/ 1001132368 w 2"/>
                  <a:gd name="T13" fmla="*/ 2147483646 h 3"/>
                  <a:gd name="T14" fmla="*/ 1001132368 w 2"/>
                  <a:gd name="T15" fmla="*/ 1185033825 h 3"/>
                  <a:gd name="T16" fmla="*/ 0 w 2"/>
                  <a:gd name="T17" fmla="*/ 1185033825 h 3"/>
                  <a:gd name="T18" fmla="*/ 500566184 w 2"/>
                  <a:gd name="T19" fmla="*/ 1185033825 h 3"/>
                  <a:gd name="T20" fmla="*/ 1001132368 w 2"/>
                  <a:gd name="T21" fmla="*/ 1185033825 h 3"/>
                  <a:gd name="T22" fmla="*/ 1001132368 w 2"/>
                  <a:gd name="T23" fmla="*/ 0 h 3"/>
                  <a:gd name="T24" fmla="*/ 500566184 w 2"/>
                  <a:gd name="T25" fmla="*/ 0 h 3"/>
                  <a:gd name="T26" fmla="*/ 0 w 2"/>
                  <a:gd name="T27" fmla="*/ 1185033825 h 3"/>
                  <a:gd name="T28" fmla="*/ 0 w 2"/>
                  <a:gd name="T29" fmla="*/ 2147483646 h 3"/>
                  <a:gd name="T30" fmla="*/ 500566184 w 2"/>
                  <a:gd name="T31" fmla="*/ 2147483646 h 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 h="3">
                    <a:moveTo>
                      <a:pt x="1" y="3"/>
                    </a:moveTo>
                    <a:lnTo>
                      <a:pt x="1" y="3"/>
                    </a:lnTo>
                    <a:lnTo>
                      <a:pt x="2" y="3"/>
                    </a:lnTo>
                    <a:lnTo>
                      <a:pt x="2" y="2"/>
                    </a:lnTo>
                    <a:lnTo>
                      <a:pt x="1" y="2"/>
                    </a:lnTo>
                    <a:cubicBezTo>
                      <a:pt x="0" y="2"/>
                      <a:pt x="0" y="2"/>
                      <a:pt x="0" y="2"/>
                    </a:cubicBezTo>
                    <a:lnTo>
                      <a:pt x="2" y="2"/>
                    </a:lnTo>
                    <a:lnTo>
                      <a:pt x="2" y="1"/>
                    </a:lnTo>
                    <a:lnTo>
                      <a:pt x="0" y="1"/>
                    </a:lnTo>
                    <a:cubicBezTo>
                      <a:pt x="0" y="1"/>
                      <a:pt x="0" y="1"/>
                      <a:pt x="1" y="1"/>
                    </a:cubicBezTo>
                    <a:lnTo>
                      <a:pt x="2" y="1"/>
                    </a:lnTo>
                    <a:lnTo>
                      <a:pt x="2" y="0"/>
                    </a:lnTo>
                    <a:lnTo>
                      <a:pt x="1" y="0"/>
                    </a:lnTo>
                    <a:cubicBezTo>
                      <a:pt x="0" y="0"/>
                      <a:pt x="0" y="1"/>
                      <a:pt x="0" y="1"/>
                    </a:cubicBezTo>
                    <a:cubicBezTo>
                      <a:pt x="0" y="2"/>
                      <a:pt x="0" y="2"/>
                      <a:pt x="0" y="2"/>
                    </a:cubicBezTo>
                    <a:cubicBezTo>
                      <a:pt x="0" y="3"/>
                      <a:pt x="0" y="3"/>
                      <a:pt x="1" y="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5" name="Freeform 138"/>
              <p:cNvSpPr>
                <a:spLocks/>
              </p:cNvSpPr>
              <p:nvPr/>
            </p:nvSpPr>
            <p:spPr bwMode="auto">
              <a:xfrm>
                <a:off x="1939925" y="2508251"/>
                <a:ext cx="0" cy="3175"/>
              </a:xfrm>
              <a:custGeom>
                <a:avLst/>
                <a:gdLst>
                  <a:gd name="T0" fmla="*/ 1 w 1"/>
                  <a:gd name="T1" fmla="*/ 0 h 3"/>
                  <a:gd name="T2" fmla="*/ 1 w 1"/>
                  <a:gd name="T3" fmla="*/ 0 h 3"/>
                  <a:gd name="T4" fmla="*/ 0 w 1"/>
                  <a:gd name="T5" fmla="*/ 0 h 3"/>
                  <a:gd name="T6" fmla="*/ 0 w 1"/>
                  <a:gd name="T7" fmla="*/ 2147483646 h 3"/>
                  <a:gd name="T8" fmla="*/ 1 w 1"/>
                  <a:gd name="T9" fmla="*/ 2147483646 h 3"/>
                  <a:gd name="T10" fmla="*/ 1 w 1"/>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3">
                    <a:moveTo>
                      <a:pt x="1" y="0"/>
                    </a:moveTo>
                    <a:lnTo>
                      <a:pt x="1" y="0"/>
                    </a:lnTo>
                    <a:lnTo>
                      <a:pt x="0" y="0"/>
                    </a:lnTo>
                    <a:lnTo>
                      <a:pt x="0" y="3"/>
                    </a:lnTo>
                    <a:lnTo>
                      <a:pt x="1" y="3"/>
                    </a:lnTo>
                    <a:lnTo>
                      <a:pt x="1"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6" name="Freeform 139"/>
              <p:cNvSpPr>
                <a:spLocks/>
              </p:cNvSpPr>
              <p:nvPr/>
            </p:nvSpPr>
            <p:spPr bwMode="auto">
              <a:xfrm>
                <a:off x="1919288" y="2508251"/>
                <a:ext cx="3175" cy="1588"/>
              </a:xfrm>
              <a:custGeom>
                <a:avLst/>
                <a:gdLst>
                  <a:gd name="T0" fmla="*/ 2147483646 w 3"/>
                  <a:gd name="T1" fmla="*/ 444947543 h 3"/>
                  <a:gd name="T2" fmla="*/ 2147483646 w 3"/>
                  <a:gd name="T3" fmla="*/ 444947543 h 3"/>
                  <a:gd name="T4" fmla="*/ 2147483646 w 3"/>
                  <a:gd name="T5" fmla="*/ 444947543 h 3"/>
                  <a:gd name="T6" fmla="*/ 2147483646 w 3"/>
                  <a:gd name="T7" fmla="*/ 444947543 h 3"/>
                  <a:gd name="T8" fmla="*/ 1185033825 w 3"/>
                  <a:gd name="T9" fmla="*/ 0 h 3"/>
                  <a:gd name="T10" fmla="*/ 0 w 3"/>
                  <a:gd name="T11" fmla="*/ 148222332 h 3"/>
                  <a:gd name="T12" fmla="*/ 0 w 3"/>
                  <a:gd name="T13" fmla="*/ 296725211 h 3"/>
                  <a:gd name="T14" fmla="*/ 2147483646 w 3"/>
                  <a:gd name="T15" fmla="*/ 444947543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3">
                    <a:moveTo>
                      <a:pt x="3" y="3"/>
                    </a:moveTo>
                    <a:lnTo>
                      <a:pt x="3" y="3"/>
                    </a:lnTo>
                    <a:cubicBezTo>
                      <a:pt x="3" y="3"/>
                      <a:pt x="3" y="3"/>
                      <a:pt x="3" y="3"/>
                    </a:cubicBezTo>
                    <a:cubicBezTo>
                      <a:pt x="2" y="1"/>
                      <a:pt x="1" y="0"/>
                      <a:pt x="1" y="0"/>
                    </a:cubicBezTo>
                    <a:cubicBezTo>
                      <a:pt x="1" y="0"/>
                      <a:pt x="0" y="0"/>
                      <a:pt x="0" y="1"/>
                    </a:cubicBezTo>
                    <a:cubicBezTo>
                      <a:pt x="0" y="2"/>
                      <a:pt x="0" y="2"/>
                      <a:pt x="0" y="2"/>
                    </a:cubicBezTo>
                    <a:cubicBezTo>
                      <a:pt x="1" y="2"/>
                      <a:pt x="2" y="3"/>
                      <a:pt x="3" y="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7" name="Freeform 140"/>
              <p:cNvSpPr>
                <a:spLocks/>
              </p:cNvSpPr>
              <p:nvPr/>
            </p:nvSpPr>
            <p:spPr bwMode="auto">
              <a:xfrm>
                <a:off x="1919288" y="2511426"/>
                <a:ext cx="3175" cy="1588"/>
              </a:xfrm>
              <a:custGeom>
                <a:avLst/>
                <a:gdLst>
                  <a:gd name="T0" fmla="*/ 0 w 3"/>
                  <a:gd name="T1" fmla="*/ 0 h 1"/>
                  <a:gd name="T2" fmla="*/ 0 w 3"/>
                  <a:gd name="T3" fmla="*/ 0 h 1"/>
                  <a:gd name="T4" fmla="*/ 1185033825 w 3"/>
                  <a:gd name="T5" fmla="*/ 2147483646 h 1"/>
                  <a:gd name="T6" fmla="*/ 2147483646 w 3"/>
                  <a:gd name="T7" fmla="*/ 0 h 1"/>
                  <a:gd name="T8" fmla="*/ 2147483646 w 3"/>
                  <a:gd name="T9" fmla="*/ 0 h 1"/>
                  <a:gd name="T10" fmla="*/ 2147483646 w 3"/>
                  <a:gd name="T11" fmla="*/ 0 h 1"/>
                  <a:gd name="T12" fmla="*/ 0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0" y="0"/>
                    </a:moveTo>
                    <a:lnTo>
                      <a:pt x="0" y="0"/>
                    </a:lnTo>
                    <a:cubicBezTo>
                      <a:pt x="0" y="0"/>
                      <a:pt x="1" y="1"/>
                      <a:pt x="1" y="1"/>
                    </a:cubicBezTo>
                    <a:cubicBezTo>
                      <a:pt x="2" y="0"/>
                      <a:pt x="2" y="0"/>
                      <a:pt x="3" y="0"/>
                    </a:cubicBezTo>
                    <a:cubicBezTo>
                      <a:pt x="3" y="0"/>
                      <a:pt x="3" y="0"/>
                      <a:pt x="3" y="0"/>
                    </a:cubicBezTo>
                    <a:lnTo>
                      <a:pt x="0"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8" name="Freeform 141"/>
              <p:cNvSpPr>
                <a:spLocks/>
              </p:cNvSpPr>
              <p:nvPr/>
            </p:nvSpPr>
            <p:spPr bwMode="auto">
              <a:xfrm>
                <a:off x="1919288" y="2509838"/>
                <a:ext cx="3175" cy="1588"/>
              </a:xfrm>
              <a:custGeom>
                <a:avLst/>
                <a:gdLst>
                  <a:gd name="T0" fmla="*/ 500251413 w 4"/>
                  <a:gd name="T1" fmla="*/ 500566184 h 2"/>
                  <a:gd name="T2" fmla="*/ 500251413 w 4"/>
                  <a:gd name="T3" fmla="*/ 500566184 h 2"/>
                  <a:gd name="T4" fmla="*/ 500251413 w 4"/>
                  <a:gd name="T5" fmla="*/ 500566184 h 2"/>
                  <a:gd name="T6" fmla="*/ 1000502031 w 4"/>
                  <a:gd name="T7" fmla="*/ 1001132368 h 2"/>
                  <a:gd name="T8" fmla="*/ 2000373825 w 4"/>
                  <a:gd name="T9" fmla="*/ 1001132368 h 2"/>
                  <a:gd name="T10" fmla="*/ 2000373825 w 4"/>
                  <a:gd name="T11" fmla="*/ 1001132368 h 2"/>
                  <a:gd name="T12" fmla="*/ 2000373825 w 4"/>
                  <a:gd name="T13" fmla="*/ 1001132368 h 2"/>
                  <a:gd name="T14" fmla="*/ 500251413 w 4"/>
                  <a:gd name="T15" fmla="*/ 0 h 2"/>
                  <a:gd name="T16" fmla="*/ 500251413 w 4"/>
                  <a:gd name="T17" fmla="*/ 500566184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2">
                    <a:moveTo>
                      <a:pt x="1" y="1"/>
                    </a:moveTo>
                    <a:lnTo>
                      <a:pt x="1" y="1"/>
                    </a:lnTo>
                    <a:cubicBezTo>
                      <a:pt x="1" y="1"/>
                      <a:pt x="1" y="1"/>
                      <a:pt x="1" y="1"/>
                    </a:cubicBezTo>
                    <a:cubicBezTo>
                      <a:pt x="2" y="2"/>
                      <a:pt x="2" y="2"/>
                      <a:pt x="2" y="2"/>
                    </a:cubicBezTo>
                    <a:cubicBezTo>
                      <a:pt x="2" y="2"/>
                      <a:pt x="3" y="2"/>
                      <a:pt x="4" y="2"/>
                    </a:cubicBezTo>
                    <a:cubicBezTo>
                      <a:pt x="3" y="1"/>
                      <a:pt x="1" y="0"/>
                      <a:pt x="1" y="0"/>
                    </a:cubicBezTo>
                    <a:cubicBezTo>
                      <a:pt x="0" y="0"/>
                      <a:pt x="1" y="1"/>
                      <a:pt x="1" y="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69" name="Freeform 142"/>
              <p:cNvSpPr>
                <a:spLocks/>
              </p:cNvSpPr>
              <p:nvPr/>
            </p:nvSpPr>
            <p:spPr bwMode="auto">
              <a:xfrm>
                <a:off x="1920875" y="2506663"/>
                <a:ext cx="1588" cy="3175"/>
              </a:xfrm>
              <a:custGeom>
                <a:avLst/>
                <a:gdLst>
                  <a:gd name="T0" fmla="*/ 1001132368 w 2"/>
                  <a:gd name="T1" fmla="*/ 2000373825 h 4"/>
                  <a:gd name="T2" fmla="*/ 1001132368 w 2"/>
                  <a:gd name="T3" fmla="*/ 2000373825 h 4"/>
                  <a:gd name="T4" fmla="*/ 1001132368 w 2"/>
                  <a:gd name="T5" fmla="*/ 2000373825 h 4"/>
                  <a:gd name="T6" fmla="*/ 1001132368 w 2"/>
                  <a:gd name="T7" fmla="*/ 2000373825 h 4"/>
                  <a:gd name="T8" fmla="*/ 1001132368 w 2"/>
                  <a:gd name="T9" fmla="*/ 0 h 4"/>
                  <a:gd name="T10" fmla="*/ 500566184 w 2"/>
                  <a:gd name="T11" fmla="*/ 0 h 4"/>
                  <a:gd name="T12" fmla="*/ 500566184 w 2"/>
                  <a:gd name="T13" fmla="*/ 500251413 h 4"/>
                  <a:gd name="T14" fmla="*/ 500566184 w 2"/>
                  <a:gd name="T15" fmla="*/ 500251413 h 4"/>
                  <a:gd name="T16" fmla="*/ 1001132368 w 2"/>
                  <a:gd name="T17" fmla="*/ 2000373825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4">
                    <a:moveTo>
                      <a:pt x="2" y="4"/>
                    </a:moveTo>
                    <a:lnTo>
                      <a:pt x="2" y="4"/>
                    </a:lnTo>
                    <a:cubicBezTo>
                      <a:pt x="2" y="4"/>
                      <a:pt x="2" y="4"/>
                      <a:pt x="2" y="4"/>
                    </a:cubicBezTo>
                    <a:cubicBezTo>
                      <a:pt x="2" y="4"/>
                      <a:pt x="2" y="4"/>
                      <a:pt x="2" y="4"/>
                    </a:cubicBezTo>
                    <a:cubicBezTo>
                      <a:pt x="2" y="1"/>
                      <a:pt x="2" y="0"/>
                      <a:pt x="2" y="0"/>
                    </a:cubicBezTo>
                    <a:cubicBezTo>
                      <a:pt x="2" y="0"/>
                      <a:pt x="1" y="0"/>
                      <a:pt x="1" y="0"/>
                    </a:cubicBezTo>
                    <a:cubicBezTo>
                      <a:pt x="1" y="0"/>
                      <a:pt x="1" y="1"/>
                      <a:pt x="1" y="1"/>
                    </a:cubicBezTo>
                    <a:cubicBezTo>
                      <a:pt x="0" y="1"/>
                      <a:pt x="1" y="1"/>
                      <a:pt x="1" y="1"/>
                    </a:cubicBezTo>
                    <a:cubicBezTo>
                      <a:pt x="1" y="2"/>
                      <a:pt x="2" y="4"/>
                      <a:pt x="2"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70" name="Freeform 143"/>
              <p:cNvSpPr>
                <a:spLocks/>
              </p:cNvSpPr>
              <p:nvPr/>
            </p:nvSpPr>
            <p:spPr bwMode="auto">
              <a:xfrm>
                <a:off x="1922463" y="2506663"/>
                <a:ext cx="1588" cy="3175"/>
              </a:xfrm>
              <a:custGeom>
                <a:avLst/>
                <a:gdLst>
                  <a:gd name="T0" fmla="*/ 0 w 2"/>
                  <a:gd name="T1" fmla="*/ 2000373825 h 4"/>
                  <a:gd name="T2" fmla="*/ 0 w 2"/>
                  <a:gd name="T3" fmla="*/ 2000373825 h 4"/>
                  <a:gd name="T4" fmla="*/ 500566184 w 2"/>
                  <a:gd name="T5" fmla="*/ 2000373825 h 4"/>
                  <a:gd name="T6" fmla="*/ 1001132368 w 2"/>
                  <a:gd name="T7" fmla="*/ 500251413 h 4"/>
                  <a:gd name="T8" fmla="*/ 1001132368 w 2"/>
                  <a:gd name="T9" fmla="*/ 500251413 h 4"/>
                  <a:gd name="T10" fmla="*/ 500566184 w 2"/>
                  <a:gd name="T11" fmla="*/ 0 h 4"/>
                  <a:gd name="T12" fmla="*/ 500566184 w 2"/>
                  <a:gd name="T13" fmla="*/ 0 h 4"/>
                  <a:gd name="T14" fmla="*/ 0 w 2"/>
                  <a:gd name="T15" fmla="*/ 2000373825 h 4"/>
                  <a:gd name="T16" fmla="*/ 0 w 2"/>
                  <a:gd name="T17" fmla="*/ 2000373825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4">
                    <a:moveTo>
                      <a:pt x="0" y="4"/>
                    </a:moveTo>
                    <a:lnTo>
                      <a:pt x="0" y="4"/>
                    </a:lnTo>
                    <a:cubicBezTo>
                      <a:pt x="1" y="4"/>
                      <a:pt x="1" y="4"/>
                      <a:pt x="1" y="4"/>
                    </a:cubicBezTo>
                    <a:cubicBezTo>
                      <a:pt x="1" y="4"/>
                      <a:pt x="2" y="2"/>
                      <a:pt x="2" y="1"/>
                    </a:cubicBezTo>
                    <a:cubicBezTo>
                      <a:pt x="2" y="1"/>
                      <a:pt x="2" y="1"/>
                      <a:pt x="2" y="1"/>
                    </a:cubicBezTo>
                    <a:cubicBezTo>
                      <a:pt x="2" y="1"/>
                      <a:pt x="2" y="0"/>
                      <a:pt x="1" y="0"/>
                    </a:cubicBezTo>
                    <a:cubicBezTo>
                      <a:pt x="1" y="0"/>
                      <a:pt x="1" y="0"/>
                      <a:pt x="1" y="0"/>
                    </a:cubicBezTo>
                    <a:cubicBezTo>
                      <a:pt x="1" y="0"/>
                      <a:pt x="0" y="1"/>
                      <a:pt x="0"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71" name="Freeform 144"/>
              <p:cNvSpPr>
                <a:spLocks/>
              </p:cNvSpPr>
              <p:nvPr/>
            </p:nvSpPr>
            <p:spPr bwMode="auto">
              <a:xfrm>
                <a:off x="1922463" y="2511426"/>
                <a:ext cx="1588" cy="1588"/>
              </a:xfrm>
              <a:custGeom>
                <a:avLst/>
                <a:gdLst>
                  <a:gd name="T0" fmla="*/ 0 w 2"/>
                  <a:gd name="T1" fmla="*/ 0 h 1"/>
                  <a:gd name="T2" fmla="*/ 0 w 2"/>
                  <a:gd name="T3" fmla="*/ 0 h 1"/>
                  <a:gd name="T4" fmla="*/ 0 w 2"/>
                  <a:gd name="T5" fmla="*/ 0 h 1"/>
                  <a:gd name="T6" fmla="*/ 500566184 w 2"/>
                  <a:gd name="T7" fmla="*/ 2147483646 h 1"/>
                  <a:gd name="T8" fmla="*/ 1001132368 w 2"/>
                  <a:gd name="T9" fmla="*/ 0 h 1"/>
                  <a:gd name="T10" fmla="*/ 0 w 2"/>
                  <a:gd name="T11" fmla="*/ 0 h 1"/>
                  <a:gd name="T12" fmla="*/ 0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0" y="0"/>
                    </a:moveTo>
                    <a:lnTo>
                      <a:pt x="0" y="0"/>
                    </a:lnTo>
                    <a:cubicBezTo>
                      <a:pt x="0" y="0"/>
                      <a:pt x="1" y="0"/>
                      <a:pt x="1" y="1"/>
                    </a:cubicBezTo>
                    <a:cubicBezTo>
                      <a:pt x="1" y="1"/>
                      <a:pt x="2" y="1"/>
                      <a:pt x="2" y="0"/>
                    </a:cubicBezTo>
                    <a:lnTo>
                      <a:pt x="0" y="0"/>
                    </a:lnTo>
                    <a:cubicBezTo>
                      <a:pt x="0" y="0"/>
                      <a:pt x="0" y="0"/>
                      <a:pt x="0"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72" name="Freeform 145"/>
              <p:cNvSpPr>
                <a:spLocks/>
              </p:cNvSpPr>
              <p:nvPr/>
            </p:nvSpPr>
            <p:spPr bwMode="auto">
              <a:xfrm>
                <a:off x="1922463" y="2509838"/>
                <a:ext cx="3175" cy="1588"/>
              </a:xfrm>
              <a:custGeom>
                <a:avLst/>
                <a:gdLst>
                  <a:gd name="T0" fmla="*/ 0 w 3"/>
                  <a:gd name="T1" fmla="*/ 1001132368 h 2"/>
                  <a:gd name="T2" fmla="*/ 0 w 3"/>
                  <a:gd name="T3" fmla="*/ 1001132368 h 2"/>
                  <a:gd name="T4" fmla="*/ 0 w 3"/>
                  <a:gd name="T5" fmla="*/ 1001132368 h 2"/>
                  <a:gd name="T6" fmla="*/ 2147483646 w 3"/>
                  <a:gd name="T7" fmla="*/ 1001132368 h 2"/>
                  <a:gd name="T8" fmla="*/ 2147483646 w 3"/>
                  <a:gd name="T9" fmla="*/ 500566184 h 2"/>
                  <a:gd name="T10" fmla="*/ 2147483646 w 3"/>
                  <a:gd name="T11" fmla="*/ 500566184 h 2"/>
                  <a:gd name="T12" fmla="*/ 2147483646 w 3"/>
                  <a:gd name="T13" fmla="*/ 0 h 2"/>
                  <a:gd name="T14" fmla="*/ 0 w 3"/>
                  <a:gd name="T15" fmla="*/ 1001132368 h 2"/>
                  <a:gd name="T16" fmla="*/ 0 w 3"/>
                  <a:gd name="T17" fmla="*/ 1001132368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2">
                    <a:moveTo>
                      <a:pt x="0" y="2"/>
                    </a:moveTo>
                    <a:lnTo>
                      <a:pt x="0" y="2"/>
                    </a:lnTo>
                    <a:lnTo>
                      <a:pt x="2" y="2"/>
                    </a:lnTo>
                    <a:cubicBezTo>
                      <a:pt x="2" y="2"/>
                      <a:pt x="2" y="2"/>
                      <a:pt x="2" y="1"/>
                    </a:cubicBezTo>
                    <a:cubicBezTo>
                      <a:pt x="2" y="1"/>
                      <a:pt x="3" y="1"/>
                      <a:pt x="3" y="1"/>
                    </a:cubicBezTo>
                    <a:cubicBezTo>
                      <a:pt x="3" y="1"/>
                      <a:pt x="3" y="0"/>
                      <a:pt x="3" y="0"/>
                    </a:cubicBezTo>
                    <a:cubicBezTo>
                      <a:pt x="3" y="0"/>
                      <a:pt x="1" y="1"/>
                      <a:pt x="0" y="2"/>
                    </a:cubicBezTo>
                    <a:cubicBezTo>
                      <a:pt x="0" y="2"/>
                      <a:pt x="0" y="2"/>
                      <a:pt x="0"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73" name="Freeform 146"/>
              <p:cNvSpPr>
                <a:spLocks/>
              </p:cNvSpPr>
              <p:nvPr/>
            </p:nvSpPr>
            <p:spPr bwMode="auto">
              <a:xfrm>
                <a:off x="1922463" y="2508251"/>
                <a:ext cx="3175" cy="1588"/>
              </a:xfrm>
              <a:custGeom>
                <a:avLst/>
                <a:gdLst>
                  <a:gd name="T0" fmla="*/ 0 w 3"/>
                  <a:gd name="T1" fmla="*/ 444947543 h 3"/>
                  <a:gd name="T2" fmla="*/ 0 w 3"/>
                  <a:gd name="T3" fmla="*/ 444947543 h 3"/>
                  <a:gd name="T4" fmla="*/ 0 w 3"/>
                  <a:gd name="T5" fmla="*/ 444947543 h 3"/>
                  <a:gd name="T6" fmla="*/ 2147483646 w 3"/>
                  <a:gd name="T7" fmla="*/ 296725211 h 3"/>
                  <a:gd name="T8" fmla="*/ 2147483646 w 3"/>
                  <a:gd name="T9" fmla="*/ 148222332 h 3"/>
                  <a:gd name="T10" fmla="*/ 2147483646 w 3"/>
                  <a:gd name="T11" fmla="*/ 0 h 3"/>
                  <a:gd name="T12" fmla="*/ 0 w 3"/>
                  <a:gd name="T13" fmla="*/ 444947543 h 3"/>
                  <a:gd name="T14" fmla="*/ 0 w 3"/>
                  <a:gd name="T15" fmla="*/ 444947543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3">
                    <a:moveTo>
                      <a:pt x="0" y="3"/>
                    </a:moveTo>
                    <a:lnTo>
                      <a:pt x="0" y="3"/>
                    </a:lnTo>
                    <a:cubicBezTo>
                      <a:pt x="0" y="3"/>
                      <a:pt x="0" y="3"/>
                      <a:pt x="0" y="3"/>
                    </a:cubicBezTo>
                    <a:cubicBezTo>
                      <a:pt x="0" y="3"/>
                      <a:pt x="2" y="2"/>
                      <a:pt x="2" y="2"/>
                    </a:cubicBezTo>
                    <a:cubicBezTo>
                      <a:pt x="2" y="2"/>
                      <a:pt x="2" y="2"/>
                      <a:pt x="3" y="1"/>
                    </a:cubicBezTo>
                    <a:cubicBezTo>
                      <a:pt x="3" y="0"/>
                      <a:pt x="2" y="0"/>
                      <a:pt x="2" y="0"/>
                    </a:cubicBezTo>
                    <a:cubicBezTo>
                      <a:pt x="2" y="0"/>
                      <a:pt x="1" y="1"/>
                      <a:pt x="0" y="3"/>
                    </a:cubicBezTo>
                    <a:cubicBezTo>
                      <a:pt x="0" y="3"/>
                      <a:pt x="0" y="3"/>
                      <a:pt x="0" y="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74" name="Freeform 147"/>
              <p:cNvSpPr>
                <a:spLocks/>
              </p:cNvSpPr>
              <p:nvPr/>
            </p:nvSpPr>
            <p:spPr bwMode="auto">
              <a:xfrm>
                <a:off x="1927225" y="2595563"/>
                <a:ext cx="1588" cy="1588"/>
              </a:xfrm>
              <a:custGeom>
                <a:avLst/>
                <a:gdLst>
                  <a:gd name="T0" fmla="*/ 0 w 2"/>
                  <a:gd name="T1" fmla="*/ 500566184 h 2"/>
                  <a:gd name="T2" fmla="*/ 0 w 2"/>
                  <a:gd name="T3" fmla="*/ 500566184 h 2"/>
                  <a:gd name="T4" fmla="*/ 500566184 w 2"/>
                  <a:gd name="T5" fmla="*/ 500566184 h 2"/>
                  <a:gd name="T6" fmla="*/ 500566184 w 2"/>
                  <a:gd name="T7" fmla="*/ 1001132368 h 2"/>
                  <a:gd name="T8" fmla="*/ 1001132368 w 2"/>
                  <a:gd name="T9" fmla="*/ 1001132368 h 2"/>
                  <a:gd name="T10" fmla="*/ 1001132368 w 2"/>
                  <a:gd name="T11" fmla="*/ 0 h 2"/>
                  <a:gd name="T12" fmla="*/ 500566184 w 2"/>
                  <a:gd name="T13" fmla="*/ 0 h 2"/>
                  <a:gd name="T14" fmla="*/ 500566184 w 2"/>
                  <a:gd name="T15" fmla="*/ 500566184 h 2"/>
                  <a:gd name="T16" fmla="*/ 0 w 2"/>
                  <a:gd name="T17" fmla="*/ 500566184 h 2"/>
                  <a:gd name="T18" fmla="*/ 0 w 2"/>
                  <a:gd name="T19" fmla="*/ 0 h 2"/>
                  <a:gd name="T20" fmla="*/ 0 w 2"/>
                  <a:gd name="T21" fmla="*/ 0 h 2"/>
                  <a:gd name="T22" fmla="*/ 0 w 2"/>
                  <a:gd name="T23" fmla="*/ 1001132368 h 2"/>
                  <a:gd name="T24" fmla="*/ 0 w 2"/>
                  <a:gd name="T25" fmla="*/ 1001132368 h 2"/>
                  <a:gd name="T26" fmla="*/ 0 w 2"/>
                  <a:gd name="T27" fmla="*/ 500566184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 h="2">
                    <a:moveTo>
                      <a:pt x="0" y="1"/>
                    </a:moveTo>
                    <a:lnTo>
                      <a:pt x="0" y="1"/>
                    </a:lnTo>
                    <a:lnTo>
                      <a:pt x="1" y="1"/>
                    </a:lnTo>
                    <a:lnTo>
                      <a:pt x="1" y="2"/>
                    </a:lnTo>
                    <a:lnTo>
                      <a:pt x="2" y="2"/>
                    </a:lnTo>
                    <a:lnTo>
                      <a:pt x="2" y="0"/>
                    </a:lnTo>
                    <a:lnTo>
                      <a:pt x="1" y="0"/>
                    </a:lnTo>
                    <a:lnTo>
                      <a:pt x="1" y="1"/>
                    </a:lnTo>
                    <a:lnTo>
                      <a:pt x="0" y="1"/>
                    </a:lnTo>
                    <a:lnTo>
                      <a:pt x="0" y="0"/>
                    </a:lnTo>
                    <a:lnTo>
                      <a:pt x="0" y="2"/>
                    </a:lnTo>
                    <a:lnTo>
                      <a:pt x="0" y="1"/>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75" name="Freeform 148"/>
              <p:cNvSpPr>
                <a:spLocks/>
              </p:cNvSpPr>
              <p:nvPr/>
            </p:nvSpPr>
            <p:spPr bwMode="auto">
              <a:xfrm>
                <a:off x="1928813" y="2595563"/>
                <a:ext cx="3175" cy="1588"/>
              </a:xfrm>
              <a:custGeom>
                <a:avLst/>
                <a:gdLst>
                  <a:gd name="T0" fmla="*/ 2147483646 w 3"/>
                  <a:gd name="T1" fmla="*/ 1001132368 h 2"/>
                  <a:gd name="T2" fmla="*/ 2147483646 w 3"/>
                  <a:gd name="T3" fmla="*/ 1001132368 h 2"/>
                  <a:gd name="T4" fmla="*/ 2147483646 w 3"/>
                  <a:gd name="T5" fmla="*/ 1001132368 h 2"/>
                  <a:gd name="T6" fmla="*/ 2147483646 w 3"/>
                  <a:gd name="T7" fmla="*/ 500566184 h 2"/>
                  <a:gd name="T8" fmla="*/ 2147483646 w 3"/>
                  <a:gd name="T9" fmla="*/ 0 h 2"/>
                  <a:gd name="T10" fmla="*/ 2147483646 w 3"/>
                  <a:gd name="T11" fmla="*/ 0 h 2"/>
                  <a:gd name="T12" fmla="*/ 2147483646 w 3"/>
                  <a:gd name="T13" fmla="*/ 500566184 h 2"/>
                  <a:gd name="T14" fmla="*/ 2147483646 w 3"/>
                  <a:gd name="T15" fmla="*/ 1001132368 h 2"/>
                  <a:gd name="T16" fmla="*/ 1185033825 w 3"/>
                  <a:gd name="T17" fmla="*/ 500566184 h 2"/>
                  <a:gd name="T18" fmla="*/ 1185033825 w 3"/>
                  <a:gd name="T19" fmla="*/ 0 h 2"/>
                  <a:gd name="T20" fmla="*/ 0 w 3"/>
                  <a:gd name="T21" fmla="*/ 0 h 2"/>
                  <a:gd name="T22" fmla="*/ 0 w 3"/>
                  <a:gd name="T23" fmla="*/ 500566184 h 2"/>
                  <a:gd name="T24" fmla="*/ 1185033825 w 3"/>
                  <a:gd name="T25" fmla="*/ 1001132368 h 2"/>
                  <a:gd name="T26" fmla="*/ 2147483646 w 3"/>
                  <a:gd name="T27" fmla="*/ 1001132368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2">
                    <a:moveTo>
                      <a:pt x="2" y="2"/>
                    </a:moveTo>
                    <a:lnTo>
                      <a:pt x="2" y="2"/>
                    </a:lnTo>
                    <a:cubicBezTo>
                      <a:pt x="2" y="2"/>
                      <a:pt x="2" y="2"/>
                      <a:pt x="3" y="2"/>
                    </a:cubicBezTo>
                    <a:cubicBezTo>
                      <a:pt x="3" y="2"/>
                      <a:pt x="3" y="1"/>
                      <a:pt x="3" y="1"/>
                    </a:cubicBezTo>
                    <a:lnTo>
                      <a:pt x="3" y="0"/>
                    </a:lnTo>
                    <a:lnTo>
                      <a:pt x="2" y="0"/>
                    </a:lnTo>
                    <a:lnTo>
                      <a:pt x="2" y="1"/>
                    </a:lnTo>
                    <a:cubicBezTo>
                      <a:pt x="2" y="1"/>
                      <a:pt x="2" y="2"/>
                      <a:pt x="2" y="2"/>
                    </a:cubicBezTo>
                    <a:cubicBezTo>
                      <a:pt x="1" y="2"/>
                      <a:pt x="1" y="1"/>
                      <a:pt x="1" y="1"/>
                    </a:cubicBezTo>
                    <a:lnTo>
                      <a:pt x="1" y="0"/>
                    </a:lnTo>
                    <a:lnTo>
                      <a:pt x="0" y="0"/>
                    </a:lnTo>
                    <a:lnTo>
                      <a:pt x="0" y="1"/>
                    </a:lnTo>
                    <a:cubicBezTo>
                      <a:pt x="0" y="1"/>
                      <a:pt x="0" y="2"/>
                      <a:pt x="1" y="2"/>
                    </a:cubicBezTo>
                    <a:cubicBezTo>
                      <a:pt x="1" y="2"/>
                      <a:pt x="1" y="2"/>
                      <a:pt x="2"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76" name="Freeform 149"/>
              <p:cNvSpPr>
                <a:spLocks noEditPoints="1"/>
              </p:cNvSpPr>
              <p:nvPr/>
            </p:nvSpPr>
            <p:spPr bwMode="auto">
              <a:xfrm>
                <a:off x="1931988" y="2595563"/>
                <a:ext cx="1588" cy="1588"/>
              </a:xfrm>
              <a:custGeom>
                <a:avLst/>
                <a:gdLst>
                  <a:gd name="T0" fmla="*/ 148222332 w 3"/>
                  <a:gd name="T1" fmla="*/ 0 h 2"/>
                  <a:gd name="T2" fmla="*/ 148222332 w 3"/>
                  <a:gd name="T3" fmla="*/ 0 h 2"/>
                  <a:gd name="T4" fmla="*/ 296725211 w 3"/>
                  <a:gd name="T5" fmla="*/ 500566184 h 2"/>
                  <a:gd name="T6" fmla="*/ 148222332 w 3"/>
                  <a:gd name="T7" fmla="*/ 500566184 h 2"/>
                  <a:gd name="T8" fmla="*/ 148222332 w 3"/>
                  <a:gd name="T9" fmla="*/ 0 h 2"/>
                  <a:gd name="T10" fmla="*/ 148222332 w 3"/>
                  <a:gd name="T11" fmla="*/ 500566184 h 2"/>
                  <a:gd name="T12" fmla="*/ 148222332 w 3"/>
                  <a:gd name="T13" fmla="*/ 500566184 h 2"/>
                  <a:gd name="T14" fmla="*/ 296725211 w 3"/>
                  <a:gd name="T15" fmla="*/ 500566184 h 2"/>
                  <a:gd name="T16" fmla="*/ 296725211 w 3"/>
                  <a:gd name="T17" fmla="*/ 1001132368 h 2"/>
                  <a:gd name="T18" fmla="*/ 444947543 w 3"/>
                  <a:gd name="T19" fmla="*/ 1001132368 h 2"/>
                  <a:gd name="T20" fmla="*/ 296725211 w 3"/>
                  <a:gd name="T21" fmla="*/ 0 h 2"/>
                  <a:gd name="T22" fmla="*/ 148222332 w 3"/>
                  <a:gd name="T23" fmla="*/ 0 h 2"/>
                  <a:gd name="T24" fmla="*/ 0 w 3"/>
                  <a:gd name="T25" fmla="*/ 1001132368 h 2"/>
                  <a:gd name="T26" fmla="*/ 0 w 3"/>
                  <a:gd name="T27" fmla="*/ 1001132368 h 2"/>
                  <a:gd name="T28" fmla="*/ 148222332 w 3"/>
                  <a:gd name="T29" fmla="*/ 500566184 h 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 h="2">
                    <a:moveTo>
                      <a:pt x="1" y="0"/>
                    </a:moveTo>
                    <a:lnTo>
                      <a:pt x="1" y="0"/>
                    </a:lnTo>
                    <a:lnTo>
                      <a:pt x="2" y="1"/>
                    </a:lnTo>
                    <a:lnTo>
                      <a:pt x="1" y="1"/>
                    </a:lnTo>
                    <a:lnTo>
                      <a:pt x="1" y="0"/>
                    </a:lnTo>
                    <a:close/>
                    <a:moveTo>
                      <a:pt x="1" y="1"/>
                    </a:moveTo>
                    <a:lnTo>
                      <a:pt x="1" y="1"/>
                    </a:lnTo>
                    <a:lnTo>
                      <a:pt x="2" y="1"/>
                    </a:lnTo>
                    <a:lnTo>
                      <a:pt x="2" y="2"/>
                    </a:lnTo>
                    <a:lnTo>
                      <a:pt x="3" y="2"/>
                    </a:lnTo>
                    <a:lnTo>
                      <a:pt x="2" y="0"/>
                    </a:lnTo>
                    <a:lnTo>
                      <a:pt x="1" y="0"/>
                    </a:lnTo>
                    <a:lnTo>
                      <a:pt x="0" y="2"/>
                    </a:lnTo>
                    <a:lnTo>
                      <a:pt x="1" y="1"/>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77" name="Freeform 150"/>
              <p:cNvSpPr>
                <a:spLocks/>
              </p:cNvSpPr>
              <p:nvPr/>
            </p:nvSpPr>
            <p:spPr bwMode="auto">
              <a:xfrm>
                <a:off x="1933575" y="2595563"/>
                <a:ext cx="3175" cy="1588"/>
              </a:xfrm>
              <a:custGeom>
                <a:avLst/>
                <a:gdLst>
                  <a:gd name="T0" fmla="*/ 1000502031 w 4"/>
                  <a:gd name="T1" fmla="*/ 1001132368 h 2"/>
                  <a:gd name="T2" fmla="*/ 1000502031 w 4"/>
                  <a:gd name="T3" fmla="*/ 1001132368 h 2"/>
                  <a:gd name="T4" fmla="*/ 1000502031 w 4"/>
                  <a:gd name="T5" fmla="*/ 0 h 2"/>
                  <a:gd name="T6" fmla="*/ 1500123206 w 4"/>
                  <a:gd name="T7" fmla="*/ 1001132368 h 2"/>
                  <a:gd name="T8" fmla="*/ 2000373825 w 4"/>
                  <a:gd name="T9" fmla="*/ 1001132368 h 2"/>
                  <a:gd name="T10" fmla="*/ 2000373825 w 4"/>
                  <a:gd name="T11" fmla="*/ 0 h 2"/>
                  <a:gd name="T12" fmla="*/ 2000373825 w 4"/>
                  <a:gd name="T13" fmla="*/ 0 h 2"/>
                  <a:gd name="T14" fmla="*/ 1500123206 w 4"/>
                  <a:gd name="T15" fmla="*/ 500566184 h 2"/>
                  <a:gd name="T16" fmla="*/ 1500123206 w 4"/>
                  <a:gd name="T17" fmla="*/ 0 h 2"/>
                  <a:gd name="T18" fmla="*/ 1000502031 w 4"/>
                  <a:gd name="T19" fmla="*/ 0 h 2"/>
                  <a:gd name="T20" fmla="*/ 1000502031 w 4"/>
                  <a:gd name="T21" fmla="*/ 500566184 h 2"/>
                  <a:gd name="T22" fmla="*/ 500251413 w 4"/>
                  <a:gd name="T23" fmla="*/ 0 h 2"/>
                  <a:gd name="T24" fmla="*/ 0 w 4"/>
                  <a:gd name="T25" fmla="*/ 0 h 2"/>
                  <a:gd name="T26" fmla="*/ 500251413 w 4"/>
                  <a:gd name="T27" fmla="*/ 1001132368 h 2"/>
                  <a:gd name="T28" fmla="*/ 1000502031 w 4"/>
                  <a:gd name="T29" fmla="*/ 1001132368 h 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 h="2">
                    <a:moveTo>
                      <a:pt x="2" y="2"/>
                    </a:moveTo>
                    <a:lnTo>
                      <a:pt x="2" y="2"/>
                    </a:lnTo>
                    <a:lnTo>
                      <a:pt x="2" y="0"/>
                    </a:lnTo>
                    <a:lnTo>
                      <a:pt x="3" y="2"/>
                    </a:lnTo>
                    <a:lnTo>
                      <a:pt x="4" y="2"/>
                    </a:lnTo>
                    <a:lnTo>
                      <a:pt x="4" y="0"/>
                    </a:lnTo>
                    <a:lnTo>
                      <a:pt x="3" y="1"/>
                    </a:lnTo>
                    <a:lnTo>
                      <a:pt x="3" y="0"/>
                    </a:lnTo>
                    <a:lnTo>
                      <a:pt x="2" y="0"/>
                    </a:lnTo>
                    <a:lnTo>
                      <a:pt x="2" y="1"/>
                    </a:lnTo>
                    <a:lnTo>
                      <a:pt x="1" y="0"/>
                    </a:lnTo>
                    <a:lnTo>
                      <a:pt x="0" y="0"/>
                    </a:lnTo>
                    <a:lnTo>
                      <a:pt x="1" y="2"/>
                    </a:lnTo>
                    <a:lnTo>
                      <a:pt x="2" y="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78" name="Freeform 151"/>
              <p:cNvSpPr>
                <a:spLocks/>
              </p:cNvSpPr>
              <p:nvPr/>
            </p:nvSpPr>
            <p:spPr bwMode="auto">
              <a:xfrm>
                <a:off x="1938338" y="2595563"/>
                <a:ext cx="1588" cy="1588"/>
              </a:xfrm>
              <a:custGeom>
                <a:avLst/>
                <a:gdLst>
                  <a:gd name="T0" fmla="*/ 500566184 w 2"/>
                  <a:gd name="T1" fmla="*/ 1001132368 h 2"/>
                  <a:gd name="T2" fmla="*/ 500566184 w 2"/>
                  <a:gd name="T3" fmla="*/ 1001132368 h 2"/>
                  <a:gd name="T4" fmla="*/ 1001132368 w 2"/>
                  <a:gd name="T5" fmla="*/ 1001132368 h 2"/>
                  <a:gd name="T6" fmla="*/ 1001132368 w 2"/>
                  <a:gd name="T7" fmla="*/ 1001132368 h 2"/>
                  <a:gd name="T8" fmla="*/ 500566184 w 2"/>
                  <a:gd name="T9" fmla="*/ 1001132368 h 2"/>
                  <a:gd name="T10" fmla="*/ 0 w 2"/>
                  <a:gd name="T11" fmla="*/ 500566184 h 2"/>
                  <a:gd name="T12" fmla="*/ 1001132368 w 2"/>
                  <a:gd name="T13" fmla="*/ 500566184 h 2"/>
                  <a:gd name="T14" fmla="*/ 1001132368 w 2"/>
                  <a:gd name="T15" fmla="*/ 500566184 h 2"/>
                  <a:gd name="T16" fmla="*/ 0 w 2"/>
                  <a:gd name="T17" fmla="*/ 500566184 h 2"/>
                  <a:gd name="T18" fmla="*/ 500566184 w 2"/>
                  <a:gd name="T19" fmla="*/ 0 h 2"/>
                  <a:gd name="T20" fmla="*/ 1001132368 w 2"/>
                  <a:gd name="T21" fmla="*/ 0 h 2"/>
                  <a:gd name="T22" fmla="*/ 1001132368 w 2"/>
                  <a:gd name="T23" fmla="*/ 0 h 2"/>
                  <a:gd name="T24" fmla="*/ 500566184 w 2"/>
                  <a:gd name="T25" fmla="*/ 0 h 2"/>
                  <a:gd name="T26" fmla="*/ 0 w 2"/>
                  <a:gd name="T27" fmla="*/ 500566184 h 2"/>
                  <a:gd name="T28" fmla="*/ 0 w 2"/>
                  <a:gd name="T29" fmla="*/ 1001132368 h 2"/>
                  <a:gd name="T30" fmla="*/ 500566184 w 2"/>
                  <a:gd name="T31" fmla="*/ 1001132368 h 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 h="2">
                    <a:moveTo>
                      <a:pt x="1" y="2"/>
                    </a:moveTo>
                    <a:lnTo>
                      <a:pt x="1" y="2"/>
                    </a:lnTo>
                    <a:lnTo>
                      <a:pt x="2" y="2"/>
                    </a:lnTo>
                    <a:lnTo>
                      <a:pt x="1" y="2"/>
                    </a:lnTo>
                    <a:cubicBezTo>
                      <a:pt x="0" y="2"/>
                      <a:pt x="0" y="1"/>
                      <a:pt x="0" y="1"/>
                    </a:cubicBezTo>
                    <a:lnTo>
                      <a:pt x="2" y="1"/>
                    </a:lnTo>
                    <a:lnTo>
                      <a:pt x="0" y="1"/>
                    </a:lnTo>
                    <a:cubicBezTo>
                      <a:pt x="0" y="0"/>
                      <a:pt x="0" y="0"/>
                      <a:pt x="1" y="0"/>
                    </a:cubicBezTo>
                    <a:lnTo>
                      <a:pt x="2" y="0"/>
                    </a:lnTo>
                    <a:lnTo>
                      <a:pt x="1" y="0"/>
                    </a:lnTo>
                    <a:cubicBezTo>
                      <a:pt x="0" y="0"/>
                      <a:pt x="0" y="0"/>
                      <a:pt x="0" y="1"/>
                    </a:cubicBezTo>
                    <a:cubicBezTo>
                      <a:pt x="0" y="1"/>
                      <a:pt x="0" y="2"/>
                      <a:pt x="0" y="2"/>
                    </a:cubicBezTo>
                    <a:cubicBezTo>
                      <a:pt x="0" y="2"/>
                      <a:pt x="0" y="2"/>
                      <a:pt x="1"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79" name="Freeform 152"/>
              <p:cNvSpPr>
                <a:spLocks/>
              </p:cNvSpPr>
              <p:nvPr/>
            </p:nvSpPr>
            <p:spPr bwMode="auto">
              <a:xfrm>
                <a:off x="1939925" y="2595563"/>
                <a:ext cx="0" cy="1588"/>
              </a:xfrm>
              <a:custGeom>
                <a:avLst/>
                <a:gdLst>
                  <a:gd name="T0" fmla="*/ 1 w 1"/>
                  <a:gd name="T1" fmla="*/ 0 h 2"/>
                  <a:gd name="T2" fmla="*/ 1 w 1"/>
                  <a:gd name="T3" fmla="*/ 0 h 2"/>
                  <a:gd name="T4" fmla="*/ 0 w 1"/>
                  <a:gd name="T5" fmla="*/ 0 h 2"/>
                  <a:gd name="T6" fmla="*/ 0 w 1"/>
                  <a:gd name="T7" fmla="*/ 1001132368 h 2"/>
                  <a:gd name="T8" fmla="*/ 1 w 1"/>
                  <a:gd name="T9" fmla="*/ 1001132368 h 2"/>
                  <a:gd name="T10" fmla="*/ 1 w 1"/>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2">
                    <a:moveTo>
                      <a:pt x="1" y="0"/>
                    </a:moveTo>
                    <a:lnTo>
                      <a:pt x="1" y="0"/>
                    </a:lnTo>
                    <a:lnTo>
                      <a:pt x="0" y="0"/>
                    </a:lnTo>
                    <a:lnTo>
                      <a:pt x="0" y="2"/>
                    </a:lnTo>
                    <a:lnTo>
                      <a:pt x="1" y="2"/>
                    </a:lnTo>
                    <a:lnTo>
                      <a:pt x="1"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80" name="Freeform 153"/>
              <p:cNvSpPr>
                <a:spLocks/>
              </p:cNvSpPr>
              <p:nvPr/>
            </p:nvSpPr>
            <p:spPr bwMode="auto">
              <a:xfrm>
                <a:off x="1919288" y="2593976"/>
                <a:ext cx="3175" cy="3175"/>
              </a:xfrm>
              <a:custGeom>
                <a:avLst/>
                <a:gdLst>
                  <a:gd name="T0" fmla="*/ 2147483646 w 3"/>
                  <a:gd name="T1" fmla="*/ 2000373825 h 4"/>
                  <a:gd name="T2" fmla="*/ 2147483646 w 3"/>
                  <a:gd name="T3" fmla="*/ 2000373825 h 4"/>
                  <a:gd name="T4" fmla="*/ 2147483646 w 3"/>
                  <a:gd name="T5" fmla="*/ 2000373825 h 4"/>
                  <a:gd name="T6" fmla="*/ 2147483646 w 3"/>
                  <a:gd name="T7" fmla="*/ 2000373825 h 4"/>
                  <a:gd name="T8" fmla="*/ 1185033825 w 3"/>
                  <a:gd name="T9" fmla="*/ 0 h 4"/>
                  <a:gd name="T10" fmla="*/ 0 w 3"/>
                  <a:gd name="T11" fmla="*/ 500251413 h 4"/>
                  <a:gd name="T12" fmla="*/ 0 w 3"/>
                  <a:gd name="T13" fmla="*/ 1000502031 h 4"/>
                  <a:gd name="T14" fmla="*/ 2147483646 w 3"/>
                  <a:gd name="T15" fmla="*/ 2000373825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4">
                    <a:moveTo>
                      <a:pt x="3" y="4"/>
                    </a:moveTo>
                    <a:lnTo>
                      <a:pt x="3" y="4"/>
                    </a:lnTo>
                    <a:cubicBezTo>
                      <a:pt x="3" y="4"/>
                      <a:pt x="3" y="4"/>
                      <a:pt x="3" y="4"/>
                    </a:cubicBezTo>
                    <a:cubicBezTo>
                      <a:pt x="3" y="4"/>
                      <a:pt x="3" y="4"/>
                      <a:pt x="3" y="4"/>
                    </a:cubicBezTo>
                    <a:cubicBezTo>
                      <a:pt x="2" y="2"/>
                      <a:pt x="1" y="0"/>
                      <a:pt x="1" y="0"/>
                    </a:cubicBezTo>
                    <a:cubicBezTo>
                      <a:pt x="1" y="0"/>
                      <a:pt x="0" y="1"/>
                      <a:pt x="0" y="1"/>
                    </a:cubicBezTo>
                    <a:cubicBezTo>
                      <a:pt x="0" y="2"/>
                      <a:pt x="0" y="2"/>
                      <a:pt x="0" y="2"/>
                    </a:cubicBezTo>
                    <a:cubicBezTo>
                      <a:pt x="1" y="3"/>
                      <a:pt x="2" y="4"/>
                      <a:pt x="3"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81" name="Freeform 154"/>
              <p:cNvSpPr>
                <a:spLocks/>
              </p:cNvSpPr>
              <p:nvPr/>
            </p:nvSpPr>
            <p:spPr bwMode="auto">
              <a:xfrm>
                <a:off x="1919288" y="2597151"/>
                <a:ext cx="3175" cy="1588"/>
              </a:xfrm>
              <a:custGeom>
                <a:avLst/>
                <a:gdLst>
                  <a:gd name="T0" fmla="*/ 0 w 3"/>
                  <a:gd name="T1" fmla="*/ 0 h 1"/>
                  <a:gd name="T2" fmla="*/ 0 w 3"/>
                  <a:gd name="T3" fmla="*/ 0 h 1"/>
                  <a:gd name="T4" fmla="*/ 1185033825 w 3"/>
                  <a:gd name="T5" fmla="*/ 2147483646 h 1"/>
                  <a:gd name="T6" fmla="*/ 2147483646 w 3"/>
                  <a:gd name="T7" fmla="*/ 0 h 1"/>
                  <a:gd name="T8" fmla="*/ 2147483646 w 3"/>
                  <a:gd name="T9" fmla="*/ 0 h 1"/>
                  <a:gd name="T10" fmla="*/ 2147483646 w 3"/>
                  <a:gd name="T11" fmla="*/ 0 h 1"/>
                  <a:gd name="T12" fmla="*/ 0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0" y="0"/>
                    </a:moveTo>
                    <a:lnTo>
                      <a:pt x="0" y="0"/>
                    </a:lnTo>
                    <a:cubicBezTo>
                      <a:pt x="0" y="1"/>
                      <a:pt x="1" y="1"/>
                      <a:pt x="1" y="1"/>
                    </a:cubicBezTo>
                    <a:cubicBezTo>
                      <a:pt x="2" y="1"/>
                      <a:pt x="2" y="0"/>
                      <a:pt x="3" y="0"/>
                    </a:cubicBezTo>
                    <a:lnTo>
                      <a:pt x="0"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82" name="Freeform 155"/>
              <p:cNvSpPr>
                <a:spLocks/>
              </p:cNvSpPr>
              <p:nvPr/>
            </p:nvSpPr>
            <p:spPr bwMode="auto">
              <a:xfrm>
                <a:off x="1919288" y="2595563"/>
                <a:ext cx="3175" cy="1588"/>
              </a:xfrm>
              <a:custGeom>
                <a:avLst/>
                <a:gdLst>
                  <a:gd name="T0" fmla="*/ 500251413 w 4"/>
                  <a:gd name="T1" fmla="*/ 500566184 h 2"/>
                  <a:gd name="T2" fmla="*/ 500251413 w 4"/>
                  <a:gd name="T3" fmla="*/ 500566184 h 2"/>
                  <a:gd name="T4" fmla="*/ 500251413 w 4"/>
                  <a:gd name="T5" fmla="*/ 1001132368 h 2"/>
                  <a:gd name="T6" fmla="*/ 1000502031 w 4"/>
                  <a:gd name="T7" fmla="*/ 1001132368 h 2"/>
                  <a:gd name="T8" fmla="*/ 2000373825 w 4"/>
                  <a:gd name="T9" fmla="*/ 1001132368 h 2"/>
                  <a:gd name="T10" fmla="*/ 2000373825 w 4"/>
                  <a:gd name="T11" fmla="*/ 1001132368 h 2"/>
                  <a:gd name="T12" fmla="*/ 2000373825 w 4"/>
                  <a:gd name="T13" fmla="*/ 1001132368 h 2"/>
                  <a:gd name="T14" fmla="*/ 500251413 w 4"/>
                  <a:gd name="T15" fmla="*/ 0 h 2"/>
                  <a:gd name="T16" fmla="*/ 500251413 w 4"/>
                  <a:gd name="T17" fmla="*/ 500566184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2">
                    <a:moveTo>
                      <a:pt x="1" y="1"/>
                    </a:moveTo>
                    <a:lnTo>
                      <a:pt x="1" y="1"/>
                    </a:lnTo>
                    <a:cubicBezTo>
                      <a:pt x="1" y="2"/>
                      <a:pt x="1" y="2"/>
                      <a:pt x="1" y="2"/>
                    </a:cubicBezTo>
                    <a:cubicBezTo>
                      <a:pt x="2" y="2"/>
                      <a:pt x="2" y="2"/>
                      <a:pt x="2" y="2"/>
                    </a:cubicBezTo>
                    <a:lnTo>
                      <a:pt x="4" y="2"/>
                    </a:lnTo>
                    <a:cubicBezTo>
                      <a:pt x="3" y="1"/>
                      <a:pt x="1" y="0"/>
                      <a:pt x="1" y="0"/>
                    </a:cubicBezTo>
                    <a:cubicBezTo>
                      <a:pt x="0" y="1"/>
                      <a:pt x="1" y="1"/>
                      <a:pt x="1" y="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83" name="Freeform 156"/>
              <p:cNvSpPr>
                <a:spLocks/>
              </p:cNvSpPr>
              <p:nvPr/>
            </p:nvSpPr>
            <p:spPr bwMode="auto">
              <a:xfrm>
                <a:off x="1920875" y="2593976"/>
                <a:ext cx="1588" cy="3175"/>
              </a:xfrm>
              <a:custGeom>
                <a:avLst/>
                <a:gdLst>
                  <a:gd name="T0" fmla="*/ 1001132368 w 2"/>
                  <a:gd name="T1" fmla="*/ 1024191500 h 5"/>
                  <a:gd name="T2" fmla="*/ 1001132368 w 2"/>
                  <a:gd name="T3" fmla="*/ 1024191500 h 5"/>
                  <a:gd name="T4" fmla="*/ 1001132368 w 2"/>
                  <a:gd name="T5" fmla="*/ 1024191500 h 5"/>
                  <a:gd name="T6" fmla="*/ 1001132368 w 2"/>
                  <a:gd name="T7" fmla="*/ 1024191500 h 5"/>
                  <a:gd name="T8" fmla="*/ 1001132368 w 2"/>
                  <a:gd name="T9" fmla="*/ 0 h 5"/>
                  <a:gd name="T10" fmla="*/ 500566184 w 2"/>
                  <a:gd name="T11" fmla="*/ 0 h 5"/>
                  <a:gd name="T12" fmla="*/ 500566184 w 2"/>
                  <a:gd name="T13" fmla="*/ 256047875 h 5"/>
                  <a:gd name="T14" fmla="*/ 500566184 w 2"/>
                  <a:gd name="T15" fmla="*/ 512095750 h 5"/>
                  <a:gd name="T16" fmla="*/ 1001132368 w 2"/>
                  <a:gd name="T17" fmla="*/ 102419150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5">
                    <a:moveTo>
                      <a:pt x="2" y="4"/>
                    </a:moveTo>
                    <a:lnTo>
                      <a:pt x="2" y="4"/>
                    </a:lnTo>
                    <a:cubicBezTo>
                      <a:pt x="2" y="5"/>
                      <a:pt x="2" y="4"/>
                      <a:pt x="2" y="4"/>
                    </a:cubicBezTo>
                    <a:cubicBezTo>
                      <a:pt x="2" y="1"/>
                      <a:pt x="2" y="0"/>
                      <a:pt x="2" y="0"/>
                    </a:cubicBezTo>
                    <a:cubicBezTo>
                      <a:pt x="2" y="0"/>
                      <a:pt x="1" y="0"/>
                      <a:pt x="1" y="0"/>
                    </a:cubicBezTo>
                    <a:cubicBezTo>
                      <a:pt x="1" y="0"/>
                      <a:pt x="1" y="1"/>
                      <a:pt x="1" y="1"/>
                    </a:cubicBezTo>
                    <a:cubicBezTo>
                      <a:pt x="0" y="1"/>
                      <a:pt x="1" y="2"/>
                      <a:pt x="1" y="2"/>
                    </a:cubicBezTo>
                    <a:cubicBezTo>
                      <a:pt x="1" y="3"/>
                      <a:pt x="2" y="4"/>
                      <a:pt x="2"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84" name="Freeform 157"/>
              <p:cNvSpPr>
                <a:spLocks/>
              </p:cNvSpPr>
              <p:nvPr/>
            </p:nvSpPr>
            <p:spPr bwMode="auto">
              <a:xfrm>
                <a:off x="1922463" y="2593976"/>
                <a:ext cx="1588" cy="3175"/>
              </a:xfrm>
              <a:custGeom>
                <a:avLst/>
                <a:gdLst>
                  <a:gd name="T0" fmla="*/ 500566184 w 2"/>
                  <a:gd name="T1" fmla="*/ 1024191500 h 5"/>
                  <a:gd name="T2" fmla="*/ 500566184 w 2"/>
                  <a:gd name="T3" fmla="*/ 1024191500 h 5"/>
                  <a:gd name="T4" fmla="*/ 1001132368 w 2"/>
                  <a:gd name="T5" fmla="*/ 512095750 h 5"/>
                  <a:gd name="T6" fmla="*/ 1001132368 w 2"/>
                  <a:gd name="T7" fmla="*/ 256047875 h 5"/>
                  <a:gd name="T8" fmla="*/ 500566184 w 2"/>
                  <a:gd name="T9" fmla="*/ 0 h 5"/>
                  <a:gd name="T10" fmla="*/ 500566184 w 2"/>
                  <a:gd name="T11" fmla="*/ 0 h 5"/>
                  <a:gd name="T12" fmla="*/ 0 w 2"/>
                  <a:gd name="T13" fmla="*/ 1024191500 h 5"/>
                  <a:gd name="T14" fmla="*/ 500566184 w 2"/>
                  <a:gd name="T15" fmla="*/ 1024191500 h 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5">
                    <a:moveTo>
                      <a:pt x="1" y="4"/>
                    </a:moveTo>
                    <a:lnTo>
                      <a:pt x="1" y="4"/>
                    </a:lnTo>
                    <a:cubicBezTo>
                      <a:pt x="1" y="4"/>
                      <a:pt x="2" y="3"/>
                      <a:pt x="2" y="2"/>
                    </a:cubicBezTo>
                    <a:cubicBezTo>
                      <a:pt x="2" y="2"/>
                      <a:pt x="2" y="1"/>
                      <a:pt x="2" y="1"/>
                    </a:cubicBezTo>
                    <a:cubicBezTo>
                      <a:pt x="2" y="1"/>
                      <a:pt x="2" y="0"/>
                      <a:pt x="1" y="0"/>
                    </a:cubicBezTo>
                    <a:cubicBezTo>
                      <a:pt x="1" y="0"/>
                      <a:pt x="1" y="0"/>
                      <a:pt x="1" y="0"/>
                    </a:cubicBezTo>
                    <a:cubicBezTo>
                      <a:pt x="1" y="0"/>
                      <a:pt x="0" y="1"/>
                      <a:pt x="0" y="4"/>
                    </a:cubicBezTo>
                    <a:cubicBezTo>
                      <a:pt x="1" y="5"/>
                      <a:pt x="1" y="4"/>
                      <a:pt x="1"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85" name="Freeform 158"/>
              <p:cNvSpPr>
                <a:spLocks/>
              </p:cNvSpPr>
              <p:nvPr/>
            </p:nvSpPr>
            <p:spPr bwMode="auto">
              <a:xfrm>
                <a:off x="1922463" y="2597151"/>
                <a:ext cx="1588" cy="1588"/>
              </a:xfrm>
              <a:custGeom>
                <a:avLst/>
                <a:gdLst>
                  <a:gd name="T0" fmla="*/ 0 w 2"/>
                  <a:gd name="T1" fmla="*/ 0 h 1"/>
                  <a:gd name="T2" fmla="*/ 0 w 2"/>
                  <a:gd name="T3" fmla="*/ 0 h 1"/>
                  <a:gd name="T4" fmla="*/ 0 w 2"/>
                  <a:gd name="T5" fmla="*/ 0 h 1"/>
                  <a:gd name="T6" fmla="*/ 500566184 w 2"/>
                  <a:gd name="T7" fmla="*/ 2147483646 h 1"/>
                  <a:gd name="T8" fmla="*/ 1001132368 w 2"/>
                  <a:gd name="T9" fmla="*/ 0 h 1"/>
                  <a:gd name="T10" fmla="*/ 0 w 2"/>
                  <a:gd name="T11" fmla="*/ 0 h 1"/>
                  <a:gd name="T12" fmla="*/ 0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0" y="0"/>
                    </a:moveTo>
                    <a:lnTo>
                      <a:pt x="0" y="0"/>
                    </a:lnTo>
                    <a:cubicBezTo>
                      <a:pt x="0" y="0"/>
                      <a:pt x="1" y="1"/>
                      <a:pt x="1" y="1"/>
                    </a:cubicBezTo>
                    <a:cubicBezTo>
                      <a:pt x="1" y="1"/>
                      <a:pt x="2" y="1"/>
                      <a:pt x="2" y="0"/>
                    </a:cubicBezTo>
                    <a:lnTo>
                      <a:pt x="0" y="0"/>
                    </a:lnTo>
                    <a:cubicBezTo>
                      <a:pt x="0" y="0"/>
                      <a:pt x="0" y="0"/>
                      <a:pt x="0"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86" name="Freeform 159"/>
              <p:cNvSpPr>
                <a:spLocks/>
              </p:cNvSpPr>
              <p:nvPr/>
            </p:nvSpPr>
            <p:spPr bwMode="auto">
              <a:xfrm>
                <a:off x="1922463" y="2595563"/>
                <a:ext cx="3175" cy="1588"/>
              </a:xfrm>
              <a:custGeom>
                <a:avLst/>
                <a:gdLst>
                  <a:gd name="T0" fmla="*/ 0 w 3"/>
                  <a:gd name="T1" fmla="*/ 1001132368 h 2"/>
                  <a:gd name="T2" fmla="*/ 0 w 3"/>
                  <a:gd name="T3" fmla="*/ 1001132368 h 2"/>
                  <a:gd name="T4" fmla="*/ 0 w 3"/>
                  <a:gd name="T5" fmla="*/ 1001132368 h 2"/>
                  <a:gd name="T6" fmla="*/ 2147483646 w 3"/>
                  <a:gd name="T7" fmla="*/ 1001132368 h 2"/>
                  <a:gd name="T8" fmla="*/ 2147483646 w 3"/>
                  <a:gd name="T9" fmla="*/ 1001132368 h 2"/>
                  <a:gd name="T10" fmla="*/ 2147483646 w 3"/>
                  <a:gd name="T11" fmla="*/ 500566184 h 2"/>
                  <a:gd name="T12" fmla="*/ 2147483646 w 3"/>
                  <a:gd name="T13" fmla="*/ 0 h 2"/>
                  <a:gd name="T14" fmla="*/ 0 w 3"/>
                  <a:gd name="T15" fmla="*/ 1001132368 h 2"/>
                  <a:gd name="T16" fmla="*/ 0 w 3"/>
                  <a:gd name="T17" fmla="*/ 1001132368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2">
                    <a:moveTo>
                      <a:pt x="0" y="2"/>
                    </a:moveTo>
                    <a:lnTo>
                      <a:pt x="0" y="2"/>
                    </a:lnTo>
                    <a:lnTo>
                      <a:pt x="2" y="2"/>
                    </a:lnTo>
                    <a:cubicBezTo>
                      <a:pt x="2" y="2"/>
                      <a:pt x="2" y="2"/>
                      <a:pt x="2" y="2"/>
                    </a:cubicBezTo>
                    <a:cubicBezTo>
                      <a:pt x="2" y="2"/>
                      <a:pt x="3" y="2"/>
                      <a:pt x="3" y="1"/>
                    </a:cubicBezTo>
                    <a:cubicBezTo>
                      <a:pt x="3" y="1"/>
                      <a:pt x="3" y="1"/>
                      <a:pt x="3" y="0"/>
                    </a:cubicBezTo>
                    <a:cubicBezTo>
                      <a:pt x="3" y="0"/>
                      <a:pt x="1" y="1"/>
                      <a:pt x="0" y="2"/>
                    </a:cubicBezTo>
                    <a:cubicBezTo>
                      <a:pt x="0" y="2"/>
                      <a:pt x="0" y="2"/>
                      <a:pt x="0"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87" name="Freeform 160"/>
              <p:cNvSpPr>
                <a:spLocks/>
              </p:cNvSpPr>
              <p:nvPr/>
            </p:nvSpPr>
            <p:spPr bwMode="auto">
              <a:xfrm>
                <a:off x="1922463" y="2593976"/>
                <a:ext cx="3175" cy="3175"/>
              </a:xfrm>
              <a:custGeom>
                <a:avLst/>
                <a:gdLst>
                  <a:gd name="T0" fmla="*/ 0 w 3"/>
                  <a:gd name="T1" fmla="*/ 2000373825 h 4"/>
                  <a:gd name="T2" fmla="*/ 0 w 3"/>
                  <a:gd name="T3" fmla="*/ 2000373825 h 4"/>
                  <a:gd name="T4" fmla="*/ 0 w 3"/>
                  <a:gd name="T5" fmla="*/ 2000373825 h 4"/>
                  <a:gd name="T6" fmla="*/ 2147483646 w 3"/>
                  <a:gd name="T7" fmla="*/ 1000502031 h 4"/>
                  <a:gd name="T8" fmla="*/ 2147483646 w 3"/>
                  <a:gd name="T9" fmla="*/ 500251413 h 4"/>
                  <a:gd name="T10" fmla="*/ 2147483646 w 3"/>
                  <a:gd name="T11" fmla="*/ 0 h 4"/>
                  <a:gd name="T12" fmla="*/ 0 w 3"/>
                  <a:gd name="T13" fmla="*/ 2000373825 h 4"/>
                  <a:gd name="T14" fmla="*/ 0 w 3"/>
                  <a:gd name="T15" fmla="*/ 2000373825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4">
                    <a:moveTo>
                      <a:pt x="0" y="4"/>
                    </a:moveTo>
                    <a:lnTo>
                      <a:pt x="0" y="4"/>
                    </a:lnTo>
                    <a:cubicBezTo>
                      <a:pt x="0" y="4"/>
                      <a:pt x="2" y="3"/>
                      <a:pt x="2" y="2"/>
                    </a:cubicBezTo>
                    <a:cubicBezTo>
                      <a:pt x="2" y="2"/>
                      <a:pt x="2" y="2"/>
                      <a:pt x="3" y="1"/>
                    </a:cubicBezTo>
                    <a:cubicBezTo>
                      <a:pt x="3" y="1"/>
                      <a:pt x="2" y="0"/>
                      <a:pt x="2" y="0"/>
                    </a:cubicBezTo>
                    <a:cubicBezTo>
                      <a:pt x="2" y="0"/>
                      <a:pt x="1" y="2"/>
                      <a:pt x="0" y="4"/>
                    </a:cubicBezTo>
                    <a:cubicBezTo>
                      <a:pt x="0" y="4"/>
                      <a:pt x="0" y="4"/>
                      <a:pt x="0"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88" name="Freeform 161"/>
              <p:cNvSpPr>
                <a:spLocks/>
              </p:cNvSpPr>
              <p:nvPr/>
            </p:nvSpPr>
            <p:spPr bwMode="auto">
              <a:xfrm>
                <a:off x="1927225" y="2649538"/>
                <a:ext cx="1588" cy="3175"/>
              </a:xfrm>
              <a:custGeom>
                <a:avLst/>
                <a:gdLst>
                  <a:gd name="T0" fmla="*/ 0 w 2"/>
                  <a:gd name="T1" fmla="*/ 2147483646 h 3"/>
                  <a:gd name="T2" fmla="*/ 0 w 2"/>
                  <a:gd name="T3" fmla="*/ 2147483646 h 3"/>
                  <a:gd name="T4" fmla="*/ 500566184 w 2"/>
                  <a:gd name="T5" fmla="*/ 2147483646 h 3"/>
                  <a:gd name="T6" fmla="*/ 500566184 w 2"/>
                  <a:gd name="T7" fmla="*/ 2147483646 h 3"/>
                  <a:gd name="T8" fmla="*/ 1001132368 w 2"/>
                  <a:gd name="T9" fmla="*/ 2147483646 h 3"/>
                  <a:gd name="T10" fmla="*/ 1001132368 w 2"/>
                  <a:gd name="T11" fmla="*/ 0 h 3"/>
                  <a:gd name="T12" fmla="*/ 500566184 w 2"/>
                  <a:gd name="T13" fmla="*/ 0 h 3"/>
                  <a:gd name="T14" fmla="*/ 500566184 w 2"/>
                  <a:gd name="T15" fmla="*/ 1185033825 h 3"/>
                  <a:gd name="T16" fmla="*/ 0 w 2"/>
                  <a:gd name="T17" fmla="*/ 1185033825 h 3"/>
                  <a:gd name="T18" fmla="*/ 0 w 2"/>
                  <a:gd name="T19" fmla="*/ 0 h 3"/>
                  <a:gd name="T20" fmla="*/ 0 w 2"/>
                  <a:gd name="T21" fmla="*/ 0 h 3"/>
                  <a:gd name="T22" fmla="*/ 0 w 2"/>
                  <a:gd name="T23" fmla="*/ 2147483646 h 3"/>
                  <a:gd name="T24" fmla="*/ 0 w 2"/>
                  <a:gd name="T25" fmla="*/ 2147483646 h 3"/>
                  <a:gd name="T26" fmla="*/ 0 w 2"/>
                  <a:gd name="T27" fmla="*/ 2147483646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 h="3">
                    <a:moveTo>
                      <a:pt x="0" y="2"/>
                    </a:moveTo>
                    <a:lnTo>
                      <a:pt x="0" y="2"/>
                    </a:lnTo>
                    <a:lnTo>
                      <a:pt x="1" y="2"/>
                    </a:lnTo>
                    <a:lnTo>
                      <a:pt x="1" y="3"/>
                    </a:lnTo>
                    <a:lnTo>
                      <a:pt x="2" y="3"/>
                    </a:lnTo>
                    <a:lnTo>
                      <a:pt x="2" y="0"/>
                    </a:lnTo>
                    <a:lnTo>
                      <a:pt x="1" y="0"/>
                    </a:lnTo>
                    <a:lnTo>
                      <a:pt x="1" y="1"/>
                    </a:lnTo>
                    <a:lnTo>
                      <a:pt x="0" y="1"/>
                    </a:lnTo>
                    <a:lnTo>
                      <a:pt x="0" y="0"/>
                    </a:lnTo>
                    <a:lnTo>
                      <a:pt x="0" y="3"/>
                    </a:lnTo>
                    <a:lnTo>
                      <a:pt x="0" y="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89" name="Freeform 162"/>
              <p:cNvSpPr>
                <a:spLocks/>
              </p:cNvSpPr>
              <p:nvPr/>
            </p:nvSpPr>
            <p:spPr bwMode="auto">
              <a:xfrm>
                <a:off x="1928813" y="2649538"/>
                <a:ext cx="3175" cy="3175"/>
              </a:xfrm>
              <a:custGeom>
                <a:avLst/>
                <a:gdLst>
                  <a:gd name="T0" fmla="*/ 2147483646 w 3"/>
                  <a:gd name="T1" fmla="*/ 2147483646 h 3"/>
                  <a:gd name="T2" fmla="*/ 2147483646 w 3"/>
                  <a:gd name="T3" fmla="*/ 2147483646 h 3"/>
                  <a:gd name="T4" fmla="*/ 2147483646 w 3"/>
                  <a:gd name="T5" fmla="*/ 2147483646 h 3"/>
                  <a:gd name="T6" fmla="*/ 2147483646 w 3"/>
                  <a:gd name="T7" fmla="*/ 2147483646 h 3"/>
                  <a:gd name="T8" fmla="*/ 2147483646 w 3"/>
                  <a:gd name="T9" fmla="*/ 0 h 3"/>
                  <a:gd name="T10" fmla="*/ 2147483646 w 3"/>
                  <a:gd name="T11" fmla="*/ 0 h 3"/>
                  <a:gd name="T12" fmla="*/ 2147483646 w 3"/>
                  <a:gd name="T13" fmla="*/ 2147483646 h 3"/>
                  <a:gd name="T14" fmla="*/ 2147483646 w 3"/>
                  <a:gd name="T15" fmla="*/ 2147483646 h 3"/>
                  <a:gd name="T16" fmla="*/ 1185033825 w 3"/>
                  <a:gd name="T17" fmla="*/ 2147483646 h 3"/>
                  <a:gd name="T18" fmla="*/ 1185033825 w 3"/>
                  <a:gd name="T19" fmla="*/ 0 h 3"/>
                  <a:gd name="T20" fmla="*/ 0 w 3"/>
                  <a:gd name="T21" fmla="*/ 0 h 3"/>
                  <a:gd name="T22" fmla="*/ 0 w 3"/>
                  <a:gd name="T23" fmla="*/ 2147483646 h 3"/>
                  <a:gd name="T24" fmla="*/ 1185033825 w 3"/>
                  <a:gd name="T25" fmla="*/ 2147483646 h 3"/>
                  <a:gd name="T26" fmla="*/ 2147483646 w 3"/>
                  <a:gd name="T27" fmla="*/ 2147483646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3">
                    <a:moveTo>
                      <a:pt x="2" y="3"/>
                    </a:moveTo>
                    <a:lnTo>
                      <a:pt x="2" y="3"/>
                    </a:lnTo>
                    <a:cubicBezTo>
                      <a:pt x="2" y="3"/>
                      <a:pt x="2" y="2"/>
                      <a:pt x="3" y="2"/>
                    </a:cubicBezTo>
                    <a:cubicBezTo>
                      <a:pt x="3" y="2"/>
                      <a:pt x="3" y="2"/>
                      <a:pt x="3" y="2"/>
                    </a:cubicBezTo>
                    <a:lnTo>
                      <a:pt x="3" y="0"/>
                    </a:lnTo>
                    <a:lnTo>
                      <a:pt x="2" y="0"/>
                    </a:lnTo>
                    <a:lnTo>
                      <a:pt x="2" y="2"/>
                    </a:lnTo>
                    <a:cubicBezTo>
                      <a:pt x="2" y="2"/>
                      <a:pt x="2" y="2"/>
                      <a:pt x="2" y="2"/>
                    </a:cubicBezTo>
                    <a:cubicBezTo>
                      <a:pt x="1" y="2"/>
                      <a:pt x="1" y="2"/>
                      <a:pt x="1" y="2"/>
                    </a:cubicBezTo>
                    <a:lnTo>
                      <a:pt x="1" y="0"/>
                    </a:lnTo>
                    <a:lnTo>
                      <a:pt x="0" y="0"/>
                    </a:lnTo>
                    <a:lnTo>
                      <a:pt x="0" y="2"/>
                    </a:lnTo>
                    <a:cubicBezTo>
                      <a:pt x="0" y="2"/>
                      <a:pt x="0" y="2"/>
                      <a:pt x="1" y="2"/>
                    </a:cubicBezTo>
                    <a:cubicBezTo>
                      <a:pt x="1" y="2"/>
                      <a:pt x="1" y="3"/>
                      <a:pt x="2" y="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90" name="Freeform 163"/>
              <p:cNvSpPr>
                <a:spLocks noEditPoints="1"/>
              </p:cNvSpPr>
              <p:nvPr/>
            </p:nvSpPr>
            <p:spPr bwMode="auto">
              <a:xfrm>
                <a:off x="1931988" y="2649538"/>
                <a:ext cx="1588" cy="3175"/>
              </a:xfrm>
              <a:custGeom>
                <a:avLst/>
                <a:gdLst>
                  <a:gd name="T0" fmla="*/ 148222332 w 3"/>
                  <a:gd name="T1" fmla="*/ 1185033825 h 3"/>
                  <a:gd name="T2" fmla="*/ 148222332 w 3"/>
                  <a:gd name="T3" fmla="*/ 1185033825 h 3"/>
                  <a:gd name="T4" fmla="*/ 296725211 w 3"/>
                  <a:gd name="T5" fmla="*/ 2147483646 h 3"/>
                  <a:gd name="T6" fmla="*/ 148222332 w 3"/>
                  <a:gd name="T7" fmla="*/ 2147483646 h 3"/>
                  <a:gd name="T8" fmla="*/ 148222332 w 3"/>
                  <a:gd name="T9" fmla="*/ 1185033825 h 3"/>
                  <a:gd name="T10" fmla="*/ 148222332 w 3"/>
                  <a:gd name="T11" fmla="*/ 2147483646 h 3"/>
                  <a:gd name="T12" fmla="*/ 148222332 w 3"/>
                  <a:gd name="T13" fmla="*/ 2147483646 h 3"/>
                  <a:gd name="T14" fmla="*/ 296725211 w 3"/>
                  <a:gd name="T15" fmla="*/ 2147483646 h 3"/>
                  <a:gd name="T16" fmla="*/ 296725211 w 3"/>
                  <a:gd name="T17" fmla="*/ 2147483646 h 3"/>
                  <a:gd name="T18" fmla="*/ 444947543 w 3"/>
                  <a:gd name="T19" fmla="*/ 2147483646 h 3"/>
                  <a:gd name="T20" fmla="*/ 296725211 w 3"/>
                  <a:gd name="T21" fmla="*/ 0 h 3"/>
                  <a:gd name="T22" fmla="*/ 148222332 w 3"/>
                  <a:gd name="T23" fmla="*/ 0 h 3"/>
                  <a:gd name="T24" fmla="*/ 0 w 3"/>
                  <a:gd name="T25" fmla="*/ 2147483646 h 3"/>
                  <a:gd name="T26" fmla="*/ 0 w 3"/>
                  <a:gd name="T27" fmla="*/ 2147483646 h 3"/>
                  <a:gd name="T28" fmla="*/ 148222332 w 3"/>
                  <a:gd name="T29" fmla="*/ 2147483646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 h="3">
                    <a:moveTo>
                      <a:pt x="1" y="1"/>
                    </a:moveTo>
                    <a:lnTo>
                      <a:pt x="1" y="1"/>
                    </a:lnTo>
                    <a:lnTo>
                      <a:pt x="2" y="2"/>
                    </a:lnTo>
                    <a:lnTo>
                      <a:pt x="1" y="2"/>
                    </a:lnTo>
                    <a:lnTo>
                      <a:pt x="1" y="1"/>
                    </a:lnTo>
                    <a:close/>
                    <a:moveTo>
                      <a:pt x="1" y="2"/>
                    </a:moveTo>
                    <a:lnTo>
                      <a:pt x="1" y="2"/>
                    </a:lnTo>
                    <a:lnTo>
                      <a:pt x="2" y="2"/>
                    </a:lnTo>
                    <a:lnTo>
                      <a:pt x="2" y="3"/>
                    </a:lnTo>
                    <a:lnTo>
                      <a:pt x="3" y="3"/>
                    </a:lnTo>
                    <a:lnTo>
                      <a:pt x="2" y="0"/>
                    </a:lnTo>
                    <a:lnTo>
                      <a:pt x="1" y="0"/>
                    </a:lnTo>
                    <a:lnTo>
                      <a:pt x="0" y="3"/>
                    </a:lnTo>
                    <a:lnTo>
                      <a:pt x="1" y="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91" name="Freeform 164"/>
              <p:cNvSpPr>
                <a:spLocks/>
              </p:cNvSpPr>
              <p:nvPr/>
            </p:nvSpPr>
            <p:spPr bwMode="auto">
              <a:xfrm>
                <a:off x="1933575" y="2649538"/>
                <a:ext cx="3175" cy="3175"/>
              </a:xfrm>
              <a:custGeom>
                <a:avLst/>
                <a:gdLst>
                  <a:gd name="T0" fmla="*/ 1000502031 w 4"/>
                  <a:gd name="T1" fmla="*/ 2147483646 h 3"/>
                  <a:gd name="T2" fmla="*/ 1000502031 w 4"/>
                  <a:gd name="T3" fmla="*/ 2147483646 h 3"/>
                  <a:gd name="T4" fmla="*/ 1000502031 w 4"/>
                  <a:gd name="T5" fmla="*/ 1185033825 h 3"/>
                  <a:gd name="T6" fmla="*/ 1500123206 w 4"/>
                  <a:gd name="T7" fmla="*/ 2147483646 h 3"/>
                  <a:gd name="T8" fmla="*/ 2000373825 w 4"/>
                  <a:gd name="T9" fmla="*/ 2147483646 h 3"/>
                  <a:gd name="T10" fmla="*/ 2000373825 w 4"/>
                  <a:gd name="T11" fmla="*/ 0 h 3"/>
                  <a:gd name="T12" fmla="*/ 2000373825 w 4"/>
                  <a:gd name="T13" fmla="*/ 0 h 3"/>
                  <a:gd name="T14" fmla="*/ 1500123206 w 4"/>
                  <a:gd name="T15" fmla="*/ 2147483646 h 3"/>
                  <a:gd name="T16" fmla="*/ 1500123206 w 4"/>
                  <a:gd name="T17" fmla="*/ 0 h 3"/>
                  <a:gd name="T18" fmla="*/ 1000502031 w 4"/>
                  <a:gd name="T19" fmla="*/ 0 h 3"/>
                  <a:gd name="T20" fmla="*/ 1000502031 w 4"/>
                  <a:gd name="T21" fmla="*/ 2147483646 h 3"/>
                  <a:gd name="T22" fmla="*/ 500251413 w 4"/>
                  <a:gd name="T23" fmla="*/ 0 h 3"/>
                  <a:gd name="T24" fmla="*/ 0 w 4"/>
                  <a:gd name="T25" fmla="*/ 0 h 3"/>
                  <a:gd name="T26" fmla="*/ 500251413 w 4"/>
                  <a:gd name="T27" fmla="*/ 2147483646 h 3"/>
                  <a:gd name="T28" fmla="*/ 1000502031 w 4"/>
                  <a:gd name="T29" fmla="*/ 2147483646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 h="3">
                    <a:moveTo>
                      <a:pt x="2" y="3"/>
                    </a:moveTo>
                    <a:lnTo>
                      <a:pt x="2" y="3"/>
                    </a:lnTo>
                    <a:lnTo>
                      <a:pt x="2" y="1"/>
                    </a:lnTo>
                    <a:lnTo>
                      <a:pt x="3" y="3"/>
                    </a:lnTo>
                    <a:lnTo>
                      <a:pt x="4" y="3"/>
                    </a:lnTo>
                    <a:lnTo>
                      <a:pt x="4" y="0"/>
                    </a:lnTo>
                    <a:lnTo>
                      <a:pt x="3" y="2"/>
                    </a:lnTo>
                    <a:lnTo>
                      <a:pt x="3" y="0"/>
                    </a:lnTo>
                    <a:lnTo>
                      <a:pt x="2" y="0"/>
                    </a:lnTo>
                    <a:lnTo>
                      <a:pt x="2" y="2"/>
                    </a:lnTo>
                    <a:lnTo>
                      <a:pt x="1" y="0"/>
                    </a:lnTo>
                    <a:lnTo>
                      <a:pt x="0" y="0"/>
                    </a:lnTo>
                    <a:lnTo>
                      <a:pt x="1" y="3"/>
                    </a:lnTo>
                    <a:lnTo>
                      <a:pt x="2" y="3"/>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92" name="Freeform 165"/>
              <p:cNvSpPr>
                <a:spLocks/>
              </p:cNvSpPr>
              <p:nvPr/>
            </p:nvSpPr>
            <p:spPr bwMode="auto">
              <a:xfrm>
                <a:off x="1938338" y="2649538"/>
                <a:ext cx="1588" cy="3175"/>
              </a:xfrm>
              <a:custGeom>
                <a:avLst/>
                <a:gdLst>
                  <a:gd name="T0" fmla="*/ 500566184 w 2"/>
                  <a:gd name="T1" fmla="*/ 2147483646 h 3"/>
                  <a:gd name="T2" fmla="*/ 500566184 w 2"/>
                  <a:gd name="T3" fmla="*/ 2147483646 h 3"/>
                  <a:gd name="T4" fmla="*/ 1001132368 w 2"/>
                  <a:gd name="T5" fmla="*/ 2147483646 h 3"/>
                  <a:gd name="T6" fmla="*/ 1001132368 w 2"/>
                  <a:gd name="T7" fmla="*/ 2147483646 h 3"/>
                  <a:gd name="T8" fmla="*/ 500566184 w 2"/>
                  <a:gd name="T9" fmla="*/ 2147483646 h 3"/>
                  <a:gd name="T10" fmla="*/ 0 w 2"/>
                  <a:gd name="T11" fmla="*/ 2147483646 h 3"/>
                  <a:gd name="T12" fmla="*/ 1001132368 w 2"/>
                  <a:gd name="T13" fmla="*/ 2147483646 h 3"/>
                  <a:gd name="T14" fmla="*/ 1001132368 w 2"/>
                  <a:gd name="T15" fmla="*/ 1185033825 h 3"/>
                  <a:gd name="T16" fmla="*/ 0 w 2"/>
                  <a:gd name="T17" fmla="*/ 1185033825 h 3"/>
                  <a:gd name="T18" fmla="*/ 500566184 w 2"/>
                  <a:gd name="T19" fmla="*/ 1185033825 h 3"/>
                  <a:gd name="T20" fmla="*/ 1001132368 w 2"/>
                  <a:gd name="T21" fmla="*/ 1185033825 h 3"/>
                  <a:gd name="T22" fmla="*/ 1001132368 w 2"/>
                  <a:gd name="T23" fmla="*/ 0 h 3"/>
                  <a:gd name="T24" fmla="*/ 500566184 w 2"/>
                  <a:gd name="T25" fmla="*/ 0 h 3"/>
                  <a:gd name="T26" fmla="*/ 0 w 2"/>
                  <a:gd name="T27" fmla="*/ 1185033825 h 3"/>
                  <a:gd name="T28" fmla="*/ 0 w 2"/>
                  <a:gd name="T29" fmla="*/ 2147483646 h 3"/>
                  <a:gd name="T30" fmla="*/ 500566184 w 2"/>
                  <a:gd name="T31" fmla="*/ 2147483646 h 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 h="3">
                    <a:moveTo>
                      <a:pt x="1" y="3"/>
                    </a:moveTo>
                    <a:lnTo>
                      <a:pt x="1" y="3"/>
                    </a:lnTo>
                    <a:lnTo>
                      <a:pt x="2" y="3"/>
                    </a:lnTo>
                    <a:lnTo>
                      <a:pt x="2" y="2"/>
                    </a:lnTo>
                    <a:lnTo>
                      <a:pt x="1" y="2"/>
                    </a:lnTo>
                    <a:cubicBezTo>
                      <a:pt x="0" y="2"/>
                      <a:pt x="0" y="2"/>
                      <a:pt x="0" y="2"/>
                    </a:cubicBezTo>
                    <a:lnTo>
                      <a:pt x="2" y="2"/>
                    </a:lnTo>
                    <a:lnTo>
                      <a:pt x="2" y="1"/>
                    </a:lnTo>
                    <a:lnTo>
                      <a:pt x="0" y="1"/>
                    </a:lnTo>
                    <a:cubicBezTo>
                      <a:pt x="0" y="1"/>
                      <a:pt x="0" y="1"/>
                      <a:pt x="1" y="1"/>
                    </a:cubicBezTo>
                    <a:lnTo>
                      <a:pt x="2" y="1"/>
                    </a:lnTo>
                    <a:lnTo>
                      <a:pt x="2" y="0"/>
                    </a:lnTo>
                    <a:lnTo>
                      <a:pt x="1" y="0"/>
                    </a:lnTo>
                    <a:cubicBezTo>
                      <a:pt x="0" y="0"/>
                      <a:pt x="0" y="1"/>
                      <a:pt x="0" y="1"/>
                    </a:cubicBezTo>
                    <a:cubicBezTo>
                      <a:pt x="0" y="2"/>
                      <a:pt x="0" y="2"/>
                      <a:pt x="0" y="2"/>
                    </a:cubicBezTo>
                    <a:cubicBezTo>
                      <a:pt x="0" y="3"/>
                      <a:pt x="0" y="3"/>
                      <a:pt x="1" y="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93" name="Freeform 166"/>
              <p:cNvSpPr>
                <a:spLocks/>
              </p:cNvSpPr>
              <p:nvPr/>
            </p:nvSpPr>
            <p:spPr bwMode="auto">
              <a:xfrm>
                <a:off x="1939925" y="2649538"/>
                <a:ext cx="0" cy="3175"/>
              </a:xfrm>
              <a:custGeom>
                <a:avLst/>
                <a:gdLst>
                  <a:gd name="T0" fmla="*/ 1 w 1"/>
                  <a:gd name="T1" fmla="*/ 0 h 3"/>
                  <a:gd name="T2" fmla="*/ 1 w 1"/>
                  <a:gd name="T3" fmla="*/ 0 h 3"/>
                  <a:gd name="T4" fmla="*/ 0 w 1"/>
                  <a:gd name="T5" fmla="*/ 0 h 3"/>
                  <a:gd name="T6" fmla="*/ 0 w 1"/>
                  <a:gd name="T7" fmla="*/ 2147483646 h 3"/>
                  <a:gd name="T8" fmla="*/ 1 w 1"/>
                  <a:gd name="T9" fmla="*/ 2147483646 h 3"/>
                  <a:gd name="T10" fmla="*/ 1 w 1"/>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3">
                    <a:moveTo>
                      <a:pt x="1" y="0"/>
                    </a:moveTo>
                    <a:lnTo>
                      <a:pt x="1" y="0"/>
                    </a:lnTo>
                    <a:lnTo>
                      <a:pt x="0" y="0"/>
                    </a:lnTo>
                    <a:lnTo>
                      <a:pt x="0" y="3"/>
                    </a:lnTo>
                    <a:lnTo>
                      <a:pt x="1" y="3"/>
                    </a:lnTo>
                    <a:lnTo>
                      <a:pt x="1"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94" name="Freeform 167"/>
              <p:cNvSpPr>
                <a:spLocks/>
              </p:cNvSpPr>
              <p:nvPr/>
            </p:nvSpPr>
            <p:spPr bwMode="auto">
              <a:xfrm>
                <a:off x="1919288" y="2647951"/>
                <a:ext cx="3175" cy="3175"/>
              </a:xfrm>
              <a:custGeom>
                <a:avLst/>
                <a:gdLst>
                  <a:gd name="T0" fmla="*/ 2147483646 w 3"/>
                  <a:gd name="T1" fmla="*/ 2147483646 h 3"/>
                  <a:gd name="T2" fmla="*/ 2147483646 w 3"/>
                  <a:gd name="T3" fmla="*/ 2147483646 h 3"/>
                  <a:gd name="T4" fmla="*/ 2147483646 w 3"/>
                  <a:gd name="T5" fmla="*/ 2147483646 h 3"/>
                  <a:gd name="T6" fmla="*/ 2147483646 w 3"/>
                  <a:gd name="T7" fmla="*/ 2147483646 h 3"/>
                  <a:gd name="T8" fmla="*/ 1185033825 w 3"/>
                  <a:gd name="T9" fmla="*/ 0 h 3"/>
                  <a:gd name="T10" fmla="*/ 0 w 3"/>
                  <a:gd name="T11" fmla="*/ 1185033825 h 3"/>
                  <a:gd name="T12" fmla="*/ 0 w 3"/>
                  <a:gd name="T13" fmla="*/ 2147483646 h 3"/>
                  <a:gd name="T14" fmla="*/ 2147483646 w 3"/>
                  <a:gd name="T15" fmla="*/ 2147483646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3">
                    <a:moveTo>
                      <a:pt x="3" y="3"/>
                    </a:moveTo>
                    <a:lnTo>
                      <a:pt x="3" y="3"/>
                    </a:lnTo>
                    <a:cubicBezTo>
                      <a:pt x="3" y="3"/>
                      <a:pt x="3" y="3"/>
                      <a:pt x="3" y="3"/>
                    </a:cubicBezTo>
                    <a:cubicBezTo>
                      <a:pt x="3" y="3"/>
                      <a:pt x="3" y="3"/>
                      <a:pt x="3" y="3"/>
                    </a:cubicBezTo>
                    <a:cubicBezTo>
                      <a:pt x="2" y="1"/>
                      <a:pt x="1" y="0"/>
                      <a:pt x="1" y="0"/>
                    </a:cubicBezTo>
                    <a:cubicBezTo>
                      <a:pt x="1" y="0"/>
                      <a:pt x="0" y="0"/>
                      <a:pt x="0" y="1"/>
                    </a:cubicBezTo>
                    <a:cubicBezTo>
                      <a:pt x="0" y="2"/>
                      <a:pt x="0" y="2"/>
                      <a:pt x="0" y="2"/>
                    </a:cubicBezTo>
                    <a:cubicBezTo>
                      <a:pt x="1" y="2"/>
                      <a:pt x="2" y="3"/>
                      <a:pt x="3" y="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95" name="Freeform 168"/>
              <p:cNvSpPr>
                <a:spLocks/>
              </p:cNvSpPr>
              <p:nvPr/>
            </p:nvSpPr>
            <p:spPr bwMode="auto">
              <a:xfrm>
                <a:off x="1919288" y="2652713"/>
                <a:ext cx="3175" cy="0"/>
              </a:xfrm>
              <a:custGeom>
                <a:avLst/>
                <a:gdLst>
                  <a:gd name="T0" fmla="*/ 0 w 3"/>
                  <a:gd name="T1" fmla="*/ 0 h 1"/>
                  <a:gd name="T2" fmla="*/ 0 w 3"/>
                  <a:gd name="T3" fmla="*/ 0 h 1"/>
                  <a:gd name="T4" fmla="*/ 1185033825 w 3"/>
                  <a:gd name="T5" fmla="*/ 0 h 1"/>
                  <a:gd name="T6" fmla="*/ 2147483646 w 3"/>
                  <a:gd name="T7" fmla="*/ 0 h 1"/>
                  <a:gd name="T8" fmla="*/ 2147483646 w 3"/>
                  <a:gd name="T9" fmla="*/ 0 h 1"/>
                  <a:gd name="T10" fmla="*/ 2147483646 w 3"/>
                  <a:gd name="T11" fmla="*/ 0 h 1"/>
                  <a:gd name="T12" fmla="*/ 0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0" y="0"/>
                    </a:moveTo>
                    <a:lnTo>
                      <a:pt x="0" y="0"/>
                    </a:lnTo>
                    <a:cubicBezTo>
                      <a:pt x="0" y="0"/>
                      <a:pt x="1" y="1"/>
                      <a:pt x="1" y="0"/>
                    </a:cubicBezTo>
                    <a:cubicBezTo>
                      <a:pt x="2" y="0"/>
                      <a:pt x="2" y="0"/>
                      <a:pt x="3" y="0"/>
                    </a:cubicBezTo>
                    <a:cubicBezTo>
                      <a:pt x="3" y="0"/>
                      <a:pt x="3" y="0"/>
                      <a:pt x="3" y="0"/>
                    </a:cubicBezTo>
                    <a:lnTo>
                      <a:pt x="0"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96" name="Freeform 169"/>
              <p:cNvSpPr>
                <a:spLocks/>
              </p:cNvSpPr>
              <p:nvPr/>
            </p:nvSpPr>
            <p:spPr bwMode="auto">
              <a:xfrm>
                <a:off x="1919288" y="2651126"/>
                <a:ext cx="3175" cy="1588"/>
              </a:xfrm>
              <a:custGeom>
                <a:avLst/>
                <a:gdLst>
                  <a:gd name="T0" fmla="*/ 500251413 w 4"/>
                  <a:gd name="T1" fmla="*/ 500566184 h 2"/>
                  <a:gd name="T2" fmla="*/ 500251413 w 4"/>
                  <a:gd name="T3" fmla="*/ 500566184 h 2"/>
                  <a:gd name="T4" fmla="*/ 500251413 w 4"/>
                  <a:gd name="T5" fmla="*/ 500566184 h 2"/>
                  <a:gd name="T6" fmla="*/ 1000502031 w 4"/>
                  <a:gd name="T7" fmla="*/ 1001132368 h 2"/>
                  <a:gd name="T8" fmla="*/ 2000373825 w 4"/>
                  <a:gd name="T9" fmla="*/ 1001132368 h 2"/>
                  <a:gd name="T10" fmla="*/ 2000373825 w 4"/>
                  <a:gd name="T11" fmla="*/ 1001132368 h 2"/>
                  <a:gd name="T12" fmla="*/ 2000373825 w 4"/>
                  <a:gd name="T13" fmla="*/ 500566184 h 2"/>
                  <a:gd name="T14" fmla="*/ 500251413 w 4"/>
                  <a:gd name="T15" fmla="*/ 0 h 2"/>
                  <a:gd name="T16" fmla="*/ 500251413 w 4"/>
                  <a:gd name="T17" fmla="*/ 500566184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2">
                    <a:moveTo>
                      <a:pt x="1" y="1"/>
                    </a:moveTo>
                    <a:lnTo>
                      <a:pt x="1" y="1"/>
                    </a:lnTo>
                    <a:cubicBezTo>
                      <a:pt x="1" y="1"/>
                      <a:pt x="1" y="1"/>
                      <a:pt x="1" y="1"/>
                    </a:cubicBezTo>
                    <a:cubicBezTo>
                      <a:pt x="2" y="2"/>
                      <a:pt x="2" y="2"/>
                      <a:pt x="2" y="2"/>
                    </a:cubicBezTo>
                    <a:lnTo>
                      <a:pt x="4" y="2"/>
                    </a:lnTo>
                    <a:lnTo>
                      <a:pt x="4" y="1"/>
                    </a:lnTo>
                    <a:cubicBezTo>
                      <a:pt x="3" y="1"/>
                      <a:pt x="1" y="0"/>
                      <a:pt x="1" y="0"/>
                    </a:cubicBezTo>
                    <a:cubicBezTo>
                      <a:pt x="0" y="0"/>
                      <a:pt x="1" y="1"/>
                      <a:pt x="1" y="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97" name="Freeform 170"/>
              <p:cNvSpPr>
                <a:spLocks/>
              </p:cNvSpPr>
              <p:nvPr/>
            </p:nvSpPr>
            <p:spPr bwMode="auto">
              <a:xfrm>
                <a:off x="1920875" y="2647951"/>
                <a:ext cx="1588" cy="3175"/>
              </a:xfrm>
              <a:custGeom>
                <a:avLst/>
                <a:gdLst>
                  <a:gd name="T0" fmla="*/ 1001132368 w 2"/>
                  <a:gd name="T1" fmla="*/ 2000373825 h 4"/>
                  <a:gd name="T2" fmla="*/ 1001132368 w 2"/>
                  <a:gd name="T3" fmla="*/ 2000373825 h 4"/>
                  <a:gd name="T4" fmla="*/ 1001132368 w 2"/>
                  <a:gd name="T5" fmla="*/ 2000373825 h 4"/>
                  <a:gd name="T6" fmla="*/ 1001132368 w 2"/>
                  <a:gd name="T7" fmla="*/ 2000373825 h 4"/>
                  <a:gd name="T8" fmla="*/ 1001132368 w 2"/>
                  <a:gd name="T9" fmla="*/ 0 h 4"/>
                  <a:gd name="T10" fmla="*/ 500566184 w 2"/>
                  <a:gd name="T11" fmla="*/ 0 h 4"/>
                  <a:gd name="T12" fmla="*/ 500566184 w 2"/>
                  <a:gd name="T13" fmla="*/ 500251413 h 4"/>
                  <a:gd name="T14" fmla="*/ 500566184 w 2"/>
                  <a:gd name="T15" fmla="*/ 500251413 h 4"/>
                  <a:gd name="T16" fmla="*/ 1001132368 w 2"/>
                  <a:gd name="T17" fmla="*/ 2000373825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4">
                    <a:moveTo>
                      <a:pt x="2" y="4"/>
                    </a:moveTo>
                    <a:lnTo>
                      <a:pt x="2" y="4"/>
                    </a:lnTo>
                    <a:cubicBezTo>
                      <a:pt x="2" y="4"/>
                      <a:pt x="2" y="4"/>
                      <a:pt x="2" y="4"/>
                    </a:cubicBezTo>
                    <a:cubicBezTo>
                      <a:pt x="2" y="1"/>
                      <a:pt x="2" y="0"/>
                      <a:pt x="2" y="0"/>
                    </a:cubicBezTo>
                    <a:cubicBezTo>
                      <a:pt x="2" y="0"/>
                      <a:pt x="1" y="0"/>
                      <a:pt x="1" y="0"/>
                    </a:cubicBezTo>
                    <a:cubicBezTo>
                      <a:pt x="1" y="0"/>
                      <a:pt x="1" y="1"/>
                      <a:pt x="1" y="1"/>
                    </a:cubicBezTo>
                    <a:cubicBezTo>
                      <a:pt x="0" y="1"/>
                      <a:pt x="1" y="1"/>
                      <a:pt x="1" y="1"/>
                    </a:cubicBezTo>
                    <a:cubicBezTo>
                      <a:pt x="1" y="2"/>
                      <a:pt x="2" y="4"/>
                      <a:pt x="2"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98" name="Freeform 171"/>
              <p:cNvSpPr>
                <a:spLocks/>
              </p:cNvSpPr>
              <p:nvPr/>
            </p:nvSpPr>
            <p:spPr bwMode="auto">
              <a:xfrm>
                <a:off x="1922463" y="2647951"/>
                <a:ext cx="1588" cy="3175"/>
              </a:xfrm>
              <a:custGeom>
                <a:avLst/>
                <a:gdLst>
                  <a:gd name="T0" fmla="*/ 0 w 2"/>
                  <a:gd name="T1" fmla="*/ 2000373825 h 4"/>
                  <a:gd name="T2" fmla="*/ 0 w 2"/>
                  <a:gd name="T3" fmla="*/ 2000373825 h 4"/>
                  <a:gd name="T4" fmla="*/ 500566184 w 2"/>
                  <a:gd name="T5" fmla="*/ 2000373825 h 4"/>
                  <a:gd name="T6" fmla="*/ 1001132368 w 2"/>
                  <a:gd name="T7" fmla="*/ 500251413 h 4"/>
                  <a:gd name="T8" fmla="*/ 1001132368 w 2"/>
                  <a:gd name="T9" fmla="*/ 500251413 h 4"/>
                  <a:gd name="T10" fmla="*/ 500566184 w 2"/>
                  <a:gd name="T11" fmla="*/ 0 h 4"/>
                  <a:gd name="T12" fmla="*/ 500566184 w 2"/>
                  <a:gd name="T13" fmla="*/ 0 h 4"/>
                  <a:gd name="T14" fmla="*/ 0 w 2"/>
                  <a:gd name="T15" fmla="*/ 2000373825 h 4"/>
                  <a:gd name="T16" fmla="*/ 0 w 2"/>
                  <a:gd name="T17" fmla="*/ 2000373825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4">
                    <a:moveTo>
                      <a:pt x="0" y="4"/>
                    </a:moveTo>
                    <a:lnTo>
                      <a:pt x="0" y="4"/>
                    </a:lnTo>
                    <a:cubicBezTo>
                      <a:pt x="1" y="4"/>
                      <a:pt x="1" y="4"/>
                      <a:pt x="1" y="4"/>
                    </a:cubicBezTo>
                    <a:cubicBezTo>
                      <a:pt x="1" y="4"/>
                      <a:pt x="2" y="2"/>
                      <a:pt x="2" y="1"/>
                    </a:cubicBezTo>
                    <a:cubicBezTo>
                      <a:pt x="2" y="1"/>
                      <a:pt x="2" y="1"/>
                      <a:pt x="2" y="1"/>
                    </a:cubicBezTo>
                    <a:cubicBezTo>
                      <a:pt x="2" y="1"/>
                      <a:pt x="2" y="0"/>
                      <a:pt x="1" y="0"/>
                    </a:cubicBezTo>
                    <a:cubicBezTo>
                      <a:pt x="1" y="0"/>
                      <a:pt x="1" y="0"/>
                      <a:pt x="1" y="0"/>
                    </a:cubicBezTo>
                    <a:cubicBezTo>
                      <a:pt x="1" y="0"/>
                      <a:pt x="0" y="1"/>
                      <a:pt x="0"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99" name="Freeform 172"/>
              <p:cNvSpPr>
                <a:spLocks/>
              </p:cNvSpPr>
              <p:nvPr/>
            </p:nvSpPr>
            <p:spPr bwMode="auto">
              <a:xfrm>
                <a:off x="1922463" y="2652713"/>
                <a:ext cx="1588" cy="0"/>
              </a:xfrm>
              <a:custGeom>
                <a:avLst/>
                <a:gdLst>
                  <a:gd name="T0" fmla="*/ 0 w 2"/>
                  <a:gd name="T1" fmla="*/ 0 h 1"/>
                  <a:gd name="T2" fmla="*/ 0 w 2"/>
                  <a:gd name="T3" fmla="*/ 0 h 1"/>
                  <a:gd name="T4" fmla="*/ 0 w 2"/>
                  <a:gd name="T5" fmla="*/ 0 h 1"/>
                  <a:gd name="T6" fmla="*/ 500566184 w 2"/>
                  <a:gd name="T7" fmla="*/ 0 h 1"/>
                  <a:gd name="T8" fmla="*/ 1001132368 w 2"/>
                  <a:gd name="T9" fmla="*/ 0 h 1"/>
                  <a:gd name="T10" fmla="*/ 0 w 2"/>
                  <a:gd name="T11" fmla="*/ 0 h 1"/>
                  <a:gd name="T12" fmla="*/ 0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0" y="0"/>
                    </a:moveTo>
                    <a:lnTo>
                      <a:pt x="0" y="0"/>
                    </a:lnTo>
                    <a:cubicBezTo>
                      <a:pt x="0" y="0"/>
                      <a:pt x="1" y="0"/>
                      <a:pt x="1" y="0"/>
                    </a:cubicBezTo>
                    <a:cubicBezTo>
                      <a:pt x="1" y="0"/>
                      <a:pt x="2" y="1"/>
                      <a:pt x="2" y="0"/>
                    </a:cubicBezTo>
                    <a:lnTo>
                      <a:pt x="0"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00" name="Freeform 173"/>
              <p:cNvSpPr>
                <a:spLocks/>
              </p:cNvSpPr>
              <p:nvPr/>
            </p:nvSpPr>
            <p:spPr bwMode="auto">
              <a:xfrm>
                <a:off x="1922463" y="2651126"/>
                <a:ext cx="3175" cy="1588"/>
              </a:xfrm>
              <a:custGeom>
                <a:avLst/>
                <a:gdLst>
                  <a:gd name="T0" fmla="*/ 0 w 3"/>
                  <a:gd name="T1" fmla="*/ 1001132368 h 2"/>
                  <a:gd name="T2" fmla="*/ 0 w 3"/>
                  <a:gd name="T3" fmla="*/ 1001132368 h 2"/>
                  <a:gd name="T4" fmla="*/ 0 w 3"/>
                  <a:gd name="T5" fmla="*/ 1001132368 h 2"/>
                  <a:gd name="T6" fmla="*/ 2147483646 w 3"/>
                  <a:gd name="T7" fmla="*/ 1001132368 h 2"/>
                  <a:gd name="T8" fmla="*/ 2147483646 w 3"/>
                  <a:gd name="T9" fmla="*/ 500566184 h 2"/>
                  <a:gd name="T10" fmla="*/ 2147483646 w 3"/>
                  <a:gd name="T11" fmla="*/ 500566184 h 2"/>
                  <a:gd name="T12" fmla="*/ 2147483646 w 3"/>
                  <a:gd name="T13" fmla="*/ 0 h 2"/>
                  <a:gd name="T14" fmla="*/ 0 w 3"/>
                  <a:gd name="T15" fmla="*/ 500566184 h 2"/>
                  <a:gd name="T16" fmla="*/ 0 w 3"/>
                  <a:gd name="T17" fmla="*/ 1001132368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2">
                    <a:moveTo>
                      <a:pt x="0" y="2"/>
                    </a:moveTo>
                    <a:lnTo>
                      <a:pt x="0" y="2"/>
                    </a:lnTo>
                    <a:lnTo>
                      <a:pt x="2" y="2"/>
                    </a:lnTo>
                    <a:cubicBezTo>
                      <a:pt x="2" y="2"/>
                      <a:pt x="2" y="2"/>
                      <a:pt x="2" y="1"/>
                    </a:cubicBezTo>
                    <a:cubicBezTo>
                      <a:pt x="2" y="1"/>
                      <a:pt x="3" y="1"/>
                      <a:pt x="3" y="1"/>
                    </a:cubicBezTo>
                    <a:cubicBezTo>
                      <a:pt x="3" y="1"/>
                      <a:pt x="3" y="0"/>
                      <a:pt x="3" y="0"/>
                    </a:cubicBezTo>
                    <a:cubicBezTo>
                      <a:pt x="3" y="0"/>
                      <a:pt x="1" y="1"/>
                      <a:pt x="0" y="1"/>
                    </a:cubicBezTo>
                    <a:cubicBezTo>
                      <a:pt x="0" y="1"/>
                      <a:pt x="0" y="1"/>
                      <a:pt x="0"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01" name="Freeform 174"/>
              <p:cNvSpPr>
                <a:spLocks/>
              </p:cNvSpPr>
              <p:nvPr/>
            </p:nvSpPr>
            <p:spPr bwMode="auto">
              <a:xfrm>
                <a:off x="1922463" y="2647951"/>
                <a:ext cx="3175" cy="3175"/>
              </a:xfrm>
              <a:custGeom>
                <a:avLst/>
                <a:gdLst>
                  <a:gd name="T0" fmla="*/ 0 w 3"/>
                  <a:gd name="T1" fmla="*/ 2147483646 h 3"/>
                  <a:gd name="T2" fmla="*/ 0 w 3"/>
                  <a:gd name="T3" fmla="*/ 2147483646 h 3"/>
                  <a:gd name="T4" fmla="*/ 0 w 3"/>
                  <a:gd name="T5" fmla="*/ 2147483646 h 3"/>
                  <a:gd name="T6" fmla="*/ 2147483646 w 3"/>
                  <a:gd name="T7" fmla="*/ 2147483646 h 3"/>
                  <a:gd name="T8" fmla="*/ 2147483646 w 3"/>
                  <a:gd name="T9" fmla="*/ 1185033825 h 3"/>
                  <a:gd name="T10" fmla="*/ 2147483646 w 3"/>
                  <a:gd name="T11" fmla="*/ 0 h 3"/>
                  <a:gd name="T12" fmla="*/ 0 w 3"/>
                  <a:gd name="T13" fmla="*/ 2147483646 h 3"/>
                  <a:gd name="T14" fmla="*/ 0 w 3"/>
                  <a:gd name="T15" fmla="*/ 2147483646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3">
                    <a:moveTo>
                      <a:pt x="0" y="3"/>
                    </a:moveTo>
                    <a:lnTo>
                      <a:pt x="0" y="3"/>
                    </a:lnTo>
                    <a:cubicBezTo>
                      <a:pt x="0" y="3"/>
                      <a:pt x="2" y="2"/>
                      <a:pt x="2" y="2"/>
                    </a:cubicBezTo>
                    <a:cubicBezTo>
                      <a:pt x="2" y="2"/>
                      <a:pt x="2" y="2"/>
                      <a:pt x="3" y="1"/>
                    </a:cubicBezTo>
                    <a:cubicBezTo>
                      <a:pt x="3" y="0"/>
                      <a:pt x="2" y="0"/>
                      <a:pt x="2" y="0"/>
                    </a:cubicBezTo>
                    <a:cubicBezTo>
                      <a:pt x="2" y="0"/>
                      <a:pt x="1" y="1"/>
                      <a:pt x="0" y="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02" name="Freeform 175"/>
              <p:cNvSpPr>
                <a:spLocks/>
              </p:cNvSpPr>
              <p:nvPr/>
            </p:nvSpPr>
            <p:spPr bwMode="auto">
              <a:xfrm>
                <a:off x="1927225" y="2703513"/>
                <a:ext cx="1588" cy="1588"/>
              </a:xfrm>
              <a:custGeom>
                <a:avLst/>
                <a:gdLst>
                  <a:gd name="T0" fmla="*/ 500566184 w 2"/>
                  <a:gd name="T1" fmla="*/ 500566184 h 2"/>
                  <a:gd name="T2" fmla="*/ 500566184 w 2"/>
                  <a:gd name="T3" fmla="*/ 500566184 h 2"/>
                  <a:gd name="T4" fmla="*/ 0 w 2"/>
                  <a:gd name="T5" fmla="*/ 500566184 h 2"/>
                  <a:gd name="T6" fmla="*/ 0 w 2"/>
                  <a:gd name="T7" fmla="*/ 0 h 2"/>
                  <a:gd name="T8" fmla="*/ 0 w 2"/>
                  <a:gd name="T9" fmla="*/ 0 h 2"/>
                  <a:gd name="T10" fmla="*/ 0 w 2"/>
                  <a:gd name="T11" fmla="*/ 1001132368 h 2"/>
                  <a:gd name="T12" fmla="*/ 0 w 2"/>
                  <a:gd name="T13" fmla="*/ 1001132368 h 2"/>
                  <a:gd name="T14" fmla="*/ 0 w 2"/>
                  <a:gd name="T15" fmla="*/ 500566184 h 2"/>
                  <a:gd name="T16" fmla="*/ 500566184 w 2"/>
                  <a:gd name="T17" fmla="*/ 500566184 h 2"/>
                  <a:gd name="T18" fmla="*/ 500566184 w 2"/>
                  <a:gd name="T19" fmla="*/ 1001132368 h 2"/>
                  <a:gd name="T20" fmla="*/ 1001132368 w 2"/>
                  <a:gd name="T21" fmla="*/ 1001132368 h 2"/>
                  <a:gd name="T22" fmla="*/ 1001132368 w 2"/>
                  <a:gd name="T23" fmla="*/ 0 h 2"/>
                  <a:gd name="T24" fmla="*/ 500566184 w 2"/>
                  <a:gd name="T25" fmla="*/ 0 h 2"/>
                  <a:gd name="T26" fmla="*/ 500566184 w 2"/>
                  <a:gd name="T27" fmla="*/ 500566184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 h="2">
                    <a:moveTo>
                      <a:pt x="1" y="1"/>
                    </a:moveTo>
                    <a:lnTo>
                      <a:pt x="1" y="1"/>
                    </a:lnTo>
                    <a:lnTo>
                      <a:pt x="0" y="1"/>
                    </a:lnTo>
                    <a:lnTo>
                      <a:pt x="0" y="0"/>
                    </a:lnTo>
                    <a:lnTo>
                      <a:pt x="0" y="2"/>
                    </a:lnTo>
                    <a:lnTo>
                      <a:pt x="0" y="1"/>
                    </a:lnTo>
                    <a:lnTo>
                      <a:pt x="1" y="1"/>
                    </a:lnTo>
                    <a:lnTo>
                      <a:pt x="1" y="2"/>
                    </a:lnTo>
                    <a:lnTo>
                      <a:pt x="2" y="2"/>
                    </a:lnTo>
                    <a:lnTo>
                      <a:pt x="2" y="0"/>
                    </a:lnTo>
                    <a:lnTo>
                      <a:pt x="1" y="0"/>
                    </a:lnTo>
                    <a:lnTo>
                      <a:pt x="1" y="1"/>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03" name="Freeform 176"/>
              <p:cNvSpPr>
                <a:spLocks/>
              </p:cNvSpPr>
              <p:nvPr/>
            </p:nvSpPr>
            <p:spPr bwMode="auto">
              <a:xfrm>
                <a:off x="1928813" y="2703513"/>
                <a:ext cx="3175" cy="1588"/>
              </a:xfrm>
              <a:custGeom>
                <a:avLst/>
                <a:gdLst>
                  <a:gd name="T0" fmla="*/ 2147483646 w 3"/>
                  <a:gd name="T1" fmla="*/ 500566184 h 2"/>
                  <a:gd name="T2" fmla="*/ 2147483646 w 3"/>
                  <a:gd name="T3" fmla="*/ 500566184 h 2"/>
                  <a:gd name="T4" fmla="*/ 2147483646 w 3"/>
                  <a:gd name="T5" fmla="*/ 1001132368 h 2"/>
                  <a:gd name="T6" fmla="*/ 1185033825 w 3"/>
                  <a:gd name="T7" fmla="*/ 500566184 h 2"/>
                  <a:gd name="T8" fmla="*/ 1185033825 w 3"/>
                  <a:gd name="T9" fmla="*/ 0 h 2"/>
                  <a:gd name="T10" fmla="*/ 0 w 3"/>
                  <a:gd name="T11" fmla="*/ 0 h 2"/>
                  <a:gd name="T12" fmla="*/ 0 w 3"/>
                  <a:gd name="T13" fmla="*/ 500566184 h 2"/>
                  <a:gd name="T14" fmla="*/ 1185033825 w 3"/>
                  <a:gd name="T15" fmla="*/ 1001132368 h 2"/>
                  <a:gd name="T16" fmla="*/ 2147483646 w 3"/>
                  <a:gd name="T17" fmla="*/ 1001132368 h 2"/>
                  <a:gd name="T18" fmla="*/ 2147483646 w 3"/>
                  <a:gd name="T19" fmla="*/ 1001132368 h 2"/>
                  <a:gd name="T20" fmla="*/ 2147483646 w 3"/>
                  <a:gd name="T21" fmla="*/ 500566184 h 2"/>
                  <a:gd name="T22" fmla="*/ 2147483646 w 3"/>
                  <a:gd name="T23" fmla="*/ 0 h 2"/>
                  <a:gd name="T24" fmla="*/ 2147483646 w 3"/>
                  <a:gd name="T25" fmla="*/ 0 h 2"/>
                  <a:gd name="T26" fmla="*/ 2147483646 w 3"/>
                  <a:gd name="T27" fmla="*/ 500566184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2">
                    <a:moveTo>
                      <a:pt x="2" y="1"/>
                    </a:moveTo>
                    <a:lnTo>
                      <a:pt x="2" y="1"/>
                    </a:lnTo>
                    <a:cubicBezTo>
                      <a:pt x="2" y="2"/>
                      <a:pt x="2" y="2"/>
                      <a:pt x="2" y="2"/>
                    </a:cubicBezTo>
                    <a:cubicBezTo>
                      <a:pt x="1" y="2"/>
                      <a:pt x="1" y="2"/>
                      <a:pt x="1" y="1"/>
                    </a:cubicBezTo>
                    <a:lnTo>
                      <a:pt x="1" y="0"/>
                    </a:lnTo>
                    <a:lnTo>
                      <a:pt x="0" y="0"/>
                    </a:lnTo>
                    <a:lnTo>
                      <a:pt x="0" y="1"/>
                    </a:lnTo>
                    <a:cubicBezTo>
                      <a:pt x="0" y="1"/>
                      <a:pt x="0" y="2"/>
                      <a:pt x="1" y="2"/>
                    </a:cubicBezTo>
                    <a:cubicBezTo>
                      <a:pt x="1" y="2"/>
                      <a:pt x="1" y="2"/>
                      <a:pt x="2" y="2"/>
                    </a:cubicBezTo>
                    <a:cubicBezTo>
                      <a:pt x="2" y="2"/>
                      <a:pt x="2" y="2"/>
                      <a:pt x="3" y="2"/>
                    </a:cubicBezTo>
                    <a:cubicBezTo>
                      <a:pt x="3" y="2"/>
                      <a:pt x="3" y="1"/>
                      <a:pt x="3" y="1"/>
                    </a:cubicBezTo>
                    <a:lnTo>
                      <a:pt x="3" y="0"/>
                    </a:lnTo>
                    <a:lnTo>
                      <a:pt x="2" y="0"/>
                    </a:lnTo>
                    <a:lnTo>
                      <a:pt x="2" y="1"/>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04" name="Freeform 177"/>
              <p:cNvSpPr>
                <a:spLocks noEditPoints="1"/>
              </p:cNvSpPr>
              <p:nvPr/>
            </p:nvSpPr>
            <p:spPr bwMode="auto">
              <a:xfrm>
                <a:off x="1931988" y="2703513"/>
                <a:ext cx="1588" cy="1588"/>
              </a:xfrm>
              <a:custGeom>
                <a:avLst/>
                <a:gdLst>
                  <a:gd name="T0" fmla="*/ 148222332 w 3"/>
                  <a:gd name="T1" fmla="*/ 500566184 h 2"/>
                  <a:gd name="T2" fmla="*/ 148222332 w 3"/>
                  <a:gd name="T3" fmla="*/ 500566184 h 2"/>
                  <a:gd name="T4" fmla="*/ 148222332 w 3"/>
                  <a:gd name="T5" fmla="*/ 0 h 2"/>
                  <a:gd name="T6" fmla="*/ 296725211 w 3"/>
                  <a:gd name="T7" fmla="*/ 500566184 h 2"/>
                  <a:gd name="T8" fmla="*/ 148222332 w 3"/>
                  <a:gd name="T9" fmla="*/ 500566184 h 2"/>
                  <a:gd name="T10" fmla="*/ 148222332 w 3"/>
                  <a:gd name="T11" fmla="*/ 0 h 2"/>
                  <a:gd name="T12" fmla="*/ 148222332 w 3"/>
                  <a:gd name="T13" fmla="*/ 0 h 2"/>
                  <a:gd name="T14" fmla="*/ 0 w 3"/>
                  <a:gd name="T15" fmla="*/ 1001132368 h 2"/>
                  <a:gd name="T16" fmla="*/ 0 w 3"/>
                  <a:gd name="T17" fmla="*/ 1001132368 h 2"/>
                  <a:gd name="T18" fmla="*/ 148222332 w 3"/>
                  <a:gd name="T19" fmla="*/ 1001132368 h 2"/>
                  <a:gd name="T20" fmla="*/ 296725211 w 3"/>
                  <a:gd name="T21" fmla="*/ 1001132368 h 2"/>
                  <a:gd name="T22" fmla="*/ 296725211 w 3"/>
                  <a:gd name="T23" fmla="*/ 1001132368 h 2"/>
                  <a:gd name="T24" fmla="*/ 444947543 w 3"/>
                  <a:gd name="T25" fmla="*/ 1001132368 h 2"/>
                  <a:gd name="T26" fmla="*/ 296725211 w 3"/>
                  <a:gd name="T27" fmla="*/ 0 h 2"/>
                  <a:gd name="T28" fmla="*/ 148222332 w 3"/>
                  <a:gd name="T29" fmla="*/ 0 h 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 h="2">
                    <a:moveTo>
                      <a:pt x="1" y="1"/>
                    </a:moveTo>
                    <a:lnTo>
                      <a:pt x="1" y="1"/>
                    </a:lnTo>
                    <a:lnTo>
                      <a:pt x="1" y="0"/>
                    </a:lnTo>
                    <a:lnTo>
                      <a:pt x="2" y="1"/>
                    </a:lnTo>
                    <a:lnTo>
                      <a:pt x="1" y="1"/>
                    </a:lnTo>
                    <a:close/>
                    <a:moveTo>
                      <a:pt x="1" y="0"/>
                    </a:moveTo>
                    <a:lnTo>
                      <a:pt x="1" y="0"/>
                    </a:lnTo>
                    <a:lnTo>
                      <a:pt x="0" y="2"/>
                    </a:lnTo>
                    <a:lnTo>
                      <a:pt x="1" y="2"/>
                    </a:lnTo>
                    <a:lnTo>
                      <a:pt x="2" y="2"/>
                    </a:lnTo>
                    <a:lnTo>
                      <a:pt x="3" y="2"/>
                    </a:lnTo>
                    <a:lnTo>
                      <a:pt x="2" y="0"/>
                    </a:lnTo>
                    <a:lnTo>
                      <a:pt x="1"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05" name="Freeform 178"/>
              <p:cNvSpPr>
                <a:spLocks/>
              </p:cNvSpPr>
              <p:nvPr/>
            </p:nvSpPr>
            <p:spPr bwMode="auto">
              <a:xfrm>
                <a:off x="1933575" y="2703513"/>
                <a:ext cx="3175" cy="1588"/>
              </a:xfrm>
              <a:custGeom>
                <a:avLst/>
                <a:gdLst>
                  <a:gd name="T0" fmla="*/ 1500123206 w 4"/>
                  <a:gd name="T1" fmla="*/ 1001132368 h 2"/>
                  <a:gd name="T2" fmla="*/ 1500123206 w 4"/>
                  <a:gd name="T3" fmla="*/ 1001132368 h 2"/>
                  <a:gd name="T4" fmla="*/ 1500123206 w 4"/>
                  <a:gd name="T5" fmla="*/ 0 h 2"/>
                  <a:gd name="T6" fmla="*/ 1000502031 w 4"/>
                  <a:gd name="T7" fmla="*/ 0 h 2"/>
                  <a:gd name="T8" fmla="*/ 1000502031 w 4"/>
                  <a:gd name="T9" fmla="*/ 1001132368 h 2"/>
                  <a:gd name="T10" fmla="*/ 500251413 w 4"/>
                  <a:gd name="T11" fmla="*/ 0 h 2"/>
                  <a:gd name="T12" fmla="*/ 0 w 4"/>
                  <a:gd name="T13" fmla="*/ 0 h 2"/>
                  <a:gd name="T14" fmla="*/ 500251413 w 4"/>
                  <a:gd name="T15" fmla="*/ 1001132368 h 2"/>
                  <a:gd name="T16" fmla="*/ 1000502031 w 4"/>
                  <a:gd name="T17" fmla="*/ 1001132368 h 2"/>
                  <a:gd name="T18" fmla="*/ 1000502031 w 4"/>
                  <a:gd name="T19" fmla="*/ 0 h 2"/>
                  <a:gd name="T20" fmla="*/ 1500123206 w 4"/>
                  <a:gd name="T21" fmla="*/ 1001132368 h 2"/>
                  <a:gd name="T22" fmla="*/ 2000373825 w 4"/>
                  <a:gd name="T23" fmla="*/ 1001132368 h 2"/>
                  <a:gd name="T24" fmla="*/ 2000373825 w 4"/>
                  <a:gd name="T25" fmla="*/ 0 h 2"/>
                  <a:gd name="T26" fmla="*/ 2000373825 w 4"/>
                  <a:gd name="T27" fmla="*/ 0 h 2"/>
                  <a:gd name="T28" fmla="*/ 1500123206 w 4"/>
                  <a:gd name="T29" fmla="*/ 1001132368 h 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 h="2">
                    <a:moveTo>
                      <a:pt x="3" y="2"/>
                    </a:moveTo>
                    <a:lnTo>
                      <a:pt x="3" y="2"/>
                    </a:lnTo>
                    <a:lnTo>
                      <a:pt x="3" y="0"/>
                    </a:lnTo>
                    <a:lnTo>
                      <a:pt x="2" y="0"/>
                    </a:lnTo>
                    <a:lnTo>
                      <a:pt x="2" y="2"/>
                    </a:lnTo>
                    <a:lnTo>
                      <a:pt x="1" y="0"/>
                    </a:lnTo>
                    <a:lnTo>
                      <a:pt x="0" y="0"/>
                    </a:lnTo>
                    <a:lnTo>
                      <a:pt x="1" y="2"/>
                    </a:lnTo>
                    <a:lnTo>
                      <a:pt x="2" y="2"/>
                    </a:lnTo>
                    <a:lnTo>
                      <a:pt x="2" y="0"/>
                    </a:lnTo>
                    <a:lnTo>
                      <a:pt x="3" y="2"/>
                    </a:lnTo>
                    <a:lnTo>
                      <a:pt x="4" y="2"/>
                    </a:lnTo>
                    <a:lnTo>
                      <a:pt x="4" y="0"/>
                    </a:lnTo>
                    <a:lnTo>
                      <a:pt x="3" y="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06" name="Freeform 179"/>
              <p:cNvSpPr>
                <a:spLocks/>
              </p:cNvSpPr>
              <p:nvPr/>
            </p:nvSpPr>
            <p:spPr bwMode="auto">
              <a:xfrm>
                <a:off x="1938338" y="2703513"/>
                <a:ext cx="1588" cy="1588"/>
              </a:xfrm>
              <a:custGeom>
                <a:avLst/>
                <a:gdLst>
                  <a:gd name="T0" fmla="*/ 0 w 2"/>
                  <a:gd name="T1" fmla="*/ 500566184 h 2"/>
                  <a:gd name="T2" fmla="*/ 0 w 2"/>
                  <a:gd name="T3" fmla="*/ 500566184 h 2"/>
                  <a:gd name="T4" fmla="*/ 0 w 2"/>
                  <a:gd name="T5" fmla="*/ 1001132368 h 2"/>
                  <a:gd name="T6" fmla="*/ 500566184 w 2"/>
                  <a:gd name="T7" fmla="*/ 1001132368 h 2"/>
                  <a:gd name="T8" fmla="*/ 1001132368 w 2"/>
                  <a:gd name="T9" fmla="*/ 1001132368 h 2"/>
                  <a:gd name="T10" fmla="*/ 1001132368 w 2"/>
                  <a:gd name="T11" fmla="*/ 1001132368 h 2"/>
                  <a:gd name="T12" fmla="*/ 500566184 w 2"/>
                  <a:gd name="T13" fmla="*/ 1001132368 h 2"/>
                  <a:gd name="T14" fmla="*/ 0 w 2"/>
                  <a:gd name="T15" fmla="*/ 500566184 h 2"/>
                  <a:gd name="T16" fmla="*/ 1001132368 w 2"/>
                  <a:gd name="T17" fmla="*/ 500566184 h 2"/>
                  <a:gd name="T18" fmla="*/ 1001132368 w 2"/>
                  <a:gd name="T19" fmla="*/ 500566184 h 2"/>
                  <a:gd name="T20" fmla="*/ 0 w 2"/>
                  <a:gd name="T21" fmla="*/ 500566184 h 2"/>
                  <a:gd name="T22" fmla="*/ 500566184 w 2"/>
                  <a:gd name="T23" fmla="*/ 0 h 2"/>
                  <a:gd name="T24" fmla="*/ 1001132368 w 2"/>
                  <a:gd name="T25" fmla="*/ 0 h 2"/>
                  <a:gd name="T26" fmla="*/ 1001132368 w 2"/>
                  <a:gd name="T27" fmla="*/ 0 h 2"/>
                  <a:gd name="T28" fmla="*/ 500566184 w 2"/>
                  <a:gd name="T29" fmla="*/ 0 h 2"/>
                  <a:gd name="T30" fmla="*/ 0 w 2"/>
                  <a:gd name="T31" fmla="*/ 500566184 h 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 h="2">
                    <a:moveTo>
                      <a:pt x="0" y="1"/>
                    </a:moveTo>
                    <a:lnTo>
                      <a:pt x="0" y="1"/>
                    </a:lnTo>
                    <a:cubicBezTo>
                      <a:pt x="0" y="1"/>
                      <a:pt x="0" y="2"/>
                      <a:pt x="0" y="2"/>
                    </a:cubicBezTo>
                    <a:cubicBezTo>
                      <a:pt x="0" y="2"/>
                      <a:pt x="0" y="2"/>
                      <a:pt x="1" y="2"/>
                    </a:cubicBezTo>
                    <a:lnTo>
                      <a:pt x="2" y="2"/>
                    </a:lnTo>
                    <a:lnTo>
                      <a:pt x="1" y="2"/>
                    </a:lnTo>
                    <a:cubicBezTo>
                      <a:pt x="0" y="2"/>
                      <a:pt x="0" y="2"/>
                      <a:pt x="0" y="1"/>
                    </a:cubicBezTo>
                    <a:lnTo>
                      <a:pt x="2" y="1"/>
                    </a:lnTo>
                    <a:lnTo>
                      <a:pt x="0" y="1"/>
                    </a:lnTo>
                    <a:cubicBezTo>
                      <a:pt x="0" y="0"/>
                      <a:pt x="0" y="0"/>
                      <a:pt x="1" y="0"/>
                    </a:cubicBezTo>
                    <a:lnTo>
                      <a:pt x="2" y="0"/>
                    </a:lnTo>
                    <a:lnTo>
                      <a:pt x="1" y="0"/>
                    </a:lnTo>
                    <a:cubicBezTo>
                      <a:pt x="0" y="0"/>
                      <a:pt x="0" y="0"/>
                      <a:pt x="0" y="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07" name="Freeform 180"/>
              <p:cNvSpPr>
                <a:spLocks/>
              </p:cNvSpPr>
              <p:nvPr/>
            </p:nvSpPr>
            <p:spPr bwMode="auto">
              <a:xfrm>
                <a:off x="1939925" y="2703513"/>
                <a:ext cx="0" cy="1588"/>
              </a:xfrm>
              <a:custGeom>
                <a:avLst/>
                <a:gdLst>
                  <a:gd name="T0" fmla="*/ 0 w 1"/>
                  <a:gd name="T1" fmla="*/ 1001132368 h 2"/>
                  <a:gd name="T2" fmla="*/ 0 w 1"/>
                  <a:gd name="T3" fmla="*/ 1001132368 h 2"/>
                  <a:gd name="T4" fmla="*/ 1 w 1"/>
                  <a:gd name="T5" fmla="*/ 1001132368 h 2"/>
                  <a:gd name="T6" fmla="*/ 1 w 1"/>
                  <a:gd name="T7" fmla="*/ 0 h 2"/>
                  <a:gd name="T8" fmla="*/ 0 w 1"/>
                  <a:gd name="T9" fmla="*/ 0 h 2"/>
                  <a:gd name="T10" fmla="*/ 0 w 1"/>
                  <a:gd name="T11" fmla="*/ 1001132368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2">
                    <a:moveTo>
                      <a:pt x="0" y="2"/>
                    </a:moveTo>
                    <a:lnTo>
                      <a:pt x="0" y="2"/>
                    </a:lnTo>
                    <a:lnTo>
                      <a:pt x="1" y="2"/>
                    </a:lnTo>
                    <a:lnTo>
                      <a:pt x="1" y="0"/>
                    </a:lnTo>
                    <a:lnTo>
                      <a:pt x="0" y="0"/>
                    </a:lnTo>
                    <a:lnTo>
                      <a:pt x="0" y="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08" name="Freeform 181"/>
              <p:cNvSpPr>
                <a:spLocks/>
              </p:cNvSpPr>
              <p:nvPr/>
            </p:nvSpPr>
            <p:spPr bwMode="auto">
              <a:xfrm>
                <a:off x="1919288" y="2701926"/>
                <a:ext cx="3175" cy="3175"/>
              </a:xfrm>
              <a:custGeom>
                <a:avLst/>
                <a:gdLst>
                  <a:gd name="T0" fmla="*/ 0 w 3"/>
                  <a:gd name="T1" fmla="*/ 1000502031 h 4"/>
                  <a:gd name="T2" fmla="*/ 0 w 3"/>
                  <a:gd name="T3" fmla="*/ 1000502031 h 4"/>
                  <a:gd name="T4" fmla="*/ 0 w 3"/>
                  <a:gd name="T5" fmla="*/ 1000502031 h 4"/>
                  <a:gd name="T6" fmla="*/ 2147483646 w 3"/>
                  <a:gd name="T7" fmla="*/ 2000373825 h 4"/>
                  <a:gd name="T8" fmla="*/ 2147483646 w 3"/>
                  <a:gd name="T9" fmla="*/ 2000373825 h 4"/>
                  <a:gd name="T10" fmla="*/ 2147483646 w 3"/>
                  <a:gd name="T11" fmla="*/ 2000373825 h 4"/>
                  <a:gd name="T12" fmla="*/ 1185033825 w 3"/>
                  <a:gd name="T13" fmla="*/ 0 h 4"/>
                  <a:gd name="T14" fmla="*/ 0 w 3"/>
                  <a:gd name="T15" fmla="*/ 1000502031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4">
                    <a:moveTo>
                      <a:pt x="0" y="2"/>
                    </a:moveTo>
                    <a:lnTo>
                      <a:pt x="0" y="2"/>
                    </a:lnTo>
                    <a:cubicBezTo>
                      <a:pt x="0" y="2"/>
                      <a:pt x="0" y="2"/>
                      <a:pt x="0" y="2"/>
                    </a:cubicBezTo>
                    <a:cubicBezTo>
                      <a:pt x="1" y="3"/>
                      <a:pt x="2" y="4"/>
                      <a:pt x="3" y="4"/>
                    </a:cubicBezTo>
                    <a:cubicBezTo>
                      <a:pt x="3" y="4"/>
                      <a:pt x="3" y="4"/>
                      <a:pt x="3" y="4"/>
                    </a:cubicBezTo>
                    <a:cubicBezTo>
                      <a:pt x="2" y="2"/>
                      <a:pt x="1" y="0"/>
                      <a:pt x="1" y="0"/>
                    </a:cubicBezTo>
                    <a:cubicBezTo>
                      <a:pt x="1" y="0"/>
                      <a:pt x="0" y="1"/>
                      <a:pt x="0"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09" name="Freeform 182"/>
              <p:cNvSpPr>
                <a:spLocks/>
              </p:cNvSpPr>
              <p:nvPr/>
            </p:nvSpPr>
            <p:spPr bwMode="auto">
              <a:xfrm>
                <a:off x="1919288" y="2705101"/>
                <a:ext cx="3175" cy="1588"/>
              </a:xfrm>
              <a:custGeom>
                <a:avLst/>
                <a:gdLst>
                  <a:gd name="T0" fmla="*/ 0 w 3"/>
                  <a:gd name="T1" fmla="*/ 0 h 1"/>
                  <a:gd name="T2" fmla="*/ 0 w 3"/>
                  <a:gd name="T3" fmla="*/ 0 h 1"/>
                  <a:gd name="T4" fmla="*/ 1185033825 w 3"/>
                  <a:gd name="T5" fmla="*/ 2147483646 h 1"/>
                  <a:gd name="T6" fmla="*/ 2147483646 w 3"/>
                  <a:gd name="T7" fmla="*/ 0 h 1"/>
                  <a:gd name="T8" fmla="*/ 2147483646 w 3"/>
                  <a:gd name="T9" fmla="*/ 0 h 1"/>
                  <a:gd name="T10" fmla="*/ 2147483646 w 3"/>
                  <a:gd name="T11" fmla="*/ 0 h 1"/>
                  <a:gd name="T12" fmla="*/ 0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0" y="0"/>
                    </a:moveTo>
                    <a:lnTo>
                      <a:pt x="0" y="0"/>
                    </a:lnTo>
                    <a:cubicBezTo>
                      <a:pt x="0" y="1"/>
                      <a:pt x="1" y="1"/>
                      <a:pt x="1" y="1"/>
                    </a:cubicBezTo>
                    <a:cubicBezTo>
                      <a:pt x="2" y="1"/>
                      <a:pt x="2" y="0"/>
                      <a:pt x="3" y="0"/>
                    </a:cubicBezTo>
                    <a:cubicBezTo>
                      <a:pt x="3" y="0"/>
                      <a:pt x="3" y="0"/>
                      <a:pt x="3" y="0"/>
                    </a:cubicBezTo>
                    <a:lnTo>
                      <a:pt x="0"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10" name="Freeform 183"/>
              <p:cNvSpPr>
                <a:spLocks/>
              </p:cNvSpPr>
              <p:nvPr/>
            </p:nvSpPr>
            <p:spPr bwMode="auto">
              <a:xfrm>
                <a:off x="1919288" y="2703513"/>
                <a:ext cx="3175" cy="1588"/>
              </a:xfrm>
              <a:custGeom>
                <a:avLst/>
                <a:gdLst>
                  <a:gd name="T0" fmla="*/ 500251413 w 4"/>
                  <a:gd name="T1" fmla="*/ 500566184 h 2"/>
                  <a:gd name="T2" fmla="*/ 500251413 w 4"/>
                  <a:gd name="T3" fmla="*/ 500566184 h 2"/>
                  <a:gd name="T4" fmla="*/ 500251413 w 4"/>
                  <a:gd name="T5" fmla="*/ 1001132368 h 2"/>
                  <a:gd name="T6" fmla="*/ 1000502031 w 4"/>
                  <a:gd name="T7" fmla="*/ 1001132368 h 2"/>
                  <a:gd name="T8" fmla="*/ 2000373825 w 4"/>
                  <a:gd name="T9" fmla="*/ 1001132368 h 2"/>
                  <a:gd name="T10" fmla="*/ 2000373825 w 4"/>
                  <a:gd name="T11" fmla="*/ 1001132368 h 2"/>
                  <a:gd name="T12" fmla="*/ 2000373825 w 4"/>
                  <a:gd name="T13" fmla="*/ 1001132368 h 2"/>
                  <a:gd name="T14" fmla="*/ 500251413 w 4"/>
                  <a:gd name="T15" fmla="*/ 0 h 2"/>
                  <a:gd name="T16" fmla="*/ 500251413 w 4"/>
                  <a:gd name="T17" fmla="*/ 500566184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2">
                    <a:moveTo>
                      <a:pt x="1" y="1"/>
                    </a:moveTo>
                    <a:lnTo>
                      <a:pt x="1" y="1"/>
                    </a:lnTo>
                    <a:cubicBezTo>
                      <a:pt x="1" y="2"/>
                      <a:pt x="1" y="2"/>
                      <a:pt x="1" y="2"/>
                    </a:cubicBezTo>
                    <a:cubicBezTo>
                      <a:pt x="2" y="2"/>
                      <a:pt x="2" y="2"/>
                      <a:pt x="2" y="2"/>
                    </a:cubicBezTo>
                    <a:lnTo>
                      <a:pt x="4" y="2"/>
                    </a:lnTo>
                    <a:cubicBezTo>
                      <a:pt x="3" y="1"/>
                      <a:pt x="1" y="0"/>
                      <a:pt x="1" y="0"/>
                    </a:cubicBezTo>
                    <a:cubicBezTo>
                      <a:pt x="0" y="1"/>
                      <a:pt x="1" y="1"/>
                      <a:pt x="1" y="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11" name="Freeform 184"/>
              <p:cNvSpPr>
                <a:spLocks/>
              </p:cNvSpPr>
              <p:nvPr/>
            </p:nvSpPr>
            <p:spPr bwMode="auto">
              <a:xfrm>
                <a:off x="1920875" y="2701926"/>
                <a:ext cx="1588" cy="3175"/>
              </a:xfrm>
              <a:custGeom>
                <a:avLst/>
                <a:gdLst>
                  <a:gd name="T0" fmla="*/ 500566184 w 2"/>
                  <a:gd name="T1" fmla="*/ 0 h 5"/>
                  <a:gd name="T2" fmla="*/ 500566184 w 2"/>
                  <a:gd name="T3" fmla="*/ 0 h 5"/>
                  <a:gd name="T4" fmla="*/ 500566184 w 2"/>
                  <a:gd name="T5" fmla="*/ 256047875 h 5"/>
                  <a:gd name="T6" fmla="*/ 500566184 w 2"/>
                  <a:gd name="T7" fmla="*/ 512095750 h 5"/>
                  <a:gd name="T8" fmla="*/ 1001132368 w 2"/>
                  <a:gd name="T9" fmla="*/ 1280239375 h 5"/>
                  <a:gd name="T10" fmla="*/ 1001132368 w 2"/>
                  <a:gd name="T11" fmla="*/ 1280239375 h 5"/>
                  <a:gd name="T12" fmla="*/ 1001132368 w 2"/>
                  <a:gd name="T13" fmla="*/ 1280239375 h 5"/>
                  <a:gd name="T14" fmla="*/ 1001132368 w 2"/>
                  <a:gd name="T15" fmla="*/ 0 h 5"/>
                  <a:gd name="T16" fmla="*/ 500566184 w 2"/>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5">
                    <a:moveTo>
                      <a:pt x="1" y="0"/>
                    </a:moveTo>
                    <a:lnTo>
                      <a:pt x="1" y="0"/>
                    </a:lnTo>
                    <a:cubicBezTo>
                      <a:pt x="1" y="1"/>
                      <a:pt x="1" y="1"/>
                      <a:pt x="1" y="1"/>
                    </a:cubicBezTo>
                    <a:cubicBezTo>
                      <a:pt x="0" y="1"/>
                      <a:pt x="1" y="2"/>
                      <a:pt x="1" y="2"/>
                    </a:cubicBezTo>
                    <a:cubicBezTo>
                      <a:pt x="1" y="3"/>
                      <a:pt x="2" y="4"/>
                      <a:pt x="2" y="5"/>
                    </a:cubicBezTo>
                    <a:cubicBezTo>
                      <a:pt x="2" y="5"/>
                      <a:pt x="2" y="5"/>
                      <a:pt x="2" y="5"/>
                    </a:cubicBezTo>
                    <a:cubicBezTo>
                      <a:pt x="2" y="1"/>
                      <a:pt x="2" y="0"/>
                      <a:pt x="2" y="0"/>
                    </a:cubicBezTo>
                    <a:cubicBezTo>
                      <a:pt x="2" y="0"/>
                      <a:pt x="1" y="0"/>
                      <a:pt x="1"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12" name="Freeform 185"/>
              <p:cNvSpPr>
                <a:spLocks/>
              </p:cNvSpPr>
              <p:nvPr/>
            </p:nvSpPr>
            <p:spPr bwMode="auto">
              <a:xfrm>
                <a:off x="1922463" y="2701926"/>
                <a:ext cx="1588" cy="3175"/>
              </a:xfrm>
              <a:custGeom>
                <a:avLst/>
                <a:gdLst>
                  <a:gd name="T0" fmla="*/ 1001132368 w 2"/>
                  <a:gd name="T1" fmla="*/ 256047875 h 5"/>
                  <a:gd name="T2" fmla="*/ 1001132368 w 2"/>
                  <a:gd name="T3" fmla="*/ 256047875 h 5"/>
                  <a:gd name="T4" fmla="*/ 500566184 w 2"/>
                  <a:gd name="T5" fmla="*/ 0 h 5"/>
                  <a:gd name="T6" fmla="*/ 500566184 w 2"/>
                  <a:gd name="T7" fmla="*/ 0 h 5"/>
                  <a:gd name="T8" fmla="*/ 0 w 2"/>
                  <a:gd name="T9" fmla="*/ 1280239375 h 5"/>
                  <a:gd name="T10" fmla="*/ 0 w 2"/>
                  <a:gd name="T11" fmla="*/ 1280239375 h 5"/>
                  <a:gd name="T12" fmla="*/ 500566184 w 2"/>
                  <a:gd name="T13" fmla="*/ 1280239375 h 5"/>
                  <a:gd name="T14" fmla="*/ 1001132368 w 2"/>
                  <a:gd name="T15" fmla="*/ 512095750 h 5"/>
                  <a:gd name="T16" fmla="*/ 1001132368 w 2"/>
                  <a:gd name="T17" fmla="*/ 256047875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5">
                    <a:moveTo>
                      <a:pt x="2" y="1"/>
                    </a:moveTo>
                    <a:lnTo>
                      <a:pt x="2" y="1"/>
                    </a:lnTo>
                    <a:cubicBezTo>
                      <a:pt x="2" y="1"/>
                      <a:pt x="2" y="1"/>
                      <a:pt x="1" y="0"/>
                    </a:cubicBezTo>
                    <a:cubicBezTo>
                      <a:pt x="1" y="0"/>
                      <a:pt x="1" y="0"/>
                      <a:pt x="1" y="0"/>
                    </a:cubicBezTo>
                    <a:cubicBezTo>
                      <a:pt x="1" y="0"/>
                      <a:pt x="0" y="1"/>
                      <a:pt x="0" y="5"/>
                    </a:cubicBezTo>
                    <a:lnTo>
                      <a:pt x="1" y="5"/>
                    </a:lnTo>
                    <a:cubicBezTo>
                      <a:pt x="1" y="4"/>
                      <a:pt x="2" y="3"/>
                      <a:pt x="2" y="2"/>
                    </a:cubicBezTo>
                    <a:cubicBezTo>
                      <a:pt x="2" y="2"/>
                      <a:pt x="2" y="1"/>
                      <a:pt x="2" y="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13" name="Freeform 186"/>
              <p:cNvSpPr>
                <a:spLocks/>
              </p:cNvSpPr>
              <p:nvPr/>
            </p:nvSpPr>
            <p:spPr bwMode="auto">
              <a:xfrm>
                <a:off x="1922463" y="2705101"/>
                <a:ext cx="1588" cy="1588"/>
              </a:xfrm>
              <a:custGeom>
                <a:avLst/>
                <a:gdLst>
                  <a:gd name="T0" fmla="*/ 0 w 2"/>
                  <a:gd name="T1" fmla="*/ 0 h 1"/>
                  <a:gd name="T2" fmla="*/ 0 w 2"/>
                  <a:gd name="T3" fmla="*/ 0 h 1"/>
                  <a:gd name="T4" fmla="*/ 0 w 2"/>
                  <a:gd name="T5" fmla="*/ 0 h 1"/>
                  <a:gd name="T6" fmla="*/ 500566184 w 2"/>
                  <a:gd name="T7" fmla="*/ 2147483646 h 1"/>
                  <a:gd name="T8" fmla="*/ 1001132368 w 2"/>
                  <a:gd name="T9" fmla="*/ 0 h 1"/>
                  <a:gd name="T10" fmla="*/ 0 w 2"/>
                  <a:gd name="T11" fmla="*/ 0 h 1"/>
                  <a:gd name="T12" fmla="*/ 0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0" y="0"/>
                    </a:moveTo>
                    <a:lnTo>
                      <a:pt x="0" y="0"/>
                    </a:lnTo>
                    <a:cubicBezTo>
                      <a:pt x="0" y="0"/>
                      <a:pt x="1" y="1"/>
                      <a:pt x="1" y="1"/>
                    </a:cubicBezTo>
                    <a:cubicBezTo>
                      <a:pt x="1" y="1"/>
                      <a:pt x="2" y="1"/>
                      <a:pt x="2" y="0"/>
                    </a:cubicBezTo>
                    <a:lnTo>
                      <a:pt x="0" y="0"/>
                    </a:lnTo>
                    <a:cubicBezTo>
                      <a:pt x="0" y="0"/>
                      <a:pt x="0" y="0"/>
                      <a:pt x="0"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14" name="Freeform 187"/>
              <p:cNvSpPr>
                <a:spLocks/>
              </p:cNvSpPr>
              <p:nvPr/>
            </p:nvSpPr>
            <p:spPr bwMode="auto">
              <a:xfrm>
                <a:off x="1922463" y="2703513"/>
                <a:ext cx="3175" cy="1588"/>
              </a:xfrm>
              <a:custGeom>
                <a:avLst/>
                <a:gdLst>
                  <a:gd name="T0" fmla="*/ 0 w 3"/>
                  <a:gd name="T1" fmla="*/ 1001132368 h 2"/>
                  <a:gd name="T2" fmla="*/ 0 w 3"/>
                  <a:gd name="T3" fmla="*/ 1001132368 h 2"/>
                  <a:gd name="T4" fmla="*/ 0 w 3"/>
                  <a:gd name="T5" fmla="*/ 1001132368 h 2"/>
                  <a:gd name="T6" fmla="*/ 2147483646 w 3"/>
                  <a:gd name="T7" fmla="*/ 1001132368 h 2"/>
                  <a:gd name="T8" fmla="*/ 2147483646 w 3"/>
                  <a:gd name="T9" fmla="*/ 1001132368 h 2"/>
                  <a:gd name="T10" fmla="*/ 2147483646 w 3"/>
                  <a:gd name="T11" fmla="*/ 500566184 h 2"/>
                  <a:gd name="T12" fmla="*/ 2147483646 w 3"/>
                  <a:gd name="T13" fmla="*/ 0 h 2"/>
                  <a:gd name="T14" fmla="*/ 0 w 3"/>
                  <a:gd name="T15" fmla="*/ 1001132368 h 2"/>
                  <a:gd name="T16" fmla="*/ 0 w 3"/>
                  <a:gd name="T17" fmla="*/ 1001132368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2">
                    <a:moveTo>
                      <a:pt x="0" y="2"/>
                    </a:moveTo>
                    <a:lnTo>
                      <a:pt x="0" y="2"/>
                    </a:lnTo>
                    <a:lnTo>
                      <a:pt x="2" y="2"/>
                    </a:lnTo>
                    <a:cubicBezTo>
                      <a:pt x="2" y="2"/>
                      <a:pt x="2" y="2"/>
                      <a:pt x="2" y="2"/>
                    </a:cubicBezTo>
                    <a:cubicBezTo>
                      <a:pt x="2" y="2"/>
                      <a:pt x="3" y="2"/>
                      <a:pt x="3" y="1"/>
                    </a:cubicBezTo>
                    <a:cubicBezTo>
                      <a:pt x="3" y="1"/>
                      <a:pt x="3" y="1"/>
                      <a:pt x="3" y="0"/>
                    </a:cubicBezTo>
                    <a:cubicBezTo>
                      <a:pt x="3" y="0"/>
                      <a:pt x="1" y="1"/>
                      <a:pt x="0" y="2"/>
                    </a:cubicBezTo>
                    <a:cubicBezTo>
                      <a:pt x="0" y="2"/>
                      <a:pt x="0" y="2"/>
                      <a:pt x="0"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15" name="Freeform 188"/>
              <p:cNvSpPr>
                <a:spLocks/>
              </p:cNvSpPr>
              <p:nvPr/>
            </p:nvSpPr>
            <p:spPr bwMode="auto">
              <a:xfrm>
                <a:off x="1922463" y="2701926"/>
                <a:ext cx="3175" cy="3175"/>
              </a:xfrm>
              <a:custGeom>
                <a:avLst/>
                <a:gdLst>
                  <a:gd name="T0" fmla="*/ 2147483646 w 3"/>
                  <a:gd name="T1" fmla="*/ 1000502031 h 4"/>
                  <a:gd name="T2" fmla="*/ 2147483646 w 3"/>
                  <a:gd name="T3" fmla="*/ 1000502031 h 4"/>
                  <a:gd name="T4" fmla="*/ 2147483646 w 3"/>
                  <a:gd name="T5" fmla="*/ 0 h 4"/>
                  <a:gd name="T6" fmla="*/ 0 w 3"/>
                  <a:gd name="T7" fmla="*/ 2000373825 h 4"/>
                  <a:gd name="T8" fmla="*/ 0 w 3"/>
                  <a:gd name="T9" fmla="*/ 2000373825 h 4"/>
                  <a:gd name="T10" fmla="*/ 0 w 3"/>
                  <a:gd name="T11" fmla="*/ 2000373825 h 4"/>
                  <a:gd name="T12" fmla="*/ 2147483646 w 3"/>
                  <a:gd name="T13" fmla="*/ 1000502031 h 4"/>
                  <a:gd name="T14" fmla="*/ 2147483646 w 3"/>
                  <a:gd name="T15" fmla="*/ 1000502031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4">
                    <a:moveTo>
                      <a:pt x="3" y="2"/>
                    </a:moveTo>
                    <a:lnTo>
                      <a:pt x="3" y="2"/>
                    </a:lnTo>
                    <a:cubicBezTo>
                      <a:pt x="3" y="1"/>
                      <a:pt x="2" y="0"/>
                      <a:pt x="2" y="0"/>
                    </a:cubicBezTo>
                    <a:cubicBezTo>
                      <a:pt x="2" y="0"/>
                      <a:pt x="1" y="2"/>
                      <a:pt x="0" y="4"/>
                    </a:cubicBezTo>
                    <a:cubicBezTo>
                      <a:pt x="0" y="4"/>
                      <a:pt x="2" y="3"/>
                      <a:pt x="2" y="2"/>
                    </a:cubicBezTo>
                    <a:cubicBezTo>
                      <a:pt x="2" y="2"/>
                      <a:pt x="2" y="2"/>
                      <a:pt x="3"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16" name="Freeform 189"/>
              <p:cNvSpPr>
                <a:spLocks/>
              </p:cNvSpPr>
              <p:nvPr/>
            </p:nvSpPr>
            <p:spPr bwMode="auto">
              <a:xfrm>
                <a:off x="1927225" y="2757488"/>
                <a:ext cx="1588" cy="3175"/>
              </a:xfrm>
              <a:custGeom>
                <a:avLst/>
                <a:gdLst>
                  <a:gd name="T0" fmla="*/ 500566184 w 2"/>
                  <a:gd name="T1" fmla="*/ 1185033825 h 3"/>
                  <a:gd name="T2" fmla="*/ 500566184 w 2"/>
                  <a:gd name="T3" fmla="*/ 1185033825 h 3"/>
                  <a:gd name="T4" fmla="*/ 0 w 2"/>
                  <a:gd name="T5" fmla="*/ 1185033825 h 3"/>
                  <a:gd name="T6" fmla="*/ 0 w 2"/>
                  <a:gd name="T7" fmla="*/ 0 h 3"/>
                  <a:gd name="T8" fmla="*/ 0 w 2"/>
                  <a:gd name="T9" fmla="*/ 0 h 3"/>
                  <a:gd name="T10" fmla="*/ 0 w 2"/>
                  <a:gd name="T11" fmla="*/ 2147483646 h 3"/>
                  <a:gd name="T12" fmla="*/ 0 w 2"/>
                  <a:gd name="T13" fmla="*/ 2147483646 h 3"/>
                  <a:gd name="T14" fmla="*/ 0 w 2"/>
                  <a:gd name="T15" fmla="*/ 2147483646 h 3"/>
                  <a:gd name="T16" fmla="*/ 500566184 w 2"/>
                  <a:gd name="T17" fmla="*/ 2147483646 h 3"/>
                  <a:gd name="T18" fmla="*/ 500566184 w 2"/>
                  <a:gd name="T19" fmla="*/ 2147483646 h 3"/>
                  <a:gd name="T20" fmla="*/ 1001132368 w 2"/>
                  <a:gd name="T21" fmla="*/ 2147483646 h 3"/>
                  <a:gd name="T22" fmla="*/ 1001132368 w 2"/>
                  <a:gd name="T23" fmla="*/ 0 h 3"/>
                  <a:gd name="T24" fmla="*/ 500566184 w 2"/>
                  <a:gd name="T25" fmla="*/ 0 h 3"/>
                  <a:gd name="T26" fmla="*/ 500566184 w 2"/>
                  <a:gd name="T27" fmla="*/ 1185033825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 h="3">
                    <a:moveTo>
                      <a:pt x="1" y="1"/>
                    </a:moveTo>
                    <a:lnTo>
                      <a:pt x="1" y="1"/>
                    </a:lnTo>
                    <a:lnTo>
                      <a:pt x="0" y="1"/>
                    </a:lnTo>
                    <a:lnTo>
                      <a:pt x="0" y="0"/>
                    </a:lnTo>
                    <a:lnTo>
                      <a:pt x="0" y="3"/>
                    </a:lnTo>
                    <a:lnTo>
                      <a:pt x="0" y="2"/>
                    </a:lnTo>
                    <a:lnTo>
                      <a:pt x="1" y="2"/>
                    </a:lnTo>
                    <a:lnTo>
                      <a:pt x="1" y="3"/>
                    </a:lnTo>
                    <a:lnTo>
                      <a:pt x="2" y="3"/>
                    </a:lnTo>
                    <a:lnTo>
                      <a:pt x="2" y="0"/>
                    </a:lnTo>
                    <a:lnTo>
                      <a:pt x="1" y="0"/>
                    </a:lnTo>
                    <a:lnTo>
                      <a:pt x="1" y="1"/>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17" name="Freeform 190"/>
              <p:cNvSpPr>
                <a:spLocks/>
              </p:cNvSpPr>
              <p:nvPr/>
            </p:nvSpPr>
            <p:spPr bwMode="auto">
              <a:xfrm>
                <a:off x="1928813" y="2757488"/>
                <a:ext cx="3175" cy="3175"/>
              </a:xfrm>
              <a:custGeom>
                <a:avLst/>
                <a:gdLst>
                  <a:gd name="T0" fmla="*/ 2147483646 w 3"/>
                  <a:gd name="T1" fmla="*/ 2147483646 h 3"/>
                  <a:gd name="T2" fmla="*/ 2147483646 w 3"/>
                  <a:gd name="T3" fmla="*/ 2147483646 h 3"/>
                  <a:gd name="T4" fmla="*/ 2147483646 w 3"/>
                  <a:gd name="T5" fmla="*/ 2147483646 h 3"/>
                  <a:gd name="T6" fmla="*/ 1185033825 w 3"/>
                  <a:gd name="T7" fmla="*/ 2147483646 h 3"/>
                  <a:gd name="T8" fmla="*/ 1185033825 w 3"/>
                  <a:gd name="T9" fmla="*/ 0 h 3"/>
                  <a:gd name="T10" fmla="*/ 0 w 3"/>
                  <a:gd name="T11" fmla="*/ 0 h 3"/>
                  <a:gd name="T12" fmla="*/ 0 w 3"/>
                  <a:gd name="T13" fmla="*/ 2147483646 h 3"/>
                  <a:gd name="T14" fmla="*/ 1185033825 w 3"/>
                  <a:gd name="T15" fmla="*/ 2147483646 h 3"/>
                  <a:gd name="T16" fmla="*/ 2147483646 w 3"/>
                  <a:gd name="T17" fmla="*/ 2147483646 h 3"/>
                  <a:gd name="T18" fmla="*/ 2147483646 w 3"/>
                  <a:gd name="T19" fmla="*/ 2147483646 h 3"/>
                  <a:gd name="T20" fmla="*/ 2147483646 w 3"/>
                  <a:gd name="T21" fmla="*/ 2147483646 h 3"/>
                  <a:gd name="T22" fmla="*/ 2147483646 w 3"/>
                  <a:gd name="T23" fmla="*/ 0 h 3"/>
                  <a:gd name="T24" fmla="*/ 2147483646 w 3"/>
                  <a:gd name="T25" fmla="*/ 0 h 3"/>
                  <a:gd name="T26" fmla="*/ 2147483646 w 3"/>
                  <a:gd name="T27" fmla="*/ 2147483646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3">
                    <a:moveTo>
                      <a:pt x="2" y="2"/>
                    </a:moveTo>
                    <a:lnTo>
                      <a:pt x="2" y="2"/>
                    </a:lnTo>
                    <a:cubicBezTo>
                      <a:pt x="2" y="2"/>
                      <a:pt x="2" y="2"/>
                      <a:pt x="2" y="2"/>
                    </a:cubicBezTo>
                    <a:cubicBezTo>
                      <a:pt x="1" y="2"/>
                      <a:pt x="1" y="2"/>
                      <a:pt x="1" y="2"/>
                    </a:cubicBezTo>
                    <a:lnTo>
                      <a:pt x="1" y="0"/>
                    </a:lnTo>
                    <a:lnTo>
                      <a:pt x="0" y="0"/>
                    </a:lnTo>
                    <a:lnTo>
                      <a:pt x="0" y="2"/>
                    </a:lnTo>
                    <a:cubicBezTo>
                      <a:pt x="0" y="2"/>
                      <a:pt x="0" y="2"/>
                      <a:pt x="1" y="2"/>
                    </a:cubicBezTo>
                    <a:cubicBezTo>
                      <a:pt x="1" y="3"/>
                      <a:pt x="1" y="3"/>
                      <a:pt x="2" y="3"/>
                    </a:cubicBezTo>
                    <a:cubicBezTo>
                      <a:pt x="2" y="3"/>
                      <a:pt x="2" y="3"/>
                      <a:pt x="3" y="2"/>
                    </a:cubicBezTo>
                    <a:cubicBezTo>
                      <a:pt x="3" y="2"/>
                      <a:pt x="3" y="2"/>
                      <a:pt x="3" y="2"/>
                    </a:cubicBezTo>
                    <a:lnTo>
                      <a:pt x="3" y="0"/>
                    </a:lnTo>
                    <a:lnTo>
                      <a:pt x="2" y="0"/>
                    </a:lnTo>
                    <a:lnTo>
                      <a:pt x="2" y="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18" name="Freeform 191"/>
              <p:cNvSpPr>
                <a:spLocks noEditPoints="1"/>
              </p:cNvSpPr>
              <p:nvPr/>
            </p:nvSpPr>
            <p:spPr bwMode="auto">
              <a:xfrm>
                <a:off x="1931988" y="2757488"/>
                <a:ext cx="1588" cy="3175"/>
              </a:xfrm>
              <a:custGeom>
                <a:avLst/>
                <a:gdLst>
                  <a:gd name="T0" fmla="*/ 148222332 w 3"/>
                  <a:gd name="T1" fmla="*/ 2147483646 h 3"/>
                  <a:gd name="T2" fmla="*/ 148222332 w 3"/>
                  <a:gd name="T3" fmla="*/ 2147483646 h 3"/>
                  <a:gd name="T4" fmla="*/ 148222332 w 3"/>
                  <a:gd name="T5" fmla="*/ 1185033825 h 3"/>
                  <a:gd name="T6" fmla="*/ 296725211 w 3"/>
                  <a:gd name="T7" fmla="*/ 2147483646 h 3"/>
                  <a:gd name="T8" fmla="*/ 148222332 w 3"/>
                  <a:gd name="T9" fmla="*/ 2147483646 h 3"/>
                  <a:gd name="T10" fmla="*/ 148222332 w 3"/>
                  <a:gd name="T11" fmla="*/ 0 h 3"/>
                  <a:gd name="T12" fmla="*/ 148222332 w 3"/>
                  <a:gd name="T13" fmla="*/ 0 h 3"/>
                  <a:gd name="T14" fmla="*/ 0 w 3"/>
                  <a:gd name="T15" fmla="*/ 2147483646 h 3"/>
                  <a:gd name="T16" fmla="*/ 0 w 3"/>
                  <a:gd name="T17" fmla="*/ 2147483646 h 3"/>
                  <a:gd name="T18" fmla="*/ 148222332 w 3"/>
                  <a:gd name="T19" fmla="*/ 2147483646 h 3"/>
                  <a:gd name="T20" fmla="*/ 296725211 w 3"/>
                  <a:gd name="T21" fmla="*/ 2147483646 h 3"/>
                  <a:gd name="T22" fmla="*/ 296725211 w 3"/>
                  <a:gd name="T23" fmla="*/ 2147483646 h 3"/>
                  <a:gd name="T24" fmla="*/ 444947543 w 3"/>
                  <a:gd name="T25" fmla="*/ 2147483646 h 3"/>
                  <a:gd name="T26" fmla="*/ 296725211 w 3"/>
                  <a:gd name="T27" fmla="*/ 0 h 3"/>
                  <a:gd name="T28" fmla="*/ 148222332 w 3"/>
                  <a:gd name="T29" fmla="*/ 0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 h="3">
                    <a:moveTo>
                      <a:pt x="1" y="2"/>
                    </a:moveTo>
                    <a:lnTo>
                      <a:pt x="1" y="2"/>
                    </a:lnTo>
                    <a:lnTo>
                      <a:pt x="1" y="1"/>
                    </a:lnTo>
                    <a:lnTo>
                      <a:pt x="2" y="2"/>
                    </a:lnTo>
                    <a:lnTo>
                      <a:pt x="1" y="2"/>
                    </a:lnTo>
                    <a:close/>
                    <a:moveTo>
                      <a:pt x="1" y="0"/>
                    </a:moveTo>
                    <a:lnTo>
                      <a:pt x="1" y="0"/>
                    </a:lnTo>
                    <a:lnTo>
                      <a:pt x="0" y="3"/>
                    </a:lnTo>
                    <a:lnTo>
                      <a:pt x="1" y="2"/>
                    </a:lnTo>
                    <a:lnTo>
                      <a:pt x="2" y="2"/>
                    </a:lnTo>
                    <a:lnTo>
                      <a:pt x="2" y="3"/>
                    </a:lnTo>
                    <a:lnTo>
                      <a:pt x="3" y="3"/>
                    </a:lnTo>
                    <a:lnTo>
                      <a:pt x="2" y="0"/>
                    </a:lnTo>
                    <a:lnTo>
                      <a:pt x="1"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19" name="Freeform 192"/>
              <p:cNvSpPr>
                <a:spLocks/>
              </p:cNvSpPr>
              <p:nvPr/>
            </p:nvSpPr>
            <p:spPr bwMode="auto">
              <a:xfrm>
                <a:off x="1933575" y="2757488"/>
                <a:ext cx="3175" cy="3175"/>
              </a:xfrm>
              <a:custGeom>
                <a:avLst/>
                <a:gdLst>
                  <a:gd name="T0" fmla="*/ 1500123206 w 4"/>
                  <a:gd name="T1" fmla="*/ 2147483646 h 3"/>
                  <a:gd name="T2" fmla="*/ 1500123206 w 4"/>
                  <a:gd name="T3" fmla="*/ 2147483646 h 3"/>
                  <a:gd name="T4" fmla="*/ 1500123206 w 4"/>
                  <a:gd name="T5" fmla="*/ 0 h 3"/>
                  <a:gd name="T6" fmla="*/ 1000502031 w 4"/>
                  <a:gd name="T7" fmla="*/ 0 h 3"/>
                  <a:gd name="T8" fmla="*/ 1000502031 w 4"/>
                  <a:gd name="T9" fmla="*/ 2147483646 h 3"/>
                  <a:gd name="T10" fmla="*/ 500251413 w 4"/>
                  <a:gd name="T11" fmla="*/ 0 h 3"/>
                  <a:gd name="T12" fmla="*/ 0 w 4"/>
                  <a:gd name="T13" fmla="*/ 0 h 3"/>
                  <a:gd name="T14" fmla="*/ 500251413 w 4"/>
                  <a:gd name="T15" fmla="*/ 2147483646 h 3"/>
                  <a:gd name="T16" fmla="*/ 1000502031 w 4"/>
                  <a:gd name="T17" fmla="*/ 2147483646 h 3"/>
                  <a:gd name="T18" fmla="*/ 1000502031 w 4"/>
                  <a:gd name="T19" fmla="*/ 1185033825 h 3"/>
                  <a:gd name="T20" fmla="*/ 1500123206 w 4"/>
                  <a:gd name="T21" fmla="*/ 2147483646 h 3"/>
                  <a:gd name="T22" fmla="*/ 2000373825 w 4"/>
                  <a:gd name="T23" fmla="*/ 2147483646 h 3"/>
                  <a:gd name="T24" fmla="*/ 2000373825 w 4"/>
                  <a:gd name="T25" fmla="*/ 0 h 3"/>
                  <a:gd name="T26" fmla="*/ 2000373825 w 4"/>
                  <a:gd name="T27" fmla="*/ 0 h 3"/>
                  <a:gd name="T28" fmla="*/ 1500123206 w 4"/>
                  <a:gd name="T29" fmla="*/ 2147483646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 h="3">
                    <a:moveTo>
                      <a:pt x="3" y="2"/>
                    </a:moveTo>
                    <a:lnTo>
                      <a:pt x="3" y="2"/>
                    </a:lnTo>
                    <a:lnTo>
                      <a:pt x="3" y="0"/>
                    </a:lnTo>
                    <a:lnTo>
                      <a:pt x="2" y="0"/>
                    </a:lnTo>
                    <a:lnTo>
                      <a:pt x="2" y="2"/>
                    </a:lnTo>
                    <a:lnTo>
                      <a:pt x="1" y="0"/>
                    </a:lnTo>
                    <a:lnTo>
                      <a:pt x="0" y="0"/>
                    </a:lnTo>
                    <a:lnTo>
                      <a:pt x="1" y="3"/>
                    </a:lnTo>
                    <a:lnTo>
                      <a:pt x="2" y="3"/>
                    </a:lnTo>
                    <a:lnTo>
                      <a:pt x="2" y="1"/>
                    </a:lnTo>
                    <a:lnTo>
                      <a:pt x="3" y="3"/>
                    </a:lnTo>
                    <a:lnTo>
                      <a:pt x="4" y="3"/>
                    </a:lnTo>
                    <a:lnTo>
                      <a:pt x="4" y="0"/>
                    </a:lnTo>
                    <a:lnTo>
                      <a:pt x="3" y="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20" name="Freeform 193"/>
              <p:cNvSpPr>
                <a:spLocks/>
              </p:cNvSpPr>
              <p:nvPr/>
            </p:nvSpPr>
            <p:spPr bwMode="auto">
              <a:xfrm>
                <a:off x="1938338" y="2757488"/>
                <a:ext cx="1588" cy="3175"/>
              </a:xfrm>
              <a:custGeom>
                <a:avLst/>
                <a:gdLst>
                  <a:gd name="T0" fmla="*/ 0 w 2"/>
                  <a:gd name="T1" fmla="*/ 1185033825 h 3"/>
                  <a:gd name="T2" fmla="*/ 0 w 2"/>
                  <a:gd name="T3" fmla="*/ 1185033825 h 3"/>
                  <a:gd name="T4" fmla="*/ 0 w 2"/>
                  <a:gd name="T5" fmla="*/ 2147483646 h 3"/>
                  <a:gd name="T6" fmla="*/ 500566184 w 2"/>
                  <a:gd name="T7" fmla="*/ 2147483646 h 3"/>
                  <a:gd name="T8" fmla="*/ 1001132368 w 2"/>
                  <a:gd name="T9" fmla="*/ 2147483646 h 3"/>
                  <a:gd name="T10" fmla="*/ 1001132368 w 2"/>
                  <a:gd name="T11" fmla="*/ 2147483646 h 3"/>
                  <a:gd name="T12" fmla="*/ 500566184 w 2"/>
                  <a:gd name="T13" fmla="*/ 2147483646 h 3"/>
                  <a:gd name="T14" fmla="*/ 0 w 2"/>
                  <a:gd name="T15" fmla="*/ 2147483646 h 3"/>
                  <a:gd name="T16" fmla="*/ 1001132368 w 2"/>
                  <a:gd name="T17" fmla="*/ 2147483646 h 3"/>
                  <a:gd name="T18" fmla="*/ 1001132368 w 2"/>
                  <a:gd name="T19" fmla="*/ 1185033825 h 3"/>
                  <a:gd name="T20" fmla="*/ 0 w 2"/>
                  <a:gd name="T21" fmla="*/ 1185033825 h 3"/>
                  <a:gd name="T22" fmla="*/ 500566184 w 2"/>
                  <a:gd name="T23" fmla="*/ 1185033825 h 3"/>
                  <a:gd name="T24" fmla="*/ 1001132368 w 2"/>
                  <a:gd name="T25" fmla="*/ 1185033825 h 3"/>
                  <a:gd name="T26" fmla="*/ 1001132368 w 2"/>
                  <a:gd name="T27" fmla="*/ 0 h 3"/>
                  <a:gd name="T28" fmla="*/ 500566184 w 2"/>
                  <a:gd name="T29" fmla="*/ 0 h 3"/>
                  <a:gd name="T30" fmla="*/ 0 w 2"/>
                  <a:gd name="T31" fmla="*/ 1185033825 h 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 h="3">
                    <a:moveTo>
                      <a:pt x="0" y="1"/>
                    </a:moveTo>
                    <a:lnTo>
                      <a:pt x="0" y="1"/>
                    </a:lnTo>
                    <a:cubicBezTo>
                      <a:pt x="0" y="2"/>
                      <a:pt x="0" y="2"/>
                      <a:pt x="0" y="2"/>
                    </a:cubicBezTo>
                    <a:cubicBezTo>
                      <a:pt x="0" y="3"/>
                      <a:pt x="0" y="3"/>
                      <a:pt x="1" y="3"/>
                    </a:cubicBezTo>
                    <a:lnTo>
                      <a:pt x="2" y="3"/>
                    </a:lnTo>
                    <a:lnTo>
                      <a:pt x="2" y="2"/>
                    </a:lnTo>
                    <a:lnTo>
                      <a:pt x="1" y="2"/>
                    </a:lnTo>
                    <a:cubicBezTo>
                      <a:pt x="0" y="2"/>
                      <a:pt x="0" y="2"/>
                      <a:pt x="0" y="2"/>
                    </a:cubicBezTo>
                    <a:lnTo>
                      <a:pt x="2" y="2"/>
                    </a:lnTo>
                    <a:lnTo>
                      <a:pt x="2" y="1"/>
                    </a:lnTo>
                    <a:lnTo>
                      <a:pt x="0" y="1"/>
                    </a:lnTo>
                    <a:cubicBezTo>
                      <a:pt x="0" y="1"/>
                      <a:pt x="0" y="1"/>
                      <a:pt x="1" y="1"/>
                    </a:cubicBezTo>
                    <a:lnTo>
                      <a:pt x="2" y="1"/>
                    </a:lnTo>
                    <a:lnTo>
                      <a:pt x="2" y="0"/>
                    </a:lnTo>
                    <a:lnTo>
                      <a:pt x="1" y="0"/>
                    </a:lnTo>
                    <a:cubicBezTo>
                      <a:pt x="0" y="0"/>
                      <a:pt x="0" y="1"/>
                      <a:pt x="0" y="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21" name="Freeform 194"/>
              <p:cNvSpPr>
                <a:spLocks/>
              </p:cNvSpPr>
              <p:nvPr/>
            </p:nvSpPr>
            <p:spPr bwMode="auto">
              <a:xfrm>
                <a:off x="1939925" y="2757488"/>
                <a:ext cx="0" cy="3175"/>
              </a:xfrm>
              <a:custGeom>
                <a:avLst/>
                <a:gdLst>
                  <a:gd name="T0" fmla="*/ 0 w 1"/>
                  <a:gd name="T1" fmla="*/ 2147483646 h 3"/>
                  <a:gd name="T2" fmla="*/ 0 w 1"/>
                  <a:gd name="T3" fmla="*/ 2147483646 h 3"/>
                  <a:gd name="T4" fmla="*/ 1 w 1"/>
                  <a:gd name="T5" fmla="*/ 2147483646 h 3"/>
                  <a:gd name="T6" fmla="*/ 1 w 1"/>
                  <a:gd name="T7" fmla="*/ 0 h 3"/>
                  <a:gd name="T8" fmla="*/ 0 w 1"/>
                  <a:gd name="T9" fmla="*/ 0 h 3"/>
                  <a:gd name="T10" fmla="*/ 0 w 1"/>
                  <a:gd name="T11" fmla="*/ 2147483646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3">
                    <a:moveTo>
                      <a:pt x="0" y="3"/>
                    </a:moveTo>
                    <a:lnTo>
                      <a:pt x="0" y="3"/>
                    </a:lnTo>
                    <a:lnTo>
                      <a:pt x="1" y="3"/>
                    </a:lnTo>
                    <a:lnTo>
                      <a:pt x="1" y="0"/>
                    </a:lnTo>
                    <a:lnTo>
                      <a:pt x="0" y="0"/>
                    </a:lnTo>
                    <a:lnTo>
                      <a:pt x="0" y="3"/>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22" name="Freeform 195"/>
              <p:cNvSpPr>
                <a:spLocks/>
              </p:cNvSpPr>
              <p:nvPr/>
            </p:nvSpPr>
            <p:spPr bwMode="auto">
              <a:xfrm>
                <a:off x="1919288" y="2757488"/>
                <a:ext cx="3175" cy="1588"/>
              </a:xfrm>
              <a:custGeom>
                <a:avLst/>
                <a:gdLst>
                  <a:gd name="T0" fmla="*/ 0 w 3"/>
                  <a:gd name="T1" fmla="*/ 148222332 h 3"/>
                  <a:gd name="T2" fmla="*/ 0 w 3"/>
                  <a:gd name="T3" fmla="*/ 148222332 h 3"/>
                  <a:gd name="T4" fmla="*/ 0 w 3"/>
                  <a:gd name="T5" fmla="*/ 296725211 h 3"/>
                  <a:gd name="T6" fmla="*/ 2147483646 w 3"/>
                  <a:gd name="T7" fmla="*/ 444947543 h 3"/>
                  <a:gd name="T8" fmla="*/ 2147483646 w 3"/>
                  <a:gd name="T9" fmla="*/ 444947543 h 3"/>
                  <a:gd name="T10" fmla="*/ 2147483646 w 3"/>
                  <a:gd name="T11" fmla="*/ 444947543 h 3"/>
                  <a:gd name="T12" fmla="*/ 1185033825 w 3"/>
                  <a:gd name="T13" fmla="*/ 0 h 3"/>
                  <a:gd name="T14" fmla="*/ 0 w 3"/>
                  <a:gd name="T15" fmla="*/ 148222332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3">
                    <a:moveTo>
                      <a:pt x="0" y="1"/>
                    </a:moveTo>
                    <a:lnTo>
                      <a:pt x="0" y="1"/>
                    </a:lnTo>
                    <a:cubicBezTo>
                      <a:pt x="0" y="2"/>
                      <a:pt x="0" y="2"/>
                      <a:pt x="0" y="2"/>
                    </a:cubicBezTo>
                    <a:cubicBezTo>
                      <a:pt x="1" y="2"/>
                      <a:pt x="2" y="3"/>
                      <a:pt x="3" y="3"/>
                    </a:cubicBezTo>
                    <a:cubicBezTo>
                      <a:pt x="3" y="3"/>
                      <a:pt x="3" y="3"/>
                      <a:pt x="3" y="3"/>
                    </a:cubicBezTo>
                    <a:cubicBezTo>
                      <a:pt x="3" y="3"/>
                      <a:pt x="3" y="3"/>
                      <a:pt x="3" y="3"/>
                    </a:cubicBezTo>
                    <a:cubicBezTo>
                      <a:pt x="2" y="1"/>
                      <a:pt x="1" y="0"/>
                      <a:pt x="1" y="0"/>
                    </a:cubicBezTo>
                    <a:cubicBezTo>
                      <a:pt x="1" y="0"/>
                      <a:pt x="0" y="1"/>
                      <a:pt x="0" y="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23" name="Freeform 196"/>
              <p:cNvSpPr>
                <a:spLocks/>
              </p:cNvSpPr>
              <p:nvPr/>
            </p:nvSpPr>
            <p:spPr bwMode="auto">
              <a:xfrm>
                <a:off x="1919288" y="2760663"/>
                <a:ext cx="3175" cy="0"/>
              </a:xfrm>
              <a:custGeom>
                <a:avLst/>
                <a:gdLst>
                  <a:gd name="T0" fmla="*/ 0 w 3"/>
                  <a:gd name="T1" fmla="*/ 0 h 1"/>
                  <a:gd name="T2" fmla="*/ 0 w 3"/>
                  <a:gd name="T3" fmla="*/ 0 h 1"/>
                  <a:gd name="T4" fmla="*/ 1185033825 w 3"/>
                  <a:gd name="T5" fmla="*/ 1 h 1"/>
                  <a:gd name="T6" fmla="*/ 2147483646 w 3"/>
                  <a:gd name="T7" fmla="*/ 0 h 1"/>
                  <a:gd name="T8" fmla="*/ 2147483646 w 3"/>
                  <a:gd name="T9" fmla="*/ 0 h 1"/>
                  <a:gd name="T10" fmla="*/ 2147483646 w 3"/>
                  <a:gd name="T11" fmla="*/ 0 h 1"/>
                  <a:gd name="T12" fmla="*/ 0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0" y="0"/>
                    </a:moveTo>
                    <a:lnTo>
                      <a:pt x="0" y="0"/>
                    </a:lnTo>
                    <a:cubicBezTo>
                      <a:pt x="0" y="0"/>
                      <a:pt x="1" y="1"/>
                      <a:pt x="1" y="1"/>
                    </a:cubicBezTo>
                    <a:cubicBezTo>
                      <a:pt x="2" y="1"/>
                      <a:pt x="2" y="0"/>
                      <a:pt x="3" y="0"/>
                    </a:cubicBezTo>
                    <a:cubicBezTo>
                      <a:pt x="3" y="0"/>
                      <a:pt x="3" y="0"/>
                      <a:pt x="3" y="0"/>
                    </a:cubicBezTo>
                    <a:lnTo>
                      <a:pt x="0"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24" name="Freeform 197"/>
              <p:cNvSpPr>
                <a:spLocks/>
              </p:cNvSpPr>
              <p:nvPr/>
            </p:nvSpPr>
            <p:spPr bwMode="auto">
              <a:xfrm>
                <a:off x="1919288" y="2759076"/>
                <a:ext cx="3175" cy="1588"/>
              </a:xfrm>
              <a:custGeom>
                <a:avLst/>
                <a:gdLst>
                  <a:gd name="T0" fmla="*/ 500251413 w 4"/>
                  <a:gd name="T1" fmla="*/ 500566184 h 2"/>
                  <a:gd name="T2" fmla="*/ 500251413 w 4"/>
                  <a:gd name="T3" fmla="*/ 500566184 h 2"/>
                  <a:gd name="T4" fmla="*/ 500251413 w 4"/>
                  <a:gd name="T5" fmla="*/ 1001132368 h 2"/>
                  <a:gd name="T6" fmla="*/ 1000502031 w 4"/>
                  <a:gd name="T7" fmla="*/ 1001132368 h 2"/>
                  <a:gd name="T8" fmla="*/ 2000373825 w 4"/>
                  <a:gd name="T9" fmla="*/ 1001132368 h 2"/>
                  <a:gd name="T10" fmla="*/ 2000373825 w 4"/>
                  <a:gd name="T11" fmla="*/ 1001132368 h 2"/>
                  <a:gd name="T12" fmla="*/ 2000373825 w 4"/>
                  <a:gd name="T13" fmla="*/ 1001132368 h 2"/>
                  <a:gd name="T14" fmla="*/ 500251413 w 4"/>
                  <a:gd name="T15" fmla="*/ 0 h 2"/>
                  <a:gd name="T16" fmla="*/ 500251413 w 4"/>
                  <a:gd name="T17" fmla="*/ 500566184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2">
                    <a:moveTo>
                      <a:pt x="1" y="1"/>
                    </a:moveTo>
                    <a:lnTo>
                      <a:pt x="1" y="1"/>
                    </a:lnTo>
                    <a:cubicBezTo>
                      <a:pt x="1" y="1"/>
                      <a:pt x="1" y="2"/>
                      <a:pt x="1" y="2"/>
                    </a:cubicBezTo>
                    <a:cubicBezTo>
                      <a:pt x="2" y="2"/>
                      <a:pt x="2" y="2"/>
                      <a:pt x="2" y="2"/>
                    </a:cubicBezTo>
                    <a:lnTo>
                      <a:pt x="4" y="2"/>
                    </a:lnTo>
                    <a:cubicBezTo>
                      <a:pt x="3" y="1"/>
                      <a:pt x="1" y="0"/>
                      <a:pt x="1" y="0"/>
                    </a:cubicBezTo>
                    <a:cubicBezTo>
                      <a:pt x="0" y="0"/>
                      <a:pt x="1" y="1"/>
                      <a:pt x="1" y="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25" name="Freeform 198"/>
              <p:cNvSpPr>
                <a:spLocks/>
              </p:cNvSpPr>
              <p:nvPr/>
            </p:nvSpPr>
            <p:spPr bwMode="auto">
              <a:xfrm>
                <a:off x="1920875" y="2755901"/>
                <a:ext cx="1588" cy="3175"/>
              </a:xfrm>
              <a:custGeom>
                <a:avLst/>
                <a:gdLst>
                  <a:gd name="T0" fmla="*/ 500566184 w 2"/>
                  <a:gd name="T1" fmla="*/ 0 h 4"/>
                  <a:gd name="T2" fmla="*/ 500566184 w 2"/>
                  <a:gd name="T3" fmla="*/ 0 h 4"/>
                  <a:gd name="T4" fmla="*/ 500566184 w 2"/>
                  <a:gd name="T5" fmla="*/ 500251413 h 4"/>
                  <a:gd name="T6" fmla="*/ 500566184 w 2"/>
                  <a:gd name="T7" fmla="*/ 500251413 h 4"/>
                  <a:gd name="T8" fmla="*/ 1001132368 w 2"/>
                  <a:gd name="T9" fmla="*/ 2000373825 h 4"/>
                  <a:gd name="T10" fmla="*/ 1001132368 w 2"/>
                  <a:gd name="T11" fmla="*/ 2000373825 h 4"/>
                  <a:gd name="T12" fmla="*/ 1001132368 w 2"/>
                  <a:gd name="T13" fmla="*/ 2000373825 h 4"/>
                  <a:gd name="T14" fmla="*/ 1001132368 w 2"/>
                  <a:gd name="T15" fmla="*/ 0 h 4"/>
                  <a:gd name="T16" fmla="*/ 500566184 w 2"/>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4">
                    <a:moveTo>
                      <a:pt x="1" y="0"/>
                    </a:moveTo>
                    <a:lnTo>
                      <a:pt x="1" y="0"/>
                    </a:lnTo>
                    <a:cubicBezTo>
                      <a:pt x="1" y="0"/>
                      <a:pt x="1" y="1"/>
                      <a:pt x="1" y="1"/>
                    </a:cubicBezTo>
                    <a:cubicBezTo>
                      <a:pt x="0" y="1"/>
                      <a:pt x="1" y="1"/>
                      <a:pt x="1" y="1"/>
                    </a:cubicBezTo>
                    <a:cubicBezTo>
                      <a:pt x="1" y="2"/>
                      <a:pt x="2" y="4"/>
                      <a:pt x="2" y="4"/>
                    </a:cubicBezTo>
                    <a:cubicBezTo>
                      <a:pt x="2" y="1"/>
                      <a:pt x="2" y="0"/>
                      <a:pt x="2" y="0"/>
                    </a:cubicBezTo>
                    <a:cubicBezTo>
                      <a:pt x="2" y="0"/>
                      <a:pt x="1" y="0"/>
                      <a:pt x="1"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26" name="Freeform 199"/>
              <p:cNvSpPr>
                <a:spLocks/>
              </p:cNvSpPr>
              <p:nvPr/>
            </p:nvSpPr>
            <p:spPr bwMode="auto">
              <a:xfrm>
                <a:off x="1922463" y="2755901"/>
                <a:ext cx="1588" cy="3175"/>
              </a:xfrm>
              <a:custGeom>
                <a:avLst/>
                <a:gdLst>
                  <a:gd name="T0" fmla="*/ 1001132368 w 2"/>
                  <a:gd name="T1" fmla="*/ 500251413 h 4"/>
                  <a:gd name="T2" fmla="*/ 1001132368 w 2"/>
                  <a:gd name="T3" fmla="*/ 500251413 h 4"/>
                  <a:gd name="T4" fmla="*/ 1001132368 w 2"/>
                  <a:gd name="T5" fmla="*/ 500251413 h 4"/>
                  <a:gd name="T6" fmla="*/ 500566184 w 2"/>
                  <a:gd name="T7" fmla="*/ 0 h 4"/>
                  <a:gd name="T8" fmla="*/ 500566184 w 2"/>
                  <a:gd name="T9" fmla="*/ 0 h 4"/>
                  <a:gd name="T10" fmla="*/ 0 w 2"/>
                  <a:gd name="T11" fmla="*/ 2000373825 h 4"/>
                  <a:gd name="T12" fmla="*/ 0 w 2"/>
                  <a:gd name="T13" fmla="*/ 2000373825 h 4"/>
                  <a:gd name="T14" fmla="*/ 500566184 w 2"/>
                  <a:gd name="T15" fmla="*/ 2000373825 h 4"/>
                  <a:gd name="T16" fmla="*/ 500566184 w 2"/>
                  <a:gd name="T17" fmla="*/ 2000373825 h 4"/>
                  <a:gd name="T18" fmla="*/ 1001132368 w 2"/>
                  <a:gd name="T19" fmla="*/ 50025141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4">
                    <a:moveTo>
                      <a:pt x="2" y="1"/>
                    </a:moveTo>
                    <a:lnTo>
                      <a:pt x="2" y="1"/>
                    </a:lnTo>
                    <a:cubicBezTo>
                      <a:pt x="2" y="1"/>
                      <a:pt x="2" y="1"/>
                      <a:pt x="2" y="1"/>
                    </a:cubicBezTo>
                    <a:cubicBezTo>
                      <a:pt x="2" y="1"/>
                      <a:pt x="2" y="0"/>
                      <a:pt x="1" y="0"/>
                    </a:cubicBezTo>
                    <a:cubicBezTo>
                      <a:pt x="1" y="0"/>
                      <a:pt x="1" y="0"/>
                      <a:pt x="1" y="0"/>
                    </a:cubicBezTo>
                    <a:cubicBezTo>
                      <a:pt x="1" y="0"/>
                      <a:pt x="0" y="1"/>
                      <a:pt x="0" y="4"/>
                    </a:cubicBezTo>
                    <a:lnTo>
                      <a:pt x="1" y="4"/>
                    </a:lnTo>
                    <a:cubicBezTo>
                      <a:pt x="1" y="4"/>
                      <a:pt x="2" y="2"/>
                      <a:pt x="2" y="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27" name="Freeform 200"/>
              <p:cNvSpPr>
                <a:spLocks/>
              </p:cNvSpPr>
              <p:nvPr/>
            </p:nvSpPr>
            <p:spPr bwMode="auto">
              <a:xfrm>
                <a:off x="1922463" y="2760663"/>
                <a:ext cx="1588" cy="0"/>
              </a:xfrm>
              <a:custGeom>
                <a:avLst/>
                <a:gdLst>
                  <a:gd name="T0" fmla="*/ 0 w 2"/>
                  <a:gd name="T1" fmla="*/ 0 h 1"/>
                  <a:gd name="T2" fmla="*/ 0 w 2"/>
                  <a:gd name="T3" fmla="*/ 0 h 1"/>
                  <a:gd name="T4" fmla="*/ 0 w 2"/>
                  <a:gd name="T5" fmla="*/ 0 h 1"/>
                  <a:gd name="T6" fmla="*/ 500566184 w 2"/>
                  <a:gd name="T7" fmla="*/ 1 h 1"/>
                  <a:gd name="T8" fmla="*/ 1001132368 w 2"/>
                  <a:gd name="T9" fmla="*/ 0 h 1"/>
                  <a:gd name="T10" fmla="*/ 0 w 2"/>
                  <a:gd name="T11" fmla="*/ 0 h 1"/>
                  <a:gd name="T12" fmla="*/ 0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0" y="0"/>
                    </a:moveTo>
                    <a:lnTo>
                      <a:pt x="0" y="0"/>
                    </a:lnTo>
                    <a:cubicBezTo>
                      <a:pt x="0" y="0"/>
                      <a:pt x="1" y="0"/>
                      <a:pt x="1" y="1"/>
                    </a:cubicBezTo>
                    <a:cubicBezTo>
                      <a:pt x="1" y="1"/>
                      <a:pt x="2" y="1"/>
                      <a:pt x="2" y="0"/>
                    </a:cubicBezTo>
                    <a:lnTo>
                      <a:pt x="0"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28" name="Freeform 201"/>
              <p:cNvSpPr>
                <a:spLocks/>
              </p:cNvSpPr>
              <p:nvPr/>
            </p:nvSpPr>
            <p:spPr bwMode="auto">
              <a:xfrm>
                <a:off x="1922463" y="2759076"/>
                <a:ext cx="3175" cy="1588"/>
              </a:xfrm>
              <a:custGeom>
                <a:avLst/>
                <a:gdLst>
                  <a:gd name="T0" fmla="*/ 0 w 3"/>
                  <a:gd name="T1" fmla="*/ 1001132368 h 2"/>
                  <a:gd name="T2" fmla="*/ 0 w 3"/>
                  <a:gd name="T3" fmla="*/ 1001132368 h 2"/>
                  <a:gd name="T4" fmla="*/ 0 w 3"/>
                  <a:gd name="T5" fmla="*/ 1001132368 h 2"/>
                  <a:gd name="T6" fmla="*/ 2147483646 w 3"/>
                  <a:gd name="T7" fmla="*/ 1001132368 h 2"/>
                  <a:gd name="T8" fmla="*/ 2147483646 w 3"/>
                  <a:gd name="T9" fmla="*/ 1001132368 h 2"/>
                  <a:gd name="T10" fmla="*/ 2147483646 w 3"/>
                  <a:gd name="T11" fmla="*/ 500566184 h 2"/>
                  <a:gd name="T12" fmla="*/ 2147483646 w 3"/>
                  <a:gd name="T13" fmla="*/ 0 h 2"/>
                  <a:gd name="T14" fmla="*/ 0 w 3"/>
                  <a:gd name="T15" fmla="*/ 1001132368 h 2"/>
                  <a:gd name="T16" fmla="*/ 0 w 3"/>
                  <a:gd name="T17" fmla="*/ 1001132368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2">
                    <a:moveTo>
                      <a:pt x="0" y="2"/>
                    </a:moveTo>
                    <a:lnTo>
                      <a:pt x="0" y="2"/>
                    </a:lnTo>
                    <a:lnTo>
                      <a:pt x="2" y="2"/>
                    </a:lnTo>
                    <a:cubicBezTo>
                      <a:pt x="2" y="2"/>
                      <a:pt x="2" y="2"/>
                      <a:pt x="2" y="2"/>
                    </a:cubicBezTo>
                    <a:cubicBezTo>
                      <a:pt x="2" y="2"/>
                      <a:pt x="3" y="1"/>
                      <a:pt x="3" y="1"/>
                    </a:cubicBezTo>
                    <a:cubicBezTo>
                      <a:pt x="3" y="1"/>
                      <a:pt x="3" y="0"/>
                      <a:pt x="3" y="0"/>
                    </a:cubicBezTo>
                    <a:cubicBezTo>
                      <a:pt x="3" y="0"/>
                      <a:pt x="1" y="1"/>
                      <a:pt x="0"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29" name="Freeform 202"/>
              <p:cNvSpPr>
                <a:spLocks/>
              </p:cNvSpPr>
              <p:nvPr/>
            </p:nvSpPr>
            <p:spPr bwMode="auto">
              <a:xfrm>
                <a:off x="1922463" y="2757488"/>
                <a:ext cx="3175" cy="1588"/>
              </a:xfrm>
              <a:custGeom>
                <a:avLst/>
                <a:gdLst>
                  <a:gd name="T0" fmla="*/ 2147483646 w 3"/>
                  <a:gd name="T1" fmla="*/ 148222332 h 3"/>
                  <a:gd name="T2" fmla="*/ 2147483646 w 3"/>
                  <a:gd name="T3" fmla="*/ 148222332 h 3"/>
                  <a:gd name="T4" fmla="*/ 2147483646 w 3"/>
                  <a:gd name="T5" fmla="*/ 0 h 3"/>
                  <a:gd name="T6" fmla="*/ 0 w 3"/>
                  <a:gd name="T7" fmla="*/ 444947543 h 3"/>
                  <a:gd name="T8" fmla="*/ 0 w 3"/>
                  <a:gd name="T9" fmla="*/ 444947543 h 3"/>
                  <a:gd name="T10" fmla="*/ 0 w 3"/>
                  <a:gd name="T11" fmla="*/ 444947543 h 3"/>
                  <a:gd name="T12" fmla="*/ 2147483646 w 3"/>
                  <a:gd name="T13" fmla="*/ 296725211 h 3"/>
                  <a:gd name="T14" fmla="*/ 2147483646 w 3"/>
                  <a:gd name="T15" fmla="*/ 148222332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3">
                    <a:moveTo>
                      <a:pt x="3" y="1"/>
                    </a:moveTo>
                    <a:lnTo>
                      <a:pt x="3" y="1"/>
                    </a:lnTo>
                    <a:cubicBezTo>
                      <a:pt x="3" y="0"/>
                      <a:pt x="2" y="0"/>
                      <a:pt x="2" y="0"/>
                    </a:cubicBezTo>
                    <a:cubicBezTo>
                      <a:pt x="2" y="0"/>
                      <a:pt x="1" y="1"/>
                      <a:pt x="0" y="3"/>
                    </a:cubicBezTo>
                    <a:cubicBezTo>
                      <a:pt x="0" y="3"/>
                      <a:pt x="0" y="3"/>
                      <a:pt x="0" y="3"/>
                    </a:cubicBezTo>
                    <a:cubicBezTo>
                      <a:pt x="0" y="3"/>
                      <a:pt x="0" y="3"/>
                      <a:pt x="0" y="3"/>
                    </a:cubicBezTo>
                    <a:cubicBezTo>
                      <a:pt x="0" y="3"/>
                      <a:pt x="2" y="2"/>
                      <a:pt x="2" y="2"/>
                    </a:cubicBezTo>
                    <a:cubicBezTo>
                      <a:pt x="2" y="2"/>
                      <a:pt x="2" y="2"/>
                      <a:pt x="3" y="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30" name="Freeform 203"/>
              <p:cNvSpPr>
                <a:spLocks/>
              </p:cNvSpPr>
              <p:nvPr/>
            </p:nvSpPr>
            <p:spPr bwMode="auto">
              <a:xfrm>
                <a:off x="1871663" y="2562226"/>
                <a:ext cx="26988" cy="4763"/>
              </a:xfrm>
              <a:custGeom>
                <a:avLst/>
                <a:gdLst>
                  <a:gd name="T0" fmla="*/ 0 w 32"/>
                  <a:gd name="T1" fmla="*/ 2147483646 h 5"/>
                  <a:gd name="T2" fmla="*/ 0 w 32"/>
                  <a:gd name="T3" fmla="*/ 2147483646 h 5"/>
                  <a:gd name="T4" fmla="*/ 2147483646 w 32"/>
                  <a:gd name="T5" fmla="*/ 2147483646 h 5"/>
                  <a:gd name="T6" fmla="*/ 2147483646 w 32"/>
                  <a:gd name="T7" fmla="*/ 0 h 5"/>
                  <a:gd name="T8" fmla="*/ 0 w 32"/>
                  <a:gd name="T9" fmla="*/ 0 h 5"/>
                  <a:gd name="T10" fmla="*/ 0 w 32"/>
                  <a:gd name="T11" fmla="*/ 2147483646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 h="5">
                    <a:moveTo>
                      <a:pt x="0" y="5"/>
                    </a:moveTo>
                    <a:lnTo>
                      <a:pt x="0" y="5"/>
                    </a:lnTo>
                    <a:lnTo>
                      <a:pt x="32" y="5"/>
                    </a:lnTo>
                    <a:lnTo>
                      <a:pt x="32" y="0"/>
                    </a:lnTo>
                    <a:lnTo>
                      <a:pt x="0" y="0"/>
                    </a:lnTo>
                    <a:lnTo>
                      <a:pt x="0" y="5"/>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31" name="Freeform 204"/>
              <p:cNvSpPr>
                <a:spLocks noEditPoints="1"/>
              </p:cNvSpPr>
              <p:nvPr/>
            </p:nvSpPr>
            <p:spPr bwMode="auto">
              <a:xfrm>
                <a:off x="1784350" y="2301876"/>
                <a:ext cx="201613" cy="19050"/>
              </a:xfrm>
              <a:custGeom>
                <a:avLst/>
                <a:gdLst>
                  <a:gd name="T0" fmla="*/ 2147483646 w 237"/>
                  <a:gd name="T1" fmla="*/ 2147483646 h 23"/>
                  <a:gd name="T2" fmla="*/ 2147483646 w 237"/>
                  <a:gd name="T3" fmla="*/ 2147483646 h 23"/>
                  <a:gd name="T4" fmla="*/ 2147483646 w 237"/>
                  <a:gd name="T5" fmla="*/ 2147483646 h 23"/>
                  <a:gd name="T6" fmla="*/ 2147483646 w 237"/>
                  <a:gd name="T7" fmla="*/ 2147483646 h 23"/>
                  <a:gd name="T8" fmla="*/ 2147483646 w 237"/>
                  <a:gd name="T9" fmla="*/ 2147483646 h 23"/>
                  <a:gd name="T10" fmla="*/ 2147483646 w 237"/>
                  <a:gd name="T11" fmla="*/ 2147483646 h 23"/>
                  <a:gd name="T12" fmla="*/ 2147483646 w 237"/>
                  <a:gd name="T13" fmla="*/ 0 h 23"/>
                  <a:gd name="T14" fmla="*/ 2147483646 w 237"/>
                  <a:gd name="T15" fmla="*/ 0 h 23"/>
                  <a:gd name="T16" fmla="*/ 0 w 237"/>
                  <a:gd name="T17" fmla="*/ 2147483646 h 23"/>
                  <a:gd name="T18" fmla="*/ 2147483646 w 237"/>
                  <a:gd name="T19" fmla="*/ 2147483646 h 23"/>
                  <a:gd name="T20" fmla="*/ 2147483646 w 237"/>
                  <a:gd name="T21" fmla="*/ 0 h 23"/>
                  <a:gd name="T22" fmla="*/ 2147483646 w 237"/>
                  <a:gd name="T23" fmla="*/ 0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7" h="23">
                    <a:moveTo>
                      <a:pt x="30" y="14"/>
                    </a:moveTo>
                    <a:lnTo>
                      <a:pt x="30" y="14"/>
                    </a:lnTo>
                    <a:lnTo>
                      <a:pt x="40" y="8"/>
                    </a:lnTo>
                    <a:lnTo>
                      <a:pt x="202" y="8"/>
                    </a:lnTo>
                    <a:lnTo>
                      <a:pt x="211" y="14"/>
                    </a:lnTo>
                    <a:lnTo>
                      <a:pt x="30" y="14"/>
                    </a:lnTo>
                    <a:close/>
                    <a:moveTo>
                      <a:pt x="37" y="0"/>
                    </a:moveTo>
                    <a:lnTo>
                      <a:pt x="37" y="0"/>
                    </a:lnTo>
                    <a:lnTo>
                      <a:pt x="0" y="23"/>
                    </a:lnTo>
                    <a:lnTo>
                      <a:pt x="237" y="23"/>
                    </a:lnTo>
                    <a:lnTo>
                      <a:pt x="205" y="0"/>
                    </a:lnTo>
                    <a:lnTo>
                      <a:pt x="37"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grpSp>
      </p:grpSp>
      <p:grpSp>
        <p:nvGrpSpPr>
          <p:cNvPr id="132" name="组合 22006"/>
          <p:cNvGrpSpPr>
            <a:grpSpLocks/>
          </p:cNvGrpSpPr>
          <p:nvPr/>
        </p:nvGrpSpPr>
        <p:grpSpPr bwMode="auto">
          <a:xfrm>
            <a:off x="7625479" y="1530946"/>
            <a:ext cx="910377" cy="914612"/>
            <a:chOff x="2622033" y="576580"/>
            <a:chExt cx="682625" cy="685800"/>
          </a:xfrm>
        </p:grpSpPr>
        <p:sp>
          <p:nvSpPr>
            <p:cNvPr id="133" name="Freeform 6"/>
            <p:cNvSpPr>
              <a:spLocks/>
            </p:cNvSpPr>
            <p:nvPr/>
          </p:nvSpPr>
          <p:spPr bwMode="auto">
            <a:xfrm>
              <a:off x="2622033" y="576580"/>
              <a:ext cx="682625" cy="685800"/>
            </a:xfrm>
            <a:custGeom>
              <a:avLst/>
              <a:gdLst>
                <a:gd name="T0" fmla="*/ 2147483646 w 804"/>
                <a:gd name="T1" fmla="*/ 2147483646 h 804"/>
                <a:gd name="T2" fmla="*/ 2147483646 w 804"/>
                <a:gd name="T3" fmla="*/ 2147483646 h 804"/>
                <a:gd name="T4" fmla="*/ 2147483646 w 804"/>
                <a:gd name="T5" fmla="*/ 2147483646 h 804"/>
                <a:gd name="T6" fmla="*/ 0 w 804"/>
                <a:gd name="T7" fmla="*/ 2147483646 h 804"/>
                <a:gd name="T8" fmla="*/ 2147483646 w 804"/>
                <a:gd name="T9" fmla="*/ 0 h 804"/>
                <a:gd name="T10" fmla="*/ 2147483646 w 804"/>
                <a:gd name="T11" fmla="*/ 2147483646 h 8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804">
                  <a:moveTo>
                    <a:pt x="804" y="401"/>
                  </a:moveTo>
                  <a:lnTo>
                    <a:pt x="804" y="401"/>
                  </a:lnTo>
                  <a:cubicBezTo>
                    <a:pt x="804" y="624"/>
                    <a:pt x="624" y="804"/>
                    <a:pt x="402" y="804"/>
                  </a:cubicBezTo>
                  <a:cubicBezTo>
                    <a:pt x="180" y="804"/>
                    <a:pt x="0" y="624"/>
                    <a:pt x="0" y="401"/>
                  </a:cubicBezTo>
                  <a:cubicBezTo>
                    <a:pt x="0" y="179"/>
                    <a:pt x="180" y="0"/>
                    <a:pt x="402" y="0"/>
                  </a:cubicBezTo>
                  <a:cubicBezTo>
                    <a:pt x="624" y="0"/>
                    <a:pt x="804" y="179"/>
                    <a:pt x="804" y="401"/>
                  </a:cubicBezTo>
                  <a:close/>
                </a:path>
              </a:pathLst>
            </a:custGeom>
            <a:solidFill>
              <a:srgbClr val="15B0E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grpSp>
          <p:nvGrpSpPr>
            <p:cNvPr id="134" name="组合 21975"/>
            <p:cNvGrpSpPr>
              <a:grpSpLocks/>
            </p:cNvGrpSpPr>
            <p:nvPr/>
          </p:nvGrpSpPr>
          <p:grpSpPr bwMode="auto">
            <a:xfrm>
              <a:off x="2680770" y="806768"/>
              <a:ext cx="555625" cy="244475"/>
              <a:chOff x="2860675" y="1257301"/>
              <a:chExt cx="555625" cy="244475"/>
            </a:xfrm>
          </p:grpSpPr>
          <p:sp>
            <p:nvSpPr>
              <p:cNvPr id="135" name="Freeform 37"/>
              <p:cNvSpPr>
                <a:spLocks noEditPoints="1"/>
              </p:cNvSpPr>
              <p:nvPr/>
            </p:nvSpPr>
            <p:spPr bwMode="auto">
              <a:xfrm>
                <a:off x="2860675" y="1257301"/>
                <a:ext cx="555625" cy="244475"/>
              </a:xfrm>
              <a:custGeom>
                <a:avLst/>
                <a:gdLst>
                  <a:gd name="T0" fmla="*/ 2147483646 w 653"/>
                  <a:gd name="T1" fmla="*/ 2147483646 h 286"/>
                  <a:gd name="T2" fmla="*/ 2147483646 w 653"/>
                  <a:gd name="T3" fmla="*/ 2147483646 h 286"/>
                  <a:gd name="T4" fmla="*/ 2147483646 w 653"/>
                  <a:gd name="T5" fmla="*/ 2147483646 h 286"/>
                  <a:gd name="T6" fmla="*/ 2147483646 w 653"/>
                  <a:gd name="T7" fmla="*/ 2147483646 h 286"/>
                  <a:gd name="T8" fmla="*/ 2147483646 w 653"/>
                  <a:gd name="T9" fmla="*/ 2147483646 h 286"/>
                  <a:gd name="T10" fmla="*/ 2147483646 w 653"/>
                  <a:gd name="T11" fmla="*/ 2147483646 h 286"/>
                  <a:gd name="T12" fmla="*/ 2147483646 w 653"/>
                  <a:gd name="T13" fmla="*/ 2147483646 h 286"/>
                  <a:gd name="T14" fmla="*/ 2147483646 w 653"/>
                  <a:gd name="T15" fmla="*/ 2147483646 h 286"/>
                  <a:gd name="T16" fmla="*/ 2147483646 w 653"/>
                  <a:gd name="T17" fmla="*/ 2147483646 h 286"/>
                  <a:gd name="T18" fmla="*/ 2147483646 w 653"/>
                  <a:gd name="T19" fmla="*/ 2147483646 h 286"/>
                  <a:gd name="T20" fmla="*/ 2147483646 w 653"/>
                  <a:gd name="T21" fmla="*/ 2147483646 h 286"/>
                  <a:gd name="T22" fmla="*/ 2147483646 w 653"/>
                  <a:gd name="T23" fmla="*/ 2147483646 h 286"/>
                  <a:gd name="T24" fmla="*/ 2147483646 w 653"/>
                  <a:gd name="T25" fmla="*/ 2147483646 h 286"/>
                  <a:gd name="T26" fmla="*/ 2147483646 w 653"/>
                  <a:gd name="T27" fmla="*/ 2147483646 h 286"/>
                  <a:gd name="T28" fmla="*/ 2147483646 w 653"/>
                  <a:gd name="T29" fmla="*/ 2147483646 h 286"/>
                  <a:gd name="T30" fmla="*/ 2147483646 w 653"/>
                  <a:gd name="T31" fmla="*/ 2147483646 h 286"/>
                  <a:gd name="T32" fmla="*/ 2147483646 w 653"/>
                  <a:gd name="T33" fmla="*/ 2147483646 h 286"/>
                  <a:gd name="T34" fmla="*/ 2147483646 w 653"/>
                  <a:gd name="T35" fmla="*/ 2147483646 h 286"/>
                  <a:gd name="T36" fmla="*/ 2147483646 w 653"/>
                  <a:gd name="T37" fmla="*/ 2147483646 h 286"/>
                  <a:gd name="T38" fmla="*/ 2147483646 w 653"/>
                  <a:gd name="T39" fmla="*/ 2147483646 h 286"/>
                  <a:gd name="T40" fmla="*/ 2147483646 w 653"/>
                  <a:gd name="T41" fmla="*/ 2147483646 h 286"/>
                  <a:gd name="T42" fmla="*/ 2147483646 w 653"/>
                  <a:gd name="T43" fmla="*/ 2147483646 h 286"/>
                  <a:gd name="T44" fmla="*/ 2147483646 w 653"/>
                  <a:gd name="T45" fmla="*/ 2147483646 h 286"/>
                  <a:gd name="T46" fmla="*/ 2147483646 w 653"/>
                  <a:gd name="T47" fmla="*/ 2147483646 h 286"/>
                  <a:gd name="T48" fmla="*/ 2147483646 w 653"/>
                  <a:gd name="T49" fmla="*/ 2147483646 h 286"/>
                  <a:gd name="T50" fmla="*/ 2147483646 w 653"/>
                  <a:gd name="T51" fmla="*/ 2147483646 h 286"/>
                  <a:gd name="T52" fmla="*/ 2147483646 w 653"/>
                  <a:gd name="T53" fmla="*/ 2147483646 h 286"/>
                  <a:gd name="T54" fmla="*/ 2147483646 w 653"/>
                  <a:gd name="T55" fmla="*/ 2147483646 h 286"/>
                  <a:gd name="T56" fmla="*/ 2147483646 w 653"/>
                  <a:gd name="T57" fmla="*/ 2147483646 h 286"/>
                  <a:gd name="T58" fmla="*/ 2147483646 w 653"/>
                  <a:gd name="T59" fmla="*/ 2147483646 h 286"/>
                  <a:gd name="T60" fmla="*/ 2147483646 w 653"/>
                  <a:gd name="T61" fmla="*/ 2147483646 h 286"/>
                  <a:gd name="T62" fmla="*/ 2147483646 w 653"/>
                  <a:gd name="T63" fmla="*/ 2147483646 h 286"/>
                  <a:gd name="T64" fmla="*/ 2147483646 w 653"/>
                  <a:gd name="T65" fmla="*/ 2147483646 h 286"/>
                  <a:gd name="T66" fmla="*/ 2147483646 w 653"/>
                  <a:gd name="T67" fmla="*/ 2147483646 h 286"/>
                  <a:gd name="T68" fmla="*/ 2147483646 w 653"/>
                  <a:gd name="T69" fmla="*/ 2147483646 h 286"/>
                  <a:gd name="T70" fmla="*/ 2147483646 w 653"/>
                  <a:gd name="T71" fmla="*/ 2147483646 h 286"/>
                  <a:gd name="T72" fmla="*/ 2147483646 w 653"/>
                  <a:gd name="T73" fmla="*/ 2147483646 h 286"/>
                  <a:gd name="T74" fmla="*/ 2147483646 w 653"/>
                  <a:gd name="T75" fmla="*/ 2147483646 h 286"/>
                  <a:gd name="T76" fmla="*/ 2147483646 w 653"/>
                  <a:gd name="T77" fmla="*/ 2147483646 h 286"/>
                  <a:gd name="T78" fmla="*/ 2147483646 w 653"/>
                  <a:gd name="T79" fmla="*/ 2147483646 h 286"/>
                  <a:gd name="T80" fmla="*/ 2147483646 w 653"/>
                  <a:gd name="T81" fmla="*/ 2147483646 h 286"/>
                  <a:gd name="T82" fmla="*/ 2147483646 w 653"/>
                  <a:gd name="T83" fmla="*/ 624745605 h 286"/>
                  <a:gd name="T84" fmla="*/ 2147483646 w 653"/>
                  <a:gd name="T85" fmla="*/ 2147483646 h 286"/>
                  <a:gd name="T86" fmla="*/ 616121756 w 653"/>
                  <a:gd name="T87" fmla="*/ 2147483646 h 286"/>
                  <a:gd name="T88" fmla="*/ 0 w 653"/>
                  <a:gd name="T89" fmla="*/ 2147483646 h 286"/>
                  <a:gd name="T90" fmla="*/ 2147483646 w 653"/>
                  <a:gd name="T91" fmla="*/ 2147483646 h 286"/>
                  <a:gd name="T92" fmla="*/ 2147483646 w 653"/>
                  <a:gd name="T93" fmla="*/ 2147483646 h 286"/>
                  <a:gd name="T94" fmla="*/ 2147483646 w 653"/>
                  <a:gd name="T95" fmla="*/ 2147483646 h 286"/>
                  <a:gd name="T96" fmla="*/ 2147483646 w 653"/>
                  <a:gd name="T97" fmla="*/ 2147483646 h 286"/>
                  <a:gd name="T98" fmla="*/ 2147483646 w 653"/>
                  <a:gd name="T99" fmla="*/ 2147483646 h 286"/>
                  <a:gd name="T100" fmla="*/ 2147483646 w 653"/>
                  <a:gd name="T101" fmla="*/ 2147483646 h 286"/>
                  <a:gd name="T102" fmla="*/ 2147483646 w 653"/>
                  <a:gd name="T103" fmla="*/ 2147483646 h 286"/>
                  <a:gd name="T104" fmla="*/ 2147483646 w 653"/>
                  <a:gd name="T105" fmla="*/ 2147483646 h 286"/>
                  <a:gd name="T106" fmla="*/ 2147483646 w 653"/>
                  <a:gd name="T107" fmla="*/ 2147483646 h 286"/>
                  <a:gd name="T108" fmla="*/ 2147483646 w 653"/>
                  <a:gd name="T109" fmla="*/ 2147483646 h 28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653" h="286">
                    <a:moveTo>
                      <a:pt x="615" y="217"/>
                    </a:moveTo>
                    <a:lnTo>
                      <a:pt x="615" y="217"/>
                    </a:lnTo>
                    <a:lnTo>
                      <a:pt x="641" y="217"/>
                    </a:lnTo>
                    <a:lnTo>
                      <a:pt x="641" y="259"/>
                    </a:lnTo>
                    <a:lnTo>
                      <a:pt x="615" y="259"/>
                    </a:lnTo>
                    <a:lnTo>
                      <a:pt x="615" y="217"/>
                    </a:lnTo>
                    <a:close/>
                    <a:moveTo>
                      <a:pt x="360" y="146"/>
                    </a:moveTo>
                    <a:lnTo>
                      <a:pt x="360" y="146"/>
                    </a:lnTo>
                    <a:cubicBezTo>
                      <a:pt x="223" y="146"/>
                      <a:pt x="60" y="154"/>
                      <a:pt x="46" y="155"/>
                    </a:cubicBezTo>
                    <a:lnTo>
                      <a:pt x="46" y="65"/>
                    </a:lnTo>
                    <a:lnTo>
                      <a:pt x="607" y="65"/>
                    </a:lnTo>
                    <a:lnTo>
                      <a:pt x="607" y="155"/>
                    </a:lnTo>
                    <a:cubicBezTo>
                      <a:pt x="599" y="154"/>
                      <a:pt x="498" y="146"/>
                      <a:pt x="360" y="146"/>
                    </a:cubicBezTo>
                    <a:close/>
                    <a:moveTo>
                      <a:pt x="12" y="252"/>
                    </a:moveTo>
                    <a:lnTo>
                      <a:pt x="12" y="252"/>
                    </a:lnTo>
                    <a:lnTo>
                      <a:pt x="38" y="252"/>
                    </a:lnTo>
                    <a:lnTo>
                      <a:pt x="38" y="259"/>
                    </a:lnTo>
                    <a:lnTo>
                      <a:pt x="12" y="259"/>
                    </a:lnTo>
                    <a:lnTo>
                      <a:pt x="12" y="252"/>
                    </a:lnTo>
                    <a:close/>
                    <a:moveTo>
                      <a:pt x="38" y="77"/>
                    </a:moveTo>
                    <a:lnTo>
                      <a:pt x="38" y="77"/>
                    </a:lnTo>
                    <a:lnTo>
                      <a:pt x="12" y="77"/>
                    </a:lnTo>
                    <a:lnTo>
                      <a:pt x="12" y="65"/>
                    </a:lnTo>
                    <a:lnTo>
                      <a:pt x="38" y="65"/>
                    </a:lnTo>
                    <a:lnTo>
                      <a:pt x="38" y="77"/>
                    </a:lnTo>
                    <a:close/>
                    <a:moveTo>
                      <a:pt x="12" y="215"/>
                    </a:moveTo>
                    <a:lnTo>
                      <a:pt x="12" y="215"/>
                    </a:lnTo>
                    <a:lnTo>
                      <a:pt x="38" y="215"/>
                    </a:lnTo>
                    <a:lnTo>
                      <a:pt x="38" y="249"/>
                    </a:lnTo>
                    <a:lnTo>
                      <a:pt x="12" y="249"/>
                    </a:lnTo>
                    <a:lnTo>
                      <a:pt x="12" y="215"/>
                    </a:lnTo>
                    <a:close/>
                    <a:moveTo>
                      <a:pt x="38" y="212"/>
                    </a:moveTo>
                    <a:lnTo>
                      <a:pt x="38" y="212"/>
                    </a:lnTo>
                    <a:lnTo>
                      <a:pt x="12" y="212"/>
                    </a:lnTo>
                    <a:lnTo>
                      <a:pt x="12" y="193"/>
                    </a:lnTo>
                    <a:lnTo>
                      <a:pt x="38" y="193"/>
                    </a:lnTo>
                    <a:lnTo>
                      <a:pt x="38" y="212"/>
                    </a:lnTo>
                    <a:close/>
                    <a:moveTo>
                      <a:pt x="38" y="106"/>
                    </a:moveTo>
                    <a:lnTo>
                      <a:pt x="38" y="106"/>
                    </a:lnTo>
                    <a:lnTo>
                      <a:pt x="12" y="106"/>
                    </a:lnTo>
                    <a:lnTo>
                      <a:pt x="12" y="80"/>
                    </a:lnTo>
                    <a:lnTo>
                      <a:pt x="38" y="80"/>
                    </a:lnTo>
                    <a:lnTo>
                      <a:pt x="38" y="106"/>
                    </a:lnTo>
                    <a:close/>
                    <a:moveTo>
                      <a:pt x="12" y="131"/>
                    </a:moveTo>
                    <a:lnTo>
                      <a:pt x="12" y="131"/>
                    </a:lnTo>
                    <a:lnTo>
                      <a:pt x="38" y="131"/>
                    </a:lnTo>
                    <a:lnTo>
                      <a:pt x="38" y="190"/>
                    </a:lnTo>
                    <a:lnTo>
                      <a:pt x="12" y="190"/>
                    </a:lnTo>
                    <a:lnTo>
                      <a:pt x="12" y="131"/>
                    </a:lnTo>
                    <a:close/>
                    <a:moveTo>
                      <a:pt x="38" y="128"/>
                    </a:moveTo>
                    <a:lnTo>
                      <a:pt x="38" y="128"/>
                    </a:lnTo>
                    <a:lnTo>
                      <a:pt x="12" y="128"/>
                    </a:lnTo>
                    <a:lnTo>
                      <a:pt x="12" y="109"/>
                    </a:lnTo>
                    <a:lnTo>
                      <a:pt x="38" y="109"/>
                    </a:lnTo>
                    <a:lnTo>
                      <a:pt x="38" y="128"/>
                    </a:lnTo>
                    <a:close/>
                    <a:moveTo>
                      <a:pt x="615" y="83"/>
                    </a:moveTo>
                    <a:lnTo>
                      <a:pt x="615" y="83"/>
                    </a:lnTo>
                    <a:lnTo>
                      <a:pt x="641" y="83"/>
                    </a:lnTo>
                    <a:lnTo>
                      <a:pt x="641" y="214"/>
                    </a:lnTo>
                    <a:lnTo>
                      <a:pt x="615" y="214"/>
                    </a:lnTo>
                    <a:lnTo>
                      <a:pt x="615" y="83"/>
                    </a:lnTo>
                    <a:close/>
                    <a:moveTo>
                      <a:pt x="641" y="80"/>
                    </a:moveTo>
                    <a:lnTo>
                      <a:pt x="641" y="80"/>
                    </a:lnTo>
                    <a:lnTo>
                      <a:pt x="615" y="80"/>
                    </a:lnTo>
                    <a:lnTo>
                      <a:pt x="615" y="65"/>
                    </a:lnTo>
                    <a:lnTo>
                      <a:pt x="641" y="65"/>
                    </a:lnTo>
                    <a:lnTo>
                      <a:pt x="641" y="80"/>
                    </a:lnTo>
                    <a:close/>
                    <a:moveTo>
                      <a:pt x="38" y="38"/>
                    </a:moveTo>
                    <a:lnTo>
                      <a:pt x="38" y="38"/>
                    </a:lnTo>
                    <a:lnTo>
                      <a:pt x="601" y="38"/>
                    </a:lnTo>
                    <a:lnTo>
                      <a:pt x="634" y="53"/>
                    </a:lnTo>
                    <a:lnTo>
                      <a:pt x="15" y="53"/>
                    </a:lnTo>
                    <a:lnTo>
                      <a:pt x="38" y="38"/>
                    </a:lnTo>
                    <a:close/>
                    <a:moveTo>
                      <a:pt x="142" y="8"/>
                    </a:moveTo>
                    <a:lnTo>
                      <a:pt x="142" y="8"/>
                    </a:lnTo>
                    <a:lnTo>
                      <a:pt x="508" y="8"/>
                    </a:lnTo>
                    <a:lnTo>
                      <a:pt x="550" y="30"/>
                    </a:lnTo>
                    <a:lnTo>
                      <a:pt x="94" y="30"/>
                    </a:lnTo>
                    <a:lnTo>
                      <a:pt x="142" y="8"/>
                    </a:lnTo>
                    <a:close/>
                    <a:moveTo>
                      <a:pt x="653" y="53"/>
                    </a:moveTo>
                    <a:lnTo>
                      <a:pt x="653" y="53"/>
                    </a:lnTo>
                    <a:lnTo>
                      <a:pt x="604" y="30"/>
                    </a:lnTo>
                    <a:lnTo>
                      <a:pt x="568" y="30"/>
                    </a:lnTo>
                    <a:lnTo>
                      <a:pt x="511" y="1"/>
                    </a:lnTo>
                    <a:lnTo>
                      <a:pt x="141" y="0"/>
                    </a:lnTo>
                    <a:lnTo>
                      <a:pt x="74" y="30"/>
                    </a:lnTo>
                    <a:lnTo>
                      <a:pt x="36" y="30"/>
                    </a:lnTo>
                    <a:lnTo>
                      <a:pt x="1" y="53"/>
                    </a:lnTo>
                    <a:lnTo>
                      <a:pt x="0" y="53"/>
                    </a:lnTo>
                    <a:lnTo>
                      <a:pt x="0" y="271"/>
                    </a:lnTo>
                    <a:lnTo>
                      <a:pt x="400" y="271"/>
                    </a:lnTo>
                    <a:cubicBezTo>
                      <a:pt x="402" y="280"/>
                      <a:pt x="410" y="286"/>
                      <a:pt x="420" y="286"/>
                    </a:cubicBezTo>
                    <a:cubicBezTo>
                      <a:pt x="432" y="286"/>
                      <a:pt x="441" y="277"/>
                      <a:pt x="441" y="265"/>
                    </a:cubicBezTo>
                    <a:cubicBezTo>
                      <a:pt x="441" y="254"/>
                      <a:pt x="432" y="244"/>
                      <a:pt x="420" y="244"/>
                    </a:cubicBezTo>
                    <a:cubicBezTo>
                      <a:pt x="410" y="244"/>
                      <a:pt x="403" y="251"/>
                      <a:pt x="400" y="259"/>
                    </a:cubicBezTo>
                    <a:lnTo>
                      <a:pt x="46" y="259"/>
                    </a:lnTo>
                    <a:lnTo>
                      <a:pt x="46" y="167"/>
                    </a:lnTo>
                    <a:cubicBezTo>
                      <a:pt x="54" y="167"/>
                      <a:pt x="221" y="158"/>
                      <a:pt x="360" y="158"/>
                    </a:cubicBezTo>
                    <a:cubicBezTo>
                      <a:pt x="502" y="158"/>
                      <a:pt x="606" y="167"/>
                      <a:pt x="607" y="167"/>
                    </a:cubicBezTo>
                    <a:cubicBezTo>
                      <a:pt x="607" y="167"/>
                      <a:pt x="607" y="167"/>
                      <a:pt x="607" y="167"/>
                    </a:cubicBezTo>
                    <a:lnTo>
                      <a:pt x="607" y="259"/>
                    </a:lnTo>
                    <a:lnTo>
                      <a:pt x="504" y="259"/>
                    </a:lnTo>
                    <a:cubicBezTo>
                      <a:pt x="502" y="251"/>
                      <a:pt x="494" y="244"/>
                      <a:pt x="484" y="244"/>
                    </a:cubicBezTo>
                    <a:cubicBezTo>
                      <a:pt x="473" y="244"/>
                      <a:pt x="463" y="254"/>
                      <a:pt x="463" y="265"/>
                    </a:cubicBezTo>
                    <a:cubicBezTo>
                      <a:pt x="463" y="277"/>
                      <a:pt x="473" y="286"/>
                      <a:pt x="484" y="286"/>
                    </a:cubicBezTo>
                    <a:cubicBezTo>
                      <a:pt x="494" y="286"/>
                      <a:pt x="502" y="280"/>
                      <a:pt x="505" y="271"/>
                    </a:cubicBezTo>
                    <a:lnTo>
                      <a:pt x="653" y="271"/>
                    </a:lnTo>
                    <a:lnTo>
                      <a:pt x="653" y="53"/>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36" name="Freeform 38"/>
              <p:cNvSpPr>
                <a:spLocks/>
              </p:cNvSpPr>
              <p:nvPr/>
            </p:nvSpPr>
            <p:spPr bwMode="auto">
              <a:xfrm>
                <a:off x="3389313" y="1335088"/>
                <a:ext cx="9525" cy="9525"/>
              </a:xfrm>
              <a:custGeom>
                <a:avLst/>
                <a:gdLst>
                  <a:gd name="T0" fmla="*/ 2147483646 w 11"/>
                  <a:gd name="T1" fmla="*/ 0 h 11"/>
                  <a:gd name="T2" fmla="*/ 2147483646 w 11"/>
                  <a:gd name="T3" fmla="*/ 0 h 11"/>
                  <a:gd name="T4" fmla="*/ 0 w 11"/>
                  <a:gd name="T5" fmla="*/ 0 h 11"/>
                  <a:gd name="T6" fmla="*/ 0 w 11"/>
                  <a:gd name="T7" fmla="*/ 2147483646 h 11"/>
                  <a:gd name="T8" fmla="*/ 2147483646 w 11"/>
                  <a:gd name="T9" fmla="*/ 2147483646 h 11"/>
                  <a:gd name="T10" fmla="*/ 2147483646 w 11"/>
                  <a:gd name="T11" fmla="*/ 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1">
                    <a:moveTo>
                      <a:pt x="11" y="0"/>
                    </a:moveTo>
                    <a:lnTo>
                      <a:pt x="11" y="0"/>
                    </a:lnTo>
                    <a:lnTo>
                      <a:pt x="0" y="0"/>
                    </a:lnTo>
                    <a:lnTo>
                      <a:pt x="0" y="11"/>
                    </a:lnTo>
                    <a:lnTo>
                      <a:pt x="11" y="11"/>
                    </a:lnTo>
                    <a:lnTo>
                      <a:pt x="11"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37" name="Freeform 39"/>
              <p:cNvSpPr>
                <a:spLocks/>
              </p:cNvSpPr>
              <p:nvPr/>
            </p:nvSpPr>
            <p:spPr bwMode="auto">
              <a:xfrm>
                <a:off x="3389313" y="1349376"/>
                <a:ext cx="9525" cy="9525"/>
              </a:xfrm>
              <a:custGeom>
                <a:avLst/>
                <a:gdLst>
                  <a:gd name="T0" fmla="*/ 2147483646 w 11"/>
                  <a:gd name="T1" fmla="*/ 0 h 11"/>
                  <a:gd name="T2" fmla="*/ 2147483646 w 11"/>
                  <a:gd name="T3" fmla="*/ 0 h 11"/>
                  <a:gd name="T4" fmla="*/ 0 w 11"/>
                  <a:gd name="T5" fmla="*/ 0 h 11"/>
                  <a:gd name="T6" fmla="*/ 0 w 11"/>
                  <a:gd name="T7" fmla="*/ 2147483646 h 11"/>
                  <a:gd name="T8" fmla="*/ 2147483646 w 11"/>
                  <a:gd name="T9" fmla="*/ 2147483646 h 11"/>
                  <a:gd name="T10" fmla="*/ 2147483646 w 11"/>
                  <a:gd name="T11" fmla="*/ 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1">
                    <a:moveTo>
                      <a:pt x="11" y="0"/>
                    </a:moveTo>
                    <a:lnTo>
                      <a:pt x="11" y="0"/>
                    </a:lnTo>
                    <a:lnTo>
                      <a:pt x="0" y="0"/>
                    </a:lnTo>
                    <a:lnTo>
                      <a:pt x="0" y="11"/>
                    </a:lnTo>
                    <a:lnTo>
                      <a:pt x="11" y="11"/>
                    </a:lnTo>
                    <a:lnTo>
                      <a:pt x="11"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38" name="Freeform 40"/>
              <p:cNvSpPr>
                <a:spLocks/>
              </p:cNvSpPr>
              <p:nvPr/>
            </p:nvSpPr>
            <p:spPr bwMode="auto">
              <a:xfrm>
                <a:off x="3387725" y="1363663"/>
                <a:ext cx="12700" cy="12700"/>
              </a:xfrm>
              <a:custGeom>
                <a:avLst/>
                <a:gdLst>
                  <a:gd name="T0" fmla="*/ 0 w 15"/>
                  <a:gd name="T1" fmla="*/ 2147483646 h 15"/>
                  <a:gd name="T2" fmla="*/ 0 w 15"/>
                  <a:gd name="T3" fmla="*/ 2147483646 h 15"/>
                  <a:gd name="T4" fmla="*/ 2147483646 w 15"/>
                  <a:gd name="T5" fmla="*/ 2147483646 h 15"/>
                  <a:gd name="T6" fmla="*/ 2147483646 w 15"/>
                  <a:gd name="T7" fmla="*/ 0 h 15"/>
                  <a:gd name="T8" fmla="*/ 0 w 15"/>
                  <a:gd name="T9" fmla="*/ 0 h 15"/>
                  <a:gd name="T10" fmla="*/ 0 w 15"/>
                  <a:gd name="T11" fmla="*/ 2147483646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15">
                    <a:moveTo>
                      <a:pt x="0" y="15"/>
                    </a:moveTo>
                    <a:lnTo>
                      <a:pt x="0" y="15"/>
                    </a:lnTo>
                    <a:lnTo>
                      <a:pt x="15" y="15"/>
                    </a:lnTo>
                    <a:lnTo>
                      <a:pt x="15" y="0"/>
                    </a:lnTo>
                    <a:lnTo>
                      <a:pt x="0" y="0"/>
                    </a:lnTo>
                    <a:lnTo>
                      <a:pt x="0" y="15"/>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39" name="Freeform 41"/>
              <p:cNvSpPr>
                <a:spLocks/>
              </p:cNvSpPr>
              <p:nvPr/>
            </p:nvSpPr>
            <p:spPr bwMode="auto">
              <a:xfrm>
                <a:off x="2876550" y="1460501"/>
                <a:ext cx="1588" cy="3175"/>
              </a:xfrm>
              <a:custGeom>
                <a:avLst/>
                <a:gdLst>
                  <a:gd name="T0" fmla="*/ 1001132368 w 2"/>
                  <a:gd name="T1" fmla="*/ 1185033825 h 3"/>
                  <a:gd name="T2" fmla="*/ 1001132368 w 2"/>
                  <a:gd name="T3" fmla="*/ 1185033825 h 3"/>
                  <a:gd name="T4" fmla="*/ 0 w 2"/>
                  <a:gd name="T5" fmla="*/ 1185033825 h 3"/>
                  <a:gd name="T6" fmla="*/ 0 w 2"/>
                  <a:gd name="T7" fmla="*/ 0 h 3"/>
                  <a:gd name="T8" fmla="*/ 0 w 2"/>
                  <a:gd name="T9" fmla="*/ 0 h 3"/>
                  <a:gd name="T10" fmla="*/ 0 w 2"/>
                  <a:gd name="T11" fmla="*/ 2147483646 h 3"/>
                  <a:gd name="T12" fmla="*/ 0 w 2"/>
                  <a:gd name="T13" fmla="*/ 2147483646 h 3"/>
                  <a:gd name="T14" fmla="*/ 0 w 2"/>
                  <a:gd name="T15" fmla="*/ 2147483646 h 3"/>
                  <a:gd name="T16" fmla="*/ 1001132368 w 2"/>
                  <a:gd name="T17" fmla="*/ 2147483646 h 3"/>
                  <a:gd name="T18" fmla="*/ 1001132368 w 2"/>
                  <a:gd name="T19" fmla="*/ 2147483646 h 3"/>
                  <a:gd name="T20" fmla="*/ 1001132368 w 2"/>
                  <a:gd name="T21" fmla="*/ 2147483646 h 3"/>
                  <a:gd name="T22" fmla="*/ 1001132368 w 2"/>
                  <a:gd name="T23" fmla="*/ 0 h 3"/>
                  <a:gd name="T24" fmla="*/ 1001132368 w 2"/>
                  <a:gd name="T25" fmla="*/ 0 h 3"/>
                  <a:gd name="T26" fmla="*/ 1001132368 w 2"/>
                  <a:gd name="T27" fmla="*/ 1185033825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 h="3">
                    <a:moveTo>
                      <a:pt x="2" y="1"/>
                    </a:moveTo>
                    <a:lnTo>
                      <a:pt x="2" y="1"/>
                    </a:lnTo>
                    <a:lnTo>
                      <a:pt x="0" y="1"/>
                    </a:lnTo>
                    <a:lnTo>
                      <a:pt x="0" y="0"/>
                    </a:lnTo>
                    <a:lnTo>
                      <a:pt x="0" y="3"/>
                    </a:lnTo>
                    <a:lnTo>
                      <a:pt x="0" y="2"/>
                    </a:lnTo>
                    <a:lnTo>
                      <a:pt x="2" y="2"/>
                    </a:lnTo>
                    <a:lnTo>
                      <a:pt x="2" y="3"/>
                    </a:lnTo>
                    <a:lnTo>
                      <a:pt x="2" y="0"/>
                    </a:lnTo>
                    <a:lnTo>
                      <a:pt x="2" y="1"/>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40" name="Freeform 42"/>
              <p:cNvSpPr>
                <a:spLocks/>
              </p:cNvSpPr>
              <p:nvPr/>
            </p:nvSpPr>
            <p:spPr bwMode="auto">
              <a:xfrm>
                <a:off x="2879725" y="1460501"/>
                <a:ext cx="1588" cy="3175"/>
              </a:xfrm>
              <a:custGeom>
                <a:avLst/>
                <a:gdLst>
                  <a:gd name="T0" fmla="*/ 500566184 w 2"/>
                  <a:gd name="T1" fmla="*/ 2147483646 h 3"/>
                  <a:gd name="T2" fmla="*/ 500566184 w 2"/>
                  <a:gd name="T3" fmla="*/ 2147483646 h 3"/>
                  <a:gd name="T4" fmla="*/ 500566184 w 2"/>
                  <a:gd name="T5" fmla="*/ 2147483646 h 3"/>
                  <a:gd name="T6" fmla="*/ 0 w 2"/>
                  <a:gd name="T7" fmla="*/ 2147483646 h 3"/>
                  <a:gd name="T8" fmla="*/ 0 w 2"/>
                  <a:gd name="T9" fmla="*/ 0 h 3"/>
                  <a:gd name="T10" fmla="*/ 0 w 2"/>
                  <a:gd name="T11" fmla="*/ 0 h 3"/>
                  <a:gd name="T12" fmla="*/ 0 w 2"/>
                  <a:gd name="T13" fmla="*/ 2147483646 h 3"/>
                  <a:gd name="T14" fmla="*/ 0 w 2"/>
                  <a:gd name="T15" fmla="*/ 2147483646 h 3"/>
                  <a:gd name="T16" fmla="*/ 500566184 w 2"/>
                  <a:gd name="T17" fmla="*/ 2147483646 h 3"/>
                  <a:gd name="T18" fmla="*/ 1001132368 w 2"/>
                  <a:gd name="T19" fmla="*/ 2147483646 h 3"/>
                  <a:gd name="T20" fmla="*/ 1001132368 w 2"/>
                  <a:gd name="T21" fmla="*/ 2147483646 h 3"/>
                  <a:gd name="T22" fmla="*/ 1001132368 w 2"/>
                  <a:gd name="T23" fmla="*/ 0 h 3"/>
                  <a:gd name="T24" fmla="*/ 500566184 w 2"/>
                  <a:gd name="T25" fmla="*/ 0 h 3"/>
                  <a:gd name="T26" fmla="*/ 500566184 w 2"/>
                  <a:gd name="T27" fmla="*/ 2147483646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 h="3">
                    <a:moveTo>
                      <a:pt x="1" y="2"/>
                    </a:moveTo>
                    <a:lnTo>
                      <a:pt x="1" y="2"/>
                    </a:lnTo>
                    <a:cubicBezTo>
                      <a:pt x="1" y="2"/>
                      <a:pt x="1" y="2"/>
                      <a:pt x="1" y="2"/>
                    </a:cubicBezTo>
                    <a:cubicBezTo>
                      <a:pt x="0" y="2"/>
                      <a:pt x="0" y="2"/>
                      <a:pt x="0" y="2"/>
                    </a:cubicBezTo>
                    <a:lnTo>
                      <a:pt x="0" y="0"/>
                    </a:lnTo>
                    <a:lnTo>
                      <a:pt x="0" y="2"/>
                    </a:lnTo>
                    <a:cubicBezTo>
                      <a:pt x="0" y="2"/>
                      <a:pt x="0" y="2"/>
                      <a:pt x="0" y="2"/>
                    </a:cubicBezTo>
                    <a:cubicBezTo>
                      <a:pt x="0" y="3"/>
                      <a:pt x="0" y="3"/>
                      <a:pt x="1" y="3"/>
                    </a:cubicBezTo>
                    <a:cubicBezTo>
                      <a:pt x="1" y="3"/>
                      <a:pt x="2" y="3"/>
                      <a:pt x="2" y="2"/>
                    </a:cubicBezTo>
                    <a:cubicBezTo>
                      <a:pt x="2" y="2"/>
                      <a:pt x="2" y="2"/>
                      <a:pt x="2" y="2"/>
                    </a:cubicBezTo>
                    <a:lnTo>
                      <a:pt x="2" y="0"/>
                    </a:lnTo>
                    <a:lnTo>
                      <a:pt x="1" y="0"/>
                    </a:lnTo>
                    <a:lnTo>
                      <a:pt x="1" y="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41" name="Freeform 43"/>
              <p:cNvSpPr>
                <a:spLocks noEditPoints="1"/>
              </p:cNvSpPr>
              <p:nvPr/>
            </p:nvSpPr>
            <p:spPr bwMode="auto">
              <a:xfrm>
                <a:off x="2881313" y="1460501"/>
                <a:ext cx="1588" cy="3175"/>
              </a:xfrm>
              <a:custGeom>
                <a:avLst/>
                <a:gdLst>
                  <a:gd name="T0" fmla="*/ 148222332 w 3"/>
                  <a:gd name="T1" fmla="*/ 2147483646 h 3"/>
                  <a:gd name="T2" fmla="*/ 148222332 w 3"/>
                  <a:gd name="T3" fmla="*/ 2147483646 h 3"/>
                  <a:gd name="T4" fmla="*/ 296725211 w 3"/>
                  <a:gd name="T5" fmla="*/ 1185033825 h 3"/>
                  <a:gd name="T6" fmla="*/ 296725211 w 3"/>
                  <a:gd name="T7" fmla="*/ 2147483646 h 3"/>
                  <a:gd name="T8" fmla="*/ 148222332 w 3"/>
                  <a:gd name="T9" fmla="*/ 2147483646 h 3"/>
                  <a:gd name="T10" fmla="*/ 148222332 w 3"/>
                  <a:gd name="T11" fmla="*/ 0 h 3"/>
                  <a:gd name="T12" fmla="*/ 148222332 w 3"/>
                  <a:gd name="T13" fmla="*/ 0 h 3"/>
                  <a:gd name="T14" fmla="*/ 0 w 3"/>
                  <a:gd name="T15" fmla="*/ 2147483646 h 3"/>
                  <a:gd name="T16" fmla="*/ 148222332 w 3"/>
                  <a:gd name="T17" fmla="*/ 2147483646 h 3"/>
                  <a:gd name="T18" fmla="*/ 148222332 w 3"/>
                  <a:gd name="T19" fmla="*/ 2147483646 h 3"/>
                  <a:gd name="T20" fmla="*/ 296725211 w 3"/>
                  <a:gd name="T21" fmla="*/ 2147483646 h 3"/>
                  <a:gd name="T22" fmla="*/ 296725211 w 3"/>
                  <a:gd name="T23" fmla="*/ 2147483646 h 3"/>
                  <a:gd name="T24" fmla="*/ 444947543 w 3"/>
                  <a:gd name="T25" fmla="*/ 2147483646 h 3"/>
                  <a:gd name="T26" fmla="*/ 296725211 w 3"/>
                  <a:gd name="T27" fmla="*/ 0 h 3"/>
                  <a:gd name="T28" fmla="*/ 148222332 w 3"/>
                  <a:gd name="T29" fmla="*/ 0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 h="3">
                    <a:moveTo>
                      <a:pt x="1" y="2"/>
                    </a:moveTo>
                    <a:lnTo>
                      <a:pt x="1" y="2"/>
                    </a:lnTo>
                    <a:lnTo>
                      <a:pt x="2" y="1"/>
                    </a:lnTo>
                    <a:lnTo>
                      <a:pt x="2" y="2"/>
                    </a:lnTo>
                    <a:lnTo>
                      <a:pt x="1" y="2"/>
                    </a:lnTo>
                    <a:close/>
                    <a:moveTo>
                      <a:pt x="1" y="0"/>
                    </a:moveTo>
                    <a:lnTo>
                      <a:pt x="1" y="0"/>
                    </a:lnTo>
                    <a:lnTo>
                      <a:pt x="0" y="3"/>
                    </a:lnTo>
                    <a:lnTo>
                      <a:pt x="1" y="3"/>
                    </a:lnTo>
                    <a:lnTo>
                      <a:pt x="1" y="2"/>
                    </a:lnTo>
                    <a:lnTo>
                      <a:pt x="2" y="2"/>
                    </a:lnTo>
                    <a:lnTo>
                      <a:pt x="2" y="3"/>
                    </a:lnTo>
                    <a:lnTo>
                      <a:pt x="3" y="3"/>
                    </a:lnTo>
                    <a:lnTo>
                      <a:pt x="2" y="0"/>
                    </a:lnTo>
                    <a:lnTo>
                      <a:pt x="1"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42" name="Freeform 44"/>
              <p:cNvSpPr>
                <a:spLocks/>
              </p:cNvSpPr>
              <p:nvPr/>
            </p:nvSpPr>
            <p:spPr bwMode="auto">
              <a:xfrm>
                <a:off x="2882900" y="1460501"/>
                <a:ext cx="3175" cy="3175"/>
              </a:xfrm>
              <a:custGeom>
                <a:avLst/>
                <a:gdLst>
                  <a:gd name="T0" fmla="*/ 1500123206 w 4"/>
                  <a:gd name="T1" fmla="*/ 2147483646 h 3"/>
                  <a:gd name="T2" fmla="*/ 1500123206 w 4"/>
                  <a:gd name="T3" fmla="*/ 2147483646 h 3"/>
                  <a:gd name="T4" fmla="*/ 1000502031 w 4"/>
                  <a:gd name="T5" fmla="*/ 0 h 3"/>
                  <a:gd name="T6" fmla="*/ 1000502031 w 4"/>
                  <a:gd name="T7" fmla="*/ 0 h 3"/>
                  <a:gd name="T8" fmla="*/ 500251413 w 4"/>
                  <a:gd name="T9" fmla="*/ 2147483646 h 3"/>
                  <a:gd name="T10" fmla="*/ 0 w 4"/>
                  <a:gd name="T11" fmla="*/ 0 h 3"/>
                  <a:gd name="T12" fmla="*/ 0 w 4"/>
                  <a:gd name="T13" fmla="*/ 0 h 3"/>
                  <a:gd name="T14" fmla="*/ 500251413 w 4"/>
                  <a:gd name="T15" fmla="*/ 2147483646 h 3"/>
                  <a:gd name="T16" fmla="*/ 500251413 w 4"/>
                  <a:gd name="T17" fmla="*/ 2147483646 h 3"/>
                  <a:gd name="T18" fmla="*/ 1000502031 w 4"/>
                  <a:gd name="T19" fmla="*/ 1185033825 h 3"/>
                  <a:gd name="T20" fmla="*/ 1000502031 w 4"/>
                  <a:gd name="T21" fmla="*/ 2147483646 h 3"/>
                  <a:gd name="T22" fmla="*/ 1500123206 w 4"/>
                  <a:gd name="T23" fmla="*/ 2147483646 h 3"/>
                  <a:gd name="T24" fmla="*/ 2000373825 w 4"/>
                  <a:gd name="T25" fmla="*/ 0 h 3"/>
                  <a:gd name="T26" fmla="*/ 1500123206 w 4"/>
                  <a:gd name="T27" fmla="*/ 0 h 3"/>
                  <a:gd name="T28" fmla="*/ 1500123206 w 4"/>
                  <a:gd name="T29" fmla="*/ 2147483646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 h="3">
                    <a:moveTo>
                      <a:pt x="3" y="2"/>
                    </a:moveTo>
                    <a:lnTo>
                      <a:pt x="3" y="2"/>
                    </a:lnTo>
                    <a:lnTo>
                      <a:pt x="2" y="0"/>
                    </a:lnTo>
                    <a:lnTo>
                      <a:pt x="1" y="2"/>
                    </a:lnTo>
                    <a:lnTo>
                      <a:pt x="0" y="0"/>
                    </a:lnTo>
                    <a:lnTo>
                      <a:pt x="1" y="3"/>
                    </a:lnTo>
                    <a:lnTo>
                      <a:pt x="2" y="1"/>
                    </a:lnTo>
                    <a:lnTo>
                      <a:pt x="2" y="3"/>
                    </a:lnTo>
                    <a:lnTo>
                      <a:pt x="3" y="3"/>
                    </a:lnTo>
                    <a:lnTo>
                      <a:pt x="4" y="0"/>
                    </a:lnTo>
                    <a:lnTo>
                      <a:pt x="3" y="0"/>
                    </a:lnTo>
                    <a:lnTo>
                      <a:pt x="3" y="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43" name="Freeform 45"/>
              <p:cNvSpPr>
                <a:spLocks/>
              </p:cNvSpPr>
              <p:nvPr/>
            </p:nvSpPr>
            <p:spPr bwMode="auto">
              <a:xfrm>
                <a:off x="2886075" y="1460501"/>
                <a:ext cx="1588" cy="3175"/>
              </a:xfrm>
              <a:custGeom>
                <a:avLst/>
                <a:gdLst>
                  <a:gd name="T0" fmla="*/ 0 w 2"/>
                  <a:gd name="T1" fmla="*/ 2147483646 h 3"/>
                  <a:gd name="T2" fmla="*/ 0 w 2"/>
                  <a:gd name="T3" fmla="*/ 2147483646 h 3"/>
                  <a:gd name="T4" fmla="*/ 0 w 2"/>
                  <a:gd name="T5" fmla="*/ 2147483646 h 3"/>
                  <a:gd name="T6" fmla="*/ 500566184 w 2"/>
                  <a:gd name="T7" fmla="*/ 2147483646 h 3"/>
                  <a:gd name="T8" fmla="*/ 1001132368 w 2"/>
                  <a:gd name="T9" fmla="*/ 2147483646 h 3"/>
                  <a:gd name="T10" fmla="*/ 1001132368 w 2"/>
                  <a:gd name="T11" fmla="*/ 2147483646 h 3"/>
                  <a:gd name="T12" fmla="*/ 500566184 w 2"/>
                  <a:gd name="T13" fmla="*/ 2147483646 h 3"/>
                  <a:gd name="T14" fmla="*/ 500566184 w 2"/>
                  <a:gd name="T15" fmla="*/ 2147483646 h 3"/>
                  <a:gd name="T16" fmla="*/ 1001132368 w 2"/>
                  <a:gd name="T17" fmla="*/ 2147483646 h 3"/>
                  <a:gd name="T18" fmla="*/ 1001132368 w 2"/>
                  <a:gd name="T19" fmla="*/ 1185033825 h 3"/>
                  <a:gd name="T20" fmla="*/ 500566184 w 2"/>
                  <a:gd name="T21" fmla="*/ 1185033825 h 3"/>
                  <a:gd name="T22" fmla="*/ 500566184 w 2"/>
                  <a:gd name="T23" fmla="*/ 1185033825 h 3"/>
                  <a:gd name="T24" fmla="*/ 1001132368 w 2"/>
                  <a:gd name="T25" fmla="*/ 1185033825 h 3"/>
                  <a:gd name="T26" fmla="*/ 1001132368 w 2"/>
                  <a:gd name="T27" fmla="*/ 0 h 3"/>
                  <a:gd name="T28" fmla="*/ 500566184 w 2"/>
                  <a:gd name="T29" fmla="*/ 0 h 3"/>
                  <a:gd name="T30" fmla="*/ 0 w 2"/>
                  <a:gd name="T31" fmla="*/ 2147483646 h 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 h="3">
                    <a:moveTo>
                      <a:pt x="0" y="2"/>
                    </a:moveTo>
                    <a:lnTo>
                      <a:pt x="0" y="2"/>
                    </a:lnTo>
                    <a:cubicBezTo>
                      <a:pt x="0" y="2"/>
                      <a:pt x="0" y="2"/>
                      <a:pt x="0" y="3"/>
                    </a:cubicBezTo>
                    <a:cubicBezTo>
                      <a:pt x="1" y="3"/>
                      <a:pt x="1" y="3"/>
                      <a:pt x="1" y="3"/>
                    </a:cubicBezTo>
                    <a:lnTo>
                      <a:pt x="2" y="3"/>
                    </a:lnTo>
                    <a:lnTo>
                      <a:pt x="2" y="2"/>
                    </a:lnTo>
                    <a:lnTo>
                      <a:pt x="1" y="2"/>
                    </a:lnTo>
                    <a:cubicBezTo>
                      <a:pt x="1" y="2"/>
                      <a:pt x="1" y="2"/>
                      <a:pt x="1" y="2"/>
                    </a:cubicBezTo>
                    <a:lnTo>
                      <a:pt x="2" y="2"/>
                    </a:lnTo>
                    <a:lnTo>
                      <a:pt x="2" y="1"/>
                    </a:lnTo>
                    <a:lnTo>
                      <a:pt x="1" y="1"/>
                    </a:lnTo>
                    <a:cubicBezTo>
                      <a:pt x="1" y="1"/>
                      <a:pt x="1" y="1"/>
                      <a:pt x="1" y="1"/>
                    </a:cubicBezTo>
                    <a:lnTo>
                      <a:pt x="2" y="1"/>
                    </a:lnTo>
                    <a:lnTo>
                      <a:pt x="2" y="0"/>
                    </a:lnTo>
                    <a:lnTo>
                      <a:pt x="1" y="0"/>
                    </a:lnTo>
                    <a:cubicBezTo>
                      <a:pt x="0" y="0"/>
                      <a:pt x="0" y="1"/>
                      <a:pt x="0"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44" name="Freeform 46"/>
              <p:cNvSpPr>
                <a:spLocks/>
              </p:cNvSpPr>
              <p:nvPr/>
            </p:nvSpPr>
            <p:spPr bwMode="auto">
              <a:xfrm>
                <a:off x="2889250" y="1460501"/>
                <a:ext cx="0" cy="3175"/>
              </a:xfrm>
              <a:custGeom>
                <a:avLst/>
                <a:gdLst>
                  <a:gd name="T0" fmla="*/ 2147483646 h 3"/>
                  <a:gd name="T1" fmla="*/ 2147483646 h 3"/>
                  <a:gd name="T2" fmla="*/ 2147483646 h 3"/>
                  <a:gd name="T3" fmla="*/ 0 h 3"/>
                  <a:gd name="T4" fmla="*/ 0 h 3"/>
                  <a:gd name="T5" fmla="*/ 2147483646 h 3"/>
                  <a:gd name="T6" fmla="*/ 0 60000 65536"/>
                  <a:gd name="T7" fmla="*/ 0 60000 65536"/>
                  <a:gd name="T8" fmla="*/ 0 60000 65536"/>
                  <a:gd name="T9" fmla="*/ 0 60000 65536"/>
                  <a:gd name="T10" fmla="*/ 0 60000 65536"/>
                  <a:gd name="T11" fmla="*/ 0 60000 65536"/>
                </a:gdLst>
                <a:ahLst/>
                <a:cxnLst>
                  <a:cxn ang="T6">
                    <a:pos x="0" y="T0"/>
                  </a:cxn>
                  <a:cxn ang="T7">
                    <a:pos x="0" y="T1"/>
                  </a:cxn>
                  <a:cxn ang="T8">
                    <a:pos x="0" y="T2"/>
                  </a:cxn>
                  <a:cxn ang="T9">
                    <a:pos x="0" y="T3"/>
                  </a:cxn>
                  <a:cxn ang="T10">
                    <a:pos x="0" y="T4"/>
                  </a:cxn>
                  <a:cxn ang="T11">
                    <a:pos x="0" y="T5"/>
                  </a:cxn>
                </a:cxnLst>
                <a:rect l="0" t="0" r="r" b="b"/>
                <a:pathLst>
                  <a:path h="3">
                    <a:moveTo>
                      <a:pt x="0" y="3"/>
                    </a:moveTo>
                    <a:lnTo>
                      <a:pt x="0" y="3"/>
                    </a:lnTo>
                    <a:lnTo>
                      <a:pt x="0" y="0"/>
                    </a:lnTo>
                    <a:lnTo>
                      <a:pt x="0" y="3"/>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45" name="Freeform 47"/>
              <p:cNvSpPr>
                <a:spLocks/>
              </p:cNvSpPr>
              <p:nvPr/>
            </p:nvSpPr>
            <p:spPr bwMode="auto">
              <a:xfrm>
                <a:off x="2878138" y="1450976"/>
                <a:ext cx="4763" cy="6350"/>
              </a:xfrm>
              <a:custGeom>
                <a:avLst/>
                <a:gdLst>
                  <a:gd name="T0" fmla="*/ 2147483646 w 6"/>
                  <a:gd name="T1" fmla="*/ 2147483646 h 7"/>
                  <a:gd name="T2" fmla="*/ 2147483646 w 6"/>
                  <a:gd name="T3" fmla="*/ 2147483646 h 7"/>
                  <a:gd name="T4" fmla="*/ 2147483646 w 6"/>
                  <a:gd name="T5" fmla="*/ 2147483646 h 7"/>
                  <a:gd name="T6" fmla="*/ 2147483646 w 6"/>
                  <a:gd name="T7" fmla="*/ 2147483646 h 7"/>
                  <a:gd name="T8" fmla="*/ 500356325 w 6"/>
                  <a:gd name="T9" fmla="*/ 0 h 7"/>
                  <a:gd name="T10" fmla="*/ 0 w 6"/>
                  <a:gd name="T11" fmla="*/ 2147483646 h 7"/>
                  <a:gd name="T12" fmla="*/ 500356325 w 6"/>
                  <a:gd name="T13" fmla="*/ 2147483646 h 7"/>
                  <a:gd name="T14" fmla="*/ 2147483646 w 6"/>
                  <a:gd name="T15" fmla="*/ 2147483646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 h="7">
                    <a:moveTo>
                      <a:pt x="5" y="7"/>
                    </a:moveTo>
                    <a:lnTo>
                      <a:pt x="5" y="7"/>
                    </a:lnTo>
                    <a:cubicBezTo>
                      <a:pt x="5" y="7"/>
                      <a:pt x="6" y="7"/>
                      <a:pt x="6" y="7"/>
                    </a:cubicBezTo>
                    <a:cubicBezTo>
                      <a:pt x="6" y="7"/>
                      <a:pt x="6" y="7"/>
                      <a:pt x="6" y="7"/>
                    </a:cubicBezTo>
                    <a:cubicBezTo>
                      <a:pt x="4" y="3"/>
                      <a:pt x="1" y="0"/>
                      <a:pt x="1" y="0"/>
                    </a:cubicBezTo>
                    <a:cubicBezTo>
                      <a:pt x="1" y="0"/>
                      <a:pt x="0" y="2"/>
                      <a:pt x="0" y="3"/>
                    </a:cubicBezTo>
                    <a:cubicBezTo>
                      <a:pt x="0" y="4"/>
                      <a:pt x="1" y="4"/>
                      <a:pt x="1" y="4"/>
                    </a:cubicBezTo>
                    <a:cubicBezTo>
                      <a:pt x="2" y="6"/>
                      <a:pt x="5" y="7"/>
                      <a:pt x="5" y="7"/>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46" name="Freeform 48"/>
              <p:cNvSpPr>
                <a:spLocks/>
              </p:cNvSpPr>
              <p:nvPr/>
            </p:nvSpPr>
            <p:spPr bwMode="auto">
              <a:xfrm>
                <a:off x="2878138" y="1458913"/>
                <a:ext cx="3175" cy="1588"/>
              </a:xfrm>
              <a:custGeom>
                <a:avLst/>
                <a:gdLst>
                  <a:gd name="T0" fmla="*/ 1280239375 w 5"/>
                  <a:gd name="T1" fmla="*/ 0 h 2"/>
                  <a:gd name="T2" fmla="*/ 1280239375 w 5"/>
                  <a:gd name="T3" fmla="*/ 0 h 2"/>
                  <a:gd name="T4" fmla="*/ 1280239375 w 5"/>
                  <a:gd name="T5" fmla="*/ 0 h 2"/>
                  <a:gd name="T6" fmla="*/ 1280239375 w 5"/>
                  <a:gd name="T7" fmla="*/ 0 h 2"/>
                  <a:gd name="T8" fmla="*/ 0 w 5"/>
                  <a:gd name="T9" fmla="*/ 500566184 h 2"/>
                  <a:gd name="T10" fmla="*/ 768143625 w 5"/>
                  <a:gd name="T11" fmla="*/ 1001132368 h 2"/>
                  <a:gd name="T12" fmla="*/ 1280239375 w 5"/>
                  <a:gd name="T13" fmla="*/ 0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2">
                    <a:moveTo>
                      <a:pt x="5" y="0"/>
                    </a:moveTo>
                    <a:lnTo>
                      <a:pt x="5" y="0"/>
                    </a:lnTo>
                    <a:cubicBezTo>
                      <a:pt x="5" y="0"/>
                      <a:pt x="5" y="0"/>
                      <a:pt x="5" y="0"/>
                    </a:cubicBezTo>
                    <a:cubicBezTo>
                      <a:pt x="5" y="0"/>
                      <a:pt x="5" y="0"/>
                      <a:pt x="5" y="0"/>
                    </a:cubicBezTo>
                    <a:lnTo>
                      <a:pt x="0" y="1"/>
                    </a:lnTo>
                    <a:cubicBezTo>
                      <a:pt x="1" y="1"/>
                      <a:pt x="2" y="2"/>
                      <a:pt x="3" y="2"/>
                    </a:cubicBezTo>
                    <a:cubicBezTo>
                      <a:pt x="3" y="2"/>
                      <a:pt x="5" y="1"/>
                      <a:pt x="5"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47" name="Freeform 49"/>
              <p:cNvSpPr>
                <a:spLocks/>
              </p:cNvSpPr>
              <p:nvPr/>
            </p:nvSpPr>
            <p:spPr bwMode="auto">
              <a:xfrm>
                <a:off x="2876550" y="1454151"/>
                <a:ext cx="4763" cy="4763"/>
              </a:xfrm>
              <a:custGeom>
                <a:avLst/>
                <a:gdLst>
                  <a:gd name="T0" fmla="*/ 1000711857 w 6"/>
                  <a:gd name="T1" fmla="*/ 2147483646 h 4"/>
                  <a:gd name="T2" fmla="*/ 1000711857 w 6"/>
                  <a:gd name="T3" fmla="*/ 2147483646 h 4"/>
                  <a:gd name="T4" fmla="*/ 1501068182 w 6"/>
                  <a:gd name="T5" fmla="*/ 2147483646 h 4"/>
                  <a:gd name="T6" fmla="*/ 2147483646 w 6"/>
                  <a:gd name="T7" fmla="*/ 2147483646 h 4"/>
                  <a:gd name="T8" fmla="*/ 2147483646 w 6"/>
                  <a:gd name="T9" fmla="*/ 2147483646 h 4"/>
                  <a:gd name="T10" fmla="*/ 2147483646 w 6"/>
                  <a:gd name="T11" fmla="*/ 2147483646 h 4"/>
                  <a:gd name="T12" fmla="*/ 0 w 6"/>
                  <a:gd name="T13" fmla="*/ 0 h 4"/>
                  <a:gd name="T14" fmla="*/ 0 w 6"/>
                  <a:gd name="T15" fmla="*/ 1688701407 h 4"/>
                  <a:gd name="T16" fmla="*/ 0 w 6"/>
                  <a:gd name="T17" fmla="*/ 1688701407 h 4"/>
                  <a:gd name="T18" fmla="*/ 0 w 6"/>
                  <a:gd name="T19" fmla="*/ 2147483646 h 4"/>
                  <a:gd name="T20" fmla="*/ 1000711857 w 6"/>
                  <a:gd name="T21" fmla="*/ 2147483646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4">
                    <a:moveTo>
                      <a:pt x="2" y="4"/>
                    </a:moveTo>
                    <a:lnTo>
                      <a:pt x="2" y="4"/>
                    </a:lnTo>
                    <a:cubicBezTo>
                      <a:pt x="2" y="4"/>
                      <a:pt x="3" y="4"/>
                      <a:pt x="3" y="4"/>
                    </a:cubicBezTo>
                    <a:lnTo>
                      <a:pt x="6" y="4"/>
                    </a:lnTo>
                    <a:cubicBezTo>
                      <a:pt x="6" y="4"/>
                      <a:pt x="6" y="4"/>
                      <a:pt x="6" y="4"/>
                    </a:cubicBezTo>
                    <a:cubicBezTo>
                      <a:pt x="6" y="4"/>
                      <a:pt x="6" y="4"/>
                      <a:pt x="6" y="4"/>
                    </a:cubicBezTo>
                    <a:cubicBezTo>
                      <a:pt x="4" y="2"/>
                      <a:pt x="0" y="0"/>
                      <a:pt x="0" y="0"/>
                    </a:cubicBezTo>
                    <a:cubicBezTo>
                      <a:pt x="0" y="0"/>
                      <a:pt x="0" y="1"/>
                      <a:pt x="0" y="1"/>
                    </a:cubicBezTo>
                    <a:cubicBezTo>
                      <a:pt x="0" y="2"/>
                      <a:pt x="0" y="2"/>
                      <a:pt x="0" y="2"/>
                    </a:cubicBezTo>
                    <a:cubicBezTo>
                      <a:pt x="1" y="3"/>
                      <a:pt x="2" y="4"/>
                      <a:pt x="2"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48" name="Freeform 50"/>
              <p:cNvSpPr>
                <a:spLocks/>
              </p:cNvSpPr>
              <p:nvPr/>
            </p:nvSpPr>
            <p:spPr bwMode="auto">
              <a:xfrm>
                <a:off x="2879725" y="1449388"/>
                <a:ext cx="3175" cy="7938"/>
              </a:xfrm>
              <a:custGeom>
                <a:avLst/>
                <a:gdLst>
                  <a:gd name="T0" fmla="*/ 1500123206 w 4"/>
                  <a:gd name="T1" fmla="*/ 2147483646 h 9"/>
                  <a:gd name="T2" fmla="*/ 1500123206 w 4"/>
                  <a:gd name="T3" fmla="*/ 2147483646 h 9"/>
                  <a:gd name="T4" fmla="*/ 1500123206 w 4"/>
                  <a:gd name="T5" fmla="*/ 2147483646 h 9"/>
                  <a:gd name="T6" fmla="*/ 1500123206 w 4"/>
                  <a:gd name="T7" fmla="*/ 2147483646 h 9"/>
                  <a:gd name="T8" fmla="*/ 1000502031 w 4"/>
                  <a:gd name="T9" fmla="*/ 0 h 9"/>
                  <a:gd name="T10" fmla="*/ 1000502031 w 4"/>
                  <a:gd name="T11" fmla="*/ 0 h 9"/>
                  <a:gd name="T12" fmla="*/ 0 w 4"/>
                  <a:gd name="T13" fmla="*/ 1372257936 h 9"/>
                  <a:gd name="T14" fmla="*/ 0 w 4"/>
                  <a:gd name="T15" fmla="*/ 2058386904 h 9"/>
                  <a:gd name="T16" fmla="*/ 1500123206 w 4"/>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9">
                    <a:moveTo>
                      <a:pt x="3" y="9"/>
                    </a:moveTo>
                    <a:lnTo>
                      <a:pt x="3" y="9"/>
                    </a:lnTo>
                    <a:cubicBezTo>
                      <a:pt x="3" y="9"/>
                      <a:pt x="3" y="9"/>
                      <a:pt x="3" y="9"/>
                    </a:cubicBezTo>
                    <a:cubicBezTo>
                      <a:pt x="4" y="2"/>
                      <a:pt x="2" y="0"/>
                      <a:pt x="2" y="0"/>
                    </a:cubicBezTo>
                    <a:cubicBezTo>
                      <a:pt x="2" y="0"/>
                      <a:pt x="2" y="0"/>
                      <a:pt x="2" y="0"/>
                    </a:cubicBezTo>
                    <a:cubicBezTo>
                      <a:pt x="0" y="1"/>
                      <a:pt x="0" y="2"/>
                      <a:pt x="0" y="2"/>
                    </a:cubicBezTo>
                    <a:cubicBezTo>
                      <a:pt x="0" y="3"/>
                      <a:pt x="0" y="3"/>
                      <a:pt x="0" y="3"/>
                    </a:cubicBezTo>
                    <a:cubicBezTo>
                      <a:pt x="1" y="5"/>
                      <a:pt x="3" y="8"/>
                      <a:pt x="3" y="9"/>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49" name="Freeform 51"/>
              <p:cNvSpPr>
                <a:spLocks/>
              </p:cNvSpPr>
              <p:nvPr/>
            </p:nvSpPr>
            <p:spPr bwMode="auto">
              <a:xfrm>
                <a:off x="2882900" y="1449388"/>
                <a:ext cx="3175" cy="7938"/>
              </a:xfrm>
              <a:custGeom>
                <a:avLst/>
                <a:gdLst>
                  <a:gd name="T0" fmla="*/ 500251413 w 4"/>
                  <a:gd name="T1" fmla="*/ 2147483646 h 9"/>
                  <a:gd name="T2" fmla="*/ 500251413 w 4"/>
                  <a:gd name="T3" fmla="*/ 2147483646 h 9"/>
                  <a:gd name="T4" fmla="*/ 500251413 w 4"/>
                  <a:gd name="T5" fmla="*/ 2147483646 h 9"/>
                  <a:gd name="T6" fmla="*/ 2000373825 w 4"/>
                  <a:gd name="T7" fmla="*/ 2058386904 h 9"/>
                  <a:gd name="T8" fmla="*/ 2000373825 w 4"/>
                  <a:gd name="T9" fmla="*/ 1372257936 h 9"/>
                  <a:gd name="T10" fmla="*/ 1500123206 w 4"/>
                  <a:gd name="T11" fmla="*/ 0 h 9"/>
                  <a:gd name="T12" fmla="*/ 1000502031 w 4"/>
                  <a:gd name="T13" fmla="*/ 0 h 9"/>
                  <a:gd name="T14" fmla="*/ 500251413 w 4"/>
                  <a:gd name="T15" fmla="*/ 2147483646 h 9"/>
                  <a:gd name="T16" fmla="*/ 500251413 w 4"/>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9">
                    <a:moveTo>
                      <a:pt x="1" y="9"/>
                    </a:moveTo>
                    <a:lnTo>
                      <a:pt x="1" y="9"/>
                    </a:lnTo>
                    <a:cubicBezTo>
                      <a:pt x="1" y="9"/>
                      <a:pt x="1" y="9"/>
                      <a:pt x="1" y="9"/>
                    </a:cubicBezTo>
                    <a:cubicBezTo>
                      <a:pt x="2" y="8"/>
                      <a:pt x="4" y="5"/>
                      <a:pt x="4" y="3"/>
                    </a:cubicBezTo>
                    <a:cubicBezTo>
                      <a:pt x="4" y="3"/>
                      <a:pt x="4" y="2"/>
                      <a:pt x="4" y="2"/>
                    </a:cubicBezTo>
                    <a:cubicBezTo>
                      <a:pt x="4" y="2"/>
                      <a:pt x="4" y="1"/>
                      <a:pt x="3" y="0"/>
                    </a:cubicBezTo>
                    <a:cubicBezTo>
                      <a:pt x="3" y="0"/>
                      <a:pt x="2" y="0"/>
                      <a:pt x="2" y="0"/>
                    </a:cubicBezTo>
                    <a:cubicBezTo>
                      <a:pt x="2" y="0"/>
                      <a:pt x="0" y="2"/>
                      <a:pt x="1" y="9"/>
                    </a:cubicBezTo>
                    <a:cubicBezTo>
                      <a:pt x="1" y="9"/>
                      <a:pt x="1" y="9"/>
                      <a:pt x="1" y="9"/>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50" name="Freeform 52"/>
              <p:cNvSpPr>
                <a:spLocks/>
              </p:cNvSpPr>
              <p:nvPr/>
            </p:nvSpPr>
            <p:spPr bwMode="auto">
              <a:xfrm>
                <a:off x="2884488" y="1458913"/>
                <a:ext cx="3175" cy="1588"/>
              </a:xfrm>
              <a:custGeom>
                <a:avLst/>
                <a:gdLst>
                  <a:gd name="T0" fmla="*/ 1280239375 w 5"/>
                  <a:gd name="T1" fmla="*/ 500566184 h 2"/>
                  <a:gd name="T2" fmla="*/ 1280239375 w 5"/>
                  <a:gd name="T3" fmla="*/ 500566184 h 2"/>
                  <a:gd name="T4" fmla="*/ 0 w 5"/>
                  <a:gd name="T5" fmla="*/ 0 h 2"/>
                  <a:gd name="T6" fmla="*/ 0 w 5"/>
                  <a:gd name="T7" fmla="*/ 0 h 2"/>
                  <a:gd name="T8" fmla="*/ 0 w 5"/>
                  <a:gd name="T9" fmla="*/ 0 h 2"/>
                  <a:gd name="T10" fmla="*/ 768143625 w 5"/>
                  <a:gd name="T11" fmla="*/ 1001132368 h 2"/>
                  <a:gd name="T12" fmla="*/ 1280239375 w 5"/>
                  <a:gd name="T13" fmla="*/ 500566184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2">
                    <a:moveTo>
                      <a:pt x="5" y="1"/>
                    </a:moveTo>
                    <a:lnTo>
                      <a:pt x="5" y="1"/>
                    </a:lnTo>
                    <a:lnTo>
                      <a:pt x="0" y="0"/>
                    </a:lnTo>
                    <a:cubicBezTo>
                      <a:pt x="0" y="0"/>
                      <a:pt x="0" y="0"/>
                      <a:pt x="0" y="0"/>
                    </a:cubicBezTo>
                    <a:cubicBezTo>
                      <a:pt x="0" y="0"/>
                      <a:pt x="0" y="0"/>
                      <a:pt x="0" y="0"/>
                    </a:cubicBezTo>
                    <a:cubicBezTo>
                      <a:pt x="1" y="1"/>
                      <a:pt x="2" y="2"/>
                      <a:pt x="3" y="2"/>
                    </a:cubicBezTo>
                    <a:cubicBezTo>
                      <a:pt x="3" y="2"/>
                      <a:pt x="4" y="2"/>
                      <a:pt x="5" y="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51" name="Freeform 53"/>
              <p:cNvSpPr>
                <a:spLocks/>
              </p:cNvSpPr>
              <p:nvPr/>
            </p:nvSpPr>
            <p:spPr bwMode="auto">
              <a:xfrm>
                <a:off x="2884488" y="1454151"/>
                <a:ext cx="4763" cy="4763"/>
              </a:xfrm>
              <a:custGeom>
                <a:avLst/>
                <a:gdLst>
                  <a:gd name="T0" fmla="*/ 2147483646 w 6"/>
                  <a:gd name="T1" fmla="*/ 0 h 4"/>
                  <a:gd name="T2" fmla="*/ 2147483646 w 6"/>
                  <a:gd name="T3" fmla="*/ 0 h 4"/>
                  <a:gd name="T4" fmla="*/ 0 w 6"/>
                  <a:gd name="T5" fmla="*/ 2147483646 h 4"/>
                  <a:gd name="T6" fmla="*/ 0 w 6"/>
                  <a:gd name="T7" fmla="*/ 2147483646 h 4"/>
                  <a:gd name="T8" fmla="*/ 0 w 6"/>
                  <a:gd name="T9" fmla="*/ 2147483646 h 4"/>
                  <a:gd name="T10" fmla="*/ 2000794204 w 6"/>
                  <a:gd name="T11" fmla="*/ 2147483646 h 4"/>
                  <a:gd name="T12" fmla="*/ 2147483646 w 6"/>
                  <a:gd name="T13" fmla="*/ 2147483646 h 4"/>
                  <a:gd name="T14" fmla="*/ 2147483646 w 6"/>
                  <a:gd name="T15" fmla="*/ 2147483646 h 4"/>
                  <a:gd name="T16" fmla="*/ 2147483646 w 6"/>
                  <a:gd name="T17" fmla="*/ 1688701407 h 4"/>
                  <a:gd name="T18" fmla="*/ 2147483646 w 6"/>
                  <a:gd name="T19" fmla="*/ 1688701407 h 4"/>
                  <a:gd name="T20" fmla="*/ 2147483646 w 6"/>
                  <a:gd name="T21" fmla="*/ 0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4">
                    <a:moveTo>
                      <a:pt x="6" y="0"/>
                    </a:moveTo>
                    <a:lnTo>
                      <a:pt x="6" y="0"/>
                    </a:lnTo>
                    <a:cubicBezTo>
                      <a:pt x="6" y="0"/>
                      <a:pt x="2" y="2"/>
                      <a:pt x="0" y="4"/>
                    </a:cubicBezTo>
                    <a:cubicBezTo>
                      <a:pt x="0" y="4"/>
                      <a:pt x="0" y="4"/>
                      <a:pt x="0" y="4"/>
                    </a:cubicBezTo>
                    <a:cubicBezTo>
                      <a:pt x="1" y="4"/>
                      <a:pt x="4" y="4"/>
                      <a:pt x="4" y="4"/>
                    </a:cubicBezTo>
                    <a:cubicBezTo>
                      <a:pt x="4" y="4"/>
                      <a:pt x="4" y="4"/>
                      <a:pt x="5" y="4"/>
                    </a:cubicBezTo>
                    <a:cubicBezTo>
                      <a:pt x="5" y="4"/>
                      <a:pt x="6" y="3"/>
                      <a:pt x="6" y="2"/>
                    </a:cubicBezTo>
                    <a:cubicBezTo>
                      <a:pt x="6" y="2"/>
                      <a:pt x="6" y="2"/>
                      <a:pt x="6" y="1"/>
                    </a:cubicBezTo>
                    <a:cubicBezTo>
                      <a:pt x="6" y="1"/>
                      <a:pt x="6" y="0"/>
                      <a:pt x="6"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52" name="Freeform 54"/>
              <p:cNvSpPr>
                <a:spLocks/>
              </p:cNvSpPr>
              <p:nvPr/>
            </p:nvSpPr>
            <p:spPr bwMode="auto">
              <a:xfrm>
                <a:off x="2884488" y="1450976"/>
                <a:ext cx="3175" cy="6350"/>
              </a:xfrm>
              <a:custGeom>
                <a:avLst/>
                <a:gdLst>
                  <a:gd name="T0" fmla="*/ 0 w 5"/>
                  <a:gd name="T1" fmla="*/ 2147483646 h 7"/>
                  <a:gd name="T2" fmla="*/ 0 w 5"/>
                  <a:gd name="T3" fmla="*/ 2147483646 h 7"/>
                  <a:gd name="T4" fmla="*/ 0 w 5"/>
                  <a:gd name="T5" fmla="*/ 2147483646 h 7"/>
                  <a:gd name="T6" fmla="*/ 1024191500 w 5"/>
                  <a:gd name="T7" fmla="*/ 2147483646 h 7"/>
                  <a:gd name="T8" fmla="*/ 1280239375 w 5"/>
                  <a:gd name="T9" fmla="*/ 2147483646 h 7"/>
                  <a:gd name="T10" fmla="*/ 1024191500 w 5"/>
                  <a:gd name="T11" fmla="*/ 0 h 7"/>
                  <a:gd name="T12" fmla="*/ 0 w 5"/>
                  <a:gd name="T13" fmla="*/ 2147483646 h 7"/>
                  <a:gd name="T14" fmla="*/ 0 w 5"/>
                  <a:gd name="T15" fmla="*/ 2147483646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 h="7">
                    <a:moveTo>
                      <a:pt x="0" y="7"/>
                    </a:moveTo>
                    <a:lnTo>
                      <a:pt x="0" y="7"/>
                    </a:lnTo>
                    <a:cubicBezTo>
                      <a:pt x="0" y="7"/>
                      <a:pt x="0" y="7"/>
                      <a:pt x="0" y="7"/>
                    </a:cubicBezTo>
                    <a:cubicBezTo>
                      <a:pt x="0" y="7"/>
                      <a:pt x="3" y="6"/>
                      <a:pt x="4" y="4"/>
                    </a:cubicBezTo>
                    <a:cubicBezTo>
                      <a:pt x="4" y="4"/>
                      <a:pt x="5" y="4"/>
                      <a:pt x="5" y="3"/>
                    </a:cubicBezTo>
                    <a:cubicBezTo>
                      <a:pt x="5" y="2"/>
                      <a:pt x="4" y="0"/>
                      <a:pt x="4" y="0"/>
                    </a:cubicBezTo>
                    <a:cubicBezTo>
                      <a:pt x="4" y="0"/>
                      <a:pt x="2" y="3"/>
                      <a:pt x="0" y="7"/>
                    </a:cubicBezTo>
                    <a:cubicBezTo>
                      <a:pt x="0" y="7"/>
                      <a:pt x="0" y="7"/>
                      <a:pt x="0" y="7"/>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53" name="Freeform 55"/>
              <p:cNvSpPr>
                <a:spLocks/>
              </p:cNvSpPr>
              <p:nvPr/>
            </p:nvSpPr>
            <p:spPr bwMode="auto">
              <a:xfrm>
                <a:off x="3317875" y="1330326"/>
                <a:ext cx="7938" cy="6350"/>
              </a:xfrm>
              <a:custGeom>
                <a:avLst/>
                <a:gdLst>
                  <a:gd name="T0" fmla="*/ 2147483646 w 9"/>
                  <a:gd name="T1" fmla="*/ 1500123206 h 8"/>
                  <a:gd name="T2" fmla="*/ 2147483646 w 9"/>
                  <a:gd name="T3" fmla="*/ 1500123206 h 8"/>
                  <a:gd name="T4" fmla="*/ 1372257936 w 9"/>
                  <a:gd name="T5" fmla="*/ 1500123206 h 8"/>
                  <a:gd name="T6" fmla="*/ 1372257936 w 9"/>
                  <a:gd name="T7" fmla="*/ 0 h 8"/>
                  <a:gd name="T8" fmla="*/ 0 w 9"/>
                  <a:gd name="T9" fmla="*/ 0 h 8"/>
                  <a:gd name="T10" fmla="*/ 0 w 9"/>
                  <a:gd name="T11" fmla="*/ 2147483646 h 8"/>
                  <a:gd name="T12" fmla="*/ 1372257936 w 9"/>
                  <a:gd name="T13" fmla="*/ 2147483646 h 8"/>
                  <a:gd name="T14" fmla="*/ 1372257936 w 9"/>
                  <a:gd name="T15" fmla="*/ 2147483646 h 8"/>
                  <a:gd name="T16" fmla="*/ 2147483646 w 9"/>
                  <a:gd name="T17" fmla="*/ 2147483646 h 8"/>
                  <a:gd name="T18" fmla="*/ 2147483646 w 9"/>
                  <a:gd name="T19" fmla="*/ 2147483646 h 8"/>
                  <a:gd name="T20" fmla="*/ 2147483646 w 9"/>
                  <a:gd name="T21" fmla="*/ 2147483646 h 8"/>
                  <a:gd name="T22" fmla="*/ 2147483646 w 9"/>
                  <a:gd name="T23" fmla="*/ 0 h 8"/>
                  <a:gd name="T24" fmla="*/ 2147483646 w 9"/>
                  <a:gd name="T25" fmla="*/ 0 h 8"/>
                  <a:gd name="T26" fmla="*/ 2147483646 w 9"/>
                  <a:gd name="T27" fmla="*/ 1500123206 h 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 h="8">
                    <a:moveTo>
                      <a:pt x="7" y="3"/>
                    </a:moveTo>
                    <a:lnTo>
                      <a:pt x="7" y="3"/>
                    </a:lnTo>
                    <a:lnTo>
                      <a:pt x="2" y="3"/>
                    </a:lnTo>
                    <a:lnTo>
                      <a:pt x="2" y="0"/>
                    </a:lnTo>
                    <a:lnTo>
                      <a:pt x="0" y="0"/>
                    </a:lnTo>
                    <a:lnTo>
                      <a:pt x="0" y="8"/>
                    </a:lnTo>
                    <a:lnTo>
                      <a:pt x="2" y="8"/>
                    </a:lnTo>
                    <a:lnTo>
                      <a:pt x="2" y="5"/>
                    </a:lnTo>
                    <a:lnTo>
                      <a:pt x="7" y="5"/>
                    </a:lnTo>
                    <a:lnTo>
                      <a:pt x="7" y="8"/>
                    </a:lnTo>
                    <a:lnTo>
                      <a:pt x="9" y="8"/>
                    </a:lnTo>
                    <a:lnTo>
                      <a:pt x="9" y="0"/>
                    </a:lnTo>
                    <a:lnTo>
                      <a:pt x="7" y="0"/>
                    </a:lnTo>
                    <a:lnTo>
                      <a:pt x="7" y="3"/>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54" name="Freeform 56"/>
              <p:cNvSpPr>
                <a:spLocks/>
              </p:cNvSpPr>
              <p:nvPr/>
            </p:nvSpPr>
            <p:spPr bwMode="auto">
              <a:xfrm>
                <a:off x="3327400" y="1330326"/>
                <a:ext cx="6350" cy="6350"/>
              </a:xfrm>
              <a:custGeom>
                <a:avLst/>
                <a:gdLst>
                  <a:gd name="T0" fmla="*/ 2147483646 w 8"/>
                  <a:gd name="T1" fmla="*/ 2147483646 h 8"/>
                  <a:gd name="T2" fmla="*/ 2147483646 w 8"/>
                  <a:gd name="T3" fmla="*/ 2147483646 h 8"/>
                  <a:gd name="T4" fmla="*/ 2000373825 w 8"/>
                  <a:gd name="T5" fmla="*/ 2147483646 h 8"/>
                  <a:gd name="T6" fmla="*/ 1000502031 w 8"/>
                  <a:gd name="T7" fmla="*/ 2147483646 h 8"/>
                  <a:gd name="T8" fmla="*/ 1000502031 w 8"/>
                  <a:gd name="T9" fmla="*/ 0 h 8"/>
                  <a:gd name="T10" fmla="*/ 0 w 8"/>
                  <a:gd name="T11" fmla="*/ 0 h 8"/>
                  <a:gd name="T12" fmla="*/ 0 w 8"/>
                  <a:gd name="T13" fmla="*/ 2147483646 h 8"/>
                  <a:gd name="T14" fmla="*/ 500251413 w 8"/>
                  <a:gd name="T15" fmla="*/ 2147483646 h 8"/>
                  <a:gd name="T16" fmla="*/ 2000373825 w 8"/>
                  <a:gd name="T17" fmla="*/ 2147483646 h 8"/>
                  <a:gd name="T18" fmla="*/ 2147483646 w 8"/>
                  <a:gd name="T19" fmla="*/ 2147483646 h 8"/>
                  <a:gd name="T20" fmla="*/ 2147483646 w 8"/>
                  <a:gd name="T21" fmla="*/ 2147483646 h 8"/>
                  <a:gd name="T22" fmla="*/ 2147483646 w 8"/>
                  <a:gd name="T23" fmla="*/ 0 h 8"/>
                  <a:gd name="T24" fmla="*/ 2147483646 w 8"/>
                  <a:gd name="T25" fmla="*/ 0 h 8"/>
                  <a:gd name="T26" fmla="*/ 2147483646 w 8"/>
                  <a:gd name="T27" fmla="*/ 2147483646 h 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 h="8">
                    <a:moveTo>
                      <a:pt x="6" y="5"/>
                    </a:moveTo>
                    <a:lnTo>
                      <a:pt x="6" y="5"/>
                    </a:lnTo>
                    <a:cubicBezTo>
                      <a:pt x="6" y="6"/>
                      <a:pt x="6" y="7"/>
                      <a:pt x="4" y="7"/>
                    </a:cubicBezTo>
                    <a:cubicBezTo>
                      <a:pt x="2" y="7"/>
                      <a:pt x="2" y="6"/>
                      <a:pt x="2" y="5"/>
                    </a:cubicBezTo>
                    <a:lnTo>
                      <a:pt x="2" y="0"/>
                    </a:lnTo>
                    <a:lnTo>
                      <a:pt x="0" y="0"/>
                    </a:lnTo>
                    <a:lnTo>
                      <a:pt x="0" y="5"/>
                    </a:lnTo>
                    <a:cubicBezTo>
                      <a:pt x="0" y="6"/>
                      <a:pt x="0" y="7"/>
                      <a:pt x="1" y="7"/>
                    </a:cubicBezTo>
                    <a:cubicBezTo>
                      <a:pt x="1" y="8"/>
                      <a:pt x="2" y="8"/>
                      <a:pt x="4" y="8"/>
                    </a:cubicBezTo>
                    <a:cubicBezTo>
                      <a:pt x="6" y="8"/>
                      <a:pt x="7" y="8"/>
                      <a:pt x="8" y="7"/>
                    </a:cubicBezTo>
                    <a:cubicBezTo>
                      <a:pt x="8" y="7"/>
                      <a:pt x="8" y="6"/>
                      <a:pt x="8" y="5"/>
                    </a:cubicBezTo>
                    <a:lnTo>
                      <a:pt x="8" y="0"/>
                    </a:lnTo>
                    <a:lnTo>
                      <a:pt x="6" y="0"/>
                    </a:lnTo>
                    <a:lnTo>
                      <a:pt x="6" y="5"/>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55" name="Freeform 57"/>
              <p:cNvSpPr>
                <a:spLocks noEditPoints="1"/>
              </p:cNvSpPr>
              <p:nvPr/>
            </p:nvSpPr>
            <p:spPr bwMode="auto">
              <a:xfrm>
                <a:off x="3333750" y="1330326"/>
                <a:ext cx="7938" cy="6350"/>
              </a:xfrm>
              <a:custGeom>
                <a:avLst/>
                <a:gdLst>
                  <a:gd name="T0" fmla="*/ 2000626047 w 10"/>
                  <a:gd name="T1" fmla="*/ 2147483646 h 8"/>
                  <a:gd name="T2" fmla="*/ 2000626047 w 10"/>
                  <a:gd name="T3" fmla="*/ 2147483646 h 8"/>
                  <a:gd name="T4" fmla="*/ 2147483646 w 10"/>
                  <a:gd name="T5" fmla="*/ 500251413 h 8"/>
                  <a:gd name="T6" fmla="*/ 2147483646 w 10"/>
                  <a:gd name="T7" fmla="*/ 2147483646 h 8"/>
                  <a:gd name="T8" fmla="*/ 2000626047 w 10"/>
                  <a:gd name="T9" fmla="*/ 2147483646 h 8"/>
                  <a:gd name="T10" fmla="*/ 2000626047 w 10"/>
                  <a:gd name="T11" fmla="*/ 0 h 8"/>
                  <a:gd name="T12" fmla="*/ 2000626047 w 10"/>
                  <a:gd name="T13" fmla="*/ 0 h 8"/>
                  <a:gd name="T14" fmla="*/ 0 w 10"/>
                  <a:gd name="T15" fmla="*/ 2147483646 h 8"/>
                  <a:gd name="T16" fmla="*/ 1000627765 w 10"/>
                  <a:gd name="T17" fmla="*/ 2147483646 h 8"/>
                  <a:gd name="T18" fmla="*/ 1500312164 w 10"/>
                  <a:gd name="T19" fmla="*/ 2147483646 h 8"/>
                  <a:gd name="T20" fmla="*/ 2147483646 w 10"/>
                  <a:gd name="T21" fmla="*/ 2147483646 h 8"/>
                  <a:gd name="T22" fmla="*/ 2147483646 w 10"/>
                  <a:gd name="T23" fmla="*/ 2147483646 h 8"/>
                  <a:gd name="T24" fmla="*/ 2147483646 w 10"/>
                  <a:gd name="T25" fmla="*/ 2147483646 h 8"/>
                  <a:gd name="T26" fmla="*/ 2147483646 w 10"/>
                  <a:gd name="T27" fmla="*/ 0 h 8"/>
                  <a:gd name="T28" fmla="*/ 2000626047 w 10"/>
                  <a:gd name="T29" fmla="*/ 0 h 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 h="8">
                    <a:moveTo>
                      <a:pt x="4" y="5"/>
                    </a:moveTo>
                    <a:lnTo>
                      <a:pt x="4" y="5"/>
                    </a:lnTo>
                    <a:lnTo>
                      <a:pt x="5" y="1"/>
                    </a:lnTo>
                    <a:lnTo>
                      <a:pt x="7" y="5"/>
                    </a:lnTo>
                    <a:lnTo>
                      <a:pt x="4" y="5"/>
                    </a:lnTo>
                    <a:close/>
                    <a:moveTo>
                      <a:pt x="4" y="0"/>
                    </a:moveTo>
                    <a:lnTo>
                      <a:pt x="4" y="0"/>
                    </a:lnTo>
                    <a:lnTo>
                      <a:pt x="0" y="8"/>
                    </a:lnTo>
                    <a:lnTo>
                      <a:pt x="2" y="8"/>
                    </a:lnTo>
                    <a:lnTo>
                      <a:pt x="3" y="6"/>
                    </a:lnTo>
                    <a:lnTo>
                      <a:pt x="7" y="6"/>
                    </a:lnTo>
                    <a:lnTo>
                      <a:pt x="8" y="8"/>
                    </a:lnTo>
                    <a:lnTo>
                      <a:pt x="10" y="8"/>
                    </a:lnTo>
                    <a:lnTo>
                      <a:pt x="6" y="0"/>
                    </a:lnTo>
                    <a:lnTo>
                      <a:pt x="4"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56" name="Freeform 58"/>
              <p:cNvSpPr>
                <a:spLocks/>
              </p:cNvSpPr>
              <p:nvPr/>
            </p:nvSpPr>
            <p:spPr bwMode="auto">
              <a:xfrm>
                <a:off x="3341688" y="1330326"/>
                <a:ext cx="11113" cy="6350"/>
              </a:xfrm>
              <a:custGeom>
                <a:avLst/>
                <a:gdLst>
                  <a:gd name="T0" fmla="*/ 2147483646 w 14"/>
                  <a:gd name="T1" fmla="*/ 2147483646 h 8"/>
                  <a:gd name="T2" fmla="*/ 2147483646 w 14"/>
                  <a:gd name="T3" fmla="*/ 2147483646 h 8"/>
                  <a:gd name="T4" fmla="*/ 2147483646 w 14"/>
                  <a:gd name="T5" fmla="*/ 0 h 8"/>
                  <a:gd name="T6" fmla="*/ 2147483646 w 14"/>
                  <a:gd name="T7" fmla="*/ 0 h 8"/>
                  <a:gd name="T8" fmla="*/ 2000554322 w 14"/>
                  <a:gd name="T9" fmla="*/ 2147483646 h 8"/>
                  <a:gd name="T10" fmla="*/ 1000592294 w 14"/>
                  <a:gd name="T11" fmla="*/ 0 h 8"/>
                  <a:gd name="T12" fmla="*/ 0 w 14"/>
                  <a:gd name="T13" fmla="*/ 0 h 8"/>
                  <a:gd name="T14" fmla="*/ 1500258175 w 14"/>
                  <a:gd name="T15" fmla="*/ 2147483646 h 8"/>
                  <a:gd name="T16" fmla="*/ 2147483646 w 14"/>
                  <a:gd name="T17" fmla="*/ 2147483646 h 8"/>
                  <a:gd name="T18" fmla="*/ 2147483646 w 14"/>
                  <a:gd name="T19" fmla="*/ 1000502031 h 8"/>
                  <a:gd name="T20" fmla="*/ 2147483646 w 14"/>
                  <a:gd name="T21" fmla="*/ 2147483646 h 8"/>
                  <a:gd name="T22" fmla="*/ 2147483646 w 14"/>
                  <a:gd name="T23" fmla="*/ 2147483646 h 8"/>
                  <a:gd name="T24" fmla="*/ 2147483646 w 14"/>
                  <a:gd name="T25" fmla="*/ 0 h 8"/>
                  <a:gd name="T26" fmla="*/ 2147483646 w 14"/>
                  <a:gd name="T27" fmla="*/ 0 h 8"/>
                  <a:gd name="T28" fmla="*/ 2147483646 w 14"/>
                  <a:gd name="T29" fmla="*/ 2147483646 h 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 h="8">
                    <a:moveTo>
                      <a:pt x="10" y="6"/>
                    </a:moveTo>
                    <a:lnTo>
                      <a:pt x="10" y="6"/>
                    </a:lnTo>
                    <a:lnTo>
                      <a:pt x="8" y="0"/>
                    </a:lnTo>
                    <a:lnTo>
                      <a:pt x="6" y="0"/>
                    </a:lnTo>
                    <a:lnTo>
                      <a:pt x="4" y="6"/>
                    </a:lnTo>
                    <a:lnTo>
                      <a:pt x="2" y="0"/>
                    </a:lnTo>
                    <a:lnTo>
                      <a:pt x="0" y="0"/>
                    </a:lnTo>
                    <a:lnTo>
                      <a:pt x="3" y="8"/>
                    </a:lnTo>
                    <a:lnTo>
                      <a:pt x="5" y="8"/>
                    </a:lnTo>
                    <a:lnTo>
                      <a:pt x="7" y="2"/>
                    </a:lnTo>
                    <a:lnTo>
                      <a:pt x="9" y="8"/>
                    </a:lnTo>
                    <a:lnTo>
                      <a:pt x="11" y="8"/>
                    </a:lnTo>
                    <a:lnTo>
                      <a:pt x="14" y="0"/>
                    </a:lnTo>
                    <a:lnTo>
                      <a:pt x="12" y="0"/>
                    </a:lnTo>
                    <a:lnTo>
                      <a:pt x="10" y="6"/>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57" name="Freeform 59"/>
              <p:cNvSpPr>
                <a:spLocks/>
              </p:cNvSpPr>
              <p:nvPr/>
            </p:nvSpPr>
            <p:spPr bwMode="auto">
              <a:xfrm>
                <a:off x="3354388" y="1330326"/>
                <a:ext cx="6350" cy="6350"/>
              </a:xfrm>
              <a:custGeom>
                <a:avLst/>
                <a:gdLst>
                  <a:gd name="T0" fmla="*/ 0 w 7"/>
                  <a:gd name="T1" fmla="*/ 2000373825 h 8"/>
                  <a:gd name="T2" fmla="*/ 0 w 7"/>
                  <a:gd name="T3" fmla="*/ 2000373825 h 8"/>
                  <a:gd name="T4" fmla="*/ 746378093 w 7"/>
                  <a:gd name="T5" fmla="*/ 2147483646 h 8"/>
                  <a:gd name="T6" fmla="*/ 2147483646 w 7"/>
                  <a:gd name="T7" fmla="*/ 2147483646 h 8"/>
                  <a:gd name="T8" fmla="*/ 2147483646 w 7"/>
                  <a:gd name="T9" fmla="*/ 2147483646 h 8"/>
                  <a:gd name="T10" fmla="*/ 2147483646 w 7"/>
                  <a:gd name="T11" fmla="*/ 2147483646 h 8"/>
                  <a:gd name="T12" fmla="*/ 2147483646 w 7"/>
                  <a:gd name="T13" fmla="*/ 2147483646 h 8"/>
                  <a:gd name="T14" fmla="*/ 1492755279 w 7"/>
                  <a:gd name="T15" fmla="*/ 2147483646 h 8"/>
                  <a:gd name="T16" fmla="*/ 2147483646 w 7"/>
                  <a:gd name="T17" fmla="*/ 2147483646 h 8"/>
                  <a:gd name="T18" fmla="*/ 2147483646 w 7"/>
                  <a:gd name="T19" fmla="*/ 1500123206 h 8"/>
                  <a:gd name="T20" fmla="*/ 1492755279 w 7"/>
                  <a:gd name="T21" fmla="*/ 1500123206 h 8"/>
                  <a:gd name="T22" fmla="*/ 2147483646 w 7"/>
                  <a:gd name="T23" fmla="*/ 500251413 h 8"/>
                  <a:gd name="T24" fmla="*/ 2147483646 w 7"/>
                  <a:gd name="T25" fmla="*/ 500251413 h 8"/>
                  <a:gd name="T26" fmla="*/ 2147483646 w 7"/>
                  <a:gd name="T27" fmla="*/ 0 h 8"/>
                  <a:gd name="T28" fmla="*/ 2147483646 w 7"/>
                  <a:gd name="T29" fmla="*/ 0 h 8"/>
                  <a:gd name="T30" fmla="*/ 0 w 7"/>
                  <a:gd name="T31" fmla="*/ 2000373825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 h="8">
                    <a:moveTo>
                      <a:pt x="0" y="4"/>
                    </a:moveTo>
                    <a:lnTo>
                      <a:pt x="0" y="4"/>
                    </a:lnTo>
                    <a:cubicBezTo>
                      <a:pt x="0" y="6"/>
                      <a:pt x="0" y="7"/>
                      <a:pt x="1" y="7"/>
                    </a:cubicBezTo>
                    <a:cubicBezTo>
                      <a:pt x="2" y="8"/>
                      <a:pt x="3" y="8"/>
                      <a:pt x="4" y="8"/>
                    </a:cubicBezTo>
                    <a:lnTo>
                      <a:pt x="7" y="8"/>
                    </a:lnTo>
                    <a:lnTo>
                      <a:pt x="7" y="7"/>
                    </a:lnTo>
                    <a:lnTo>
                      <a:pt x="4" y="7"/>
                    </a:lnTo>
                    <a:cubicBezTo>
                      <a:pt x="3" y="7"/>
                      <a:pt x="2" y="6"/>
                      <a:pt x="2" y="5"/>
                    </a:cubicBezTo>
                    <a:lnTo>
                      <a:pt x="7" y="5"/>
                    </a:lnTo>
                    <a:lnTo>
                      <a:pt x="7" y="3"/>
                    </a:lnTo>
                    <a:lnTo>
                      <a:pt x="2" y="3"/>
                    </a:lnTo>
                    <a:cubicBezTo>
                      <a:pt x="2" y="2"/>
                      <a:pt x="3" y="1"/>
                      <a:pt x="4" y="1"/>
                    </a:cubicBezTo>
                    <a:lnTo>
                      <a:pt x="7" y="1"/>
                    </a:lnTo>
                    <a:lnTo>
                      <a:pt x="7" y="0"/>
                    </a:lnTo>
                    <a:lnTo>
                      <a:pt x="4" y="0"/>
                    </a:lnTo>
                    <a:cubicBezTo>
                      <a:pt x="1" y="0"/>
                      <a:pt x="0" y="1"/>
                      <a:pt x="0"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58" name="Freeform 60"/>
              <p:cNvSpPr>
                <a:spLocks/>
              </p:cNvSpPr>
              <p:nvPr/>
            </p:nvSpPr>
            <p:spPr bwMode="auto">
              <a:xfrm>
                <a:off x="3362325" y="1330326"/>
                <a:ext cx="1588" cy="6350"/>
              </a:xfrm>
              <a:custGeom>
                <a:avLst/>
                <a:gdLst>
                  <a:gd name="T0" fmla="*/ 0 w 2"/>
                  <a:gd name="T1" fmla="*/ 2147483646 h 8"/>
                  <a:gd name="T2" fmla="*/ 0 w 2"/>
                  <a:gd name="T3" fmla="*/ 2147483646 h 8"/>
                  <a:gd name="T4" fmla="*/ 1001132368 w 2"/>
                  <a:gd name="T5" fmla="*/ 2147483646 h 8"/>
                  <a:gd name="T6" fmla="*/ 1001132368 w 2"/>
                  <a:gd name="T7" fmla="*/ 0 h 8"/>
                  <a:gd name="T8" fmla="*/ 0 w 2"/>
                  <a:gd name="T9" fmla="*/ 0 h 8"/>
                  <a:gd name="T10" fmla="*/ 0 w 2"/>
                  <a:gd name="T11" fmla="*/ 2147483646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8">
                    <a:moveTo>
                      <a:pt x="0" y="8"/>
                    </a:moveTo>
                    <a:lnTo>
                      <a:pt x="0" y="8"/>
                    </a:lnTo>
                    <a:lnTo>
                      <a:pt x="2" y="8"/>
                    </a:lnTo>
                    <a:lnTo>
                      <a:pt x="2" y="0"/>
                    </a:lnTo>
                    <a:lnTo>
                      <a:pt x="0" y="0"/>
                    </a:lnTo>
                    <a:lnTo>
                      <a:pt x="0" y="8"/>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59" name="Freeform 61"/>
              <p:cNvSpPr>
                <a:spLocks/>
              </p:cNvSpPr>
              <p:nvPr/>
            </p:nvSpPr>
            <p:spPr bwMode="auto">
              <a:xfrm>
                <a:off x="3294063" y="1325563"/>
                <a:ext cx="7938" cy="11113"/>
              </a:xfrm>
              <a:custGeom>
                <a:avLst/>
                <a:gdLst>
                  <a:gd name="T0" fmla="*/ 0 w 9"/>
                  <a:gd name="T1" fmla="*/ 2147483646 h 12"/>
                  <a:gd name="T2" fmla="*/ 0 w 9"/>
                  <a:gd name="T3" fmla="*/ 2147483646 h 12"/>
                  <a:gd name="T4" fmla="*/ 686128968 w 9"/>
                  <a:gd name="T5" fmla="*/ 2147483646 h 12"/>
                  <a:gd name="T6" fmla="*/ 2147483646 w 9"/>
                  <a:gd name="T7" fmla="*/ 2147483646 h 12"/>
                  <a:gd name="T8" fmla="*/ 2147483646 w 9"/>
                  <a:gd name="T9" fmla="*/ 2147483646 h 12"/>
                  <a:gd name="T10" fmla="*/ 2147483646 w 9"/>
                  <a:gd name="T11" fmla="*/ 2147483646 h 12"/>
                  <a:gd name="T12" fmla="*/ 2147483646 w 9"/>
                  <a:gd name="T13" fmla="*/ 2147483646 h 12"/>
                  <a:gd name="T14" fmla="*/ 1372257936 w 9"/>
                  <a:gd name="T15" fmla="*/ 0 h 12"/>
                  <a:gd name="T16" fmla="*/ 0 w 9"/>
                  <a:gd name="T17" fmla="*/ 214748364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2">
                    <a:moveTo>
                      <a:pt x="0" y="5"/>
                    </a:moveTo>
                    <a:lnTo>
                      <a:pt x="0" y="5"/>
                    </a:lnTo>
                    <a:cubicBezTo>
                      <a:pt x="0" y="6"/>
                      <a:pt x="1" y="7"/>
                      <a:pt x="1" y="7"/>
                    </a:cubicBezTo>
                    <a:cubicBezTo>
                      <a:pt x="3" y="9"/>
                      <a:pt x="8" y="12"/>
                      <a:pt x="9" y="12"/>
                    </a:cubicBezTo>
                    <a:cubicBezTo>
                      <a:pt x="9" y="12"/>
                      <a:pt x="9" y="12"/>
                      <a:pt x="9" y="12"/>
                    </a:cubicBezTo>
                    <a:cubicBezTo>
                      <a:pt x="9" y="12"/>
                      <a:pt x="9" y="12"/>
                      <a:pt x="9" y="12"/>
                    </a:cubicBezTo>
                    <a:cubicBezTo>
                      <a:pt x="6" y="5"/>
                      <a:pt x="2" y="0"/>
                      <a:pt x="2" y="0"/>
                    </a:cubicBezTo>
                    <a:cubicBezTo>
                      <a:pt x="2" y="0"/>
                      <a:pt x="0" y="2"/>
                      <a:pt x="0" y="5"/>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60" name="Freeform 62"/>
              <p:cNvSpPr>
                <a:spLocks/>
              </p:cNvSpPr>
              <p:nvPr/>
            </p:nvSpPr>
            <p:spPr bwMode="auto">
              <a:xfrm>
                <a:off x="3294063" y="1338263"/>
                <a:ext cx="6350" cy="1588"/>
              </a:xfrm>
              <a:custGeom>
                <a:avLst/>
                <a:gdLst>
                  <a:gd name="T0" fmla="*/ 0 w 8"/>
                  <a:gd name="T1" fmla="*/ 0 h 3"/>
                  <a:gd name="T2" fmla="*/ 0 w 8"/>
                  <a:gd name="T3" fmla="*/ 0 h 3"/>
                  <a:gd name="T4" fmla="*/ 2000373825 w 8"/>
                  <a:gd name="T5" fmla="*/ 296725211 h 3"/>
                  <a:gd name="T6" fmla="*/ 2147483646 w 8"/>
                  <a:gd name="T7" fmla="*/ 0 h 3"/>
                  <a:gd name="T8" fmla="*/ 2147483646 w 8"/>
                  <a:gd name="T9" fmla="*/ 0 h 3"/>
                  <a:gd name="T10" fmla="*/ 2147483646 w 8"/>
                  <a:gd name="T11" fmla="*/ 0 h 3"/>
                  <a:gd name="T12" fmla="*/ 0 w 8"/>
                  <a:gd name="T13" fmla="*/ 0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3">
                    <a:moveTo>
                      <a:pt x="0" y="0"/>
                    </a:moveTo>
                    <a:lnTo>
                      <a:pt x="0" y="0"/>
                    </a:lnTo>
                    <a:cubicBezTo>
                      <a:pt x="1" y="2"/>
                      <a:pt x="3" y="3"/>
                      <a:pt x="4" y="2"/>
                    </a:cubicBezTo>
                    <a:cubicBezTo>
                      <a:pt x="5" y="2"/>
                      <a:pt x="8" y="1"/>
                      <a:pt x="8" y="0"/>
                    </a:cubicBezTo>
                    <a:cubicBezTo>
                      <a:pt x="8" y="0"/>
                      <a:pt x="8" y="0"/>
                      <a:pt x="8" y="0"/>
                    </a:cubicBezTo>
                    <a:cubicBezTo>
                      <a:pt x="8" y="0"/>
                      <a:pt x="8" y="0"/>
                      <a:pt x="8" y="0"/>
                    </a:cubicBezTo>
                    <a:lnTo>
                      <a:pt x="0"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61" name="Freeform 63"/>
              <p:cNvSpPr>
                <a:spLocks/>
              </p:cNvSpPr>
              <p:nvPr/>
            </p:nvSpPr>
            <p:spPr bwMode="auto">
              <a:xfrm>
                <a:off x="3290888" y="1331913"/>
                <a:ext cx="11113" cy="4763"/>
              </a:xfrm>
              <a:custGeom>
                <a:avLst/>
                <a:gdLst>
                  <a:gd name="T0" fmla="*/ 794165541 w 12"/>
                  <a:gd name="T1" fmla="*/ 1501068182 h 6"/>
                  <a:gd name="T2" fmla="*/ 794165541 w 12"/>
                  <a:gd name="T3" fmla="*/ 1501068182 h 6"/>
                  <a:gd name="T4" fmla="*/ 2147483646 w 12"/>
                  <a:gd name="T5" fmla="*/ 2147483646 h 6"/>
                  <a:gd name="T6" fmla="*/ 2147483646 w 12"/>
                  <a:gd name="T7" fmla="*/ 2147483646 h 6"/>
                  <a:gd name="T8" fmla="*/ 2147483646 w 12"/>
                  <a:gd name="T9" fmla="*/ 2147483646 h 6"/>
                  <a:gd name="T10" fmla="*/ 2147483646 w 12"/>
                  <a:gd name="T11" fmla="*/ 2147483646 h 6"/>
                  <a:gd name="T12" fmla="*/ 2147483646 w 12"/>
                  <a:gd name="T13" fmla="*/ 2147483646 h 6"/>
                  <a:gd name="T14" fmla="*/ 794165541 w 12"/>
                  <a:gd name="T15" fmla="*/ 0 h 6"/>
                  <a:gd name="T16" fmla="*/ 794165541 w 12"/>
                  <a:gd name="T17" fmla="*/ 1501068182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 h="6">
                    <a:moveTo>
                      <a:pt x="1" y="3"/>
                    </a:moveTo>
                    <a:lnTo>
                      <a:pt x="1" y="3"/>
                    </a:lnTo>
                    <a:cubicBezTo>
                      <a:pt x="2" y="5"/>
                      <a:pt x="4" y="6"/>
                      <a:pt x="4" y="6"/>
                    </a:cubicBezTo>
                    <a:cubicBezTo>
                      <a:pt x="5" y="6"/>
                      <a:pt x="5" y="6"/>
                      <a:pt x="5" y="6"/>
                    </a:cubicBezTo>
                    <a:cubicBezTo>
                      <a:pt x="6" y="6"/>
                      <a:pt x="10" y="6"/>
                      <a:pt x="11" y="6"/>
                    </a:cubicBezTo>
                    <a:cubicBezTo>
                      <a:pt x="12" y="6"/>
                      <a:pt x="12" y="6"/>
                      <a:pt x="12" y="6"/>
                    </a:cubicBezTo>
                    <a:cubicBezTo>
                      <a:pt x="12" y="6"/>
                      <a:pt x="12" y="6"/>
                      <a:pt x="12" y="6"/>
                    </a:cubicBezTo>
                    <a:cubicBezTo>
                      <a:pt x="8" y="4"/>
                      <a:pt x="1" y="0"/>
                      <a:pt x="1" y="0"/>
                    </a:cubicBezTo>
                    <a:cubicBezTo>
                      <a:pt x="0" y="2"/>
                      <a:pt x="1" y="3"/>
                      <a:pt x="1" y="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62" name="Freeform 64"/>
              <p:cNvSpPr>
                <a:spLocks/>
              </p:cNvSpPr>
              <p:nvPr/>
            </p:nvSpPr>
            <p:spPr bwMode="auto">
              <a:xfrm>
                <a:off x="3297238" y="1323976"/>
                <a:ext cx="6350" cy="12700"/>
              </a:xfrm>
              <a:custGeom>
                <a:avLst/>
                <a:gdLst>
                  <a:gd name="T0" fmla="*/ 2147483646 w 6"/>
                  <a:gd name="T1" fmla="*/ 0 h 15"/>
                  <a:gd name="T2" fmla="*/ 2147483646 w 6"/>
                  <a:gd name="T3" fmla="*/ 0 h 15"/>
                  <a:gd name="T4" fmla="*/ 0 w 6"/>
                  <a:gd name="T5" fmla="*/ 1213617927 h 15"/>
                  <a:gd name="T6" fmla="*/ 0 w 6"/>
                  <a:gd name="T7" fmla="*/ 2147483646 h 15"/>
                  <a:gd name="T8" fmla="*/ 2147483646 w 6"/>
                  <a:gd name="T9" fmla="*/ 2147483646 h 15"/>
                  <a:gd name="T10" fmla="*/ 2147483646 w 6"/>
                  <a:gd name="T11" fmla="*/ 2147483646 h 15"/>
                  <a:gd name="T12" fmla="*/ 2147483646 w 6"/>
                  <a:gd name="T13" fmla="*/ 2147483646 h 15"/>
                  <a:gd name="T14" fmla="*/ 2147483646 w 6"/>
                  <a:gd name="T15" fmla="*/ 0 h 15"/>
                  <a:gd name="T16" fmla="*/ 2147483646 w 6"/>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15">
                    <a:moveTo>
                      <a:pt x="3" y="0"/>
                    </a:moveTo>
                    <a:lnTo>
                      <a:pt x="3" y="0"/>
                    </a:lnTo>
                    <a:cubicBezTo>
                      <a:pt x="1" y="1"/>
                      <a:pt x="0" y="2"/>
                      <a:pt x="0" y="2"/>
                    </a:cubicBezTo>
                    <a:cubicBezTo>
                      <a:pt x="0" y="4"/>
                      <a:pt x="0" y="5"/>
                      <a:pt x="0" y="5"/>
                    </a:cubicBezTo>
                    <a:cubicBezTo>
                      <a:pt x="1" y="8"/>
                      <a:pt x="4" y="13"/>
                      <a:pt x="5" y="15"/>
                    </a:cubicBezTo>
                    <a:cubicBezTo>
                      <a:pt x="5" y="15"/>
                      <a:pt x="5" y="15"/>
                      <a:pt x="5" y="15"/>
                    </a:cubicBezTo>
                    <a:cubicBezTo>
                      <a:pt x="5" y="15"/>
                      <a:pt x="5" y="14"/>
                      <a:pt x="5" y="14"/>
                    </a:cubicBezTo>
                    <a:cubicBezTo>
                      <a:pt x="6" y="3"/>
                      <a:pt x="4" y="0"/>
                      <a:pt x="4" y="0"/>
                    </a:cubicBezTo>
                    <a:cubicBezTo>
                      <a:pt x="4" y="0"/>
                      <a:pt x="3" y="0"/>
                      <a:pt x="3"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63" name="Freeform 65"/>
              <p:cNvSpPr>
                <a:spLocks/>
              </p:cNvSpPr>
              <p:nvPr/>
            </p:nvSpPr>
            <p:spPr bwMode="auto">
              <a:xfrm>
                <a:off x="3303588" y="1323976"/>
                <a:ext cx="4763" cy="12700"/>
              </a:xfrm>
              <a:custGeom>
                <a:avLst/>
                <a:gdLst>
                  <a:gd name="T0" fmla="*/ 2147483646 w 6"/>
                  <a:gd name="T1" fmla="*/ 1213617927 h 15"/>
                  <a:gd name="T2" fmla="*/ 2147483646 w 6"/>
                  <a:gd name="T3" fmla="*/ 1213617927 h 15"/>
                  <a:gd name="T4" fmla="*/ 1501068182 w 6"/>
                  <a:gd name="T5" fmla="*/ 0 h 15"/>
                  <a:gd name="T6" fmla="*/ 1000711857 w 6"/>
                  <a:gd name="T7" fmla="*/ 0 h 15"/>
                  <a:gd name="T8" fmla="*/ 500356325 w 6"/>
                  <a:gd name="T9" fmla="*/ 2147483646 h 15"/>
                  <a:gd name="T10" fmla="*/ 500356325 w 6"/>
                  <a:gd name="T11" fmla="*/ 2147483646 h 15"/>
                  <a:gd name="T12" fmla="*/ 500356325 w 6"/>
                  <a:gd name="T13" fmla="*/ 2147483646 h 15"/>
                  <a:gd name="T14" fmla="*/ 2147483646 w 6"/>
                  <a:gd name="T15" fmla="*/ 2147483646 h 15"/>
                  <a:gd name="T16" fmla="*/ 2147483646 w 6"/>
                  <a:gd name="T17" fmla="*/ 121361792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15">
                    <a:moveTo>
                      <a:pt x="6" y="2"/>
                    </a:moveTo>
                    <a:lnTo>
                      <a:pt x="6" y="2"/>
                    </a:lnTo>
                    <a:cubicBezTo>
                      <a:pt x="6" y="2"/>
                      <a:pt x="5" y="1"/>
                      <a:pt x="3" y="0"/>
                    </a:cubicBezTo>
                    <a:cubicBezTo>
                      <a:pt x="3" y="0"/>
                      <a:pt x="3" y="0"/>
                      <a:pt x="2" y="0"/>
                    </a:cubicBezTo>
                    <a:cubicBezTo>
                      <a:pt x="2" y="0"/>
                      <a:pt x="0" y="3"/>
                      <a:pt x="1" y="14"/>
                    </a:cubicBezTo>
                    <a:cubicBezTo>
                      <a:pt x="1" y="15"/>
                      <a:pt x="1" y="15"/>
                      <a:pt x="1" y="15"/>
                    </a:cubicBezTo>
                    <a:cubicBezTo>
                      <a:pt x="1" y="15"/>
                      <a:pt x="1" y="14"/>
                      <a:pt x="1" y="14"/>
                    </a:cubicBezTo>
                    <a:cubicBezTo>
                      <a:pt x="2" y="13"/>
                      <a:pt x="5" y="8"/>
                      <a:pt x="6" y="5"/>
                    </a:cubicBezTo>
                    <a:cubicBezTo>
                      <a:pt x="6" y="5"/>
                      <a:pt x="6" y="4"/>
                      <a:pt x="6"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64" name="Freeform 66"/>
              <p:cNvSpPr>
                <a:spLocks/>
              </p:cNvSpPr>
              <p:nvPr/>
            </p:nvSpPr>
            <p:spPr bwMode="auto">
              <a:xfrm>
                <a:off x="3305175" y="1338263"/>
                <a:ext cx="7938" cy="1588"/>
              </a:xfrm>
              <a:custGeom>
                <a:avLst/>
                <a:gdLst>
                  <a:gd name="T0" fmla="*/ 0 w 8"/>
                  <a:gd name="T1" fmla="*/ 0 h 3"/>
                  <a:gd name="T2" fmla="*/ 0 w 8"/>
                  <a:gd name="T3" fmla="*/ 0 h 3"/>
                  <a:gd name="T4" fmla="*/ 0 w 8"/>
                  <a:gd name="T5" fmla="*/ 0 h 3"/>
                  <a:gd name="T6" fmla="*/ 2147483646 w 8"/>
                  <a:gd name="T7" fmla="*/ 296725211 h 3"/>
                  <a:gd name="T8" fmla="*/ 2147483646 w 8"/>
                  <a:gd name="T9" fmla="*/ 0 h 3"/>
                  <a:gd name="T10" fmla="*/ 0 w 8"/>
                  <a:gd name="T11" fmla="*/ 0 h 3"/>
                  <a:gd name="T12" fmla="*/ 0 w 8"/>
                  <a:gd name="T13" fmla="*/ 0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3">
                    <a:moveTo>
                      <a:pt x="0" y="0"/>
                    </a:moveTo>
                    <a:lnTo>
                      <a:pt x="0" y="0"/>
                    </a:lnTo>
                    <a:cubicBezTo>
                      <a:pt x="0" y="0"/>
                      <a:pt x="0" y="0"/>
                      <a:pt x="0" y="0"/>
                    </a:cubicBezTo>
                    <a:cubicBezTo>
                      <a:pt x="0" y="1"/>
                      <a:pt x="3" y="2"/>
                      <a:pt x="4" y="2"/>
                    </a:cubicBezTo>
                    <a:cubicBezTo>
                      <a:pt x="4" y="2"/>
                      <a:pt x="6" y="3"/>
                      <a:pt x="8" y="0"/>
                    </a:cubicBezTo>
                    <a:lnTo>
                      <a:pt x="0" y="0"/>
                    </a:lnTo>
                    <a:cubicBezTo>
                      <a:pt x="0" y="0"/>
                      <a:pt x="0" y="0"/>
                      <a:pt x="0"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65" name="Freeform 67"/>
              <p:cNvSpPr>
                <a:spLocks/>
              </p:cNvSpPr>
              <p:nvPr/>
            </p:nvSpPr>
            <p:spPr bwMode="auto">
              <a:xfrm>
                <a:off x="3305175" y="1331913"/>
                <a:ext cx="9525" cy="4763"/>
              </a:xfrm>
              <a:custGeom>
                <a:avLst/>
                <a:gdLst>
                  <a:gd name="T0" fmla="*/ 0 w 11"/>
                  <a:gd name="T1" fmla="*/ 2147483646 h 6"/>
                  <a:gd name="T2" fmla="*/ 0 w 11"/>
                  <a:gd name="T3" fmla="*/ 2147483646 h 6"/>
                  <a:gd name="T4" fmla="*/ 0 w 11"/>
                  <a:gd name="T5" fmla="*/ 2147483646 h 6"/>
                  <a:gd name="T6" fmla="*/ 649325311 w 11"/>
                  <a:gd name="T7" fmla="*/ 2147483646 h 6"/>
                  <a:gd name="T8" fmla="*/ 2147483646 w 11"/>
                  <a:gd name="T9" fmla="*/ 2147483646 h 6"/>
                  <a:gd name="T10" fmla="*/ 2147483646 w 11"/>
                  <a:gd name="T11" fmla="*/ 2147483646 h 6"/>
                  <a:gd name="T12" fmla="*/ 2147483646 w 11"/>
                  <a:gd name="T13" fmla="*/ 1501068182 h 6"/>
                  <a:gd name="T14" fmla="*/ 2147483646 w 11"/>
                  <a:gd name="T15" fmla="*/ 0 h 6"/>
                  <a:gd name="T16" fmla="*/ 0 w 11"/>
                  <a:gd name="T17" fmla="*/ 214748364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6">
                    <a:moveTo>
                      <a:pt x="0" y="6"/>
                    </a:moveTo>
                    <a:lnTo>
                      <a:pt x="0" y="6"/>
                    </a:lnTo>
                    <a:cubicBezTo>
                      <a:pt x="0" y="6"/>
                      <a:pt x="0" y="6"/>
                      <a:pt x="0" y="6"/>
                    </a:cubicBezTo>
                    <a:cubicBezTo>
                      <a:pt x="0" y="6"/>
                      <a:pt x="0" y="6"/>
                      <a:pt x="1" y="6"/>
                    </a:cubicBezTo>
                    <a:cubicBezTo>
                      <a:pt x="2" y="6"/>
                      <a:pt x="7" y="6"/>
                      <a:pt x="7" y="6"/>
                    </a:cubicBezTo>
                    <a:cubicBezTo>
                      <a:pt x="7" y="6"/>
                      <a:pt x="7" y="6"/>
                      <a:pt x="8" y="6"/>
                    </a:cubicBezTo>
                    <a:cubicBezTo>
                      <a:pt x="8" y="6"/>
                      <a:pt x="10" y="5"/>
                      <a:pt x="11" y="3"/>
                    </a:cubicBezTo>
                    <a:cubicBezTo>
                      <a:pt x="11" y="3"/>
                      <a:pt x="11" y="2"/>
                      <a:pt x="11" y="0"/>
                    </a:cubicBezTo>
                    <a:cubicBezTo>
                      <a:pt x="11" y="0"/>
                      <a:pt x="4" y="4"/>
                      <a:pt x="0" y="6"/>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66" name="Freeform 68"/>
              <p:cNvSpPr>
                <a:spLocks/>
              </p:cNvSpPr>
              <p:nvPr/>
            </p:nvSpPr>
            <p:spPr bwMode="auto">
              <a:xfrm>
                <a:off x="3305175" y="1325563"/>
                <a:ext cx="7938" cy="11113"/>
              </a:xfrm>
              <a:custGeom>
                <a:avLst/>
                <a:gdLst>
                  <a:gd name="T0" fmla="*/ 2147483646 w 9"/>
                  <a:gd name="T1" fmla="*/ 2147483646 h 12"/>
                  <a:gd name="T2" fmla="*/ 2147483646 w 9"/>
                  <a:gd name="T3" fmla="*/ 2147483646 h 12"/>
                  <a:gd name="T4" fmla="*/ 2147483646 w 9"/>
                  <a:gd name="T5" fmla="*/ 0 h 12"/>
                  <a:gd name="T6" fmla="*/ 0 w 9"/>
                  <a:gd name="T7" fmla="*/ 2147483646 h 12"/>
                  <a:gd name="T8" fmla="*/ 0 w 9"/>
                  <a:gd name="T9" fmla="*/ 2147483646 h 12"/>
                  <a:gd name="T10" fmla="*/ 0 w 9"/>
                  <a:gd name="T11" fmla="*/ 2147483646 h 12"/>
                  <a:gd name="T12" fmla="*/ 2147483646 w 9"/>
                  <a:gd name="T13" fmla="*/ 2147483646 h 12"/>
                  <a:gd name="T14" fmla="*/ 2147483646 w 9"/>
                  <a:gd name="T15" fmla="*/ 2147483646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 h="12">
                    <a:moveTo>
                      <a:pt x="9" y="5"/>
                    </a:moveTo>
                    <a:lnTo>
                      <a:pt x="9" y="5"/>
                    </a:lnTo>
                    <a:cubicBezTo>
                      <a:pt x="9" y="2"/>
                      <a:pt x="7" y="0"/>
                      <a:pt x="7" y="0"/>
                    </a:cubicBezTo>
                    <a:cubicBezTo>
                      <a:pt x="7" y="0"/>
                      <a:pt x="3" y="5"/>
                      <a:pt x="0" y="12"/>
                    </a:cubicBezTo>
                    <a:cubicBezTo>
                      <a:pt x="0" y="12"/>
                      <a:pt x="0" y="12"/>
                      <a:pt x="0" y="12"/>
                    </a:cubicBezTo>
                    <a:cubicBezTo>
                      <a:pt x="0" y="12"/>
                      <a:pt x="0" y="12"/>
                      <a:pt x="0" y="12"/>
                    </a:cubicBezTo>
                    <a:cubicBezTo>
                      <a:pt x="1" y="12"/>
                      <a:pt x="6" y="9"/>
                      <a:pt x="8" y="7"/>
                    </a:cubicBezTo>
                    <a:cubicBezTo>
                      <a:pt x="8" y="7"/>
                      <a:pt x="9" y="6"/>
                      <a:pt x="9" y="5"/>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grpSp>
      </p:grpSp>
      <p:grpSp>
        <p:nvGrpSpPr>
          <p:cNvPr id="167" name="组合 22742"/>
          <p:cNvGrpSpPr>
            <a:grpSpLocks/>
          </p:cNvGrpSpPr>
          <p:nvPr/>
        </p:nvGrpSpPr>
        <p:grpSpPr bwMode="auto">
          <a:xfrm>
            <a:off x="5447972" y="2960948"/>
            <a:ext cx="910377" cy="914612"/>
            <a:chOff x="7845871" y="1571146"/>
            <a:chExt cx="682625" cy="685800"/>
          </a:xfrm>
        </p:grpSpPr>
        <p:sp>
          <p:nvSpPr>
            <p:cNvPr id="168" name="Freeform 20"/>
            <p:cNvSpPr>
              <a:spLocks/>
            </p:cNvSpPr>
            <p:nvPr/>
          </p:nvSpPr>
          <p:spPr bwMode="auto">
            <a:xfrm>
              <a:off x="7845871" y="1571146"/>
              <a:ext cx="682625" cy="685800"/>
            </a:xfrm>
            <a:custGeom>
              <a:avLst/>
              <a:gdLst>
                <a:gd name="T0" fmla="*/ 2147483646 w 804"/>
                <a:gd name="T1" fmla="*/ 2147483646 h 804"/>
                <a:gd name="T2" fmla="*/ 2147483646 w 804"/>
                <a:gd name="T3" fmla="*/ 2147483646 h 804"/>
                <a:gd name="T4" fmla="*/ 2147483646 w 804"/>
                <a:gd name="T5" fmla="*/ 2147483646 h 804"/>
                <a:gd name="T6" fmla="*/ 0 w 804"/>
                <a:gd name="T7" fmla="*/ 2147483646 h 804"/>
                <a:gd name="T8" fmla="*/ 2147483646 w 804"/>
                <a:gd name="T9" fmla="*/ 0 h 804"/>
                <a:gd name="T10" fmla="*/ 2147483646 w 804"/>
                <a:gd name="T11" fmla="*/ 2147483646 h 8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804">
                  <a:moveTo>
                    <a:pt x="804" y="402"/>
                  </a:moveTo>
                  <a:lnTo>
                    <a:pt x="804" y="402"/>
                  </a:lnTo>
                  <a:cubicBezTo>
                    <a:pt x="804" y="624"/>
                    <a:pt x="624" y="804"/>
                    <a:pt x="402" y="804"/>
                  </a:cubicBezTo>
                  <a:cubicBezTo>
                    <a:pt x="180" y="804"/>
                    <a:pt x="0" y="624"/>
                    <a:pt x="0" y="402"/>
                  </a:cubicBezTo>
                  <a:cubicBezTo>
                    <a:pt x="0" y="180"/>
                    <a:pt x="180" y="0"/>
                    <a:pt x="402" y="0"/>
                  </a:cubicBezTo>
                  <a:cubicBezTo>
                    <a:pt x="624" y="0"/>
                    <a:pt x="804" y="180"/>
                    <a:pt x="804" y="402"/>
                  </a:cubicBezTo>
                  <a:close/>
                </a:path>
              </a:pathLst>
            </a:custGeom>
            <a:solidFill>
              <a:srgbClr val="15B0E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grpSp>
          <p:nvGrpSpPr>
            <p:cNvPr id="169" name="组合 22728"/>
            <p:cNvGrpSpPr>
              <a:grpSpLocks/>
            </p:cNvGrpSpPr>
            <p:nvPr/>
          </p:nvGrpSpPr>
          <p:grpSpPr bwMode="auto">
            <a:xfrm>
              <a:off x="8063358" y="1752121"/>
              <a:ext cx="263525" cy="334963"/>
              <a:chOff x="3867150" y="4106863"/>
              <a:chExt cx="263525" cy="334963"/>
            </a:xfrm>
          </p:grpSpPr>
          <p:sp>
            <p:nvSpPr>
              <p:cNvPr id="170" name="Freeform 96"/>
              <p:cNvSpPr>
                <a:spLocks noEditPoints="1"/>
              </p:cNvSpPr>
              <p:nvPr/>
            </p:nvSpPr>
            <p:spPr bwMode="auto">
              <a:xfrm>
                <a:off x="3867150" y="4106863"/>
                <a:ext cx="263525" cy="334963"/>
              </a:xfrm>
              <a:custGeom>
                <a:avLst/>
                <a:gdLst>
                  <a:gd name="T0" fmla="*/ 2147483646 w 310"/>
                  <a:gd name="T1" fmla="*/ 2147483646 h 392"/>
                  <a:gd name="T2" fmla="*/ 2147483646 w 310"/>
                  <a:gd name="T3" fmla="*/ 2147483646 h 392"/>
                  <a:gd name="T4" fmla="*/ 2147483646 w 310"/>
                  <a:gd name="T5" fmla="*/ 2147483646 h 392"/>
                  <a:gd name="T6" fmla="*/ 2147483646 w 310"/>
                  <a:gd name="T7" fmla="*/ 2147483646 h 392"/>
                  <a:gd name="T8" fmla="*/ 2147483646 w 310"/>
                  <a:gd name="T9" fmla="*/ 2147483646 h 392"/>
                  <a:gd name="T10" fmla="*/ 2147483646 w 310"/>
                  <a:gd name="T11" fmla="*/ 2147483646 h 392"/>
                  <a:gd name="T12" fmla="*/ 2147483646 w 310"/>
                  <a:gd name="T13" fmla="*/ 2147483646 h 392"/>
                  <a:gd name="T14" fmla="*/ 2147483646 w 310"/>
                  <a:gd name="T15" fmla="*/ 2147483646 h 392"/>
                  <a:gd name="T16" fmla="*/ 2147483646 w 310"/>
                  <a:gd name="T17" fmla="*/ 2147483646 h 392"/>
                  <a:gd name="T18" fmla="*/ 2147483646 w 310"/>
                  <a:gd name="T19" fmla="*/ 2147483646 h 392"/>
                  <a:gd name="T20" fmla="*/ 2147483646 w 310"/>
                  <a:gd name="T21" fmla="*/ 2147483646 h 392"/>
                  <a:gd name="T22" fmla="*/ 2147483646 w 310"/>
                  <a:gd name="T23" fmla="*/ 2147483646 h 392"/>
                  <a:gd name="T24" fmla="*/ 2147483646 w 310"/>
                  <a:gd name="T25" fmla="*/ 2147483646 h 392"/>
                  <a:gd name="T26" fmla="*/ 2147483646 w 310"/>
                  <a:gd name="T27" fmla="*/ 2147483646 h 392"/>
                  <a:gd name="T28" fmla="*/ 2147483646 w 310"/>
                  <a:gd name="T29" fmla="*/ 2147483646 h 392"/>
                  <a:gd name="T30" fmla="*/ 2147483646 w 310"/>
                  <a:gd name="T31" fmla="*/ 2147483646 h 392"/>
                  <a:gd name="T32" fmla="*/ 2147483646 w 310"/>
                  <a:gd name="T33" fmla="*/ 2147483646 h 392"/>
                  <a:gd name="T34" fmla="*/ 2147483646 w 310"/>
                  <a:gd name="T35" fmla="*/ 2147483646 h 392"/>
                  <a:gd name="T36" fmla="*/ 2147483646 w 310"/>
                  <a:gd name="T37" fmla="*/ 2147483646 h 392"/>
                  <a:gd name="T38" fmla="*/ 2147483646 w 310"/>
                  <a:gd name="T39" fmla="*/ 2147483646 h 392"/>
                  <a:gd name="T40" fmla="*/ 2147483646 w 310"/>
                  <a:gd name="T41" fmla="*/ 2147483646 h 392"/>
                  <a:gd name="T42" fmla="*/ 2147483646 w 310"/>
                  <a:gd name="T43" fmla="*/ 2147483646 h 392"/>
                  <a:gd name="T44" fmla="*/ 2147483646 w 310"/>
                  <a:gd name="T45" fmla="*/ 2147483646 h 392"/>
                  <a:gd name="T46" fmla="*/ 2147483646 w 310"/>
                  <a:gd name="T47" fmla="*/ 2147483646 h 392"/>
                  <a:gd name="T48" fmla="*/ 2147483646 w 310"/>
                  <a:gd name="T49" fmla="*/ 0 h 392"/>
                  <a:gd name="T50" fmla="*/ 0 w 310"/>
                  <a:gd name="T51" fmla="*/ 2147483646 h 392"/>
                  <a:gd name="T52" fmla="*/ 0 w 310"/>
                  <a:gd name="T53" fmla="*/ 2147483646 h 392"/>
                  <a:gd name="T54" fmla="*/ 0 w 310"/>
                  <a:gd name="T55" fmla="*/ 2147483646 h 392"/>
                  <a:gd name="T56" fmla="*/ 0 w 310"/>
                  <a:gd name="T57" fmla="*/ 2147483646 h 392"/>
                  <a:gd name="T58" fmla="*/ 0 w 310"/>
                  <a:gd name="T59" fmla="*/ 2147483646 h 392"/>
                  <a:gd name="T60" fmla="*/ 0 w 310"/>
                  <a:gd name="T61" fmla="*/ 2147483646 h 392"/>
                  <a:gd name="T62" fmla="*/ 0 w 310"/>
                  <a:gd name="T63" fmla="*/ 2147483646 h 392"/>
                  <a:gd name="T64" fmla="*/ 2147483646 w 310"/>
                  <a:gd name="T65" fmla="*/ 2147483646 h 392"/>
                  <a:gd name="T66" fmla="*/ 2147483646 w 310"/>
                  <a:gd name="T67" fmla="*/ 2147483646 h 392"/>
                  <a:gd name="T68" fmla="*/ 2147483646 w 310"/>
                  <a:gd name="T69" fmla="*/ 2147483646 h 392"/>
                  <a:gd name="T70" fmla="*/ 2147483646 w 310"/>
                  <a:gd name="T71" fmla="*/ 2147483646 h 392"/>
                  <a:gd name="T72" fmla="*/ 2147483646 w 310"/>
                  <a:gd name="T73" fmla="*/ 2147483646 h 392"/>
                  <a:gd name="T74" fmla="*/ 2147483646 w 310"/>
                  <a:gd name="T75" fmla="*/ 2147483646 h 392"/>
                  <a:gd name="T76" fmla="*/ 2147483646 w 310"/>
                  <a:gd name="T77" fmla="*/ 2147483646 h 392"/>
                  <a:gd name="T78" fmla="*/ 2147483646 w 310"/>
                  <a:gd name="T79" fmla="*/ 2147483646 h 392"/>
                  <a:gd name="T80" fmla="*/ 2147483646 w 310"/>
                  <a:gd name="T81" fmla="*/ 2147483646 h 392"/>
                  <a:gd name="T82" fmla="*/ 2147483646 w 310"/>
                  <a:gd name="T83" fmla="*/ 2147483646 h 392"/>
                  <a:gd name="T84" fmla="*/ 2147483646 w 310"/>
                  <a:gd name="T85" fmla="*/ 2147483646 h 392"/>
                  <a:gd name="T86" fmla="*/ 2147483646 w 310"/>
                  <a:gd name="T87" fmla="*/ 2147483646 h 392"/>
                  <a:gd name="T88" fmla="*/ 2147483646 w 310"/>
                  <a:gd name="T89" fmla="*/ 2147483646 h 392"/>
                  <a:gd name="T90" fmla="*/ 2147483646 w 310"/>
                  <a:gd name="T91" fmla="*/ 2147483646 h 392"/>
                  <a:gd name="T92" fmla="*/ 2147483646 w 310"/>
                  <a:gd name="T93" fmla="*/ 2147483646 h 392"/>
                  <a:gd name="T94" fmla="*/ 2147483646 w 310"/>
                  <a:gd name="T95" fmla="*/ 2147483646 h 392"/>
                  <a:gd name="T96" fmla="*/ 2147483646 w 310"/>
                  <a:gd name="T97" fmla="*/ 2147483646 h 392"/>
                  <a:gd name="T98" fmla="*/ 2147483646 w 310"/>
                  <a:gd name="T99" fmla="*/ 2147483646 h 392"/>
                  <a:gd name="T100" fmla="*/ 2147483646 w 310"/>
                  <a:gd name="T101" fmla="*/ 2147483646 h 392"/>
                  <a:gd name="T102" fmla="*/ 2147483646 w 310"/>
                  <a:gd name="T103" fmla="*/ 2147483646 h 392"/>
                  <a:gd name="T104" fmla="*/ 2147483646 w 310"/>
                  <a:gd name="T105" fmla="*/ 2147483646 h 392"/>
                  <a:gd name="T106" fmla="*/ 2147483646 w 310"/>
                  <a:gd name="T107" fmla="*/ 2147483646 h 392"/>
                  <a:gd name="T108" fmla="*/ 2147483646 w 310"/>
                  <a:gd name="T109" fmla="*/ 2147483646 h 392"/>
                  <a:gd name="T110" fmla="*/ 2147483646 w 310"/>
                  <a:gd name="T111" fmla="*/ 2147483646 h 392"/>
                  <a:gd name="T112" fmla="*/ 2147483646 w 310"/>
                  <a:gd name="T113" fmla="*/ 2147483646 h 392"/>
                  <a:gd name="T114" fmla="*/ 2147483646 w 310"/>
                  <a:gd name="T115" fmla="*/ 2147483646 h 392"/>
                  <a:gd name="T116" fmla="*/ 2147483646 w 310"/>
                  <a:gd name="T117" fmla="*/ 2147483646 h 3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10" h="392">
                    <a:moveTo>
                      <a:pt x="293" y="157"/>
                    </a:moveTo>
                    <a:lnTo>
                      <a:pt x="293" y="157"/>
                    </a:lnTo>
                    <a:cubicBezTo>
                      <a:pt x="293" y="192"/>
                      <a:pt x="230" y="221"/>
                      <a:pt x="155" y="221"/>
                    </a:cubicBezTo>
                    <a:cubicBezTo>
                      <a:pt x="80" y="221"/>
                      <a:pt x="16" y="192"/>
                      <a:pt x="16" y="157"/>
                    </a:cubicBezTo>
                    <a:lnTo>
                      <a:pt x="16" y="117"/>
                    </a:lnTo>
                    <a:cubicBezTo>
                      <a:pt x="41" y="143"/>
                      <a:pt x="93" y="161"/>
                      <a:pt x="155" y="161"/>
                    </a:cubicBezTo>
                    <a:cubicBezTo>
                      <a:pt x="216" y="161"/>
                      <a:pt x="268" y="143"/>
                      <a:pt x="293" y="117"/>
                    </a:cubicBezTo>
                    <a:lnTo>
                      <a:pt x="293" y="157"/>
                    </a:lnTo>
                    <a:close/>
                    <a:moveTo>
                      <a:pt x="155" y="293"/>
                    </a:moveTo>
                    <a:lnTo>
                      <a:pt x="155" y="293"/>
                    </a:lnTo>
                    <a:cubicBezTo>
                      <a:pt x="80" y="293"/>
                      <a:pt x="16" y="264"/>
                      <a:pt x="16" y="229"/>
                    </a:cubicBezTo>
                    <a:lnTo>
                      <a:pt x="16" y="193"/>
                    </a:lnTo>
                    <a:cubicBezTo>
                      <a:pt x="41" y="220"/>
                      <a:pt x="93" y="238"/>
                      <a:pt x="155" y="238"/>
                    </a:cubicBezTo>
                    <a:cubicBezTo>
                      <a:pt x="216" y="238"/>
                      <a:pt x="268" y="220"/>
                      <a:pt x="293" y="193"/>
                    </a:cubicBezTo>
                    <a:lnTo>
                      <a:pt x="293" y="229"/>
                    </a:lnTo>
                    <a:cubicBezTo>
                      <a:pt x="293" y="264"/>
                      <a:pt x="230" y="293"/>
                      <a:pt x="155" y="293"/>
                    </a:cubicBezTo>
                    <a:close/>
                    <a:moveTo>
                      <a:pt x="155" y="16"/>
                    </a:moveTo>
                    <a:lnTo>
                      <a:pt x="155" y="16"/>
                    </a:lnTo>
                    <a:cubicBezTo>
                      <a:pt x="230" y="16"/>
                      <a:pt x="293" y="46"/>
                      <a:pt x="293" y="81"/>
                    </a:cubicBezTo>
                    <a:cubicBezTo>
                      <a:pt x="293" y="116"/>
                      <a:pt x="230" y="145"/>
                      <a:pt x="155" y="145"/>
                    </a:cubicBezTo>
                    <a:cubicBezTo>
                      <a:pt x="80" y="145"/>
                      <a:pt x="16" y="116"/>
                      <a:pt x="16" y="81"/>
                    </a:cubicBezTo>
                    <a:cubicBezTo>
                      <a:pt x="16" y="46"/>
                      <a:pt x="80" y="16"/>
                      <a:pt x="155" y="16"/>
                    </a:cubicBezTo>
                    <a:close/>
                    <a:moveTo>
                      <a:pt x="310" y="81"/>
                    </a:moveTo>
                    <a:lnTo>
                      <a:pt x="310" y="81"/>
                    </a:lnTo>
                    <a:cubicBezTo>
                      <a:pt x="310" y="35"/>
                      <a:pt x="242" y="0"/>
                      <a:pt x="155" y="0"/>
                    </a:cubicBezTo>
                    <a:cubicBezTo>
                      <a:pt x="68" y="0"/>
                      <a:pt x="0" y="35"/>
                      <a:pt x="0" y="81"/>
                    </a:cubicBezTo>
                    <a:cubicBezTo>
                      <a:pt x="0" y="82"/>
                      <a:pt x="0" y="82"/>
                      <a:pt x="0" y="83"/>
                    </a:cubicBezTo>
                    <a:cubicBezTo>
                      <a:pt x="0" y="84"/>
                      <a:pt x="0" y="84"/>
                      <a:pt x="0" y="85"/>
                    </a:cubicBezTo>
                    <a:lnTo>
                      <a:pt x="0" y="193"/>
                    </a:lnTo>
                    <a:lnTo>
                      <a:pt x="0" y="301"/>
                    </a:lnTo>
                    <a:lnTo>
                      <a:pt x="0" y="302"/>
                    </a:lnTo>
                    <a:cubicBezTo>
                      <a:pt x="0" y="302"/>
                      <a:pt x="0" y="302"/>
                      <a:pt x="0" y="302"/>
                    </a:cubicBezTo>
                    <a:cubicBezTo>
                      <a:pt x="1" y="347"/>
                      <a:pt x="69" y="382"/>
                      <a:pt x="155" y="382"/>
                    </a:cubicBezTo>
                    <a:cubicBezTo>
                      <a:pt x="166" y="382"/>
                      <a:pt x="177" y="381"/>
                      <a:pt x="189" y="380"/>
                    </a:cubicBezTo>
                    <a:cubicBezTo>
                      <a:pt x="193" y="388"/>
                      <a:pt x="203" y="392"/>
                      <a:pt x="213" y="389"/>
                    </a:cubicBezTo>
                    <a:cubicBezTo>
                      <a:pt x="224" y="386"/>
                      <a:pt x="230" y="374"/>
                      <a:pt x="227" y="363"/>
                    </a:cubicBezTo>
                    <a:cubicBezTo>
                      <a:pt x="223" y="352"/>
                      <a:pt x="212" y="346"/>
                      <a:pt x="201" y="349"/>
                    </a:cubicBezTo>
                    <a:cubicBezTo>
                      <a:pt x="193" y="351"/>
                      <a:pt x="188" y="357"/>
                      <a:pt x="186" y="364"/>
                    </a:cubicBezTo>
                    <a:cubicBezTo>
                      <a:pt x="176" y="365"/>
                      <a:pt x="166" y="366"/>
                      <a:pt x="155" y="366"/>
                    </a:cubicBezTo>
                    <a:cubicBezTo>
                      <a:pt x="80" y="366"/>
                      <a:pt x="16" y="336"/>
                      <a:pt x="16" y="301"/>
                    </a:cubicBezTo>
                    <a:lnTo>
                      <a:pt x="16" y="265"/>
                    </a:lnTo>
                    <a:cubicBezTo>
                      <a:pt x="41" y="292"/>
                      <a:pt x="93" y="310"/>
                      <a:pt x="155" y="310"/>
                    </a:cubicBezTo>
                    <a:cubicBezTo>
                      <a:pt x="216" y="310"/>
                      <a:pt x="268" y="292"/>
                      <a:pt x="293" y="265"/>
                    </a:cubicBezTo>
                    <a:lnTo>
                      <a:pt x="293" y="301"/>
                    </a:lnTo>
                    <a:cubicBezTo>
                      <a:pt x="293" y="313"/>
                      <a:pt x="286" y="323"/>
                      <a:pt x="277" y="331"/>
                    </a:cubicBezTo>
                    <a:cubicBezTo>
                      <a:pt x="273" y="329"/>
                      <a:pt x="267" y="328"/>
                      <a:pt x="262" y="330"/>
                    </a:cubicBezTo>
                    <a:cubicBezTo>
                      <a:pt x="251" y="333"/>
                      <a:pt x="245" y="345"/>
                      <a:pt x="248" y="356"/>
                    </a:cubicBezTo>
                    <a:cubicBezTo>
                      <a:pt x="252" y="367"/>
                      <a:pt x="264" y="373"/>
                      <a:pt x="275" y="370"/>
                    </a:cubicBezTo>
                    <a:cubicBezTo>
                      <a:pt x="286" y="366"/>
                      <a:pt x="292" y="355"/>
                      <a:pt x="289" y="343"/>
                    </a:cubicBezTo>
                    <a:cubicBezTo>
                      <a:pt x="288" y="343"/>
                      <a:pt x="288" y="343"/>
                      <a:pt x="288" y="342"/>
                    </a:cubicBezTo>
                    <a:cubicBezTo>
                      <a:pt x="302" y="330"/>
                      <a:pt x="309" y="316"/>
                      <a:pt x="310" y="302"/>
                    </a:cubicBezTo>
                    <a:lnTo>
                      <a:pt x="310" y="247"/>
                    </a:lnTo>
                    <a:cubicBezTo>
                      <a:pt x="310" y="247"/>
                      <a:pt x="310" y="247"/>
                      <a:pt x="310" y="247"/>
                    </a:cubicBezTo>
                    <a:lnTo>
                      <a:pt x="310" y="229"/>
                    </a:lnTo>
                    <a:lnTo>
                      <a:pt x="310" y="193"/>
                    </a:lnTo>
                    <a:lnTo>
                      <a:pt x="310" y="85"/>
                    </a:lnTo>
                    <a:lnTo>
                      <a:pt x="309" y="85"/>
                    </a:lnTo>
                    <a:cubicBezTo>
                      <a:pt x="309" y="83"/>
                      <a:pt x="310" y="82"/>
                      <a:pt x="310" y="8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71" name="Freeform 97"/>
              <p:cNvSpPr>
                <a:spLocks/>
              </p:cNvSpPr>
              <p:nvPr/>
            </p:nvSpPr>
            <p:spPr bwMode="auto">
              <a:xfrm>
                <a:off x="3887788" y="4360863"/>
                <a:ext cx="20637" cy="17463"/>
              </a:xfrm>
              <a:custGeom>
                <a:avLst/>
                <a:gdLst>
                  <a:gd name="T0" fmla="*/ 1445113103 w 23"/>
                  <a:gd name="T1" fmla="*/ 2147483646 h 21"/>
                  <a:gd name="T2" fmla="*/ 1445113103 w 23"/>
                  <a:gd name="T3" fmla="*/ 2147483646 h 21"/>
                  <a:gd name="T4" fmla="*/ 2147483646 w 23"/>
                  <a:gd name="T5" fmla="*/ 2147483646 h 21"/>
                  <a:gd name="T6" fmla="*/ 2147483646 w 23"/>
                  <a:gd name="T7" fmla="*/ 2147483646 h 21"/>
                  <a:gd name="T8" fmla="*/ 2147483646 w 23"/>
                  <a:gd name="T9" fmla="*/ 1725320284 h 21"/>
                  <a:gd name="T10" fmla="*/ 1445113103 w 23"/>
                  <a:gd name="T11" fmla="*/ 2147483646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1">
                    <a:moveTo>
                      <a:pt x="2" y="6"/>
                    </a:moveTo>
                    <a:lnTo>
                      <a:pt x="2" y="6"/>
                    </a:lnTo>
                    <a:cubicBezTo>
                      <a:pt x="0" y="10"/>
                      <a:pt x="2" y="16"/>
                      <a:pt x="7" y="18"/>
                    </a:cubicBezTo>
                    <a:cubicBezTo>
                      <a:pt x="13" y="21"/>
                      <a:pt x="19" y="20"/>
                      <a:pt x="21" y="15"/>
                    </a:cubicBezTo>
                    <a:cubicBezTo>
                      <a:pt x="23" y="11"/>
                      <a:pt x="21" y="5"/>
                      <a:pt x="15" y="3"/>
                    </a:cubicBezTo>
                    <a:cubicBezTo>
                      <a:pt x="10" y="0"/>
                      <a:pt x="4" y="1"/>
                      <a:pt x="2" y="6"/>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72" name="Freeform 98"/>
              <p:cNvSpPr>
                <a:spLocks/>
              </p:cNvSpPr>
              <p:nvPr/>
            </p:nvSpPr>
            <p:spPr bwMode="auto">
              <a:xfrm>
                <a:off x="3887788" y="4298950"/>
                <a:ext cx="20637" cy="17463"/>
              </a:xfrm>
              <a:custGeom>
                <a:avLst/>
                <a:gdLst>
                  <a:gd name="T0" fmla="*/ 2147483646 w 23"/>
                  <a:gd name="T1" fmla="*/ 1149982623 h 21"/>
                  <a:gd name="T2" fmla="*/ 2147483646 w 23"/>
                  <a:gd name="T3" fmla="*/ 1149982623 h 21"/>
                  <a:gd name="T4" fmla="*/ 1445113103 w 23"/>
                  <a:gd name="T5" fmla="*/ 2147483646 h 21"/>
                  <a:gd name="T6" fmla="*/ 2147483646 w 23"/>
                  <a:gd name="T7" fmla="*/ 2147483646 h 21"/>
                  <a:gd name="T8" fmla="*/ 2147483646 w 23"/>
                  <a:gd name="T9" fmla="*/ 2147483646 h 21"/>
                  <a:gd name="T10" fmla="*/ 2147483646 w 23"/>
                  <a:gd name="T11" fmla="*/ 1149982623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1">
                    <a:moveTo>
                      <a:pt x="15" y="2"/>
                    </a:moveTo>
                    <a:lnTo>
                      <a:pt x="15" y="2"/>
                    </a:lnTo>
                    <a:cubicBezTo>
                      <a:pt x="10" y="0"/>
                      <a:pt x="4" y="1"/>
                      <a:pt x="2" y="5"/>
                    </a:cubicBezTo>
                    <a:cubicBezTo>
                      <a:pt x="0" y="10"/>
                      <a:pt x="2" y="15"/>
                      <a:pt x="7" y="18"/>
                    </a:cubicBezTo>
                    <a:cubicBezTo>
                      <a:pt x="13" y="21"/>
                      <a:pt x="19" y="19"/>
                      <a:pt x="21" y="15"/>
                    </a:cubicBezTo>
                    <a:cubicBezTo>
                      <a:pt x="23" y="11"/>
                      <a:pt x="21" y="5"/>
                      <a:pt x="15" y="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73" name="Freeform 99"/>
              <p:cNvSpPr>
                <a:spLocks/>
              </p:cNvSpPr>
              <p:nvPr/>
            </p:nvSpPr>
            <p:spPr bwMode="auto">
              <a:xfrm>
                <a:off x="3887788" y="4237038"/>
                <a:ext cx="20637" cy="17463"/>
              </a:xfrm>
              <a:custGeom>
                <a:avLst/>
                <a:gdLst>
                  <a:gd name="T0" fmla="*/ 2147483646 w 23"/>
                  <a:gd name="T1" fmla="*/ 1725320284 h 21"/>
                  <a:gd name="T2" fmla="*/ 2147483646 w 23"/>
                  <a:gd name="T3" fmla="*/ 1725320284 h 21"/>
                  <a:gd name="T4" fmla="*/ 1445113103 w 23"/>
                  <a:gd name="T5" fmla="*/ 2147483646 h 21"/>
                  <a:gd name="T6" fmla="*/ 2147483646 w 23"/>
                  <a:gd name="T7" fmla="*/ 2147483646 h 21"/>
                  <a:gd name="T8" fmla="*/ 2147483646 w 23"/>
                  <a:gd name="T9" fmla="*/ 2147483646 h 21"/>
                  <a:gd name="T10" fmla="*/ 2147483646 w 23"/>
                  <a:gd name="T11" fmla="*/ 1725320284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1">
                    <a:moveTo>
                      <a:pt x="15" y="3"/>
                    </a:moveTo>
                    <a:lnTo>
                      <a:pt x="15" y="3"/>
                    </a:lnTo>
                    <a:cubicBezTo>
                      <a:pt x="10" y="0"/>
                      <a:pt x="4" y="2"/>
                      <a:pt x="2" y="6"/>
                    </a:cubicBezTo>
                    <a:cubicBezTo>
                      <a:pt x="0" y="10"/>
                      <a:pt x="2" y="16"/>
                      <a:pt x="7" y="19"/>
                    </a:cubicBezTo>
                    <a:cubicBezTo>
                      <a:pt x="13" y="21"/>
                      <a:pt x="19" y="20"/>
                      <a:pt x="21" y="16"/>
                    </a:cubicBezTo>
                    <a:cubicBezTo>
                      <a:pt x="23" y="11"/>
                      <a:pt x="21" y="6"/>
                      <a:pt x="15" y="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grpSp>
      </p:grpSp>
      <p:grpSp>
        <p:nvGrpSpPr>
          <p:cNvPr id="174" name="组合 227"/>
          <p:cNvGrpSpPr>
            <a:grpSpLocks/>
          </p:cNvGrpSpPr>
          <p:nvPr/>
        </p:nvGrpSpPr>
        <p:grpSpPr bwMode="auto">
          <a:xfrm>
            <a:off x="7143785" y="2960948"/>
            <a:ext cx="912495" cy="914612"/>
            <a:chOff x="1498569" y="3870468"/>
            <a:chExt cx="684212" cy="685800"/>
          </a:xfrm>
        </p:grpSpPr>
        <p:sp>
          <p:nvSpPr>
            <p:cNvPr id="175" name="Freeform 18"/>
            <p:cNvSpPr>
              <a:spLocks/>
            </p:cNvSpPr>
            <p:nvPr/>
          </p:nvSpPr>
          <p:spPr bwMode="auto">
            <a:xfrm>
              <a:off x="1498569" y="3870468"/>
              <a:ext cx="684212" cy="685800"/>
            </a:xfrm>
            <a:custGeom>
              <a:avLst/>
              <a:gdLst>
                <a:gd name="T0" fmla="*/ 2147483646 w 804"/>
                <a:gd name="T1" fmla="*/ 2147483646 h 804"/>
                <a:gd name="T2" fmla="*/ 2147483646 w 804"/>
                <a:gd name="T3" fmla="*/ 2147483646 h 804"/>
                <a:gd name="T4" fmla="*/ 2147483646 w 804"/>
                <a:gd name="T5" fmla="*/ 2147483646 h 804"/>
                <a:gd name="T6" fmla="*/ 0 w 804"/>
                <a:gd name="T7" fmla="*/ 2147483646 h 804"/>
                <a:gd name="T8" fmla="*/ 2147483646 w 804"/>
                <a:gd name="T9" fmla="*/ 0 h 804"/>
                <a:gd name="T10" fmla="*/ 2147483646 w 804"/>
                <a:gd name="T11" fmla="*/ 2147483646 h 8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804">
                  <a:moveTo>
                    <a:pt x="804" y="402"/>
                  </a:moveTo>
                  <a:lnTo>
                    <a:pt x="804" y="402"/>
                  </a:lnTo>
                  <a:cubicBezTo>
                    <a:pt x="804" y="624"/>
                    <a:pt x="624" y="804"/>
                    <a:pt x="402" y="804"/>
                  </a:cubicBezTo>
                  <a:cubicBezTo>
                    <a:pt x="180" y="804"/>
                    <a:pt x="0" y="624"/>
                    <a:pt x="0" y="402"/>
                  </a:cubicBezTo>
                  <a:cubicBezTo>
                    <a:pt x="0" y="180"/>
                    <a:pt x="180" y="0"/>
                    <a:pt x="402" y="0"/>
                  </a:cubicBezTo>
                  <a:cubicBezTo>
                    <a:pt x="624" y="0"/>
                    <a:pt x="804" y="180"/>
                    <a:pt x="804" y="402"/>
                  </a:cubicBezTo>
                  <a:close/>
                </a:path>
              </a:pathLst>
            </a:custGeom>
            <a:solidFill>
              <a:srgbClr val="15B0E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76" name="Freeform 94"/>
            <p:cNvSpPr>
              <a:spLocks noEditPoints="1"/>
            </p:cNvSpPr>
            <p:nvPr/>
          </p:nvSpPr>
          <p:spPr bwMode="auto">
            <a:xfrm>
              <a:off x="1637666" y="4060968"/>
              <a:ext cx="422275" cy="320675"/>
            </a:xfrm>
            <a:custGeom>
              <a:avLst/>
              <a:gdLst>
                <a:gd name="T0" fmla="*/ 2147483646 w 495"/>
                <a:gd name="T1" fmla="*/ 2147483646 h 376"/>
                <a:gd name="T2" fmla="*/ 2147483646 w 495"/>
                <a:gd name="T3" fmla="*/ 2147483646 h 376"/>
                <a:gd name="T4" fmla="*/ 2147483646 w 495"/>
                <a:gd name="T5" fmla="*/ 2147483646 h 376"/>
                <a:gd name="T6" fmla="*/ 2147483646 w 495"/>
                <a:gd name="T7" fmla="*/ 2147483646 h 376"/>
                <a:gd name="T8" fmla="*/ 2147483646 w 495"/>
                <a:gd name="T9" fmla="*/ 2147483646 h 376"/>
                <a:gd name="T10" fmla="*/ 2147483646 w 495"/>
                <a:gd name="T11" fmla="*/ 2147483646 h 376"/>
                <a:gd name="T12" fmla="*/ 2147483646 w 495"/>
                <a:gd name="T13" fmla="*/ 2147483646 h 376"/>
                <a:gd name="T14" fmla="*/ 2147483646 w 495"/>
                <a:gd name="T15" fmla="*/ 2147483646 h 376"/>
                <a:gd name="T16" fmla="*/ 2147483646 w 495"/>
                <a:gd name="T17" fmla="*/ 2147483646 h 376"/>
                <a:gd name="T18" fmla="*/ 2147483646 w 495"/>
                <a:gd name="T19" fmla="*/ 2147483646 h 376"/>
                <a:gd name="T20" fmla="*/ 2147483646 w 495"/>
                <a:gd name="T21" fmla="*/ 2147483646 h 376"/>
                <a:gd name="T22" fmla="*/ 2147483646 w 495"/>
                <a:gd name="T23" fmla="*/ 2147483646 h 376"/>
                <a:gd name="T24" fmla="*/ 2147483646 w 495"/>
                <a:gd name="T25" fmla="*/ 2147483646 h 376"/>
                <a:gd name="T26" fmla="*/ 2147483646 w 495"/>
                <a:gd name="T27" fmla="*/ 2147483646 h 376"/>
                <a:gd name="T28" fmla="*/ 2147483646 w 495"/>
                <a:gd name="T29" fmla="*/ 2147483646 h 376"/>
                <a:gd name="T30" fmla="*/ 2147483646 w 495"/>
                <a:gd name="T31" fmla="*/ 2147483646 h 376"/>
                <a:gd name="T32" fmla="*/ 2147483646 w 495"/>
                <a:gd name="T33" fmla="*/ 2147483646 h 376"/>
                <a:gd name="T34" fmla="*/ 2147483646 w 495"/>
                <a:gd name="T35" fmla="*/ 2147483646 h 376"/>
                <a:gd name="T36" fmla="*/ 2147483646 w 495"/>
                <a:gd name="T37" fmla="*/ 2147483646 h 376"/>
                <a:gd name="T38" fmla="*/ 2147483646 w 495"/>
                <a:gd name="T39" fmla="*/ 2147483646 h 376"/>
                <a:gd name="T40" fmla="*/ 2147483646 w 495"/>
                <a:gd name="T41" fmla="*/ 2147483646 h 376"/>
                <a:gd name="T42" fmla="*/ 2147483646 w 495"/>
                <a:gd name="T43" fmla="*/ 2147483646 h 376"/>
                <a:gd name="T44" fmla="*/ 2147483646 w 495"/>
                <a:gd name="T45" fmla="*/ 1861335863 h 376"/>
                <a:gd name="T46" fmla="*/ 2147483646 w 495"/>
                <a:gd name="T47" fmla="*/ 0 h 376"/>
                <a:gd name="T48" fmla="*/ 2147483646 w 495"/>
                <a:gd name="T49" fmla="*/ 2147483646 h 376"/>
                <a:gd name="T50" fmla="*/ 2147483646 w 495"/>
                <a:gd name="T51" fmla="*/ 2147483646 h 376"/>
                <a:gd name="T52" fmla="*/ 2147483646 w 495"/>
                <a:gd name="T53" fmla="*/ 2147483646 h 376"/>
                <a:gd name="T54" fmla="*/ 2147483646 w 495"/>
                <a:gd name="T55" fmla="*/ 2147483646 h 376"/>
                <a:gd name="T56" fmla="*/ 2147483646 w 495"/>
                <a:gd name="T57" fmla="*/ 2147483646 h 376"/>
                <a:gd name="T58" fmla="*/ 2147483646 w 495"/>
                <a:gd name="T59" fmla="*/ 2147483646 h 376"/>
                <a:gd name="T60" fmla="*/ 2147483646 w 495"/>
                <a:gd name="T61" fmla="*/ 2147483646 h 376"/>
                <a:gd name="T62" fmla="*/ 2147483646 w 495"/>
                <a:gd name="T63" fmla="*/ 2147483646 h 376"/>
                <a:gd name="T64" fmla="*/ 2147483646 w 495"/>
                <a:gd name="T65" fmla="*/ 2147483646 h 376"/>
                <a:gd name="T66" fmla="*/ 2147483646 w 495"/>
                <a:gd name="T67" fmla="*/ 2147483646 h 376"/>
                <a:gd name="T68" fmla="*/ 2147483646 w 495"/>
                <a:gd name="T69" fmla="*/ 2147483646 h 376"/>
                <a:gd name="T70" fmla="*/ 2147483646 w 495"/>
                <a:gd name="T71" fmla="*/ 2147483646 h 376"/>
                <a:gd name="T72" fmla="*/ 2147483646 w 495"/>
                <a:gd name="T73" fmla="*/ 2147483646 h 376"/>
                <a:gd name="T74" fmla="*/ 2147483646 w 495"/>
                <a:gd name="T75" fmla="*/ 2147483646 h 376"/>
                <a:gd name="T76" fmla="*/ 2147483646 w 495"/>
                <a:gd name="T77" fmla="*/ 2147483646 h 376"/>
                <a:gd name="T78" fmla="*/ 2147483646 w 495"/>
                <a:gd name="T79" fmla="*/ 2147483646 h 376"/>
                <a:gd name="T80" fmla="*/ 2147483646 w 495"/>
                <a:gd name="T81" fmla="*/ 2147483646 h 376"/>
                <a:gd name="T82" fmla="*/ 2147483646 w 495"/>
                <a:gd name="T83" fmla="*/ 2147483646 h 376"/>
                <a:gd name="T84" fmla="*/ 2147483646 w 495"/>
                <a:gd name="T85" fmla="*/ 2147483646 h 37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95" h="376">
                  <a:moveTo>
                    <a:pt x="298" y="225"/>
                  </a:moveTo>
                  <a:lnTo>
                    <a:pt x="298" y="225"/>
                  </a:lnTo>
                  <a:cubicBezTo>
                    <a:pt x="266" y="229"/>
                    <a:pt x="243" y="233"/>
                    <a:pt x="202" y="234"/>
                  </a:cubicBezTo>
                  <a:cubicBezTo>
                    <a:pt x="201" y="234"/>
                    <a:pt x="200" y="234"/>
                    <a:pt x="200" y="234"/>
                  </a:cubicBezTo>
                  <a:cubicBezTo>
                    <a:pt x="200" y="234"/>
                    <a:pt x="200" y="234"/>
                    <a:pt x="200" y="234"/>
                  </a:cubicBezTo>
                  <a:lnTo>
                    <a:pt x="199" y="234"/>
                  </a:lnTo>
                  <a:lnTo>
                    <a:pt x="100" y="234"/>
                  </a:lnTo>
                  <a:lnTo>
                    <a:pt x="131" y="108"/>
                  </a:lnTo>
                  <a:lnTo>
                    <a:pt x="363" y="108"/>
                  </a:lnTo>
                  <a:lnTo>
                    <a:pt x="337" y="220"/>
                  </a:lnTo>
                  <a:cubicBezTo>
                    <a:pt x="326" y="221"/>
                    <a:pt x="313" y="222"/>
                    <a:pt x="298" y="225"/>
                  </a:cubicBezTo>
                  <a:close/>
                  <a:moveTo>
                    <a:pt x="192" y="290"/>
                  </a:moveTo>
                  <a:lnTo>
                    <a:pt x="192" y="290"/>
                  </a:lnTo>
                  <a:lnTo>
                    <a:pt x="200" y="290"/>
                  </a:lnTo>
                  <a:cubicBezTo>
                    <a:pt x="207" y="290"/>
                    <a:pt x="220" y="290"/>
                    <a:pt x="234" y="291"/>
                  </a:cubicBezTo>
                  <a:cubicBezTo>
                    <a:pt x="210" y="294"/>
                    <a:pt x="182" y="296"/>
                    <a:pt x="175" y="295"/>
                  </a:cubicBezTo>
                  <a:cubicBezTo>
                    <a:pt x="169" y="293"/>
                    <a:pt x="142" y="276"/>
                    <a:pt x="111" y="255"/>
                  </a:cubicBezTo>
                  <a:lnTo>
                    <a:pt x="165" y="255"/>
                  </a:lnTo>
                  <a:cubicBezTo>
                    <a:pt x="164" y="258"/>
                    <a:pt x="163" y="261"/>
                    <a:pt x="164" y="264"/>
                  </a:cubicBezTo>
                  <a:cubicBezTo>
                    <a:pt x="164" y="279"/>
                    <a:pt x="176" y="290"/>
                    <a:pt x="192" y="290"/>
                  </a:cubicBezTo>
                  <a:close/>
                  <a:moveTo>
                    <a:pt x="126" y="49"/>
                  </a:moveTo>
                  <a:lnTo>
                    <a:pt x="126" y="49"/>
                  </a:lnTo>
                  <a:cubicBezTo>
                    <a:pt x="130" y="49"/>
                    <a:pt x="133" y="48"/>
                    <a:pt x="135" y="45"/>
                  </a:cubicBezTo>
                  <a:lnTo>
                    <a:pt x="153" y="20"/>
                  </a:lnTo>
                  <a:lnTo>
                    <a:pt x="191" y="20"/>
                  </a:lnTo>
                  <a:lnTo>
                    <a:pt x="211" y="45"/>
                  </a:lnTo>
                  <a:cubicBezTo>
                    <a:pt x="213" y="48"/>
                    <a:pt x="216" y="49"/>
                    <a:pt x="219" y="49"/>
                  </a:cubicBezTo>
                  <a:lnTo>
                    <a:pt x="332" y="49"/>
                  </a:lnTo>
                  <a:lnTo>
                    <a:pt x="332" y="88"/>
                  </a:lnTo>
                  <a:lnTo>
                    <a:pt x="127" y="88"/>
                  </a:lnTo>
                  <a:cubicBezTo>
                    <a:pt x="120" y="88"/>
                    <a:pt x="114" y="93"/>
                    <a:pt x="112" y="99"/>
                  </a:cubicBezTo>
                  <a:lnTo>
                    <a:pt x="97" y="161"/>
                  </a:lnTo>
                  <a:lnTo>
                    <a:pt x="97" y="49"/>
                  </a:lnTo>
                  <a:lnTo>
                    <a:pt x="126" y="49"/>
                  </a:lnTo>
                  <a:close/>
                  <a:moveTo>
                    <a:pt x="486" y="260"/>
                  </a:moveTo>
                  <a:lnTo>
                    <a:pt x="486" y="260"/>
                  </a:lnTo>
                  <a:lnTo>
                    <a:pt x="434" y="248"/>
                  </a:lnTo>
                  <a:cubicBezTo>
                    <a:pt x="408" y="229"/>
                    <a:pt x="386" y="221"/>
                    <a:pt x="358" y="220"/>
                  </a:cubicBezTo>
                  <a:lnTo>
                    <a:pt x="385" y="104"/>
                  </a:lnTo>
                  <a:cubicBezTo>
                    <a:pt x="386" y="100"/>
                    <a:pt x="385" y="96"/>
                    <a:pt x="383" y="93"/>
                  </a:cubicBezTo>
                  <a:cubicBezTo>
                    <a:pt x="380" y="89"/>
                    <a:pt x="376" y="88"/>
                    <a:pt x="372" y="88"/>
                  </a:cubicBezTo>
                  <a:lnTo>
                    <a:pt x="353" y="88"/>
                  </a:lnTo>
                  <a:lnTo>
                    <a:pt x="353" y="43"/>
                  </a:lnTo>
                  <a:cubicBezTo>
                    <a:pt x="353" y="35"/>
                    <a:pt x="346" y="29"/>
                    <a:pt x="338" y="29"/>
                  </a:cubicBezTo>
                  <a:lnTo>
                    <a:pt x="224" y="29"/>
                  </a:lnTo>
                  <a:lnTo>
                    <a:pt x="204" y="3"/>
                  </a:lnTo>
                  <a:cubicBezTo>
                    <a:pt x="202" y="1"/>
                    <a:pt x="199" y="0"/>
                    <a:pt x="196" y="0"/>
                  </a:cubicBezTo>
                  <a:lnTo>
                    <a:pt x="148" y="0"/>
                  </a:lnTo>
                  <a:cubicBezTo>
                    <a:pt x="144" y="0"/>
                    <a:pt x="141" y="1"/>
                    <a:pt x="139" y="4"/>
                  </a:cubicBezTo>
                  <a:lnTo>
                    <a:pt x="121" y="29"/>
                  </a:lnTo>
                  <a:lnTo>
                    <a:pt x="91" y="29"/>
                  </a:lnTo>
                  <a:cubicBezTo>
                    <a:pt x="83" y="29"/>
                    <a:pt x="77" y="35"/>
                    <a:pt x="77" y="43"/>
                  </a:cubicBezTo>
                  <a:lnTo>
                    <a:pt x="77" y="232"/>
                  </a:lnTo>
                  <a:cubicBezTo>
                    <a:pt x="73" y="229"/>
                    <a:pt x="70" y="227"/>
                    <a:pt x="67" y="225"/>
                  </a:cubicBezTo>
                  <a:cubicBezTo>
                    <a:pt x="55" y="215"/>
                    <a:pt x="29" y="203"/>
                    <a:pt x="14" y="222"/>
                  </a:cubicBezTo>
                  <a:cubicBezTo>
                    <a:pt x="0" y="239"/>
                    <a:pt x="5" y="256"/>
                    <a:pt x="10" y="262"/>
                  </a:cubicBezTo>
                  <a:cubicBezTo>
                    <a:pt x="11" y="263"/>
                    <a:pt x="11" y="263"/>
                    <a:pt x="12" y="264"/>
                  </a:cubicBezTo>
                  <a:cubicBezTo>
                    <a:pt x="25" y="275"/>
                    <a:pt x="142" y="371"/>
                    <a:pt x="192" y="376"/>
                  </a:cubicBezTo>
                  <a:cubicBezTo>
                    <a:pt x="195" y="376"/>
                    <a:pt x="199" y="376"/>
                    <a:pt x="203" y="376"/>
                  </a:cubicBezTo>
                  <a:cubicBezTo>
                    <a:pt x="246" y="376"/>
                    <a:pt x="323" y="361"/>
                    <a:pt x="360" y="353"/>
                  </a:cubicBezTo>
                  <a:cubicBezTo>
                    <a:pt x="364" y="356"/>
                    <a:pt x="368" y="359"/>
                    <a:pt x="374" y="359"/>
                  </a:cubicBezTo>
                  <a:cubicBezTo>
                    <a:pt x="386" y="360"/>
                    <a:pt x="396" y="351"/>
                    <a:pt x="397" y="339"/>
                  </a:cubicBezTo>
                  <a:cubicBezTo>
                    <a:pt x="397" y="328"/>
                    <a:pt x="389" y="318"/>
                    <a:pt x="377" y="317"/>
                  </a:cubicBezTo>
                  <a:cubicBezTo>
                    <a:pt x="366" y="316"/>
                    <a:pt x="357" y="323"/>
                    <a:pt x="355" y="333"/>
                  </a:cubicBezTo>
                  <a:cubicBezTo>
                    <a:pt x="314" y="342"/>
                    <a:pt x="228" y="359"/>
                    <a:pt x="194" y="356"/>
                  </a:cubicBezTo>
                  <a:cubicBezTo>
                    <a:pt x="157" y="352"/>
                    <a:pt x="62" y="279"/>
                    <a:pt x="26" y="249"/>
                  </a:cubicBezTo>
                  <a:cubicBezTo>
                    <a:pt x="25" y="247"/>
                    <a:pt x="24" y="242"/>
                    <a:pt x="30" y="235"/>
                  </a:cubicBezTo>
                  <a:cubicBezTo>
                    <a:pt x="35" y="228"/>
                    <a:pt x="51" y="238"/>
                    <a:pt x="55" y="241"/>
                  </a:cubicBezTo>
                  <a:cubicBezTo>
                    <a:pt x="93" y="268"/>
                    <a:pt x="159" y="313"/>
                    <a:pt x="170" y="315"/>
                  </a:cubicBezTo>
                  <a:cubicBezTo>
                    <a:pt x="177" y="316"/>
                    <a:pt x="269" y="314"/>
                    <a:pt x="283" y="294"/>
                  </a:cubicBezTo>
                  <a:cubicBezTo>
                    <a:pt x="286" y="290"/>
                    <a:pt x="286" y="284"/>
                    <a:pt x="283" y="279"/>
                  </a:cubicBezTo>
                  <a:cubicBezTo>
                    <a:pt x="279" y="272"/>
                    <a:pt x="274" y="270"/>
                    <a:pt x="200" y="270"/>
                  </a:cubicBezTo>
                  <a:lnTo>
                    <a:pt x="192" y="270"/>
                  </a:lnTo>
                  <a:cubicBezTo>
                    <a:pt x="187" y="270"/>
                    <a:pt x="184" y="267"/>
                    <a:pt x="184" y="264"/>
                  </a:cubicBezTo>
                  <a:cubicBezTo>
                    <a:pt x="184" y="260"/>
                    <a:pt x="190" y="255"/>
                    <a:pt x="202" y="255"/>
                  </a:cubicBezTo>
                  <a:cubicBezTo>
                    <a:pt x="245" y="253"/>
                    <a:pt x="268" y="250"/>
                    <a:pt x="302" y="245"/>
                  </a:cubicBezTo>
                  <a:cubicBezTo>
                    <a:pt x="361" y="236"/>
                    <a:pt x="386" y="238"/>
                    <a:pt x="423" y="266"/>
                  </a:cubicBezTo>
                  <a:cubicBezTo>
                    <a:pt x="424" y="267"/>
                    <a:pt x="426" y="268"/>
                    <a:pt x="427" y="268"/>
                  </a:cubicBezTo>
                  <a:lnTo>
                    <a:pt x="467" y="277"/>
                  </a:lnTo>
                  <a:lnTo>
                    <a:pt x="454" y="297"/>
                  </a:lnTo>
                  <a:cubicBezTo>
                    <a:pt x="442" y="296"/>
                    <a:pt x="432" y="305"/>
                    <a:pt x="432" y="317"/>
                  </a:cubicBezTo>
                  <a:cubicBezTo>
                    <a:pt x="431" y="328"/>
                    <a:pt x="440" y="338"/>
                    <a:pt x="451" y="339"/>
                  </a:cubicBezTo>
                  <a:cubicBezTo>
                    <a:pt x="463" y="340"/>
                    <a:pt x="473" y="331"/>
                    <a:pt x="474" y="320"/>
                  </a:cubicBezTo>
                  <a:cubicBezTo>
                    <a:pt x="474" y="315"/>
                    <a:pt x="473" y="311"/>
                    <a:pt x="471" y="307"/>
                  </a:cubicBezTo>
                  <a:lnTo>
                    <a:pt x="493" y="276"/>
                  </a:lnTo>
                  <a:cubicBezTo>
                    <a:pt x="495" y="273"/>
                    <a:pt x="495" y="270"/>
                    <a:pt x="494" y="267"/>
                  </a:cubicBezTo>
                  <a:cubicBezTo>
                    <a:pt x="492" y="263"/>
                    <a:pt x="490" y="261"/>
                    <a:pt x="486" y="26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grpSp>
      <p:grpSp>
        <p:nvGrpSpPr>
          <p:cNvPr id="177" name="组合 22748"/>
          <p:cNvGrpSpPr>
            <a:grpSpLocks/>
          </p:cNvGrpSpPr>
          <p:nvPr/>
        </p:nvGrpSpPr>
        <p:grpSpPr bwMode="auto">
          <a:xfrm>
            <a:off x="6480212" y="4581128"/>
            <a:ext cx="912495" cy="916728"/>
            <a:chOff x="1498569" y="2700098"/>
            <a:chExt cx="684212" cy="687388"/>
          </a:xfrm>
        </p:grpSpPr>
        <p:sp>
          <p:nvSpPr>
            <p:cNvPr id="178" name="Freeform 15"/>
            <p:cNvSpPr>
              <a:spLocks/>
            </p:cNvSpPr>
            <p:nvPr/>
          </p:nvSpPr>
          <p:spPr bwMode="auto">
            <a:xfrm>
              <a:off x="1498569" y="2700098"/>
              <a:ext cx="684212" cy="687388"/>
            </a:xfrm>
            <a:custGeom>
              <a:avLst/>
              <a:gdLst>
                <a:gd name="T0" fmla="*/ 2147483646 w 804"/>
                <a:gd name="T1" fmla="*/ 2147483646 h 805"/>
                <a:gd name="T2" fmla="*/ 2147483646 w 804"/>
                <a:gd name="T3" fmla="*/ 2147483646 h 805"/>
                <a:gd name="T4" fmla="*/ 2147483646 w 804"/>
                <a:gd name="T5" fmla="*/ 2147483646 h 805"/>
                <a:gd name="T6" fmla="*/ 0 w 804"/>
                <a:gd name="T7" fmla="*/ 2147483646 h 805"/>
                <a:gd name="T8" fmla="*/ 2147483646 w 804"/>
                <a:gd name="T9" fmla="*/ 0 h 805"/>
                <a:gd name="T10" fmla="*/ 2147483646 w 804"/>
                <a:gd name="T11" fmla="*/ 2147483646 h 8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805">
                  <a:moveTo>
                    <a:pt x="804" y="402"/>
                  </a:moveTo>
                  <a:lnTo>
                    <a:pt x="804" y="402"/>
                  </a:lnTo>
                  <a:cubicBezTo>
                    <a:pt x="804" y="624"/>
                    <a:pt x="624" y="805"/>
                    <a:pt x="402" y="805"/>
                  </a:cubicBezTo>
                  <a:cubicBezTo>
                    <a:pt x="180" y="805"/>
                    <a:pt x="0" y="624"/>
                    <a:pt x="0" y="402"/>
                  </a:cubicBezTo>
                  <a:cubicBezTo>
                    <a:pt x="0" y="180"/>
                    <a:pt x="180" y="0"/>
                    <a:pt x="402" y="0"/>
                  </a:cubicBezTo>
                  <a:cubicBezTo>
                    <a:pt x="624" y="0"/>
                    <a:pt x="804" y="180"/>
                    <a:pt x="804" y="402"/>
                  </a:cubicBezTo>
                  <a:close/>
                </a:path>
              </a:pathLst>
            </a:custGeom>
            <a:solidFill>
              <a:srgbClr val="15B0E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grpSp>
          <p:nvGrpSpPr>
            <p:cNvPr id="179" name="组合 22716"/>
            <p:cNvGrpSpPr>
              <a:grpSpLocks/>
            </p:cNvGrpSpPr>
            <p:nvPr/>
          </p:nvGrpSpPr>
          <p:grpSpPr bwMode="auto">
            <a:xfrm>
              <a:off x="1607504" y="2825290"/>
              <a:ext cx="474662" cy="422276"/>
              <a:chOff x="1433513" y="2870200"/>
              <a:chExt cx="474662" cy="422276"/>
            </a:xfrm>
          </p:grpSpPr>
          <p:sp>
            <p:nvSpPr>
              <p:cNvPr id="180" name="Freeform 163"/>
              <p:cNvSpPr>
                <a:spLocks noEditPoints="1"/>
              </p:cNvSpPr>
              <p:nvPr/>
            </p:nvSpPr>
            <p:spPr bwMode="auto">
              <a:xfrm>
                <a:off x="1433513" y="2870200"/>
                <a:ext cx="474662" cy="223838"/>
              </a:xfrm>
              <a:custGeom>
                <a:avLst/>
                <a:gdLst>
                  <a:gd name="T0" fmla="*/ 2147483646 w 558"/>
                  <a:gd name="T1" fmla="*/ 2147483646 h 263"/>
                  <a:gd name="T2" fmla="*/ 2147483646 w 558"/>
                  <a:gd name="T3" fmla="*/ 2147483646 h 263"/>
                  <a:gd name="T4" fmla="*/ 2147483646 w 558"/>
                  <a:gd name="T5" fmla="*/ 2147483646 h 263"/>
                  <a:gd name="T6" fmla="*/ 2147483646 w 558"/>
                  <a:gd name="T7" fmla="*/ 2147483646 h 263"/>
                  <a:gd name="T8" fmla="*/ 2147483646 w 558"/>
                  <a:gd name="T9" fmla="*/ 2147483646 h 263"/>
                  <a:gd name="T10" fmla="*/ 2147483646 w 558"/>
                  <a:gd name="T11" fmla="*/ 2147483646 h 263"/>
                  <a:gd name="T12" fmla="*/ 2147483646 w 558"/>
                  <a:gd name="T13" fmla="*/ 2147483646 h 263"/>
                  <a:gd name="T14" fmla="*/ 2147483646 w 558"/>
                  <a:gd name="T15" fmla="*/ 2147483646 h 263"/>
                  <a:gd name="T16" fmla="*/ 2147483646 w 558"/>
                  <a:gd name="T17" fmla="*/ 2147483646 h 263"/>
                  <a:gd name="T18" fmla="*/ 2147483646 w 558"/>
                  <a:gd name="T19" fmla="*/ 2147483646 h 263"/>
                  <a:gd name="T20" fmla="*/ 2147483646 w 558"/>
                  <a:gd name="T21" fmla="*/ 2147483646 h 263"/>
                  <a:gd name="T22" fmla="*/ 2147483646 w 558"/>
                  <a:gd name="T23" fmla="*/ 2147483646 h 263"/>
                  <a:gd name="T24" fmla="*/ 2147483646 w 558"/>
                  <a:gd name="T25" fmla="*/ 0 h 263"/>
                  <a:gd name="T26" fmla="*/ 2147483646 w 558"/>
                  <a:gd name="T27" fmla="*/ 2147483646 h 263"/>
                  <a:gd name="T28" fmla="*/ 2147483646 w 558"/>
                  <a:gd name="T29" fmla="*/ 2147483646 h 263"/>
                  <a:gd name="T30" fmla="*/ 2147483646 w 558"/>
                  <a:gd name="T31" fmla="*/ 2147483646 h 263"/>
                  <a:gd name="T32" fmla="*/ 0 w 558"/>
                  <a:gd name="T33" fmla="*/ 2147483646 h 263"/>
                  <a:gd name="T34" fmla="*/ 2147483646 w 558"/>
                  <a:gd name="T35" fmla="*/ 2147483646 h 263"/>
                  <a:gd name="T36" fmla="*/ 2147483646 w 558"/>
                  <a:gd name="T37" fmla="*/ 2147483646 h 263"/>
                  <a:gd name="T38" fmla="*/ 2147483646 w 558"/>
                  <a:gd name="T39" fmla="*/ 2147483646 h 263"/>
                  <a:gd name="T40" fmla="*/ 2147483646 w 558"/>
                  <a:gd name="T41" fmla="*/ 2147483646 h 263"/>
                  <a:gd name="T42" fmla="*/ 2147483646 w 558"/>
                  <a:gd name="T43" fmla="*/ 2147483646 h 263"/>
                  <a:gd name="T44" fmla="*/ 2147483646 w 558"/>
                  <a:gd name="T45" fmla="*/ 2147483646 h 263"/>
                  <a:gd name="T46" fmla="*/ 2147483646 w 558"/>
                  <a:gd name="T47" fmla="*/ 2147483646 h 263"/>
                  <a:gd name="T48" fmla="*/ 2147483646 w 558"/>
                  <a:gd name="T49" fmla="*/ 2147483646 h 263"/>
                  <a:gd name="T50" fmla="*/ 2147483646 w 558"/>
                  <a:gd name="T51" fmla="*/ 2147483646 h 263"/>
                  <a:gd name="T52" fmla="*/ 2147483646 w 558"/>
                  <a:gd name="T53" fmla="*/ 2147483646 h 263"/>
                  <a:gd name="T54" fmla="*/ 2147483646 w 558"/>
                  <a:gd name="T55" fmla="*/ 2147483646 h 263"/>
                  <a:gd name="T56" fmla="*/ 2147483646 w 558"/>
                  <a:gd name="T57" fmla="*/ 2147483646 h 263"/>
                  <a:gd name="T58" fmla="*/ 2147483646 w 558"/>
                  <a:gd name="T59" fmla="*/ 2147483646 h 263"/>
                  <a:gd name="T60" fmla="*/ 2147483646 w 558"/>
                  <a:gd name="T61" fmla="*/ 2147483646 h 263"/>
                  <a:gd name="T62" fmla="*/ 2147483646 w 558"/>
                  <a:gd name="T63" fmla="*/ 2147483646 h 263"/>
                  <a:gd name="T64" fmla="*/ 2147483646 w 558"/>
                  <a:gd name="T65" fmla="*/ 2147483646 h 263"/>
                  <a:gd name="T66" fmla="*/ 2147483646 w 558"/>
                  <a:gd name="T67" fmla="*/ 2147483646 h 263"/>
                  <a:gd name="T68" fmla="*/ 2147483646 w 558"/>
                  <a:gd name="T69" fmla="*/ 2147483646 h 263"/>
                  <a:gd name="T70" fmla="*/ 2147483646 w 558"/>
                  <a:gd name="T71" fmla="*/ 2147483646 h 263"/>
                  <a:gd name="T72" fmla="*/ 2147483646 w 558"/>
                  <a:gd name="T73" fmla="*/ 2147483646 h 263"/>
                  <a:gd name="T74" fmla="*/ 2147483646 w 558"/>
                  <a:gd name="T75" fmla="*/ 2147483646 h 263"/>
                  <a:gd name="T76" fmla="*/ 2147483646 w 558"/>
                  <a:gd name="T77" fmla="*/ 2147483646 h 263"/>
                  <a:gd name="T78" fmla="*/ 2147483646 w 558"/>
                  <a:gd name="T79" fmla="*/ 2147483646 h 263"/>
                  <a:gd name="T80" fmla="*/ 2147483646 w 558"/>
                  <a:gd name="T81" fmla="*/ 2147483646 h 263"/>
                  <a:gd name="T82" fmla="*/ 2147483646 w 558"/>
                  <a:gd name="T83" fmla="*/ 2147483646 h 263"/>
                  <a:gd name="T84" fmla="*/ 2147483646 w 558"/>
                  <a:gd name="T85" fmla="*/ 2147483646 h 263"/>
                  <a:gd name="T86" fmla="*/ 2147483646 w 558"/>
                  <a:gd name="T87" fmla="*/ 2147483646 h 2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58" h="263">
                    <a:moveTo>
                      <a:pt x="147" y="176"/>
                    </a:moveTo>
                    <a:lnTo>
                      <a:pt x="147" y="176"/>
                    </a:lnTo>
                    <a:cubicBezTo>
                      <a:pt x="147" y="191"/>
                      <a:pt x="151" y="204"/>
                      <a:pt x="158" y="216"/>
                    </a:cubicBezTo>
                    <a:lnTo>
                      <a:pt x="55" y="216"/>
                    </a:lnTo>
                    <a:cubicBezTo>
                      <a:pt x="36" y="216"/>
                      <a:pt x="21" y="200"/>
                      <a:pt x="21" y="181"/>
                    </a:cubicBezTo>
                    <a:cubicBezTo>
                      <a:pt x="21" y="165"/>
                      <a:pt x="33" y="150"/>
                      <a:pt x="50" y="147"/>
                    </a:cubicBezTo>
                    <a:cubicBezTo>
                      <a:pt x="54" y="147"/>
                      <a:pt x="57" y="144"/>
                      <a:pt x="58" y="140"/>
                    </a:cubicBezTo>
                    <a:cubicBezTo>
                      <a:pt x="68" y="104"/>
                      <a:pt x="100" y="79"/>
                      <a:pt x="137" y="79"/>
                    </a:cubicBezTo>
                    <a:cubicBezTo>
                      <a:pt x="160" y="79"/>
                      <a:pt x="181" y="89"/>
                      <a:pt x="197" y="105"/>
                    </a:cubicBezTo>
                    <a:cubicBezTo>
                      <a:pt x="167" y="116"/>
                      <a:pt x="147" y="144"/>
                      <a:pt x="147" y="176"/>
                    </a:cubicBezTo>
                    <a:close/>
                    <a:moveTo>
                      <a:pt x="467" y="70"/>
                    </a:moveTo>
                    <a:lnTo>
                      <a:pt x="467" y="70"/>
                    </a:lnTo>
                    <a:cubicBezTo>
                      <a:pt x="441" y="27"/>
                      <a:pt x="394" y="0"/>
                      <a:pt x="343" y="0"/>
                    </a:cubicBezTo>
                    <a:cubicBezTo>
                      <a:pt x="284" y="0"/>
                      <a:pt x="232" y="36"/>
                      <a:pt x="209" y="89"/>
                    </a:cubicBezTo>
                    <a:cubicBezTo>
                      <a:pt x="191" y="70"/>
                      <a:pt x="165" y="59"/>
                      <a:pt x="137" y="59"/>
                    </a:cubicBezTo>
                    <a:cubicBezTo>
                      <a:pt x="93" y="59"/>
                      <a:pt x="54" y="87"/>
                      <a:pt x="40" y="129"/>
                    </a:cubicBezTo>
                    <a:cubicBezTo>
                      <a:pt x="17" y="135"/>
                      <a:pt x="0" y="157"/>
                      <a:pt x="0" y="181"/>
                    </a:cubicBezTo>
                    <a:cubicBezTo>
                      <a:pt x="0" y="212"/>
                      <a:pt x="25" y="236"/>
                      <a:pt x="55" y="236"/>
                    </a:cubicBezTo>
                    <a:lnTo>
                      <a:pt x="176" y="236"/>
                    </a:lnTo>
                    <a:cubicBezTo>
                      <a:pt x="189" y="246"/>
                      <a:pt x="205" y="252"/>
                      <a:pt x="222" y="252"/>
                    </a:cubicBezTo>
                    <a:lnTo>
                      <a:pt x="369" y="252"/>
                    </a:lnTo>
                    <a:cubicBezTo>
                      <a:pt x="373" y="258"/>
                      <a:pt x="380" y="263"/>
                      <a:pt x="388" y="263"/>
                    </a:cubicBezTo>
                    <a:cubicBezTo>
                      <a:pt x="399" y="263"/>
                      <a:pt x="409" y="253"/>
                      <a:pt x="409" y="242"/>
                    </a:cubicBezTo>
                    <a:cubicBezTo>
                      <a:pt x="409" y="230"/>
                      <a:pt x="399" y="221"/>
                      <a:pt x="388" y="221"/>
                    </a:cubicBezTo>
                    <a:cubicBezTo>
                      <a:pt x="380" y="221"/>
                      <a:pt x="373" y="225"/>
                      <a:pt x="369" y="232"/>
                    </a:cubicBezTo>
                    <a:lnTo>
                      <a:pt x="222" y="232"/>
                    </a:lnTo>
                    <a:cubicBezTo>
                      <a:pt x="192" y="232"/>
                      <a:pt x="167" y="207"/>
                      <a:pt x="167" y="176"/>
                    </a:cubicBezTo>
                    <a:cubicBezTo>
                      <a:pt x="167" y="149"/>
                      <a:pt x="187" y="125"/>
                      <a:pt x="214" y="121"/>
                    </a:cubicBezTo>
                    <a:cubicBezTo>
                      <a:pt x="218" y="121"/>
                      <a:pt x="221" y="118"/>
                      <a:pt x="222" y="114"/>
                    </a:cubicBezTo>
                    <a:cubicBezTo>
                      <a:pt x="237" y="59"/>
                      <a:pt x="286" y="20"/>
                      <a:pt x="343" y="20"/>
                    </a:cubicBezTo>
                    <a:cubicBezTo>
                      <a:pt x="389" y="20"/>
                      <a:pt x="431" y="45"/>
                      <a:pt x="453" y="85"/>
                    </a:cubicBezTo>
                    <a:cubicBezTo>
                      <a:pt x="454" y="88"/>
                      <a:pt x="458" y="90"/>
                      <a:pt x="461" y="90"/>
                    </a:cubicBezTo>
                    <a:cubicBezTo>
                      <a:pt x="504" y="90"/>
                      <a:pt x="538" y="125"/>
                      <a:pt x="538" y="167"/>
                    </a:cubicBezTo>
                    <a:cubicBezTo>
                      <a:pt x="538" y="190"/>
                      <a:pt x="527" y="213"/>
                      <a:pt x="508" y="228"/>
                    </a:cubicBezTo>
                    <a:cubicBezTo>
                      <a:pt x="505" y="230"/>
                      <a:pt x="501" y="232"/>
                      <a:pt x="495" y="232"/>
                    </a:cubicBezTo>
                    <a:lnTo>
                      <a:pt x="478" y="232"/>
                    </a:lnTo>
                    <a:cubicBezTo>
                      <a:pt x="475" y="225"/>
                      <a:pt x="468" y="221"/>
                      <a:pt x="460" y="221"/>
                    </a:cubicBezTo>
                    <a:cubicBezTo>
                      <a:pt x="448" y="221"/>
                      <a:pt x="439" y="230"/>
                      <a:pt x="439" y="242"/>
                    </a:cubicBezTo>
                    <a:cubicBezTo>
                      <a:pt x="439" y="253"/>
                      <a:pt x="448" y="263"/>
                      <a:pt x="460" y="263"/>
                    </a:cubicBezTo>
                    <a:cubicBezTo>
                      <a:pt x="468" y="263"/>
                      <a:pt x="475" y="258"/>
                      <a:pt x="478" y="252"/>
                    </a:cubicBezTo>
                    <a:lnTo>
                      <a:pt x="495" y="252"/>
                    </a:lnTo>
                    <a:cubicBezTo>
                      <a:pt x="505" y="252"/>
                      <a:pt x="514" y="249"/>
                      <a:pt x="521" y="244"/>
                    </a:cubicBezTo>
                    <a:cubicBezTo>
                      <a:pt x="544" y="224"/>
                      <a:pt x="558" y="196"/>
                      <a:pt x="558" y="167"/>
                    </a:cubicBezTo>
                    <a:cubicBezTo>
                      <a:pt x="558" y="116"/>
                      <a:pt x="518" y="73"/>
                      <a:pt x="467" y="7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81" name="Freeform 164"/>
              <p:cNvSpPr>
                <a:spLocks/>
              </p:cNvSpPr>
              <p:nvPr/>
            </p:nvSpPr>
            <p:spPr bwMode="auto">
              <a:xfrm>
                <a:off x="1530350" y="3136900"/>
                <a:ext cx="11112" cy="9525"/>
              </a:xfrm>
              <a:custGeom>
                <a:avLst/>
                <a:gdLst>
                  <a:gd name="T0" fmla="*/ 0 w 12"/>
                  <a:gd name="T1" fmla="*/ 2147483646 h 11"/>
                  <a:gd name="T2" fmla="*/ 0 w 12"/>
                  <a:gd name="T3" fmla="*/ 2147483646 h 11"/>
                  <a:gd name="T4" fmla="*/ 2147483646 w 12"/>
                  <a:gd name="T5" fmla="*/ 2147483646 h 11"/>
                  <a:gd name="T6" fmla="*/ 2147483646 w 12"/>
                  <a:gd name="T7" fmla="*/ 0 h 11"/>
                  <a:gd name="T8" fmla="*/ 0 w 12"/>
                  <a:gd name="T9" fmla="*/ 0 h 11"/>
                  <a:gd name="T10" fmla="*/ 0 w 12"/>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0" y="11"/>
                    </a:moveTo>
                    <a:lnTo>
                      <a:pt x="0" y="11"/>
                    </a:lnTo>
                    <a:lnTo>
                      <a:pt x="12" y="11"/>
                    </a:lnTo>
                    <a:lnTo>
                      <a:pt x="12" y="0"/>
                    </a:lnTo>
                    <a:lnTo>
                      <a:pt x="0" y="0"/>
                    </a:lnTo>
                    <a:lnTo>
                      <a:pt x="0" y="11"/>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82" name="Freeform 165"/>
              <p:cNvSpPr>
                <a:spLocks/>
              </p:cNvSpPr>
              <p:nvPr/>
            </p:nvSpPr>
            <p:spPr bwMode="auto">
              <a:xfrm>
                <a:off x="1530350" y="3089275"/>
                <a:ext cx="11112" cy="9525"/>
              </a:xfrm>
              <a:custGeom>
                <a:avLst/>
                <a:gdLst>
                  <a:gd name="T0" fmla="*/ 0 w 12"/>
                  <a:gd name="T1" fmla="*/ 2147483646 h 11"/>
                  <a:gd name="T2" fmla="*/ 0 w 12"/>
                  <a:gd name="T3" fmla="*/ 2147483646 h 11"/>
                  <a:gd name="T4" fmla="*/ 2147483646 w 12"/>
                  <a:gd name="T5" fmla="*/ 2147483646 h 11"/>
                  <a:gd name="T6" fmla="*/ 2147483646 w 12"/>
                  <a:gd name="T7" fmla="*/ 0 h 11"/>
                  <a:gd name="T8" fmla="*/ 0 w 12"/>
                  <a:gd name="T9" fmla="*/ 0 h 11"/>
                  <a:gd name="T10" fmla="*/ 0 w 12"/>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0" y="11"/>
                    </a:moveTo>
                    <a:lnTo>
                      <a:pt x="0" y="11"/>
                    </a:lnTo>
                    <a:lnTo>
                      <a:pt x="12" y="11"/>
                    </a:lnTo>
                    <a:lnTo>
                      <a:pt x="12" y="0"/>
                    </a:lnTo>
                    <a:lnTo>
                      <a:pt x="0" y="0"/>
                    </a:lnTo>
                    <a:lnTo>
                      <a:pt x="0" y="11"/>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83" name="Freeform 166"/>
              <p:cNvSpPr>
                <a:spLocks/>
              </p:cNvSpPr>
              <p:nvPr/>
            </p:nvSpPr>
            <p:spPr bwMode="auto">
              <a:xfrm>
                <a:off x="1530350" y="3121025"/>
                <a:ext cx="11112" cy="9525"/>
              </a:xfrm>
              <a:custGeom>
                <a:avLst/>
                <a:gdLst>
                  <a:gd name="T0" fmla="*/ 0 w 12"/>
                  <a:gd name="T1" fmla="*/ 2147483646 h 11"/>
                  <a:gd name="T2" fmla="*/ 0 w 12"/>
                  <a:gd name="T3" fmla="*/ 2147483646 h 11"/>
                  <a:gd name="T4" fmla="*/ 2147483646 w 12"/>
                  <a:gd name="T5" fmla="*/ 2147483646 h 11"/>
                  <a:gd name="T6" fmla="*/ 2147483646 w 12"/>
                  <a:gd name="T7" fmla="*/ 0 h 11"/>
                  <a:gd name="T8" fmla="*/ 0 w 12"/>
                  <a:gd name="T9" fmla="*/ 0 h 11"/>
                  <a:gd name="T10" fmla="*/ 0 w 12"/>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0" y="11"/>
                    </a:moveTo>
                    <a:lnTo>
                      <a:pt x="0" y="11"/>
                    </a:lnTo>
                    <a:lnTo>
                      <a:pt x="12" y="11"/>
                    </a:lnTo>
                    <a:lnTo>
                      <a:pt x="12" y="0"/>
                    </a:lnTo>
                    <a:lnTo>
                      <a:pt x="0" y="0"/>
                    </a:lnTo>
                    <a:lnTo>
                      <a:pt x="0" y="11"/>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84" name="Freeform 167"/>
              <p:cNvSpPr>
                <a:spLocks/>
              </p:cNvSpPr>
              <p:nvPr/>
            </p:nvSpPr>
            <p:spPr bwMode="auto">
              <a:xfrm>
                <a:off x="1530350" y="3105150"/>
                <a:ext cx="11112" cy="9525"/>
              </a:xfrm>
              <a:custGeom>
                <a:avLst/>
                <a:gdLst>
                  <a:gd name="T0" fmla="*/ 0 w 12"/>
                  <a:gd name="T1" fmla="*/ 2147483646 h 11"/>
                  <a:gd name="T2" fmla="*/ 0 w 12"/>
                  <a:gd name="T3" fmla="*/ 2147483646 h 11"/>
                  <a:gd name="T4" fmla="*/ 2147483646 w 12"/>
                  <a:gd name="T5" fmla="*/ 2147483646 h 11"/>
                  <a:gd name="T6" fmla="*/ 2147483646 w 12"/>
                  <a:gd name="T7" fmla="*/ 0 h 11"/>
                  <a:gd name="T8" fmla="*/ 0 w 12"/>
                  <a:gd name="T9" fmla="*/ 0 h 11"/>
                  <a:gd name="T10" fmla="*/ 0 w 12"/>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0" y="11"/>
                    </a:moveTo>
                    <a:lnTo>
                      <a:pt x="0" y="11"/>
                    </a:lnTo>
                    <a:lnTo>
                      <a:pt x="12" y="11"/>
                    </a:lnTo>
                    <a:lnTo>
                      <a:pt x="12" y="0"/>
                    </a:lnTo>
                    <a:lnTo>
                      <a:pt x="0" y="0"/>
                    </a:lnTo>
                    <a:lnTo>
                      <a:pt x="0" y="11"/>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85" name="Freeform 168"/>
              <p:cNvSpPr>
                <a:spLocks/>
              </p:cNvSpPr>
              <p:nvPr/>
            </p:nvSpPr>
            <p:spPr bwMode="auto">
              <a:xfrm>
                <a:off x="1530350" y="3073400"/>
                <a:ext cx="11112" cy="9525"/>
              </a:xfrm>
              <a:custGeom>
                <a:avLst/>
                <a:gdLst>
                  <a:gd name="T0" fmla="*/ 2147483646 w 12"/>
                  <a:gd name="T1" fmla="*/ 0 h 11"/>
                  <a:gd name="T2" fmla="*/ 2147483646 w 12"/>
                  <a:gd name="T3" fmla="*/ 0 h 11"/>
                  <a:gd name="T4" fmla="*/ 0 w 12"/>
                  <a:gd name="T5" fmla="*/ 0 h 11"/>
                  <a:gd name="T6" fmla="*/ 0 w 12"/>
                  <a:gd name="T7" fmla="*/ 2147483646 h 11"/>
                  <a:gd name="T8" fmla="*/ 2147483646 w 12"/>
                  <a:gd name="T9" fmla="*/ 2147483646 h 11"/>
                  <a:gd name="T10" fmla="*/ 2147483646 w 12"/>
                  <a:gd name="T11" fmla="*/ 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12" y="0"/>
                    </a:moveTo>
                    <a:lnTo>
                      <a:pt x="12" y="0"/>
                    </a:lnTo>
                    <a:lnTo>
                      <a:pt x="0" y="0"/>
                    </a:lnTo>
                    <a:lnTo>
                      <a:pt x="0" y="11"/>
                    </a:lnTo>
                    <a:lnTo>
                      <a:pt x="12" y="11"/>
                    </a:lnTo>
                    <a:lnTo>
                      <a:pt x="12"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86" name="Freeform 169"/>
              <p:cNvSpPr>
                <a:spLocks/>
              </p:cNvSpPr>
              <p:nvPr/>
            </p:nvSpPr>
            <p:spPr bwMode="auto">
              <a:xfrm>
                <a:off x="1706563" y="3103563"/>
                <a:ext cx="9525" cy="9525"/>
              </a:xfrm>
              <a:custGeom>
                <a:avLst/>
                <a:gdLst>
                  <a:gd name="T0" fmla="*/ 0 w 12"/>
                  <a:gd name="T1" fmla="*/ 2147483646 h 12"/>
                  <a:gd name="T2" fmla="*/ 0 w 12"/>
                  <a:gd name="T3" fmla="*/ 2147483646 h 12"/>
                  <a:gd name="T4" fmla="*/ 2147483646 w 12"/>
                  <a:gd name="T5" fmla="*/ 2147483646 h 12"/>
                  <a:gd name="T6" fmla="*/ 2147483646 w 12"/>
                  <a:gd name="T7" fmla="*/ 0 h 12"/>
                  <a:gd name="T8" fmla="*/ 0 w 12"/>
                  <a:gd name="T9" fmla="*/ 0 h 12"/>
                  <a:gd name="T10" fmla="*/ 0 w 12"/>
                  <a:gd name="T11" fmla="*/ 2147483646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0" y="12"/>
                    </a:moveTo>
                    <a:lnTo>
                      <a:pt x="0" y="12"/>
                    </a:lnTo>
                    <a:lnTo>
                      <a:pt x="12" y="12"/>
                    </a:lnTo>
                    <a:lnTo>
                      <a:pt x="12" y="0"/>
                    </a:lnTo>
                    <a:lnTo>
                      <a:pt x="0" y="0"/>
                    </a:lnTo>
                    <a:lnTo>
                      <a:pt x="0" y="1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87" name="Freeform 170"/>
              <p:cNvSpPr>
                <a:spLocks/>
              </p:cNvSpPr>
              <p:nvPr/>
            </p:nvSpPr>
            <p:spPr bwMode="auto">
              <a:xfrm>
                <a:off x="1706563" y="3086100"/>
                <a:ext cx="9525" cy="11113"/>
              </a:xfrm>
              <a:custGeom>
                <a:avLst/>
                <a:gdLst>
                  <a:gd name="T0" fmla="*/ 2147483646 w 12"/>
                  <a:gd name="T1" fmla="*/ 0 h 12"/>
                  <a:gd name="T2" fmla="*/ 2147483646 w 12"/>
                  <a:gd name="T3" fmla="*/ 0 h 12"/>
                  <a:gd name="T4" fmla="*/ 0 w 12"/>
                  <a:gd name="T5" fmla="*/ 0 h 12"/>
                  <a:gd name="T6" fmla="*/ 0 w 12"/>
                  <a:gd name="T7" fmla="*/ 2147483646 h 12"/>
                  <a:gd name="T8" fmla="*/ 2147483646 w 12"/>
                  <a:gd name="T9" fmla="*/ 2147483646 h 12"/>
                  <a:gd name="T10" fmla="*/ 2147483646 w 12"/>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12" y="0"/>
                    </a:moveTo>
                    <a:lnTo>
                      <a:pt x="12" y="0"/>
                    </a:lnTo>
                    <a:lnTo>
                      <a:pt x="0" y="0"/>
                    </a:lnTo>
                    <a:lnTo>
                      <a:pt x="0" y="12"/>
                    </a:lnTo>
                    <a:lnTo>
                      <a:pt x="12" y="12"/>
                    </a:lnTo>
                    <a:lnTo>
                      <a:pt x="12"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88" name="Freeform 171"/>
              <p:cNvSpPr>
                <a:spLocks/>
              </p:cNvSpPr>
              <p:nvPr/>
            </p:nvSpPr>
            <p:spPr bwMode="auto">
              <a:xfrm>
                <a:off x="1441450" y="3119438"/>
                <a:ext cx="452437" cy="39688"/>
              </a:xfrm>
              <a:custGeom>
                <a:avLst/>
                <a:gdLst>
                  <a:gd name="T0" fmla="*/ 2147483646 w 532"/>
                  <a:gd name="T1" fmla="*/ 2147483646 h 48"/>
                  <a:gd name="T2" fmla="*/ 2147483646 w 532"/>
                  <a:gd name="T3" fmla="*/ 2147483646 h 48"/>
                  <a:gd name="T4" fmla="*/ 2147483646 w 532"/>
                  <a:gd name="T5" fmla="*/ 2147483646 h 48"/>
                  <a:gd name="T6" fmla="*/ 2147483646 w 532"/>
                  <a:gd name="T7" fmla="*/ 2147483646 h 48"/>
                  <a:gd name="T8" fmla="*/ 2147483646 w 532"/>
                  <a:gd name="T9" fmla="*/ 2147483646 h 48"/>
                  <a:gd name="T10" fmla="*/ 2147483646 w 532"/>
                  <a:gd name="T11" fmla="*/ 1130762384 h 48"/>
                  <a:gd name="T12" fmla="*/ 2147483646 w 532"/>
                  <a:gd name="T13" fmla="*/ 1130762384 h 48"/>
                  <a:gd name="T14" fmla="*/ 2147483646 w 532"/>
                  <a:gd name="T15" fmla="*/ 2147483646 h 48"/>
                  <a:gd name="T16" fmla="*/ 2147483646 w 532"/>
                  <a:gd name="T17" fmla="*/ 0 h 48"/>
                  <a:gd name="T18" fmla="*/ 2147483646 w 532"/>
                  <a:gd name="T19" fmla="*/ 2147483646 h 48"/>
                  <a:gd name="T20" fmla="*/ 2147483646 w 532"/>
                  <a:gd name="T21" fmla="*/ 2147483646 h 48"/>
                  <a:gd name="T22" fmla="*/ 2147483646 w 532"/>
                  <a:gd name="T23" fmla="*/ 2147483646 h 48"/>
                  <a:gd name="T24" fmla="*/ 1845029582 w 532"/>
                  <a:gd name="T25" fmla="*/ 2147483646 h 48"/>
                  <a:gd name="T26" fmla="*/ 0 w 532"/>
                  <a:gd name="T27" fmla="*/ 2147483646 h 48"/>
                  <a:gd name="T28" fmla="*/ 2147483646 w 532"/>
                  <a:gd name="T29" fmla="*/ 2147483646 h 48"/>
                  <a:gd name="T30" fmla="*/ 2147483646 w 532"/>
                  <a:gd name="T31" fmla="*/ 2147483646 h 48"/>
                  <a:gd name="T32" fmla="*/ 2147483646 w 532"/>
                  <a:gd name="T33" fmla="*/ 2147483646 h 48"/>
                  <a:gd name="T34" fmla="*/ 2147483646 w 532"/>
                  <a:gd name="T35" fmla="*/ 2147483646 h 48"/>
                  <a:gd name="T36" fmla="*/ 2147483646 w 532"/>
                  <a:gd name="T37" fmla="*/ 2147483646 h 48"/>
                  <a:gd name="T38" fmla="*/ 2147483646 w 532"/>
                  <a:gd name="T39" fmla="*/ 2147483646 h 48"/>
                  <a:gd name="T40" fmla="*/ 2147483646 w 532"/>
                  <a:gd name="T41" fmla="*/ 2147483646 h 48"/>
                  <a:gd name="T42" fmla="*/ 2147483646 w 532"/>
                  <a:gd name="T43" fmla="*/ 2147483646 h 48"/>
                  <a:gd name="T44" fmla="*/ 2147483646 w 532"/>
                  <a:gd name="T45" fmla="*/ 2147483646 h 48"/>
                  <a:gd name="T46" fmla="*/ 2147483646 w 532"/>
                  <a:gd name="T47" fmla="*/ 2147483646 h 48"/>
                  <a:gd name="T48" fmla="*/ 2147483646 w 532"/>
                  <a:gd name="T49" fmla="*/ 2147483646 h 48"/>
                  <a:gd name="T50" fmla="*/ 2147483646 w 532"/>
                  <a:gd name="T51" fmla="*/ 2147483646 h 48"/>
                  <a:gd name="T52" fmla="*/ 2147483646 w 532"/>
                  <a:gd name="T53" fmla="*/ 2147483646 h 48"/>
                  <a:gd name="T54" fmla="*/ 2147483646 w 532"/>
                  <a:gd name="T55" fmla="*/ 2147483646 h 48"/>
                  <a:gd name="T56" fmla="*/ 2147483646 w 532"/>
                  <a:gd name="T57" fmla="*/ 2147483646 h 48"/>
                  <a:gd name="T58" fmla="*/ 2147483646 w 532"/>
                  <a:gd name="T59" fmla="*/ 2147483646 h 48"/>
                  <a:gd name="T60" fmla="*/ 2147483646 w 532"/>
                  <a:gd name="T61" fmla="*/ 2147483646 h 48"/>
                  <a:gd name="T62" fmla="*/ 2147483646 w 532"/>
                  <a:gd name="T63" fmla="*/ 2147483646 h 48"/>
                  <a:gd name="T64" fmla="*/ 2147483646 w 532"/>
                  <a:gd name="T65" fmla="*/ 2147483646 h 48"/>
                  <a:gd name="T66" fmla="*/ 2147483646 w 532"/>
                  <a:gd name="T67" fmla="*/ 2147483646 h 48"/>
                  <a:gd name="T68" fmla="*/ 2147483646 w 532"/>
                  <a:gd name="T69" fmla="*/ 2147483646 h 48"/>
                  <a:gd name="T70" fmla="*/ 2147483646 w 532"/>
                  <a:gd name="T71" fmla="*/ 2147483646 h 48"/>
                  <a:gd name="T72" fmla="*/ 2147483646 w 532"/>
                  <a:gd name="T73" fmla="*/ 2147483646 h 48"/>
                  <a:gd name="T74" fmla="*/ 2147483646 w 532"/>
                  <a:gd name="T75" fmla="*/ 2147483646 h 48"/>
                  <a:gd name="T76" fmla="*/ 2147483646 w 532"/>
                  <a:gd name="T77" fmla="*/ 1696144402 h 48"/>
                  <a:gd name="T78" fmla="*/ 2147483646 w 532"/>
                  <a:gd name="T79" fmla="*/ 2147483646 h 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32" h="48">
                    <a:moveTo>
                      <a:pt x="487" y="17"/>
                    </a:moveTo>
                    <a:lnTo>
                      <a:pt x="487" y="17"/>
                    </a:lnTo>
                    <a:cubicBezTo>
                      <a:pt x="468" y="25"/>
                      <a:pt x="450" y="32"/>
                      <a:pt x="414" y="32"/>
                    </a:cubicBezTo>
                    <a:cubicBezTo>
                      <a:pt x="378" y="32"/>
                      <a:pt x="361" y="25"/>
                      <a:pt x="342" y="17"/>
                    </a:cubicBezTo>
                    <a:cubicBezTo>
                      <a:pt x="336" y="14"/>
                      <a:pt x="330" y="12"/>
                      <a:pt x="324" y="10"/>
                    </a:cubicBezTo>
                    <a:lnTo>
                      <a:pt x="324" y="2"/>
                    </a:lnTo>
                    <a:lnTo>
                      <a:pt x="312" y="2"/>
                    </a:lnTo>
                    <a:lnTo>
                      <a:pt x="312" y="6"/>
                    </a:lnTo>
                    <a:cubicBezTo>
                      <a:pt x="299" y="2"/>
                      <a:pt x="284" y="0"/>
                      <a:pt x="263" y="0"/>
                    </a:cubicBezTo>
                    <a:cubicBezTo>
                      <a:pt x="224" y="0"/>
                      <a:pt x="204" y="8"/>
                      <a:pt x="184" y="17"/>
                    </a:cubicBezTo>
                    <a:cubicBezTo>
                      <a:pt x="166" y="25"/>
                      <a:pt x="148" y="32"/>
                      <a:pt x="112" y="32"/>
                    </a:cubicBezTo>
                    <a:cubicBezTo>
                      <a:pt x="76" y="32"/>
                      <a:pt x="58" y="25"/>
                      <a:pt x="40" y="17"/>
                    </a:cubicBezTo>
                    <a:cubicBezTo>
                      <a:pt x="29" y="12"/>
                      <a:pt x="18" y="7"/>
                      <a:pt x="3" y="4"/>
                    </a:cubicBezTo>
                    <a:lnTo>
                      <a:pt x="0" y="20"/>
                    </a:lnTo>
                    <a:cubicBezTo>
                      <a:pt x="13" y="23"/>
                      <a:pt x="23" y="27"/>
                      <a:pt x="33" y="31"/>
                    </a:cubicBezTo>
                    <a:cubicBezTo>
                      <a:pt x="40" y="34"/>
                      <a:pt x="47" y="38"/>
                      <a:pt x="56" y="40"/>
                    </a:cubicBezTo>
                    <a:lnTo>
                      <a:pt x="56" y="46"/>
                    </a:lnTo>
                    <a:lnTo>
                      <a:pt x="68" y="46"/>
                    </a:lnTo>
                    <a:lnTo>
                      <a:pt x="68" y="44"/>
                    </a:lnTo>
                    <a:cubicBezTo>
                      <a:pt x="80" y="46"/>
                      <a:pt x="94" y="48"/>
                      <a:pt x="112" y="48"/>
                    </a:cubicBezTo>
                    <a:cubicBezTo>
                      <a:pt x="151" y="48"/>
                      <a:pt x="171" y="40"/>
                      <a:pt x="191" y="31"/>
                    </a:cubicBezTo>
                    <a:cubicBezTo>
                      <a:pt x="192" y="31"/>
                      <a:pt x="194" y="30"/>
                      <a:pt x="195" y="30"/>
                    </a:cubicBezTo>
                    <a:lnTo>
                      <a:pt x="195" y="36"/>
                    </a:lnTo>
                    <a:lnTo>
                      <a:pt x="207" y="36"/>
                    </a:lnTo>
                    <a:lnTo>
                      <a:pt x="207" y="25"/>
                    </a:lnTo>
                    <a:cubicBezTo>
                      <a:pt x="221" y="20"/>
                      <a:pt x="238" y="16"/>
                      <a:pt x="263" y="16"/>
                    </a:cubicBezTo>
                    <a:cubicBezTo>
                      <a:pt x="299" y="16"/>
                      <a:pt x="317" y="24"/>
                      <a:pt x="336" y="31"/>
                    </a:cubicBezTo>
                    <a:cubicBezTo>
                      <a:pt x="336" y="32"/>
                      <a:pt x="336" y="32"/>
                      <a:pt x="336" y="32"/>
                    </a:cubicBezTo>
                    <a:lnTo>
                      <a:pt x="336" y="38"/>
                    </a:lnTo>
                    <a:lnTo>
                      <a:pt x="348" y="38"/>
                    </a:lnTo>
                    <a:lnTo>
                      <a:pt x="348" y="37"/>
                    </a:lnTo>
                    <a:cubicBezTo>
                      <a:pt x="365" y="43"/>
                      <a:pt x="383" y="48"/>
                      <a:pt x="414" y="48"/>
                    </a:cubicBezTo>
                    <a:cubicBezTo>
                      <a:pt x="443" y="48"/>
                      <a:pt x="461" y="44"/>
                      <a:pt x="477" y="38"/>
                    </a:cubicBezTo>
                    <a:lnTo>
                      <a:pt x="477" y="39"/>
                    </a:lnTo>
                    <a:lnTo>
                      <a:pt x="489" y="39"/>
                    </a:lnTo>
                    <a:lnTo>
                      <a:pt x="489" y="33"/>
                    </a:lnTo>
                    <a:cubicBezTo>
                      <a:pt x="490" y="33"/>
                      <a:pt x="492" y="32"/>
                      <a:pt x="493" y="31"/>
                    </a:cubicBezTo>
                    <a:cubicBezTo>
                      <a:pt x="505" y="26"/>
                      <a:pt x="516" y="22"/>
                      <a:pt x="532" y="19"/>
                    </a:cubicBezTo>
                    <a:lnTo>
                      <a:pt x="529" y="3"/>
                    </a:lnTo>
                    <a:cubicBezTo>
                      <a:pt x="511" y="6"/>
                      <a:pt x="499" y="11"/>
                      <a:pt x="487" y="17"/>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89" name="Freeform 172"/>
              <p:cNvSpPr>
                <a:spLocks noEditPoints="1"/>
              </p:cNvSpPr>
              <p:nvPr/>
            </p:nvSpPr>
            <p:spPr bwMode="auto">
              <a:xfrm>
                <a:off x="1452563" y="3195638"/>
                <a:ext cx="80962" cy="96838"/>
              </a:xfrm>
              <a:custGeom>
                <a:avLst/>
                <a:gdLst>
                  <a:gd name="T0" fmla="*/ 2147483646 w 95"/>
                  <a:gd name="T1" fmla="*/ 2147483646 h 113"/>
                  <a:gd name="T2" fmla="*/ 2147483646 w 95"/>
                  <a:gd name="T3" fmla="*/ 2147483646 h 113"/>
                  <a:gd name="T4" fmla="*/ 2147483646 w 95"/>
                  <a:gd name="T5" fmla="*/ 2147483646 h 113"/>
                  <a:gd name="T6" fmla="*/ 2147483646 w 95"/>
                  <a:gd name="T7" fmla="*/ 2147483646 h 113"/>
                  <a:gd name="T8" fmla="*/ 2147483646 w 95"/>
                  <a:gd name="T9" fmla="*/ 2147483646 h 113"/>
                  <a:gd name="T10" fmla="*/ 2147483646 w 95"/>
                  <a:gd name="T11" fmla="*/ 2147483646 h 113"/>
                  <a:gd name="T12" fmla="*/ 2147483646 w 95"/>
                  <a:gd name="T13" fmla="*/ 2147483646 h 113"/>
                  <a:gd name="T14" fmla="*/ 2147483646 w 95"/>
                  <a:gd name="T15" fmla="*/ 2147483646 h 113"/>
                  <a:gd name="T16" fmla="*/ 2147483646 w 95"/>
                  <a:gd name="T17" fmla="*/ 2147483646 h 113"/>
                  <a:gd name="T18" fmla="*/ 2147483646 w 95"/>
                  <a:gd name="T19" fmla="*/ 2147483646 h 113"/>
                  <a:gd name="T20" fmla="*/ 2147483646 w 95"/>
                  <a:gd name="T21" fmla="*/ 2147483646 h 113"/>
                  <a:gd name="T22" fmla="*/ 2147483646 w 95"/>
                  <a:gd name="T23" fmla="*/ 2147483646 h 113"/>
                  <a:gd name="T24" fmla="*/ 2147483646 w 95"/>
                  <a:gd name="T25" fmla="*/ 2147483646 h 113"/>
                  <a:gd name="T26" fmla="*/ 2147483646 w 95"/>
                  <a:gd name="T27" fmla="*/ 2147483646 h 113"/>
                  <a:gd name="T28" fmla="*/ 2147483646 w 95"/>
                  <a:gd name="T29" fmla="*/ 2147483646 h 113"/>
                  <a:gd name="T30" fmla="*/ 2147483646 w 95"/>
                  <a:gd name="T31" fmla="*/ 2147483646 h 113"/>
                  <a:gd name="T32" fmla="*/ 2147483646 w 95"/>
                  <a:gd name="T33" fmla="*/ 2147483646 h 113"/>
                  <a:gd name="T34" fmla="*/ 2147483646 w 95"/>
                  <a:gd name="T35" fmla="*/ 2147483646 h 113"/>
                  <a:gd name="T36" fmla="*/ 2147483646 w 95"/>
                  <a:gd name="T37" fmla="*/ 2147483646 h 113"/>
                  <a:gd name="T38" fmla="*/ 2147483646 w 95"/>
                  <a:gd name="T39" fmla="*/ 2147483646 h 113"/>
                  <a:gd name="T40" fmla="*/ 2147483646 w 95"/>
                  <a:gd name="T41" fmla="*/ 2147483646 h 113"/>
                  <a:gd name="T42" fmla="*/ 2147483646 w 95"/>
                  <a:gd name="T43" fmla="*/ 2147483646 h 113"/>
                  <a:gd name="T44" fmla="*/ 2147483646 w 95"/>
                  <a:gd name="T45" fmla="*/ 0 h 113"/>
                  <a:gd name="T46" fmla="*/ 2147483646 w 95"/>
                  <a:gd name="T47" fmla="*/ 0 h 113"/>
                  <a:gd name="T48" fmla="*/ 0 w 95"/>
                  <a:gd name="T49" fmla="*/ 2147483646 h 113"/>
                  <a:gd name="T50" fmla="*/ 0 w 95"/>
                  <a:gd name="T51" fmla="*/ 2147483646 h 113"/>
                  <a:gd name="T52" fmla="*/ 0 w 95"/>
                  <a:gd name="T53" fmla="*/ 2147483646 h 113"/>
                  <a:gd name="T54" fmla="*/ 0 w 95"/>
                  <a:gd name="T55" fmla="*/ 2147483646 h 113"/>
                  <a:gd name="T56" fmla="*/ 2147483646 w 95"/>
                  <a:gd name="T57" fmla="*/ 2147483646 h 113"/>
                  <a:gd name="T58" fmla="*/ 2147483646 w 95"/>
                  <a:gd name="T59" fmla="*/ 2147483646 h 113"/>
                  <a:gd name="T60" fmla="*/ 2147483646 w 95"/>
                  <a:gd name="T61" fmla="*/ 2147483646 h 113"/>
                  <a:gd name="T62" fmla="*/ 2147483646 w 95"/>
                  <a:gd name="T63" fmla="*/ 2147483646 h 113"/>
                  <a:gd name="T64" fmla="*/ 2147483646 w 95"/>
                  <a:gd name="T65" fmla="*/ 2147483646 h 113"/>
                  <a:gd name="T66" fmla="*/ 2147483646 w 95"/>
                  <a:gd name="T67" fmla="*/ 0 h 1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5" h="113">
                    <a:moveTo>
                      <a:pt x="48" y="76"/>
                    </a:moveTo>
                    <a:lnTo>
                      <a:pt x="48" y="76"/>
                    </a:lnTo>
                    <a:cubicBezTo>
                      <a:pt x="27" y="76"/>
                      <a:pt x="12" y="66"/>
                      <a:pt x="12" y="57"/>
                    </a:cubicBezTo>
                    <a:lnTo>
                      <a:pt x="12" y="52"/>
                    </a:lnTo>
                    <a:cubicBezTo>
                      <a:pt x="21" y="58"/>
                      <a:pt x="33" y="62"/>
                      <a:pt x="48" y="62"/>
                    </a:cubicBezTo>
                    <a:cubicBezTo>
                      <a:pt x="62" y="62"/>
                      <a:pt x="74" y="58"/>
                      <a:pt x="83" y="52"/>
                    </a:cubicBezTo>
                    <a:lnTo>
                      <a:pt x="83" y="57"/>
                    </a:lnTo>
                    <a:cubicBezTo>
                      <a:pt x="83" y="66"/>
                      <a:pt x="68" y="76"/>
                      <a:pt x="48" y="76"/>
                    </a:cubicBezTo>
                    <a:close/>
                    <a:moveTo>
                      <a:pt x="83" y="82"/>
                    </a:moveTo>
                    <a:lnTo>
                      <a:pt x="83" y="82"/>
                    </a:lnTo>
                    <a:cubicBezTo>
                      <a:pt x="83" y="91"/>
                      <a:pt x="68" y="101"/>
                      <a:pt x="48" y="101"/>
                    </a:cubicBezTo>
                    <a:cubicBezTo>
                      <a:pt x="27" y="101"/>
                      <a:pt x="12" y="91"/>
                      <a:pt x="12" y="82"/>
                    </a:cubicBezTo>
                    <a:lnTo>
                      <a:pt x="12" y="78"/>
                    </a:lnTo>
                    <a:cubicBezTo>
                      <a:pt x="21" y="84"/>
                      <a:pt x="34" y="88"/>
                      <a:pt x="48" y="88"/>
                    </a:cubicBezTo>
                    <a:cubicBezTo>
                      <a:pt x="62" y="88"/>
                      <a:pt x="74" y="84"/>
                      <a:pt x="83" y="78"/>
                    </a:cubicBezTo>
                    <a:lnTo>
                      <a:pt x="83" y="82"/>
                    </a:lnTo>
                    <a:close/>
                    <a:moveTo>
                      <a:pt x="48" y="12"/>
                    </a:moveTo>
                    <a:lnTo>
                      <a:pt x="48" y="12"/>
                    </a:lnTo>
                    <a:cubicBezTo>
                      <a:pt x="68" y="12"/>
                      <a:pt x="83" y="22"/>
                      <a:pt x="83" y="31"/>
                    </a:cubicBezTo>
                    <a:cubicBezTo>
                      <a:pt x="83" y="40"/>
                      <a:pt x="68" y="50"/>
                      <a:pt x="48" y="50"/>
                    </a:cubicBezTo>
                    <a:cubicBezTo>
                      <a:pt x="27" y="50"/>
                      <a:pt x="12" y="40"/>
                      <a:pt x="12" y="31"/>
                    </a:cubicBezTo>
                    <a:cubicBezTo>
                      <a:pt x="12" y="22"/>
                      <a:pt x="27" y="12"/>
                      <a:pt x="48" y="12"/>
                    </a:cubicBezTo>
                    <a:close/>
                    <a:moveTo>
                      <a:pt x="48" y="0"/>
                    </a:moveTo>
                    <a:lnTo>
                      <a:pt x="48" y="0"/>
                    </a:lnTo>
                    <a:cubicBezTo>
                      <a:pt x="21" y="0"/>
                      <a:pt x="0" y="14"/>
                      <a:pt x="0" y="31"/>
                    </a:cubicBezTo>
                    <a:cubicBezTo>
                      <a:pt x="0" y="31"/>
                      <a:pt x="0" y="32"/>
                      <a:pt x="0" y="32"/>
                    </a:cubicBezTo>
                    <a:cubicBezTo>
                      <a:pt x="0" y="32"/>
                      <a:pt x="0" y="32"/>
                      <a:pt x="0" y="33"/>
                    </a:cubicBezTo>
                    <a:lnTo>
                      <a:pt x="0" y="82"/>
                    </a:lnTo>
                    <a:cubicBezTo>
                      <a:pt x="0" y="99"/>
                      <a:pt x="21" y="113"/>
                      <a:pt x="48" y="113"/>
                    </a:cubicBezTo>
                    <a:cubicBezTo>
                      <a:pt x="74" y="113"/>
                      <a:pt x="95" y="99"/>
                      <a:pt x="95" y="82"/>
                    </a:cubicBezTo>
                    <a:lnTo>
                      <a:pt x="95" y="33"/>
                    </a:lnTo>
                    <a:cubicBezTo>
                      <a:pt x="95" y="32"/>
                      <a:pt x="95" y="32"/>
                      <a:pt x="95" y="31"/>
                    </a:cubicBezTo>
                    <a:cubicBezTo>
                      <a:pt x="95" y="14"/>
                      <a:pt x="74" y="0"/>
                      <a:pt x="48"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90" name="Freeform 173"/>
              <p:cNvSpPr>
                <a:spLocks noEditPoints="1"/>
              </p:cNvSpPr>
              <p:nvPr/>
            </p:nvSpPr>
            <p:spPr bwMode="auto">
              <a:xfrm>
                <a:off x="1573213" y="3190875"/>
                <a:ext cx="79375" cy="101600"/>
              </a:xfrm>
              <a:custGeom>
                <a:avLst/>
                <a:gdLst>
                  <a:gd name="T0" fmla="*/ 2147483646 w 94"/>
                  <a:gd name="T1" fmla="*/ 2147483646 h 118"/>
                  <a:gd name="T2" fmla="*/ 2147483646 w 94"/>
                  <a:gd name="T3" fmla="*/ 2147483646 h 118"/>
                  <a:gd name="T4" fmla="*/ 2147483646 w 94"/>
                  <a:gd name="T5" fmla="*/ 2147483646 h 118"/>
                  <a:gd name="T6" fmla="*/ 2147483646 w 94"/>
                  <a:gd name="T7" fmla="*/ 2147483646 h 118"/>
                  <a:gd name="T8" fmla="*/ 2147483646 w 94"/>
                  <a:gd name="T9" fmla="*/ 2147483646 h 118"/>
                  <a:gd name="T10" fmla="*/ 2147483646 w 94"/>
                  <a:gd name="T11" fmla="*/ 2147483646 h 118"/>
                  <a:gd name="T12" fmla="*/ 2147483646 w 94"/>
                  <a:gd name="T13" fmla="*/ 2147483646 h 118"/>
                  <a:gd name="T14" fmla="*/ 2147483646 w 94"/>
                  <a:gd name="T15" fmla="*/ 2147483646 h 118"/>
                  <a:gd name="T16" fmla="*/ 2147483646 w 94"/>
                  <a:gd name="T17" fmla="*/ 2147483646 h 118"/>
                  <a:gd name="T18" fmla="*/ 2147483646 w 94"/>
                  <a:gd name="T19" fmla="*/ 2147483646 h 118"/>
                  <a:gd name="T20" fmla="*/ 2147483646 w 94"/>
                  <a:gd name="T21" fmla="*/ 2147483646 h 118"/>
                  <a:gd name="T22" fmla="*/ 2147483646 w 94"/>
                  <a:gd name="T23" fmla="*/ 2147483646 h 118"/>
                  <a:gd name="T24" fmla="*/ 2147483646 w 94"/>
                  <a:gd name="T25" fmla="*/ 2147483646 h 118"/>
                  <a:gd name="T26" fmla="*/ 2147483646 w 94"/>
                  <a:gd name="T27" fmla="*/ 2147483646 h 118"/>
                  <a:gd name="T28" fmla="*/ 2147483646 w 94"/>
                  <a:gd name="T29" fmla="*/ 2147483646 h 118"/>
                  <a:gd name="T30" fmla="*/ 2147483646 w 94"/>
                  <a:gd name="T31" fmla="*/ 2147483646 h 118"/>
                  <a:gd name="T32" fmla="*/ 2147483646 w 94"/>
                  <a:gd name="T33" fmla="*/ 2147483646 h 118"/>
                  <a:gd name="T34" fmla="*/ 2147483646 w 94"/>
                  <a:gd name="T35" fmla="*/ 2147483646 h 118"/>
                  <a:gd name="T36" fmla="*/ 2147483646 w 94"/>
                  <a:gd name="T37" fmla="*/ 2147483646 h 118"/>
                  <a:gd name="T38" fmla="*/ 2147483646 w 94"/>
                  <a:gd name="T39" fmla="*/ 2147483646 h 118"/>
                  <a:gd name="T40" fmla="*/ 2147483646 w 94"/>
                  <a:gd name="T41" fmla="*/ 2147483646 h 118"/>
                  <a:gd name="T42" fmla="*/ 2147483646 w 94"/>
                  <a:gd name="T43" fmla="*/ 2147483646 h 118"/>
                  <a:gd name="T44" fmla="*/ 2147483646 w 94"/>
                  <a:gd name="T45" fmla="*/ 2147483646 h 118"/>
                  <a:gd name="T46" fmla="*/ 2147483646 w 94"/>
                  <a:gd name="T47" fmla="*/ 2147483646 h 118"/>
                  <a:gd name="T48" fmla="*/ 2147483646 w 94"/>
                  <a:gd name="T49" fmla="*/ 0 h 118"/>
                  <a:gd name="T50" fmla="*/ 2147483646 w 94"/>
                  <a:gd name="T51" fmla="*/ 0 h 118"/>
                  <a:gd name="T52" fmla="*/ 2147483646 w 94"/>
                  <a:gd name="T53" fmla="*/ 2147483646 h 118"/>
                  <a:gd name="T54" fmla="*/ 0 w 94"/>
                  <a:gd name="T55" fmla="*/ 2147483646 h 118"/>
                  <a:gd name="T56" fmla="*/ 0 w 94"/>
                  <a:gd name="T57" fmla="*/ 2147483646 h 118"/>
                  <a:gd name="T58" fmla="*/ 0 w 94"/>
                  <a:gd name="T59" fmla="*/ 2147483646 h 118"/>
                  <a:gd name="T60" fmla="*/ 0 w 94"/>
                  <a:gd name="T61" fmla="*/ 2147483646 h 118"/>
                  <a:gd name="T62" fmla="*/ 2147483646 w 94"/>
                  <a:gd name="T63" fmla="*/ 2147483646 h 118"/>
                  <a:gd name="T64" fmla="*/ 2147483646 w 94"/>
                  <a:gd name="T65" fmla="*/ 2147483646 h 118"/>
                  <a:gd name="T66" fmla="*/ 2147483646 w 94"/>
                  <a:gd name="T67" fmla="*/ 2147483646 h 118"/>
                  <a:gd name="T68" fmla="*/ 2147483646 w 94"/>
                  <a:gd name="T69" fmla="*/ 2147483646 h 118"/>
                  <a:gd name="T70" fmla="*/ 2147483646 w 94"/>
                  <a:gd name="T71" fmla="*/ 2147483646 h 118"/>
                  <a:gd name="T72" fmla="*/ 2147483646 w 94"/>
                  <a:gd name="T73" fmla="*/ 2147483646 h 11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118">
                    <a:moveTo>
                      <a:pt x="47" y="81"/>
                    </a:moveTo>
                    <a:lnTo>
                      <a:pt x="47" y="81"/>
                    </a:lnTo>
                    <a:cubicBezTo>
                      <a:pt x="26" y="81"/>
                      <a:pt x="12" y="71"/>
                      <a:pt x="12" y="62"/>
                    </a:cubicBezTo>
                    <a:lnTo>
                      <a:pt x="12" y="57"/>
                    </a:lnTo>
                    <a:cubicBezTo>
                      <a:pt x="20" y="63"/>
                      <a:pt x="33" y="67"/>
                      <a:pt x="47" y="67"/>
                    </a:cubicBezTo>
                    <a:cubicBezTo>
                      <a:pt x="61" y="67"/>
                      <a:pt x="74" y="63"/>
                      <a:pt x="82" y="57"/>
                    </a:cubicBezTo>
                    <a:lnTo>
                      <a:pt x="82" y="62"/>
                    </a:lnTo>
                    <a:cubicBezTo>
                      <a:pt x="82" y="71"/>
                      <a:pt x="68" y="81"/>
                      <a:pt x="47" y="81"/>
                    </a:cubicBezTo>
                    <a:close/>
                    <a:moveTo>
                      <a:pt x="82" y="87"/>
                    </a:moveTo>
                    <a:lnTo>
                      <a:pt x="82" y="87"/>
                    </a:lnTo>
                    <a:cubicBezTo>
                      <a:pt x="82" y="96"/>
                      <a:pt x="68" y="106"/>
                      <a:pt x="47" y="106"/>
                    </a:cubicBezTo>
                    <a:cubicBezTo>
                      <a:pt x="26" y="106"/>
                      <a:pt x="12" y="96"/>
                      <a:pt x="12" y="87"/>
                    </a:cubicBezTo>
                    <a:lnTo>
                      <a:pt x="12" y="83"/>
                    </a:lnTo>
                    <a:cubicBezTo>
                      <a:pt x="20" y="89"/>
                      <a:pt x="33" y="93"/>
                      <a:pt x="47" y="93"/>
                    </a:cubicBezTo>
                    <a:cubicBezTo>
                      <a:pt x="61" y="93"/>
                      <a:pt x="74" y="89"/>
                      <a:pt x="82" y="83"/>
                    </a:cubicBezTo>
                    <a:lnTo>
                      <a:pt x="82" y="87"/>
                    </a:lnTo>
                    <a:close/>
                    <a:moveTo>
                      <a:pt x="47" y="17"/>
                    </a:moveTo>
                    <a:lnTo>
                      <a:pt x="47" y="17"/>
                    </a:lnTo>
                    <a:cubicBezTo>
                      <a:pt x="68" y="17"/>
                      <a:pt x="82" y="27"/>
                      <a:pt x="82" y="36"/>
                    </a:cubicBezTo>
                    <a:cubicBezTo>
                      <a:pt x="82" y="45"/>
                      <a:pt x="68" y="55"/>
                      <a:pt x="47" y="55"/>
                    </a:cubicBezTo>
                    <a:cubicBezTo>
                      <a:pt x="26" y="55"/>
                      <a:pt x="12" y="45"/>
                      <a:pt x="12" y="36"/>
                    </a:cubicBezTo>
                    <a:cubicBezTo>
                      <a:pt x="12" y="27"/>
                      <a:pt x="26" y="17"/>
                      <a:pt x="47" y="17"/>
                    </a:cubicBezTo>
                    <a:close/>
                    <a:moveTo>
                      <a:pt x="52" y="5"/>
                    </a:moveTo>
                    <a:lnTo>
                      <a:pt x="52" y="5"/>
                    </a:lnTo>
                    <a:lnTo>
                      <a:pt x="52" y="0"/>
                    </a:lnTo>
                    <a:lnTo>
                      <a:pt x="40" y="0"/>
                    </a:lnTo>
                    <a:lnTo>
                      <a:pt x="40" y="6"/>
                    </a:lnTo>
                    <a:cubicBezTo>
                      <a:pt x="17" y="8"/>
                      <a:pt x="0" y="20"/>
                      <a:pt x="0" y="36"/>
                    </a:cubicBezTo>
                    <a:cubicBezTo>
                      <a:pt x="0" y="36"/>
                      <a:pt x="0" y="37"/>
                      <a:pt x="0" y="37"/>
                    </a:cubicBezTo>
                    <a:cubicBezTo>
                      <a:pt x="0" y="37"/>
                      <a:pt x="0" y="37"/>
                      <a:pt x="0" y="38"/>
                    </a:cubicBezTo>
                    <a:lnTo>
                      <a:pt x="0" y="87"/>
                    </a:lnTo>
                    <a:cubicBezTo>
                      <a:pt x="0" y="104"/>
                      <a:pt x="21" y="118"/>
                      <a:pt x="47" y="118"/>
                    </a:cubicBezTo>
                    <a:cubicBezTo>
                      <a:pt x="74" y="118"/>
                      <a:pt x="94" y="104"/>
                      <a:pt x="94" y="87"/>
                    </a:cubicBezTo>
                    <a:lnTo>
                      <a:pt x="94" y="38"/>
                    </a:lnTo>
                    <a:cubicBezTo>
                      <a:pt x="94" y="37"/>
                      <a:pt x="94" y="37"/>
                      <a:pt x="94" y="36"/>
                    </a:cubicBezTo>
                    <a:cubicBezTo>
                      <a:pt x="94" y="20"/>
                      <a:pt x="76" y="7"/>
                      <a:pt x="52" y="5"/>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91" name="Freeform 174"/>
              <p:cNvSpPr>
                <a:spLocks noEditPoints="1"/>
              </p:cNvSpPr>
              <p:nvPr/>
            </p:nvSpPr>
            <p:spPr bwMode="auto">
              <a:xfrm>
                <a:off x="1692275" y="3192463"/>
                <a:ext cx="80962" cy="100013"/>
              </a:xfrm>
              <a:custGeom>
                <a:avLst/>
                <a:gdLst>
                  <a:gd name="T0" fmla="*/ 2147483646 w 95"/>
                  <a:gd name="T1" fmla="*/ 2147483646 h 116"/>
                  <a:gd name="T2" fmla="*/ 2147483646 w 95"/>
                  <a:gd name="T3" fmla="*/ 2147483646 h 116"/>
                  <a:gd name="T4" fmla="*/ 2147483646 w 95"/>
                  <a:gd name="T5" fmla="*/ 2147483646 h 116"/>
                  <a:gd name="T6" fmla="*/ 2147483646 w 95"/>
                  <a:gd name="T7" fmla="*/ 2147483646 h 116"/>
                  <a:gd name="T8" fmla="*/ 2147483646 w 95"/>
                  <a:gd name="T9" fmla="*/ 2147483646 h 116"/>
                  <a:gd name="T10" fmla="*/ 2147483646 w 95"/>
                  <a:gd name="T11" fmla="*/ 2147483646 h 116"/>
                  <a:gd name="T12" fmla="*/ 2147483646 w 95"/>
                  <a:gd name="T13" fmla="*/ 2147483646 h 116"/>
                  <a:gd name="T14" fmla="*/ 2147483646 w 95"/>
                  <a:gd name="T15" fmla="*/ 2147483646 h 116"/>
                  <a:gd name="T16" fmla="*/ 2147483646 w 95"/>
                  <a:gd name="T17" fmla="*/ 2147483646 h 116"/>
                  <a:gd name="T18" fmla="*/ 2147483646 w 95"/>
                  <a:gd name="T19" fmla="*/ 2147483646 h 116"/>
                  <a:gd name="T20" fmla="*/ 2147483646 w 95"/>
                  <a:gd name="T21" fmla="*/ 2147483646 h 116"/>
                  <a:gd name="T22" fmla="*/ 2147483646 w 95"/>
                  <a:gd name="T23" fmla="*/ 2147483646 h 116"/>
                  <a:gd name="T24" fmla="*/ 2147483646 w 95"/>
                  <a:gd name="T25" fmla="*/ 2147483646 h 116"/>
                  <a:gd name="T26" fmla="*/ 2147483646 w 95"/>
                  <a:gd name="T27" fmla="*/ 2147483646 h 116"/>
                  <a:gd name="T28" fmla="*/ 2147483646 w 95"/>
                  <a:gd name="T29" fmla="*/ 2147483646 h 116"/>
                  <a:gd name="T30" fmla="*/ 2147483646 w 95"/>
                  <a:gd name="T31" fmla="*/ 2147483646 h 116"/>
                  <a:gd name="T32" fmla="*/ 2147483646 w 95"/>
                  <a:gd name="T33" fmla="*/ 2147483646 h 116"/>
                  <a:gd name="T34" fmla="*/ 2147483646 w 95"/>
                  <a:gd name="T35" fmla="*/ 2147483646 h 116"/>
                  <a:gd name="T36" fmla="*/ 2147483646 w 95"/>
                  <a:gd name="T37" fmla="*/ 2147483646 h 116"/>
                  <a:gd name="T38" fmla="*/ 2147483646 w 95"/>
                  <a:gd name="T39" fmla="*/ 2147483646 h 116"/>
                  <a:gd name="T40" fmla="*/ 2147483646 w 95"/>
                  <a:gd name="T41" fmla="*/ 2147483646 h 116"/>
                  <a:gd name="T42" fmla="*/ 2147483646 w 95"/>
                  <a:gd name="T43" fmla="*/ 2147483646 h 116"/>
                  <a:gd name="T44" fmla="*/ 2147483646 w 95"/>
                  <a:gd name="T45" fmla="*/ 2147483646 h 116"/>
                  <a:gd name="T46" fmla="*/ 2147483646 w 95"/>
                  <a:gd name="T47" fmla="*/ 2147483646 h 116"/>
                  <a:gd name="T48" fmla="*/ 2147483646 w 95"/>
                  <a:gd name="T49" fmla="*/ 0 h 116"/>
                  <a:gd name="T50" fmla="*/ 2147483646 w 95"/>
                  <a:gd name="T51" fmla="*/ 0 h 116"/>
                  <a:gd name="T52" fmla="*/ 2147483646 w 95"/>
                  <a:gd name="T53" fmla="*/ 2147483646 h 116"/>
                  <a:gd name="T54" fmla="*/ 0 w 95"/>
                  <a:gd name="T55" fmla="*/ 2147483646 h 116"/>
                  <a:gd name="T56" fmla="*/ 0 w 95"/>
                  <a:gd name="T57" fmla="*/ 2147483646 h 116"/>
                  <a:gd name="T58" fmla="*/ 0 w 95"/>
                  <a:gd name="T59" fmla="*/ 2147483646 h 116"/>
                  <a:gd name="T60" fmla="*/ 0 w 95"/>
                  <a:gd name="T61" fmla="*/ 2147483646 h 116"/>
                  <a:gd name="T62" fmla="*/ 2147483646 w 95"/>
                  <a:gd name="T63" fmla="*/ 2147483646 h 116"/>
                  <a:gd name="T64" fmla="*/ 2147483646 w 95"/>
                  <a:gd name="T65" fmla="*/ 2147483646 h 116"/>
                  <a:gd name="T66" fmla="*/ 2147483646 w 95"/>
                  <a:gd name="T67" fmla="*/ 2147483646 h 116"/>
                  <a:gd name="T68" fmla="*/ 2147483646 w 95"/>
                  <a:gd name="T69" fmla="*/ 2147483646 h 116"/>
                  <a:gd name="T70" fmla="*/ 2147483646 w 95"/>
                  <a:gd name="T71" fmla="*/ 2147483646 h 116"/>
                  <a:gd name="T72" fmla="*/ 2147483646 w 95"/>
                  <a:gd name="T73" fmla="*/ 2147483646 h 1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5" h="116">
                    <a:moveTo>
                      <a:pt x="47" y="79"/>
                    </a:moveTo>
                    <a:lnTo>
                      <a:pt x="47" y="79"/>
                    </a:lnTo>
                    <a:cubicBezTo>
                      <a:pt x="27" y="79"/>
                      <a:pt x="12" y="69"/>
                      <a:pt x="12" y="60"/>
                    </a:cubicBezTo>
                    <a:lnTo>
                      <a:pt x="12" y="55"/>
                    </a:lnTo>
                    <a:cubicBezTo>
                      <a:pt x="21" y="61"/>
                      <a:pt x="33" y="65"/>
                      <a:pt x="47" y="65"/>
                    </a:cubicBezTo>
                    <a:cubicBezTo>
                      <a:pt x="62" y="65"/>
                      <a:pt x="74" y="61"/>
                      <a:pt x="83" y="55"/>
                    </a:cubicBezTo>
                    <a:lnTo>
                      <a:pt x="83" y="60"/>
                    </a:lnTo>
                    <a:cubicBezTo>
                      <a:pt x="83" y="69"/>
                      <a:pt x="68" y="79"/>
                      <a:pt x="47" y="79"/>
                    </a:cubicBezTo>
                    <a:close/>
                    <a:moveTo>
                      <a:pt x="83" y="85"/>
                    </a:moveTo>
                    <a:lnTo>
                      <a:pt x="83" y="85"/>
                    </a:lnTo>
                    <a:cubicBezTo>
                      <a:pt x="83" y="94"/>
                      <a:pt x="68" y="104"/>
                      <a:pt x="47" y="104"/>
                    </a:cubicBezTo>
                    <a:cubicBezTo>
                      <a:pt x="27" y="104"/>
                      <a:pt x="12" y="94"/>
                      <a:pt x="12" y="85"/>
                    </a:cubicBezTo>
                    <a:lnTo>
                      <a:pt x="12" y="81"/>
                    </a:lnTo>
                    <a:cubicBezTo>
                      <a:pt x="21" y="87"/>
                      <a:pt x="33" y="91"/>
                      <a:pt x="47" y="91"/>
                    </a:cubicBezTo>
                    <a:cubicBezTo>
                      <a:pt x="62" y="91"/>
                      <a:pt x="74" y="87"/>
                      <a:pt x="83" y="81"/>
                    </a:cubicBezTo>
                    <a:lnTo>
                      <a:pt x="83" y="85"/>
                    </a:lnTo>
                    <a:close/>
                    <a:moveTo>
                      <a:pt x="47" y="15"/>
                    </a:moveTo>
                    <a:lnTo>
                      <a:pt x="47" y="15"/>
                    </a:lnTo>
                    <a:cubicBezTo>
                      <a:pt x="68" y="15"/>
                      <a:pt x="83" y="25"/>
                      <a:pt x="83" y="34"/>
                    </a:cubicBezTo>
                    <a:cubicBezTo>
                      <a:pt x="83" y="43"/>
                      <a:pt x="68" y="53"/>
                      <a:pt x="47" y="53"/>
                    </a:cubicBezTo>
                    <a:cubicBezTo>
                      <a:pt x="27" y="53"/>
                      <a:pt x="12" y="43"/>
                      <a:pt x="12" y="34"/>
                    </a:cubicBezTo>
                    <a:cubicBezTo>
                      <a:pt x="12" y="25"/>
                      <a:pt x="27" y="15"/>
                      <a:pt x="47" y="15"/>
                    </a:cubicBezTo>
                    <a:close/>
                    <a:moveTo>
                      <a:pt x="53" y="4"/>
                    </a:moveTo>
                    <a:lnTo>
                      <a:pt x="53" y="4"/>
                    </a:lnTo>
                    <a:lnTo>
                      <a:pt x="53" y="0"/>
                    </a:lnTo>
                    <a:lnTo>
                      <a:pt x="41" y="0"/>
                    </a:lnTo>
                    <a:lnTo>
                      <a:pt x="41" y="4"/>
                    </a:lnTo>
                    <a:cubicBezTo>
                      <a:pt x="18" y="5"/>
                      <a:pt x="0" y="18"/>
                      <a:pt x="0" y="34"/>
                    </a:cubicBezTo>
                    <a:cubicBezTo>
                      <a:pt x="0" y="34"/>
                      <a:pt x="0" y="35"/>
                      <a:pt x="0" y="35"/>
                    </a:cubicBezTo>
                    <a:cubicBezTo>
                      <a:pt x="0" y="35"/>
                      <a:pt x="0" y="35"/>
                      <a:pt x="0" y="36"/>
                    </a:cubicBezTo>
                    <a:lnTo>
                      <a:pt x="0" y="85"/>
                    </a:lnTo>
                    <a:cubicBezTo>
                      <a:pt x="0" y="102"/>
                      <a:pt x="21" y="116"/>
                      <a:pt x="47" y="116"/>
                    </a:cubicBezTo>
                    <a:cubicBezTo>
                      <a:pt x="74" y="116"/>
                      <a:pt x="95" y="102"/>
                      <a:pt x="95" y="85"/>
                    </a:cubicBezTo>
                    <a:lnTo>
                      <a:pt x="95" y="36"/>
                    </a:lnTo>
                    <a:lnTo>
                      <a:pt x="94" y="36"/>
                    </a:lnTo>
                    <a:cubicBezTo>
                      <a:pt x="95" y="35"/>
                      <a:pt x="95" y="35"/>
                      <a:pt x="95" y="34"/>
                    </a:cubicBezTo>
                    <a:cubicBezTo>
                      <a:pt x="95" y="18"/>
                      <a:pt x="77" y="5"/>
                      <a:pt x="53" y="4"/>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92" name="Freeform 175"/>
              <p:cNvSpPr>
                <a:spLocks noEditPoints="1"/>
              </p:cNvSpPr>
              <p:nvPr/>
            </p:nvSpPr>
            <p:spPr bwMode="auto">
              <a:xfrm>
                <a:off x="1811338" y="3194050"/>
                <a:ext cx="80962" cy="98425"/>
              </a:xfrm>
              <a:custGeom>
                <a:avLst/>
                <a:gdLst>
                  <a:gd name="T0" fmla="*/ 2147483646 w 94"/>
                  <a:gd name="T1" fmla="*/ 2147483646 h 115"/>
                  <a:gd name="T2" fmla="*/ 2147483646 w 94"/>
                  <a:gd name="T3" fmla="*/ 2147483646 h 115"/>
                  <a:gd name="T4" fmla="*/ 2147483646 w 94"/>
                  <a:gd name="T5" fmla="*/ 2147483646 h 115"/>
                  <a:gd name="T6" fmla="*/ 2147483646 w 94"/>
                  <a:gd name="T7" fmla="*/ 2147483646 h 115"/>
                  <a:gd name="T8" fmla="*/ 2147483646 w 94"/>
                  <a:gd name="T9" fmla="*/ 2147483646 h 115"/>
                  <a:gd name="T10" fmla="*/ 2147483646 w 94"/>
                  <a:gd name="T11" fmla="*/ 2147483646 h 115"/>
                  <a:gd name="T12" fmla="*/ 2147483646 w 94"/>
                  <a:gd name="T13" fmla="*/ 2147483646 h 115"/>
                  <a:gd name="T14" fmla="*/ 2147483646 w 94"/>
                  <a:gd name="T15" fmla="*/ 2147483646 h 115"/>
                  <a:gd name="T16" fmla="*/ 2147483646 w 94"/>
                  <a:gd name="T17" fmla="*/ 2147483646 h 115"/>
                  <a:gd name="T18" fmla="*/ 2147483646 w 94"/>
                  <a:gd name="T19" fmla="*/ 2147483646 h 115"/>
                  <a:gd name="T20" fmla="*/ 2147483646 w 94"/>
                  <a:gd name="T21" fmla="*/ 2147483646 h 115"/>
                  <a:gd name="T22" fmla="*/ 2147483646 w 94"/>
                  <a:gd name="T23" fmla="*/ 2147483646 h 115"/>
                  <a:gd name="T24" fmla="*/ 2147483646 w 94"/>
                  <a:gd name="T25" fmla="*/ 2147483646 h 115"/>
                  <a:gd name="T26" fmla="*/ 2147483646 w 94"/>
                  <a:gd name="T27" fmla="*/ 2147483646 h 115"/>
                  <a:gd name="T28" fmla="*/ 2147483646 w 94"/>
                  <a:gd name="T29" fmla="*/ 2147483646 h 115"/>
                  <a:gd name="T30" fmla="*/ 2147483646 w 94"/>
                  <a:gd name="T31" fmla="*/ 2147483646 h 115"/>
                  <a:gd name="T32" fmla="*/ 2147483646 w 94"/>
                  <a:gd name="T33" fmla="*/ 2147483646 h 115"/>
                  <a:gd name="T34" fmla="*/ 2147483646 w 94"/>
                  <a:gd name="T35" fmla="*/ 2147483646 h 115"/>
                  <a:gd name="T36" fmla="*/ 2147483646 w 94"/>
                  <a:gd name="T37" fmla="*/ 2147483646 h 115"/>
                  <a:gd name="T38" fmla="*/ 2147483646 w 94"/>
                  <a:gd name="T39" fmla="*/ 2147483646 h 115"/>
                  <a:gd name="T40" fmla="*/ 2147483646 w 94"/>
                  <a:gd name="T41" fmla="*/ 2147483646 h 115"/>
                  <a:gd name="T42" fmla="*/ 2147483646 w 94"/>
                  <a:gd name="T43" fmla="*/ 2147483646 h 115"/>
                  <a:gd name="T44" fmla="*/ 2147483646 w 94"/>
                  <a:gd name="T45" fmla="*/ 1881092609 h 115"/>
                  <a:gd name="T46" fmla="*/ 2147483646 w 94"/>
                  <a:gd name="T47" fmla="*/ 1881092609 h 115"/>
                  <a:gd name="T48" fmla="*/ 2147483646 w 94"/>
                  <a:gd name="T49" fmla="*/ 0 h 115"/>
                  <a:gd name="T50" fmla="*/ 2147483646 w 94"/>
                  <a:gd name="T51" fmla="*/ 0 h 115"/>
                  <a:gd name="T52" fmla="*/ 2147483646 w 94"/>
                  <a:gd name="T53" fmla="*/ 1881092609 h 115"/>
                  <a:gd name="T54" fmla="*/ 0 w 94"/>
                  <a:gd name="T55" fmla="*/ 2147483646 h 115"/>
                  <a:gd name="T56" fmla="*/ 0 w 94"/>
                  <a:gd name="T57" fmla="*/ 2147483646 h 115"/>
                  <a:gd name="T58" fmla="*/ 0 w 94"/>
                  <a:gd name="T59" fmla="*/ 2147483646 h 115"/>
                  <a:gd name="T60" fmla="*/ 0 w 94"/>
                  <a:gd name="T61" fmla="*/ 2147483646 h 115"/>
                  <a:gd name="T62" fmla="*/ 2147483646 w 94"/>
                  <a:gd name="T63" fmla="*/ 2147483646 h 115"/>
                  <a:gd name="T64" fmla="*/ 2147483646 w 94"/>
                  <a:gd name="T65" fmla="*/ 2147483646 h 115"/>
                  <a:gd name="T66" fmla="*/ 2147483646 w 94"/>
                  <a:gd name="T67" fmla="*/ 2147483646 h 115"/>
                  <a:gd name="T68" fmla="*/ 2147483646 w 94"/>
                  <a:gd name="T69" fmla="*/ 2147483646 h 115"/>
                  <a:gd name="T70" fmla="*/ 2147483646 w 94"/>
                  <a:gd name="T71" fmla="*/ 2147483646 h 115"/>
                  <a:gd name="T72" fmla="*/ 2147483646 w 94"/>
                  <a:gd name="T73" fmla="*/ 1881092609 h 1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115">
                    <a:moveTo>
                      <a:pt x="47" y="78"/>
                    </a:moveTo>
                    <a:lnTo>
                      <a:pt x="47" y="78"/>
                    </a:lnTo>
                    <a:cubicBezTo>
                      <a:pt x="26" y="78"/>
                      <a:pt x="12" y="68"/>
                      <a:pt x="12" y="59"/>
                    </a:cubicBezTo>
                    <a:lnTo>
                      <a:pt x="12" y="54"/>
                    </a:lnTo>
                    <a:cubicBezTo>
                      <a:pt x="20" y="60"/>
                      <a:pt x="33" y="64"/>
                      <a:pt x="47" y="64"/>
                    </a:cubicBezTo>
                    <a:cubicBezTo>
                      <a:pt x="61" y="64"/>
                      <a:pt x="73" y="60"/>
                      <a:pt x="82" y="54"/>
                    </a:cubicBezTo>
                    <a:lnTo>
                      <a:pt x="82" y="59"/>
                    </a:lnTo>
                    <a:cubicBezTo>
                      <a:pt x="82" y="68"/>
                      <a:pt x="68" y="78"/>
                      <a:pt x="47" y="78"/>
                    </a:cubicBezTo>
                    <a:close/>
                    <a:moveTo>
                      <a:pt x="82" y="84"/>
                    </a:moveTo>
                    <a:lnTo>
                      <a:pt x="82" y="84"/>
                    </a:lnTo>
                    <a:cubicBezTo>
                      <a:pt x="82" y="93"/>
                      <a:pt x="68" y="103"/>
                      <a:pt x="47" y="103"/>
                    </a:cubicBezTo>
                    <a:cubicBezTo>
                      <a:pt x="26" y="103"/>
                      <a:pt x="12" y="93"/>
                      <a:pt x="12" y="84"/>
                    </a:cubicBezTo>
                    <a:lnTo>
                      <a:pt x="12" y="80"/>
                    </a:lnTo>
                    <a:cubicBezTo>
                      <a:pt x="20" y="86"/>
                      <a:pt x="33" y="90"/>
                      <a:pt x="47" y="90"/>
                    </a:cubicBezTo>
                    <a:cubicBezTo>
                      <a:pt x="61" y="90"/>
                      <a:pt x="73" y="86"/>
                      <a:pt x="82" y="80"/>
                    </a:cubicBezTo>
                    <a:lnTo>
                      <a:pt x="82" y="84"/>
                    </a:lnTo>
                    <a:close/>
                    <a:moveTo>
                      <a:pt x="47" y="14"/>
                    </a:moveTo>
                    <a:lnTo>
                      <a:pt x="47" y="14"/>
                    </a:lnTo>
                    <a:cubicBezTo>
                      <a:pt x="68" y="14"/>
                      <a:pt x="82" y="24"/>
                      <a:pt x="82" y="33"/>
                    </a:cubicBezTo>
                    <a:cubicBezTo>
                      <a:pt x="82" y="42"/>
                      <a:pt x="68" y="52"/>
                      <a:pt x="47" y="52"/>
                    </a:cubicBezTo>
                    <a:cubicBezTo>
                      <a:pt x="26" y="52"/>
                      <a:pt x="12" y="42"/>
                      <a:pt x="12" y="33"/>
                    </a:cubicBezTo>
                    <a:cubicBezTo>
                      <a:pt x="12" y="24"/>
                      <a:pt x="26" y="14"/>
                      <a:pt x="47" y="14"/>
                    </a:cubicBezTo>
                    <a:close/>
                    <a:moveTo>
                      <a:pt x="53" y="3"/>
                    </a:moveTo>
                    <a:lnTo>
                      <a:pt x="53" y="3"/>
                    </a:lnTo>
                    <a:lnTo>
                      <a:pt x="53" y="0"/>
                    </a:lnTo>
                    <a:lnTo>
                      <a:pt x="41" y="0"/>
                    </a:lnTo>
                    <a:lnTo>
                      <a:pt x="41" y="3"/>
                    </a:lnTo>
                    <a:cubicBezTo>
                      <a:pt x="17" y="4"/>
                      <a:pt x="0" y="17"/>
                      <a:pt x="0" y="33"/>
                    </a:cubicBezTo>
                    <a:cubicBezTo>
                      <a:pt x="0" y="33"/>
                      <a:pt x="0" y="34"/>
                      <a:pt x="0" y="34"/>
                    </a:cubicBezTo>
                    <a:cubicBezTo>
                      <a:pt x="0" y="34"/>
                      <a:pt x="0" y="34"/>
                      <a:pt x="0" y="35"/>
                    </a:cubicBezTo>
                    <a:lnTo>
                      <a:pt x="0" y="84"/>
                    </a:lnTo>
                    <a:cubicBezTo>
                      <a:pt x="0" y="101"/>
                      <a:pt x="20" y="115"/>
                      <a:pt x="47" y="115"/>
                    </a:cubicBezTo>
                    <a:cubicBezTo>
                      <a:pt x="73" y="115"/>
                      <a:pt x="94" y="101"/>
                      <a:pt x="94" y="84"/>
                    </a:cubicBezTo>
                    <a:lnTo>
                      <a:pt x="94" y="35"/>
                    </a:lnTo>
                    <a:cubicBezTo>
                      <a:pt x="94" y="34"/>
                      <a:pt x="94" y="34"/>
                      <a:pt x="94" y="33"/>
                    </a:cubicBezTo>
                    <a:cubicBezTo>
                      <a:pt x="94" y="17"/>
                      <a:pt x="76" y="4"/>
                      <a:pt x="53" y="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93" name="Freeform 176"/>
              <p:cNvSpPr>
                <a:spLocks/>
              </p:cNvSpPr>
              <p:nvPr/>
            </p:nvSpPr>
            <p:spPr bwMode="auto">
              <a:xfrm>
                <a:off x="1489075" y="3165475"/>
                <a:ext cx="9525" cy="9525"/>
              </a:xfrm>
              <a:custGeom>
                <a:avLst/>
                <a:gdLst>
                  <a:gd name="T0" fmla="*/ 2147483646 w 12"/>
                  <a:gd name="T1" fmla="*/ 0 h 12"/>
                  <a:gd name="T2" fmla="*/ 2147483646 w 12"/>
                  <a:gd name="T3" fmla="*/ 0 h 12"/>
                  <a:gd name="T4" fmla="*/ 0 w 12"/>
                  <a:gd name="T5" fmla="*/ 0 h 12"/>
                  <a:gd name="T6" fmla="*/ 0 w 12"/>
                  <a:gd name="T7" fmla="*/ 2147483646 h 12"/>
                  <a:gd name="T8" fmla="*/ 2147483646 w 12"/>
                  <a:gd name="T9" fmla="*/ 2147483646 h 12"/>
                  <a:gd name="T10" fmla="*/ 2147483646 w 12"/>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12" y="0"/>
                    </a:moveTo>
                    <a:lnTo>
                      <a:pt x="12" y="0"/>
                    </a:lnTo>
                    <a:lnTo>
                      <a:pt x="0" y="0"/>
                    </a:lnTo>
                    <a:lnTo>
                      <a:pt x="0" y="12"/>
                    </a:lnTo>
                    <a:lnTo>
                      <a:pt x="12" y="12"/>
                    </a:lnTo>
                    <a:lnTo>
                      <a:pt x="12"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94" name="Freeform 177"/>
              <p:cNvSpPr>
                <a:spLocks/>
              </p:cNvSpPr>
              <p:nvPr/>
            </p:nvSpPr>
            <p:spPr bwMode="auto">
              <a:xfrm>
                <a:off x="1489075" y="3181350"/>
                <a:ext cx="9525" cy="11113"/>
              </a:xfrm>
              <a:custGeom>
                <a:avLst/>
                <a:gdLst>
                  <a:gd name="T0" fmla="*/ 0 w 12"/>
                  <a:gd name="T1" fmla="*/ 2147483646 h 12"/>
                  <a:gd name="T2" fmla="*/ 0 w 12"/>
                  <a:gd name="T3" fmla="*/ 2147483646 h 12"/>
                  <a:gd name="T4" fmla="*/ 2147483646 w 12"/>
                  <a:gd name="T5" fmla="*/ 2147483646 h 12"/>
                  <a:gd name="T6" fmla="*/ 2147483646 w 12"/>
                  <a:gd name="T7" fmla="*/ 0 h 12"/>
                  <a:gd name="T8" fmla="*/ 0 w 12"/>
                  <a:gd name="T9" fmla="*/ 0 h 12"/>
                  <a:gd name="T10" fmla="*/ 0 w 12"/>
                  <a:gd name="T11" fmla="*/ 2147483646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0" y="12"/>
                    </a:moveTo>
                    <a:lnTo>
                      <a:pt x="0" y="12"/>
                    </a:lnTo>
                    <a:lnTo>
                      <a:pt x="12" y="12"/>
                    </a:lnTo>
                    <a:lnTo>
                      <a:pt x="12" y="0"/>
                    </a:lnTo>
                    <a:lnTo>
                      <a:pt x="0" y="0"/>
                    </a:lnTo>
                    <a:lnTo>
                      <a:pt x="0" y="1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95" name="Freeform 178"/>
              <p:cNvSpPr>
                <a:spLocks/>
              </p:cNvSpPr>
              <p:nvPr/>
            </p:nvSpPr>
            <p:spPr bwMode="auto">
              <a:xfrm>
                <a:off x="1606550" y="3155950"/>
                <a:ext cx="11112" cy="11113"/>
              </a:xfrm>
              <a:custGeom>
                <a:avLst/>
                <a:gdLst>
                  <a:gd name="T0" fmla="*/ 2147483646 w 12"/>
                  <a:gd name="T1" fmla="*/ 0 h 12"/>
                  <a:gd name="T2" fmla="*/ 2147483646 w 12"/>
                  <a:gd name="T3" fmla="*/ 0 h 12"/>
                  <a:gd name="T4" fmla="*/ 0 w 12"/>
                  <a:gd name="T5" fmla="*/ 0 h 12"/>
                  <a:gd name="T6" fmla="*/ 0 w 12"/>
                  <a:gd name="T7" fmla="*/ 2147483646 h 12"/>
                  <a:gd name="T8" fmla="*/ 2147483646 w 12"/>
                  <a:gd name="T9" fmla="*/ 2147483646 h 12"/>
                  <a:gd name="T10" fmla="*/ 2147483646 w 12"/>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12" y="0"/>
                    </a:moveTo>
                    <a:lnTo>
                      <a:pt x="12" y="0"/>
                    </a:lnTo>
                    <a:lnTo>
                      <a:pt x="0" y="0"/>
                    </a:lnTo>
                    <a:lnTo>
                      <a:pt x="0" y="12"/>
                    </a:lnTo>
                    <a:lnTo>
                      <a:pt x="12" y="12"/>
                    </a:lnTo>
                    <a:lnTo>
                      <a:pt x="12"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96" name="Freeform 179"/>
              <p:cNvSpPr>
                <a:spLocks/>
              </p:cNvSpPr>
              <p:nvPr/>
            </p:nvSpPr>
            <p:spPr bwMode="auto">
              <a:xfrm>
                <a:off x="1606550" y="3173413"/>
                <a:ext cx="11112" cy="11113"/>
              </a:xfrm>
              <a:custGeom>
                <a:avLst/>
                <a:gdLst>
                  <a:gd name="T0" fmla="*/ 0 w 12"/>
                  <a:gd name="T1" fmla="*/ 2147483646 h 13"/>
                  <a:gd name="T2" fmla="*/ 0 w 12"/>
                  <a:gd name="T3" fmla="*/ 2147483646 h 13"/>
                  <a:gd name="T4" fmla="*/ 2147483646 w 12"/>
                  <a:gd name="T5" fmla="*/ 2147483646 h 13"/>
                  <a:gd name="T6" fmla="*/ 2147483646 w 12"/>
                  <a:gd name="T7" fmla="*/ 0 h 13"/>
                  <a:gd name="T8" fmla="*/ 0 w 12"/>
                  <a:gd name="T9" fmla="*/ 0 h 13"/>
                  <a:gd name="T10" fmla="*/ 0 w 12"/>
                  <a:gd name="T11" fmla="*/ 2147483646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
                    <a:moveTo>
                      <a:pt x="0" y="13"/>
                    </a:moveTo>
                    <a:lnTo>
                      <a:pt x="0" y="13"/>
                    </a:lnTo>
                    <a:lnTo>
                      <a:pt x="12" y="13"/>
                    </a:lnTo>
                    <a:lnTo>
                      <a:pt x="12" y="0"/>
                    </a:lnTo>
                    <a:lnTo>
                      <a:pt x="0" y="0"/>
                    </a:lnTo>
                    <a:lnTo>
                      <a:pt x="0" y="13"/>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97" name="Freeform 180"/>
              <p:cNvSpPr>
                <a:spLocks/>
              </p:cNvSpPr>
              <p:nvPr/>
            </p:nvSpPr>
            <p:spPr bwMode="auto">
              <a:xfrm>
                <a:off x="1727200" y="3157538"/>
                <a:ext cx="9525" cy="11113"/>
              </a:xfrm>
              <a:custGeom>
                <a:avLst/>
                <a:gdLst>
                  <a:gd name="T0" fmla="*/ 2147483646 w 12"/>
                  <a:gd name="T1" fmla="*/ 0 h 12"/>
                  <a:gd name="T2" fmla="*/ 2147483646 w 12"/>
                  <a:gd name="T3" fmla="*/ 0 h 12"/>
                  <a:gd name="T4" fmla="*/ 0 w 12"/>
                  <a:gd name="T5" fmla="*/ 0 h 12"/>
                  <a:gd name="T6" fmla="*/ 0 w 12"/>
                  <a:gd name="T7" fmla="*/ 2147483646 h 12"/>
                  <a:gd name="T8" fmla="*/ 2147483646 w 12"/>
                  <a:gd name="T9" fmla="*/ 2147483646 h 12"/>
                  <a:gd name="T10" fmla="*/ 2147483646 w 12"/>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12" y="0"/>
                    </a:moveTo>
                    <a:lnTo>
                      <a:pt x="12" y="0"/>
                    </a:lnTo>
                    <a:lnTo>
                      <a:pt x="0" y="0"/>
                    </a:lnTo>
                    <a:lnTo>
                      <a:pt x="0" y="12"/>
                    </a:lnTo>
                    <a:lnTo>
                      <a:pt x="12" y="12"/>
                    </a:lnTo>
                    <a:lnTo>
                      <a:pt x="12"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98" name="Freeform 181"/>
              <p:cNvSpPr>
                <a:spLocks/>
              </p:cNvSpPr>
              <p:nvPr/>
            </p:nvSpPr>
            <p:spPr bwMode="auto">
              <a:xfrm>
                <a:off x="1727200" y="3175000"/>
                <a:ext cx="9525" cy="11113"/>
              </a:xfrm>
              <a:custGeom>
                <a:avLst/>
                <a:gdLst>
                  <a:gd name="T0" fmla="*/ 0 w 12"/>
                  <a:gd name="T1" fmla="*/ 2147483646 h 13"/>
                  <a:gd name="T2" fmla="*/ 0 w 12"/>
                  <a:gd name="T3" fmla="*/ 2147483646 h 13"/>
                  <a:gd name="T4" fmla="*/ 2147483646 w 12"/>
                  <a:gd name="T5" fmla="*/ 2147483646 h 13"/>
                  <a:gd name="T6" fmla="*/ 2147483646 w 12"/>
                  <a:gd name="T7" fmla="*/ 0 h 13"/>
                  <a:gd name="T8" fmla="*/ 0 w 12"/>
                  <a:gd name="T9" fmla="*/ 0 h 13"/>
                  <a:gd name="T10" fmla="*/ 0 w 12"/>
                  <a:gd name="T11" fmla="*/ 2147483646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
                    <a:moveTo>
                      <a:pt x="0" y="13"/>
                    </a:moveTo>
                    <a:lnTo>
                      <a:pt x="0" y="13"/>
                    </a:lnTo>
                    <a:lnTo>
                      <a:pt x="12" y="13"/>
                    </a:lnTo>
                    <a:lnTo>
                      <a:pt x="12" y="0"/>
                    </a:lnTo>
                    <a:lnTo>
                      <a:pt x="0" y="0"/>
                    </a:lnTo>
                    <a:lnTo>
                      <a:pt x="0" y="13"/>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199" name="Freeform 182"/>
              <p:cNvSpPr>
                <a:spLocks/>
              </p:cNvSpPr>
              <p:nvPr/>
            </p:nvSpPr>
            <p:spPr bwMode="auto">
              <a:xfrm>
                <a:off x="1846263" y="3176588"/>
                <a:ext cx="11112" cy="11113"/>
              </a:xfrm>
              <a:custGeom>
                <a:avLst/>
                <a:gdLst>
                  <a:gd name="T0" fmla="*/ 0 w 12"/>
                  <a:gd name="T1" fmla="*/ 2147483646 h 13"/>
                  <a:gd name="T2" fmla="*/ 0 w 12"/>
                  <a:gd name="T3" fmla="*/ 2147483646 h 13"/>
                  <a:gd name="T4" fmla="*/ 2147483646 w 12"/>
                  <a:gd name="T5" fmla="*/ 2147483646 h 13"/>
                  <a:gd name="T6" fmla="*/ 2147483646 w 12"/>
                  <a:gd name="T7" fmla="*/ 0 h 13"/>
                  <a:gd name="T8" fmla="*/ 0 w 12"/>
                  <a:gd name="T9" fmla="*/ 0 h 13"/>
                  <a:gd name="T10" fmla="*/ 0 w 12"/>
                  <a:gd name="T11" fmla="*/ 2147483646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
                    <a:moveTo>
                      <a:pt x="0" y="13"/>
                    </a:moveTo>
                    <a:lnTo>
                      <a:pt x="0" y="13"/>
                    </a:lnTo>
                    <a:lnTo>
                      <a:pt x="12" y="13"/>
                    </a:lnTo>
                    <a:lnTo>
                      <a:pt x="12" y="0"/>
                    </a:lnTo>
                    <a:lnTo>
                      <a:pt x="0" y="0"/>
                    </a:lnTo>
                    <a:lnTo>
                      <a:pt x="0" y="13"/>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200" name="Freeform 183"/>
              <p:cNvSpPr>
                <a:spLocks/>
              </p:cNvSpPr>
              <p:nvPr/>
            </p:nvSpPr>
            <p:spPr bwMode="auto">
              <a:xfrm>
                <a:off x="1846263" y="3159125"/>
                <a:ext cx="11112" cy="9525"/>
              </a:xfrm>
              <a:custGeom>
                <a:avLst/>
                <a:gdLst>
                  <a:gd name="T0" fmla="*/ 2147483646 w 12"/>
                  <a:gd name="T1" fmla="*/ 0 h 12"/>
                  <a:gd name="T2" fmla="*/ 2147483646 w 12"/>
                  <a:gd name="T3" fmla="*/ 0 h 12"/>
                  <a:gd name="T4" fmla="*/ 0 w 12"/>
                  <a:gd name="T5" fmla="*/ 0 h 12"/>
                  <a:gd name="T6" fmla="*/ 0 w 12"/>
                  <a:gd name="T7" fmla="*/ 2147483646 h 12"/>
                  <a:gd name="T8" fmla="*/ 2147483646 w 12"/>
                  <a:gd name="T9" fmla="*/ 2147483646 h 12"/>
                  <a:gd name="T10" fmla="*/ 2147483646 w 12"/>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12" y="0"/>
                    </a:moveTo>
                    <a:lnTo>
                      <a:pt x="12" y="0"/>
                    </a:lnTo>
                    <a:lnTo>
                      <a:pt x="0" y="0"/>
                    </a:lnTo>
                    <a:lnTo>
                      <a:pt x="0" y="12"/>
                    </a:lnTo>
                    <a:lnTo>
                      <a:pt x="12" y="12"/>
                    </a:lnTo>
                    <a:lnTo>
                      <a:pt x="12" y="0"/>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sp>
            <p:nvSpPr>
              <p:cNvPr id="201" name="Freeform 184"/>
              <p:cNvSpPr>
                <a:spLocks noEditPoints="1"/>
              </p:cNvSpPr>
              <p:nvPr/>
            </p:nvSpPr>
            <p:spPr bwMode="auto">
              <a:xfrm>
                <a:off x="1633538" y="2932113"/>
                <a:ext cx="200025" cy="106363"/>
              </a:xfrm>
              <a:custGeom>
                <a:avLst/>
                <a:gdLst>
                  <a:gd name="T0" fmla="*/ 2147483646 w 236"/>
                  <a:gd name="T1" fmla="*/ 2147483646 h 123"/>
                  <a:gd name="T2" fmla="*/ 2147483646 w 236"/>
                  <a:gd name="T3" fmla="*/ 2147483646 h 123"/>
                  <a:gd name="T4" fmla="*/ 2147483646 w 236"/>
                  <a:gd name="T5" fmla="*/ 2147483646 h 123"/>
                  <a:gd name="T6" fmla="*/ 2147483646 w 236"/>
                  <a:gd name="T7" fmla="*/ 2147483646 h 123"/>
                  <a:gd name="T8" fmla="*/ 2147483646 w 236"/>
                  <a:gd name="T9" fmla="*/ 2147483646 h 123"/>
                  <a:gd name="T10" fmla="*/ 2147483646 w 236"/>
                  <a:gd name="T11" fmla="*/ 2147483646 h 123"/>
                  <a:gd name="T12" fmla="*/ 2147483646 w 236"/>
                  <a:gd name="T13" fmla="*/ 2147483646 h 123"/>
                  <a:gd name="T14" fmla="*/ 2147483646 w 236"/>
                  <a:gd name="T15" fmla="*/ 2147483646 h 123"/>
                  <a:gd name="T16" fmla="*/ 2147483646 w 236"/>
                  <a:gd name="T17" fmla="*/ 2147483646 h 123"/>
                  <a:gd name="T18" fmla="*/ 2147483646 w 236"/>
                  <a:gd name="T19" fmla="*/ 2147483646 h 123"/>
                  <a:gd name="T20" fmla="*/ 2147483646 w 236"/>
                  <a:gd name="T21" fmla="*/ 2147483646 h 123"/>
                  <a:gd name="T22" fmla="*/ 2147483646 w 236"/>
                  <a:gd name="T23" fmla="*/ 2147483646 h 123"/>
                  <a:gd name="T24" fmla="*/ 2147483646 w 236"/>
                  <a:gd name="T25" fmla="*/ 2147483646 h 123"/>
                  <a:gd name="T26" fmla="*/ 2147483646 w 236"/>
                  <a:gd name="T27" fmla="*/ 2147483646 h 123"/>
                  <a:gd name="T28" fmla="*/ 2147483646 w 236"/>
                  <a:gd name="T29" fmla="*/ 2147483646 h 123"/>
                  <a:gd name="T30" fmla="*/ 2147483646 w 236"/>
                  <a:gd name="T31" fmla="*/ 2147483646 h 123"/>
                  <a:gd name="T32" fmla="*/ 2147483646 w 236"/>
                  <a:gd name="T33" fmla="*/ 2147483646 h 123"/>
                  <a:gd name="T34" fmla="*/ 2147483646 w 236"/>
                  <a:gd name="T35" fmla="*/ 2147483646 h 123"/>
                  <a:gd name="T36" fmla="*/ 2147483646 w 236"/>
                  <a:gd name="T37" fmla="*/ 2147483646 h 123"/>
                  <a:gd name="T38" fmla="*/ 2147483646 w 236"/>
                  <a:gd name="T39" fmla="*/ 2147483646 h 123"/>
                  <a:gd name="T40" fmla="*/ 2147483646 w 236"/>
                  <a:gd name="T41" fmla="*/ 2147483646 h 123"/>
                  <a:gd name="T42" fmla="*/ 2147483646 w 236"/>
                  <a:gd name="T43" fmla="*/ 2147483646 h 123"/>
                  <a:gd name="T44" fmla="*/ 2147483646 w 236"/>
                  <a:gd name="T45" fmla="*/ 2147483646 h 123"/>
                  <a:gd name="T46" fmla="*/ 2147483646 w 236"/>
                  <a:gd name="T47" fmla="*/ 2147483646 h 123"/>
                  <a:gd name="T48" fmla="*/ 2147483646 w 236"/>
                  <a:gd name="T49" fmla="*/ 0 h 123"/>
                  <a:gd name="T50" fmla="*/ 2147483646 w 236"/>
                  <a:gd name="T51" fmla="*/ 2147483646 h 123"/>
                  <a:gd name="T52" fmla="*/ 2147483646 w 236"/>
                  <a:gd name="T53" fmla="*/ 2147483646 h 123"/>
                  <a:gd name="T54" fmla="*/ 2147483646 w 236"/>
                  <a:gd name="T55" fmla="*/ 2147483646 h 123"/>
                  <a:gd name="T56" fmla="*/ 2147483646 w 236"/>
                  <a:gd name="T57" fmla="*/ 2147483646 h 123"/>
                  <a:gd name="T58" fmla="*/ 2147483646 w 236"/>
                  <a:gd name="T59" fmla="*/ 2147483646 h 123"/>
                  <a:gd name="T60" fmla="*/ 2147483646 w 236"/>
                  <a:gd name="T61" fmla="*/ 2147483646 h 123"/>
                  <a:gd name="T62" fmla="*/ 2147483646 w 236"/>
                  <a:gd name="T63" fmla="*/ 2147483646 h 123"/>
                  <a:gd name="T64" fmla="*/ 2147483646 w 236"/>
                  <a:gd name="T65" fmla="*/ 2147483646 h 123"/>
                  <a:gd name="T66" fmla="*/ 2147483646 w 236"/>
                  <a:gd name="T67" fmla="*/ 2147483646 h 123"/>
                  <a:gd name="T68" fmla="*/ 2147483646 w 236"/>
                  <a:gd name="T69" fmla="*/ 2147483646 h 1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6" h="123">
                    <a:moveTo>
                      <a:pt x="139" y="103"/>
                    </a:moveTo>
                    <a:lnTo>
                      <a:pt x="139" y="103"/>
                    </a:lnTo>
                    <a:lnTo>
                      <a:pt x="132" y="103"/>
                    </a:lnTo>
                    <a:lnTo>
                      <a:pt x="112" y="80"/>
                    </a:lnTo>
                    <a:lnTo>
                      <a:pt x="115" y="73"/>
                    </a:lnTo>
                    <a:lnTo>
                      <a:pt x="109" y="63"/>
                    </a:lnTo>
                    <a:lnTo>
                      <a:pt x="99" y="63"/>
                    </a:lnTo>
                    <a:lnTo>
                      <a:pt x="65" y="17"/>
                    </a:lnTo>
                    <a:lnTo>
                      <a:pt x="65" y="16"/>
                    </a:lnTo>
                    <a:lnTo>
                      <a:pt x="157" y="62"/>
                    </a:lnTo>
                    <a:lnTo>
                      <a:pt x="139" y="103"/>
                    </a:lnTo>
                    <a:close/>
                    <a:moveTo>
                      <a:pt x="20" y="89"/>
                    </a:moveTo>
                    <a:lnTo>
                      <a:pt x="20" y="89"/>
                    </a:lnTo>
                    <a:lnTo>
                      <a:pt x="19" y="87"/>
                    </a:lnTo>
                    <a:lnTo>
                      <a:pt x="54" y="20"/>
                    </a:lnTo>
                    <a:lnTo>
                      <a:pt x="62" y="20"/>
                    </a:lnTo>
                    <a:lnTo>
                      <a:pt x="96" y="67"/>
                    </a:lnTo>
                    <a:lnTo>
                      <a:pt x="92" y="73"/>
                    </a:lnTo>
                    <a:lnTo>
                      <a:pt x="92" y="74"/>
                    </a:lnTo>
                    <a:lnTo>
                      <a:pt x="20" y="89"/>
                    </a:lnTo>
                    <a:close/>
                    <a:moveTo>
                      <a:pt x="167" y="39"/>
                    </a:moveTo>
                    <a:lnTo>
                      <a:pt x="167" y="39"/>
                    </a:lnTo>
                    <a:lnTo>
                      <a:pt x="159" y="58"/>
                    </a:lnTo>
                    <a:lnTo>
                      <a:pt x="70" y="14"/>
                    </a:lnTo>
                    <a:lnTo>
                      <a:pt x="162" y="30"/>
                    </a:lnTo>
                    <a:lnTo>
                      <a:pt x="167" y="39"/>
                    </a:lnTo>
                    <a:close/>
                    <a:moveTo>
                      <a:pt x="163" y="60"/>
                    </a:moveTo>
                    <a:lnTo>
                      <a:pt x="163" y="60"/>
                    </a:lnTo>
                    <a:lnTo>
                      <a:pt x="171" y="40"/>
                    </a:lnTo>
                    <a:lnTo>
                      <a:pt x="179" y="40"/>
                    </a:lnTo>
                    <a:lnTo>
                      <a:pt x="217" y="87"/>
                    </a:lnTo>
                    <a:lnTo>
                      <a:pt x="163" y="60"/>
                    </a:lnTo>
                    <a:close/>
                    <a:moveTo>
                      <a:pt x="215" y="91"/>
                    </a:moveTo>
                    <a:lnTo>
                      <a:pt x="215" y="91"/>
                    </a:lnTo>
                    <a:lnTo>
                      <a:pt x="213" y="93"/>
                    </a:lnTo>
                    <a:lnTo>
                      <a:pt x="219" y="103"/>
                    </a:lnTo>
                    <a:lnTo>
                      <a:pt x="231" y="103"/>
                    </a:lnTo>
                    <a:lnTo>
                      <a:pt x="236" y="93"/>
                    </a:lnTo>
                    <a:lnTo>
                      <a:pt x="231" y="83"/>
                    </a:lnTo>
                    <a:lnTo>
                      <a:pt x="219" y="83"/>
                    </a:lnTo>
                    <a:lnTo>
                      <a:pt x="181" y="36"/>
                    </a:lnTo>
                    <a:lnTo>
                      <a:pt x="185" y="30"/>
                    </a:lnTo>
                    <a:lnTo>
                      <a:pt x="179" y="20"/>
                    </a:lnTo>
                    <a:lnTo>
                      <a:pt x="168" y="20"/>
                    </a:lnTo>
                    <a:lnTo>
                      <a:pt x="164" y="26"/>
                    </a:lnTo>
                    <a:lnTo>
                      <a:pt x="69" y="10"/>
                    </a:lnTo>
                    <a:lnTo>
                      <a:pt x="63" y="0"/>
                    </a:lnTo>
                    <a:lnTo>
                      <a:pt x="52" y="0"/>
                    </a:lnTo>
                    <a:lnTo>
                      <a:pt x="46" y="10"/>
                    </a:lnTo>
                    <a:lnTo>
                      <a:pt x="51" y="18"/>
                    </a:lnTo>
                    <a:lnTo>
                      <a:pt x="17" y="83"/>
                    </a:lnTo>
                    <a:lnTo>
                      <a:pt x="6" y="83"/>
                    </a:lnTo>
                    <a:lnTo>
                      <a:pt x="0" y="93"/>
                    </a:lnTo>
                    <a:lnTo>
                      <a:pt x="6" y="103"/>
                    </a:lnTo>
                    <a:lnTo>
                      <a:pt x="17" y="103"/>
                    </a:lnTo>
                    <a:lnTo>
                      <a:pt x="23" y="93"/>
                    </a:lnTo>
                    <a:lnTo>
                      <a:pt x="94" y="77"/>
                    </a:lnTo>
                    <a:lnTo>
                      <a:pt x="98" y="83"/>
                    </a:lnTo>
                    <a:lnTo>
                      <a:pt x="109" y="83"/>
                    </a:lnTo>
                    <a:lnTo>
                      <a:pt x="129" y="107"/>
                    </a:lnTo>
                    <a:lnTo>
                      <a:pt x="126" y="113"/>
                    </a:lnTo>
                    <a:lnTo>
                      <a:pt x="132" y="123"/>
                    </a:lnTo>
                    <a:lnTo>
                      <a:pt x="143" y="123"/>
                    </a:lnTo>
                    <a:lnTo>
                      <a:pt x="149" y="113"/>
                    </a:lnTo>
                    <a:lnTo>
                      <a:pt x="144" y="104"/>
                    </a:lnTo>
                    <a:lnTo>
                      <a:pt x="161" y="64"/>
                    </a:lnTo>
                    <a:lnTo>
                      <a:pt x="215" y="91"/>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3201"/>
              </a:p>
            </p:txBody>
          </p:sp>
        </p:grpSp>
      </p:grpSp>
      <p:sp>
        <p:nvSpPr>
          <p:cNvPr id="4" name="文本框 3"/>
          <p:cNvSpPr txBox="1"/>
          <p:nvPr/>
        </p:nvSpPr>
        <p:spPr bwMode="auto">
          <a:xfrm>
            <a:off x="4741397" y="2518020"/>
            <a:ext cx="1256560"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err="1" smtClean="0">
                <a:solidFill>
                  <a:srgbClr val="000000"/>
                </a:solidFill>
                <a:latin typeface="+mn-lt"/>
                <a:ea typeface="+mn-ea"/>
                <a:cs typeface="Arial" pitchFamily="34" charset="0"/>
              </a:rPr>
              <a:t>FusionStorage</a:t>
            </a:r>
            <a:endParaRPr lang="en-US" altLang="zh-CN" sz="1400" dirty="0" smtClean="0">
              <a:solidFill>
                <a:srgbClr val="000000"/>
              </a:solidFill>
              <a:latin typeface="+mn-lt"/>
              <a:ea typeface="+mn-ea"/>
              <a:cs typeface="Arial" pitchFamily="34" charset="0"/>
            </a:endParaRPr>
          </a:p>
        </p:txBody>
      </p:sp>
      <p:sp>
        <p:nvSpPr>
          <p:cNvPr id="202" name="文本框 201"/>
          <p:cNvSpPr txBox="1"/>
          <p:nvPr/>
        </p:nvSpPr>
        <p:spPr bwMode="auto">
          <a:xfrm>
            <a:off x="6096556" y="2514148"/>
            <a:ext cx="1360884"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Oceanstor9000</a:t>
            </a:r>
          </a:p>
        </p:txBody>
      </p:sp>
      <p:sp>
        <p:nvSpPr>
          <p:cNvPr id="203" name="文本框 202"/>
          <p:cNvSpPr txBox="1"/>
          <p:nvPr/>
        </p:nvSpPr>
        <p:spPr bwMode="auto">
          <a:xfrm>
            <a:off x="7543058" y="2488822"/>
            <a:ext cx="117493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OceanstorV3</a:t>
            </a:r>
          </a:p>
        </p:txBody>
      </p:sp>
      <p:sp>
        <p:nvSpPr>
          <p:cNvPr id="204" name="文本框 203"/>
          <p:cNvSpPr txBox="1"/>
          <p:nvPr/>
        </p:nvSpPr>
        <p:spPr bwMode="auto">
          <a:xfrm>
            <a:off x="5673412" y="3982542"/>
            <a:ext cx="520333"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LUN</a:t>
            </a:r>
          </a:p>
        </p:txBody>
      </p:sp>
      <p:sp>
        <p:nvSpPr>
          <p:cNvPr id="205" name="文本框 204"/>
          <p:cNvSpPr txBox="1"/>
          <p:nvPr/>
        </p:nvSpPr>
        <p:spPr bwMode="auto">
          <a:xfrm>
            <a:off x="7159016" y="3980449"/>
            <a:ext cx="1099594"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共享文件夹</a:t>
            </a:r>
            <a:endParaRPr lang="en-US" altLang="zh-CN" sz="1400" dirty="0" smtClean="0">
              <a:solidFill>
                <a:srgbClr val="000000"/>
              </a:solidFill>
              <a:latin typeface="+mn-lt"/>
              <a:ea typeface="+mn-ea"/>
              <a:cs typeface="Arial" pitchFamily="34" charset="0"/>
            </a:endParaRPr>
          </a:p>
        </p:txBody>
      </p:sp>
      <p:sp>
        <p:nvSpPr>
          <p:cNvPr id="206" name="文本框 205"/>
          <p:cNvSpPr txBox="1"/>
          <p:nvPr/>
        </p:nvSpPr>
        <p:spPr bwMode="auto">
          <a:xfrm>
            <a:off x="6499113" y="5664817"/>
            <a:ext cx="94294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err="1" smtClean="0">
                <a:solidFill>
                  <a:srgbClr val="000000"/>
                </a:solidFill>
                <a:latin typeface="+mn-lt"/>
                <a:ea typeface="+mn-ea"/>
                <a:cs typeface="Arial" pitchFamily="34" charset="0"/>
              </a:rPr>
              <a:t>DataStore</a:t>
            </a:r>
            <a:endParaRPr lang="en-US" altLang="zh-CN" sz="1400" dirty="0" smtClean="0">
              <a:solidFill>
                <a:srgbClr val="000000"/>
              </a:solidFill>
              <a:latin typeface="+mn-lt"/>
              <a:ea typeface="+mn-ea"/>
              <a:cs typeface="Arial" pitchFamily="34" charset="0"/>
            </a:endParaRPr>
          </a:p>
        </p:txBody>
      </p:sp>
    </p:spTree>
    <p:extLst>
      <p:ext uri="{BB962C8B-B14F-4D97-AF65-F5344CB8AC3E}">
        <p14:creationId xmlns:p14="http://schemas.microsoft.com/office/powerpoint/2010/main" val="1302150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华为云计算存储模型</a:t>
            </a:r>
            <a:endParaRPr lang="zh-CN" altLang="en-US" dirty="0"/>
          </a:p>
        </p:txBody>
      </p:sp>
      <p:sp>
        <p:nvSpPr>
          <p:cNvPr id="6" name="圆角矩形 5"/>
          <p:cNvSpPr/>
          <p:nvPr/>
        </p:nvSpPr>
        <p:spPr bwMode="auto">
          <a:xfrm>
            <a:off x="3934672" y="1737475"/>
            <a:ext cx="4705780" cy="3923773"/>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a:lstStyle/>
          <a:p>
            <a:pPr>
              <a:defRPr/>
            </a:pPr>
            <a:endParaRPr lang="zh-CN" altLang="en-US">
              <a:latin typeface="+mn-lt"/>
              <a:ea typeface="+mn-ea"/>
            </a:endParaRPr>
          </a:p>
        </p:txBody>
      </p:sp>
      <p:sp>
        <p:nvSpPr>
          <p:cNvPr id="7" name="圆角矩形 6"/>
          <p:cNvSpPr/>
          <p:nvPr/>
        </p:nvSpPr>
        <p:spPr bwMode="auto">
          <a:xfrm>
            <a:off x="753974" y="1736948"/>
            <a:ext cx="2746104" cy="39243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a:lstStyle/>
          <a:p>
            <a:pPr>
              <a:defRPr/>
            </a:pPr>
            <a:endParaRPr lang="zh-CN" altLang="en-US">
              <a:latin typeface="+mn-lt"/>
              <a:ea typeface="+mn-ea"/>
            </a:endParaRPr>
          </a:p>
        </p:txBody>
      </p:sp>
      <p:sp>
        <p:nvSpPr>
          <p:cNvPr id="17" name="TextBox 18"/>
          <p:cNvSpPr txBox="1">
            <a:spLocks noChangeArrowheads="1"/>
          </p:cNvSpPr>
          <p:nvPr/>
        </p:nvSpPr>
        <p:spPr bwMode="auto">
          <a:xfrm>
            <a:off x="720415" y="1806380"/>
            <a:ext cx="1342102" cy="369332"/>
          </a:xfrm>
          <a:prstGeom prst="rect">
            <a:avLst/>
          </a:prstGeom>
          <a:noFill/>
          <a:ln w="9525">
            <a:noFill/>
            <a:miter lim="800000"/>
            <a:headEnd/>
            <a:tailEnd/>
          </a:ln>
        </p:spPr>
        <p:txBody>
          <a:bodyPr>
            <a:spAutoFit/>
          </a:bodyPr>
          <a:lstStyle/>
          <a:p>
            <a:pPr algn="ctr"/>
            <a:r>
              <a:rPr lang="zh-CN" altLang="en-US" sz="1800" b="1" dirty="0">
                <a:latin typeface="+mn-lt"/>
                <a:ea typeface="+mn-ea"/>
              </a:rPr>
              <a:t>逻辑对象</a:t>
            </a:r>
          </a:p>
        </p:txBody>
      </p:sp>
      <p:sp>
        <p:nvSpPr>
          <p:cNvPr id="18" name="TextBox 20"/>
          <p:cNvSpPr txBox="1">
            <a:spLocks noChangeArrowheads="1"/>
          </p:cNvSpPr>
          <p:nvPr/>
        </p:nvSpPr>
        <p:spPr bwMode="auto">
          <a:xfrm>
            <a:off x="4304601" y="1806380"/>
            <a:ext cx="1342101" cy="369332"/>
          </a:xfrm>
          <a:prstGeom prst="rect">
            <a:avLst/>
          </a:prstGeom>
          <a:noFill/>
          <a:ln w="9525">
            <a:noFill/>
            <a:miter lim="800000"/>
            <a:headEnd/>
            <a:tailEnd/>
          </a:ln>
        </p:spPr>
        <p:txBody>
          <a:bodyPr>
            <a:spAutoFit/>
          </a:bodyPr>
          <a:lstStyle/>
          <a:p>
            <a:pPr algn="ctr"/>
            <a:r>
              <a:rPr lang="zh-CN" altLang="en-US" sz="1800" b="1" dirty="0">
                <a:latin typeface="+mn-lt"/>
                <a:ea typeface="+mn-ea"/>
              </a:rPr>
              <a:t>物理实体</a:t>
            </a:r>
          </a:p>
        </p:txBody>
      </p:sp>
      <p:sp>
        <p:nvSpPr>
          <p:cNvPr id="19" name="左右箭头 21"/>
          <p:cNvSpPr>
            <a:spLocks noChangeArrowheads="1"/>
          </p:cNvSpPr>
          <p:nvPr/>
        </p:nvSpPr>
        <p:spPr bwMode="auto">
          <a:xfrm>
            <a:off x="3395021" y="4166638"/>
            <a:ext cx="637758" cy="279118"/>
          </a:xfrm>
          <a:prstGeom prst="leftRightArrow">
            <a:avLst>
              <a:gd name="adj1" fmla="val 50000"/>
              <a:gd name="adj2" fmla="val 49855"/>
            </a:avLst>
          </a:prstGeom>
          <a:solidFill>
            <a:srgbClr val="00B050"/>
          </a:solidFill>
          <a:ln w="9525" algn="ctr">
            <a:noFill/>
            <a:round/>
            <a:headEnd/>
            <a:tailEnd/>
          </a:ln>
        </p:spPr>
        <p:txBody>
          <a:bodyPr anchor="ctr" anchorCtr="0"/>
          <a:lstStyle/>
          <a:p>
            <a:endParaRPr lang="zh-CN" altLang="en-US">
              <a:latin typeface="+mn-lt"/>
              <a:ea typeface="+mn-ea"/>
            </a:endParaRPr>
          </a:p>
        </p:txBody>
      </p:sp>
      <p:sp>
        <p:nvSpPr>
          <p:cNvPr id="20" name="左右箭头 22"/>
          <p:cNvSpPr>
            <a:spLocks noChangeArrowheads="1"/>
          </p:cNvSpPr>
          <p:nvPr/>
        </p:nvSpPr>
        <p:spPr bwMode="auto">
          <a:xfrm>
            <a:off x="3405173" y="5105833"/>
            <a:ext cx="637758" cy="277587"/>
          </a:xfrm>
          <a:prstGeom prst="leftRightArrow">
            <a:avLst>
              <a:gd name="adj1" fmla="val 50000"/>
              <a:gd name="adj2" fmla="val 50038"/>
            </a:avLst>
          </a:prstGeom>
          <a:solidFill>
            <a:srgbClr val="00B050"/>
          </a:solidFill>
          <a:ln w="9525" algn="ctr">
            <a:noFill/>
            <a:round/>
            <a:headEnd/>
            <a:tailEnd/>
          </a:ln>
        </p:spPr>
        <p:txBody>
          <a:bodyPr anchor="ctr" anchorCtr="0"/>
          <a:lstStyle/>
          <a:p>
            <a:endParaRPr lang="zh-CN" altLang="en-US">
              <a:latin typeface="+mn-lt"/>
              <a:ea typeface="+mn-ea"/>
            </a:endParaRPr>
          </a:p>
        </p:txBody>
      </p:sp>
      <p:sp>
        <p:nvSpPr>
          <p:cNvPr id="24" name="上箭头 26"/>
          <p:cNvSpPr>
            <a:spLocks noChangeArrowheads="1"/>
          </p:cNvSpPr>
          <p:nvPr/>
        </p:nvSpPr>
        <p:spPr bwMode="auto">
          <a:xfrm>
            <a:off x="4477280" y="4584980"/>
            <a:ext cx="334416" cy="347594"/>
          </a:xfrm>
          <a:prstGeom prst="upArrow">
            <a:avLst>
              <a:gd name="adj1" fmla="val 50000"/>
              <a:gd name="adj2" fmla="val 50221"/>
            </a:avLst>
          </a:prstGeom>
          <a:solidFill>
            <a:srgbClr val="00B050"/>
          </a:solidFill>
          <a:ln w="9525" algn="ctr">
            <a:noFill/>
            <a:round/>
            <a:headEnd/>
            <a:tailEnd/>
          </a:ln>
        </p:spPr>
        <p:txBody>
          <a:bodyPr anchor="ctr" anchorCtr="0"/>
          <a:lstStyle/>
          <a:p>
            <a:endParaRPr lang="zh-CN" altLang="en-US">
              <a:latin typeface="+mn-lt"/>
              <a:ea typeface="+mn-ea"/>
            </a:endParaRPr>
          </a:p>
        </p:txBody>
      </p:sp>
      <p:sp>
        <p:nvSpPr>
          <p:cNvPr id="25" name="上箭头 27"/>
          <p:cNvSpPr>
            <a:spLocks noChangeArrowheads="1"/>
          </p:cNvSpPr>
          <p:nvPr/>
        </p:nvSpPr>
        <p:spPr bwMode="auto">
          <a:xfrm>
            <a:off x="5580565" y="4584669"/>
            <a:ext cx="335895" cy="347594"/>
          </a:xfrm>
          <a:prstGeom prst="upArrow">
            <a:avLst>
              <a:gd name="adj1" fmla="val 50000"/>
              <a:gd name="adj2" fmla="val 50000"/>
            </a:avLst>
          </a:prstGeom>
          <a:solidFill>
            <a:srgbClr val="00B050"/>
          </a:solidFill>
          <a:ln w="9525" algn="ctr">
            <a:noFill/>
            <a:round/>
            <a:headEnd/>
            <a:tailEnd/>
          </a:ln>
        </p:spPr>
        <p:txBody>
          <a:bodyPr anchor="ctr" anchorCtr="0"/>
          <a:lstStyle/>
          <a:p>
            <a:endParaRPr lang="zh-CN" altLang="en-US">
              <a:latin typeface="+mn-lt"/>
              <a:ea typeface="+mn-ea"/>
            </a:endParaRPr>
          </a:p>
        </p:txBody>
      </p:sp>
      <p:sp>
        <p:nvSpPr>
          <p:cNvPr id="26" name="上箭头 28"/>
          <p:cNvSpPr>
            <a:spLocks noChangeArrowheads="1"/>
          </p:cNvSpPr>
          <p:nvPr/>
        </p:nvSpPr>
        <p:spPr bwMode="auto">
          <a:xfrm>
            <a:off x="1252390" y="4619397"/>
            <a:ext cx="334416" cy="347594"/>
          </a:xfrm>
          <a:prstGeom prst="upArrow">
            <a:avLst>
              <a:gd name="adj1" fmla="val 50000"/>
              <a:gd name="adj2" fmla="val 50221"/>
            </a:avLst>
          </a:prstGeom>
          <a:solidFill>
            <a:srgbClr val="00B050"/>
          </a:solidFill>
          <a:ln w="9525" algn="ctr">
            <a:noFill/>
            <a:round/>
            <a:headEnd/>
            <a:tailEnd/>
          </a:ln>
        </p:spPr>
        <p:txBody>
          <a:bodyPr anchor="ctr" anchorCtr="0"/>
          <a:lstStyle/>
          <a:p>
            <a:endParaRPr lang="zh-CN" altLang="en-US">
              <a:latin typeface="+mn-lt"/>
              <a:ea typeface="+mn-ea"/>
            </a:endParaRPr>
          </a:p>
        </p:txBody>
      </p:sp>
      <p:sp>
        <p:nvSpPr>
          <p:cNvPr id="27" name="上箭头 29"/>
          <p:cNvSpPr>
            <a:spLocks noChangeArrowheads="1"/>
          </p:cNvSpPr>
          <p:nvPr/>
        </p:nvSpPr>
        <p:spPr bwMode="auto">
          <a:xfrm>
            <a:off x="2493872" y="4619397"/>
            <a:ext cx="335895" cy="347594"/>
          </a:xfrm>
          <a:prstGeom prst="upArrow">
            <a:avLst>
              <a:gd name="adj1" fmla="val 50000"/>
              <a:gd name="adj2" fmla="val 50000"/>
            </a:avLst>
          </a:prstGeom>
          <a:solidFill>
            <a:srgbClr val="00B050"/>
          </a:solidFill>
          <a:ln w="9525" algn="ctr">
            <a:noFill/>
            <a:round/>
            <a:headEnd/>
            <a:tailEnd/>
          </a:ln>
        </p:spPr>
        <p:txBody>
          <a:bodyPr anchor="ctr" anchorCtr="0"/>
          <a:lstStyle/>
          <a:p>
            <a:endParaRPr lang="zh-CN" altLang="en-US">
              <a:latin typeface="+mn-lt"/>
              <a:ea typeface="+mn-ea"/>
            </a:endParaRPr>
          </a:p>
        </p:txBody>
      </p:sp>
      <p:sp>
        <p:nvSpPr>
          <p:cNvPr id="28" name="上箭头 30"/>
          <p:cNvSpPr>
            <a:spLocks noChangeArrowheads="1"/>
          </p:cNvSpPr>
          <p:nvPr/>
        </p:nvSpPr>
        <p:spPr bwMode="auto">
          <a:xfrm>
            <a:off x="1252390" y="3681421"/>
            <a:ext cx="334416" cy="347595"/>
          </a:xfrm>
          <a:prstGeom prst="upArrow">
            <a:avLst>
              <a:gd name="adj1" fmla="val 50000"/>
              <a:gd name="adj2" fmla="val 50221"/>
            </a:avLst>
          </a:prstGeom>
          <a:solidFill>
            <a:srgbClr val="00B050"/>
          </a:solidFill>
          <a:ln w="9525" algn="ctr">
            <a:noFill/>
            <a:round/>
            <a:headEnd/>
            <a:tailEnd/>
          </a:ln>
        </p:spPr>
        <p:txBody>
          <a:bodyPr anchor="ctr" anchorCtr="0"/>
          <a:lstStyle/>
          <a:p>
            <a:endParaRPr lang="zh-CN" altLang="en-US">
              <a:latin typeface="+mn-lt"/>
              <a:ea typeface="+mn-ea"/>
            </a:endParaRPr>
          </a:p>
        </p:txBody>
      </p:sp>
      <p:sp>
        <p:nvSpPr>
          <p:cNvPr id="29" name="上箭头 31"/>
          <p:cNvSpPr>
            <a:spLocks noChangeArrowheads="1"/>
          </p:cNvSpPr>
          <p:nvPr/>
        </p:nvSpPr>
        <p:spPr bwMode="auto">
          <a:xfrm>
            <a:off x="2493872" y="3681421"/>
            <a:ext cx="335895" cy="347595"/>
          </a:xfrm>
          <a:prstGeom prst="upArrow">
            <a:avLst>
              <a:gd name="adj1" fmla="val 50000"/>
              <a:gd name="adj2" fmla="val 50000"/>
            </a:avLst>
          </a:prstGeom>
          <a:solidFill>
            <a:srgbClr val="00B050"/>
          </a:solidFill>
          <a:ln w="9525" algn="ctr">
            <a:noFill/>
            <a:round/>
            <a:headEnd/>
            <a:tailEnd/>
          </a:ln>
        </p:spPr>
        <p:txBody>
          <a:bodyPr anchor="ctr" anchorCtr="0"/>
          <a:lstStyle/>
          <a:p>
            <a:endParaRPr lang="zh-CN" altLang="en-US">
              <a:latin typeface="+mn-lt"/>
              <a:ea typeface="+mn-ea"/>
            </a:endParaRPr>
          </a:p>
        </p:txBody>
      </p:sp>
      <p:grpSp>
        <p:nvGrpSpPr>
          <p:cNvPr id="2" name="组合 1"/>
          <p:cNvGrpSpPr/>
          <p:nvPr/>
        </p:nvGrpSpPr>
        <p:grpSpPr>
          <a:xfrm>
            <a:off x="882739" y="2466242"/>
            <a:ext cx="7652646" cy="3017770"/>
            <a:chOff x="882739" y="2466242"/>
            <a:chExt cx="7652646" cy="3017770"/>
          </a:xfrm>
        </p:grpSpPr>
        <p:sp>
          <p:nvSpPr>
            <p:cNvPr id="8" name="圆角矩形 7"/>
            <p:cNvSpPr/>
            <p:nvPr/>
          </p:nvSpPr>
          <p:spPr bwMode="auto">
            <a:xfrm>
              <a:off x="882739" y="4997870"/>
              <a:ext cx="2315604" cy="48614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nchorCtr="0"/>
            <a:lstStyle/>
            <a:p>
              <a:pPr algn="ctr">
                <a:defRPr/>
              </a:pPr>
              <a:r>
                <a:rPr lang="zh-CN" altLang="en-US" sz="1600" dirty="0"/>
                <a:t>存储资源</a:t>
              </a:r>
            </a:p>
          </p:txBody>
        </p:sp>
        <p:sp>
          <p:nvSpPr>
            <p:cNvPr id="9" name="圆角矩形 8"/>
            <p:cNvSpPr/>
            <p:nvPr/>
          </p:nvSpPr>
          <p:spPr bwMode="auto">
            <a:xfrm>
              <a:off x="882739" y="4062462"/>
              <a:ext cx="1031567" cy="48614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36000" rIns="36000" anchor="ctr" anchorCtr="0"/>
            <a:lstStyle/>
            <a:p>
              <a:pPr algn="ctr"/>
              <a:r>
                <a:rPr lang="zh-CN" altLang="en-US" sz="1600" dirty="0"/>
                <a:t>存储设备</a:t>
              </a:r>
            </a:p>
          </p:txBody>
        </p:sp>
        <p:sp>
          <p:nvSpPr>
            <p:cNvPr id="10" name="圆角矩形 9"/>
            <p:cNvSpPr/>
            <p:nvPr/>
          </p:nvSpPr>
          <p:spPr bwMode="auto">
            <a:xfrm>
              <a:off x="2158000" y="4062462"/>
              <a:ext cx="1013826" cy="48614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36000" rIns="36000" anchor="ctr" anchorCtr="0"/>
            <a:lstStyle/>
            <a:p>
              <a:pPr algn="ctr">
                <a:defRPr/>
              </a:pPr>
              <a:r>
                <a:rPr lang="zh-CN" altLang="en-US" sz="1600" dirty="0" smtClean="0"/>
                <a:t>存储设备</a:t>
              </a:r>
              <a:endParaRPr lang="zh-CN" altLang="en-US" sz="1600" dirty="0"/>
            </a:p>
          </p:txBody>
        </p:sp>
        <p:sp>
          <p:nvSpPr>
            <p:cNvPr id="11" name="圆角矩形 10"/>
            <p:cNvSpPr/>
            <p:nvPr/>
          </p:nvSpPr>
          <p:spPr bwMode="auto">
            <a:xfrm>
              <a:off x="4152863" y="4045032"/>
              <a:ext cx="934147" cy="48614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36000" rIns="36000" anchor="ctr" anchorCtr="0"/>
            <a:lstStyle/>
            <a:p>
              <a:pPr algn="ctr"/>
              <a:r>
                <a:rPr lang="zh-CN" altLang="en-US" sz="1600" dirty="0"/>
                <a:t>存储池</a:t>
              </a:r>
            </a:p>
          </p:txBody>
        </p:sp>
        <p:sp>
          <p:nvSpPr>
            <p:cNvPr id="12" name="圆角矩形 11"/>
            <p:cNvSpPr/>
            <p:nvPr/>
          </p:nvSpPr>
          <p:spPr bwMode="auto">
            <a:xfrm>
              <a:off x="5217385" y="4030352"/>
              <a:ext cx="1031567" cy="48614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nchorCtr="0"/>
            <a:lstStyle/>
            <a:p>
              <a:pPr algn="ctr">
                <a:defRPr/>
              </a:pPr>
              <a:r>
                <a:rPr lang="en-US" altLang="zh-CN" sz="1600" dirty="0"/>
                <a:t>LUN</a:t>
              </a:r>
              <a:endParaRPr lang="zh-CN" altLang="en-US" sz="1600" dirty="0"/>
            </a:p>
          </p:txBody>
        </p:sp>
        <p:sp>
          <p:nvSpPr>
            <p:cNvPr id="13" name="圆角矩形 12"/>
            <p:cNvSpPr/>
            <p:nvPr/>
          </p:nvSpPr>
          <p:spPr bwMode="auto">
            <a:xfrm>
              <a:off x="882739" y="3126134"/>
              <a:ext cx="1031567" cy="48614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36000" rIns="36000" anchor="ctr" anchorCtr="0"/>
            <a:lstStyle/>
            <a:p>
              <a:pPr algn="ctr"/>
              <a:r>
                <a:rPr lang="zh-CN" altLang="en-US" sz="1600" dirty="0"/>
                <a:t>数据存储</a:t>
              </a:r>
            </a:p>
          </p:txBody>
        </p:sp>
        <p:sp>
          <p:nvSpPr>
            <p:cNvPr id="14" name="圆角矩形 13"/>
            <p:cNvSpPr/>
            <p:nvPr/>
          </p:nvSpPr>
          <p:spPr bwMode="auto">
            <a:xfrm>
              <a:off x="2157999" y="3126134"/>
              <a:ext cx="1031567" cy="48614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36000" rIns="36000" anchor="ctr" anchorCtr="0"/>
            <a:lstStyle/>
            <a:p>
              <a:pPr algn="ctr"/>
              <a:r>
                <a:rPr lang="zh-CN" altLang="en-US" sz="1600" dirty="0"/>
                <a:t>数据存储</a:t>
              </a:r>
            </a:p>
          </p:txBody>
        </p:sp>
        <p:sp>
          <p:nvSpPr>
            <p:cNvPr id="15" name="圆角矩形 14"/>
            <p:cNvSpPr/>
            <p:nvPr/>
          </p:nvSpPr>
          <p:spPr bwMode="auto">
            <a:xfrm>
              <a:off x="888212" y="2466242"/>
              <a:ext cx="402714" cy="48614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nchorCtr="0"/>
            <a:lstStyle/>
            <a:p>
              <a:pPr>
                <a:defRPr/>
              </a:pPr>
              <a:r>
                <a:rPr lang="zh-CN" altLang="en-US" sz="1600" dirty="0"/>
                <a:t>卷</a:t>
              </a:r>
            </a:p>
          </p:txBody>
        </p:sp>
        <p:sp>
          <p:nvSpPr>
            <p:cNvPr id="16" name="圆角矩形 15"/>
            <p:cNvSpPr/>
            <p:nvPr/>
          </p:nvSpPr>
          <p:spPr bwMode="auto">
            <a:xfrm>
              <a:off x="1525842" y="2466242"/>
              <a:ext cx="402714" cy="48614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nchorCtr="0"/>
            <a:lstStyle/>
            <a:p>
              <a:pPr>
                <a:defRPr/>
              </a:pPr>
              <a:r>
                <a:rPr lang="zh-CN" altLang="en-US" sz="1600" dirty="0"/>
                <a:t>卷</a:t>
              </a:r>
            </a:p>
          </p:txBody>
        </p:sp>
        <p:sp>
          <p:nvSpPr>
            <p:cNvPr id="21" name="圆角矩形 20"/>
            <p:cNvSpPr/>
            <p:nvPr/>
          </p:nvSpPr>
          <p:spPr bwMode="auto">
            <a:xfrm>
              <a:off x="4143482" y="4967043"/>
              <a:ext cx="967707" cy="48614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nchorCtr="0"/>
            <a:lstStyle/>
            <a:p>
              <a:pPr algn="ctr">
                <a:defRPr/>
              </a:pPr>
              <a:r>
                <a:rPr lang="en-US" altLang="zh-CN" sz="1600" dirty="0"/>
                <a:t>Fusion</a:t>
              </a:r>
            </a:p>
            <a:p>
              <a:pPr algn="ctr">
                <a:defRPr/>
              </a:pPr>
              <a:r>
                <a:rPr lang="en-US" altLang="zh-CN" sz="1600" dirty="0"/>
                <a:t>Storage</a:t>
              </a:r>
              <a:endParaRPr lang="zh-CN" altLang="en-US" sz="1600" dirty="0"/>
            </a:p>
          </p:txBody>
        </p:sp>
        <p:sp>
          <p:nvSpPr>
            <p:cNvPr id="22" name="圆角矩形 21"/>
            <p:cNvSpPr/>
            <p:nvPr/>
          </p:nvSpPr>
          <p:spPr bwMode="auto">
            <a:xfrm>
              <a:off x="5243048" y="4967044"/>
              <a:ext cx="1031567" cy="48614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nchorCtr="0"/>
            <a:lstStyle/>
            <a:p>
              <a:pPr algn="ctr">
                <a:defRPr/>
              </a:pPr>
              <a:r>
                <a:rPr lang="en-US" altLang="zh-CN" sz="1600" dirty="0" smtClean="0"/>
                <a:t>SAN</a:t>
              </a:r>
              <a:endParaRPr lang="zh-CN" altLang="en-US" sz="1600" dirty="0"/>
            </a:p>
          </p:txBody>
        </p:sp>
        <p:sp>
          <p:nvSpPr>
            <p:cNvPr id="23" name="圆角矩形 22"/>
            <p:cNvSpPr/>
            <p:nvPr/>
          </p:nvSpPr>
          <p:spPr bwMode="auto">
            <a:xfrm>
              <a:off x="7503818" y="4029016"/>
              <a:ext cx="1031567" cy="48614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36000" rIns="36000" anchor="ctr" anchorCtr="0"/>
            <a:lstStyle/>
            <a:p>
              <a:pPr algn="ctr">
                <a:defRPr/>
              </a:pPr>
              <a:r>
                <a:rPr lang="zh-CN" altLang="en-US" sz="1600" dirty="0"/>
                <a:t>本</a:t>
              </a:r>
              <a:r>
                <a:rPr lang="zh-CN" altLang="en-US" sz="1600" dirty="0" smtClean="0"/>
                <a:t>地磁</a:t>
              </a:r>
              <a:r>
                <a:rPr lang="zh-CN" altLang="en-US" sz="1600" dirty="0"/>
                <a:t>盘</a:t>
              </a:r>
            </a:p>
          </p:txBody>
        </p:sp>
        <p:sp>
          <p:nvSpPr>
            <p:cNvPr id="30" name="圆角矩形 29"/>
            <p:cNvSpPr/>
            <p:nvPr/>
          </p:nvSpPr>
          <p:spPr bwMode="auto">
            <a:xfrm>
              <a:off x="6396355" y="4967045"/>
              <a:ext cx="1031567" cy="48614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nchorCtr="0"/>
            <a:lstStyle/>
            <a:p>
              <a:pPr algn="ctr">
                <a:defRPr/>
              </a:pPr>
              <a:r>
                <a:rPr lang="en-US" altLang="zh-CN" sz="1600" dirty="0" smtClean="0"/>
                <a:t>NAS</a:t>
              </a:r>
              <a:endParaRPr lang="zh-CN" altLang="en-US" sz="1600" dirty="0"/>
            </a:p>
          </p:txBody>
        </p:sp>
        <p:sp>
          <p:nvSpPr>
            <p:cNvPr id="31" name="圆角矩形 30"/>
            <p:cNvSpPr/>
            <p:nvPr/>
          </p:nvSpPr>
          <p:spPr bwMode="auto">
            <a:xfrm>
              <a:off x="6396355" y="4029016"/>
              <a:ext cx="1031567" cy="48614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36000" rIns="36000" anchor="ctr" anchorCtr="0"/>
            <a:lstStyle/>
            <a:p>
              <a:pPr algn="ctr"/>
              <a:r>
                <a:rPr lang="zh-CN" altLang="en-US" sz="1600" dirty="0"/>
                <a:t>共享目录</a:t>
              </a:r>
            </a:p>
          </p:txBody>
        </p:sp>
      </p:grpSp>
      <p:sp>
        <p:nvSpPr>
          <p:cNvPr id="32" name="上箭头 27"/>
          <p:cNvSpPr>
            <a:spLocks noChangeArrowheads="1"/>
          </p:cNvSpPr>
          <p:nvPr/>
        </p:nvSpPr>
        <p:spPr bwMode="auto">
          <a:xfrm>
            <a:off x="6744448" y="4584669"/>
            <a:ext cx="335895" cy="347594"/>
          </a:xfrm>
          <a:prstGeom prst="upArrow">
            <a:avLst>
              <a:gd name="adj1" fmla="val 50000"/>
              <a:gd name="adj2" fmla="val 50000"/>
            </a:avLst>
          </a:prstGeom>
          <a:solidFill>
            <a:srgbClr val="00B050"/>
          </a:solidFill>
          <a:ln w="9525" algn="ctr">
            <a:noFill/>
            <a:round/>
            <a:headEnd/>
            <a:tailEnd/>
          </a:ln>
        </p:spPr>
        <p:txBody>
          <a:bodyPr anchor="ctr" anchorCtr="0"/>
          <a:lstStyle/>
          <a:p>
            <a:endParaRPr lang="zh-CN" altLang="en-US">
              <a:latin typeface="+mn-lt"/>
              <a:ea typeface="+mn-ea"/>
            </a:endParaRPr>
          </a:p>
        </p:txBody>
      </p:sp>
    </p:spTree>
    <p:extLst>
      <p:ext uri="{BB962C8B-B14F-4D97-AF65-F5344CB8AC3E}">
        <p14:creationId xmlns:p14="http://schemas.microsoft.com/office/powerpoint/2010/main" val="1407054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存储资源</a:t>
            </a:r>
            <a:endParaRPr lang="en-US" altLang="zh-CN" dirty="0"/>
          </a:p>
        </p:txBody>
      </p:sp>
      <p:sp>
        <p:nvSpPr>
          <p:cNvPr id="30" name="任意多边形 29"/>
          <p:cNvSpPr/>
          <p:nvPr/>
        </p:nvSpPr>
        <p:spPr bwMode="auto">
          <a:xfrm>
            <a:off x="1089614" y="1967582"/>
            <a:ext cx="3168352" cy="3584436"/>
          </a:xfrm>
          <a:custGeom>
            <a:avLst/>
            <a:gdLst>
              <a:gd name="connsiteX0" fmla="*/ 0 w 2342573"/>
              <a:gd name="connsiteY0" fmla="*/ 0 h 2489720"/>
              <a:gd name="connsiteX1" fmla="*/ 2342573 w 2342573"/>
              <a:gd name="connsiteY1" fmla="*/ 0 h 2489720"/>
              <a:gd name="connsiteX2" fmla="*/ 2342573 w 2342573"/>
              <a:gd name="connsiteY2" fmla="*/ 2489720 h 2489720"/>
              <a:gd name="connsiteX3" fmla="*/ 0 w 2342573"/>
              <a:gd name="connsiteY3" fmla="*/ 2489720 h 2489720"/>
              <a:gd name="connsiteX4" fmla="*/ 0 w 2342573"/>
              <a:gd name="connsiteY4" fmla="*/ 0 h 2489720"/>
              <a:gd name="connsiteX0" fmla="*/ 0 w 2342573"/>
              <a:gd name="connsiteY0" fmla="*/ 463 h 2490183"/>
              <a:gd name="connsiteX1" fmla="*/ 981740 w 2342573"/>
              <a:gd name="connsiteY1" fmla="*/ 0 h 2490183"/>
              <a:gd name="connsiteX2" fmla="*/ 2342573 w 2342573"/>
              <a:gd name="connsiteY2" fmla="*/ 463 h 2490183"/>
              <a:gd name="connsiteX3" fmla="*/ 2342573 w 2342573"/>
              <a:gd name="connsiteY3" fmla="*/ 2490183 h 2490183"/>
              <a:gd name="connsiteX4" fmla="*/ 0 w 2342573"/>
              <a:gd name="connsiteY4" fmla="*/ 2490183 h 2490183"/>
              <a:gd name="connsiteX5" fmla="*/ 0 w 2342573"/>
              <a:gd name="connsiteY5" fmla="*/ 463 h 2490183"/>
              <a:gd name="connsiteX0" fmla="*/ 0 w 2342573"/>
              <a:gd name="connsiteY0" fmla="*/ 463 h 2490183"/>
              <a:gd name="connsiteX1" fmla="*/ 981740 w 2342573"/>
              <a:gd name="connsiteY1" fmla="*/ 0 h 2490183"/>
              <a:gd name="connsiteX2" fmla="*/ 1522760 w 2342573"/>
              <a:gd name="connsiteY2" fmla="*/ 1 h 2490183"/>
              <a:gd name="connsiteX3" fmla="*/ 2342573 w 2342573"/>
              <a:gd name="connsiteY3" fmla="*/ 463 h 2490183"/>
              <a:gd name="connsiteX4" fmla="*/ 2342573 w 2342573"/>
              <a:gd name="connsiteY4" fmla="*/ 2490183 h 2490183"/>
              <a:gd name="connsiteX5" fmla="*/ 0 w 2342573"/>
              <a:gd name="connsiteY5" fmla="*/ 2490183 h 2490183"/>
              <a:gd name="connsiteX6" fmla="*/ 0 w 2342573"/>
              <a:gd name="connsiteY6" fmla="*/ 463 h 2490183"/>
              <a:gd name="connsiteX0" fmla="*/ 0 w 2342573"/>
              <a:gd name="connsiteY0" fmla="*/ 463 h 2490183"/>
              <a:gd name="connsiteX1" fmla="*/ 981740 w 2342573"/>
              <a:gd name="connsiteY1" fmla="*/ 0 h 2490183"/>
              <a:gd name="connsiteX2" fmla="*/ 1522760 w 2342573"/>
              <a:gd name="connsiteY2" fmla="*/ 1 h 2490183"/>
              <a:gd name="connsiteX3" fmla="*/ 2342573 w 2342573"/>
              <a:gd name="connsiteY3" fmla="*/ 463 h 2490183"/>
              <a:gd name="connsiteX4" fmla="*/ 2342573 w 2342573"/>
              <a:gd name="connsiteY4" fmla="*/ 2490183 h 2490183"/>
              <a:gd name="connsiteX5" fmla="*/ 0 w 2342573"/>
              <a:gd name="connsiteY5" fmla="*/ 2490183 h 2490183"/>
              <a:gd name="connsiteX6" fmla="*/ 0 w 2342573"/>
              <a:gd name="connsiteY6" fmla="*/ 463 h 2490183"/>
              <a:gd name="connsiteX0" fmla="*/ 0 w 2342573"/>
              <a:gd name="connsiteY0" fmla="*/ 463 h 2490183"/>
              <a:gd name="connsiteX1" fmla="*/ 807050 w 2342573"/>
              <a:gd name="connsiteY1" fmla="*/ 0 h 2490183"/>
              <a:gd name="connsiteX2" fmla="*/ 1522760 w 2342573"/>
              <a:gd name="connsiteY2" fmla="*/ 1 h 2490183"/>
              <a:gd name="connsiteX3" fmla="*/ 2342573 w 2342573"/>
              <a:gd name="connsiteY3" fmla="*/ 463 h 2490183"/>
              <a:gd name="connsiteX4" fmla="*/ 2342573 w 2342573"/>
              <a:gd name="connsiteY4" fmla="*/ 2490183 h 2490183"/>
              <a:gd name="connsiteX5" fmla="*/ 0 w 2342573"/>
              <a:gd name="connsiteY5" fmla="*/ 2490183 h 2490183"/>
              <a:gd name="connsiteX6" fmla="*/ 0 w 2342573"/>
              <a:gd name="connsiteY6" fmla="*/ 463 h 2490183"/>
              <a:gd name="connsiteX0" fmla="*/ 0 w 2342573"/>
              <a:gd name="connsiteY0" fmla="*/ 463 h 2490183"/>
              <a:gd name="connsiteX1" fmla="*/ 807050 w 2342573"/>
              <a:gd name="connsiteY1" fmla="*/ 0 h 2490183"/>
              <a:gd name="connsiteX2" fmla="*/ 1522760 w 2342573"/>
              <a:gd name="connsiteY2" fmla="*/ 1 h 2490183"/>
              <a:gd name="connsiteX3" fmla="*/ 2342573 w 2342573"/>
              <a:gd name="connsiteY3" fmla="*/ 463 h 2490183"/>
              <a:gd name="connsiteX4" fmla="*/ 2342573 w 2342573"/>
              <a:gd name="connsiteY4" fmla="*/ 2490183 h 2490183"/>
              <a:gd name="connsiteX5" fmla="*/ 0 w 2342573"/>
              <a:gd name="connsiteY5" fmla="*/ 2490183 h 2490183"/>
              <a:gd name="connsiteX6" fmla="*/ 0 w 2342573"/>
              <a:gd name="connsiteY6" fmla="*/ 463 h 2490183"/>
              <a:gd name="connsiteX0" fmla="*/ 0 w 2342573"/>
              <a:gd name="connsiteY0" fmla="*/ 5225 h 2494945"/>
              <a:gd name="connsiteX1" fmla="*/ 807050 w 2342573"/>
              <a:gd name="connsiteY1" fmla="*/ 4762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980087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4475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4475 w 2342573"/>
              <a:gd name="connsiteY1" fmla="*/ 0 h 2494945"/>
              <a:gd name="connsiteX2" fmla="*/ 1286159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4475 w 2342573"/>
              <a:gd name="connsiteY1" fmla="*/ 0 h 2494945"/>
              <a:gd name="connsiteX2" fmla="*/ 1286159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14750 h 2504470"/>
              <a:gd name="connsiteX1" fmla="*/ 1024475 w 2342573"/>
              <a:gd name="connsiteY1" fmla="*/ 9525 h 2504470"/>
              <a:gd name="connsiteX2" fmla="*/ 1343309 w 2342573"/>
              <a:gd name="connsiteY2" fmla="*/ 0 h 2504470"/>
              <a:gd name="connsiteX3" fmla="*/ 2342573 w 2342573"/>
              <a:gd name="connsiteY3" fmla="*/ 14750 h 2504470"/>
              <a:gd name="connsiteX4" fmla="*/ 2342573 w 2342573"/>
              <a:gd name="connsiteY4" fmla="*/ 2504470 h 2504470"/>
              <a:gd name="connsiteX5" fmla="*/ 0 w 2342573"/>
              <a:gd name="connsiteY5" fmla="*/ 2504470 h 2504470"/>
              <a:gd name="connsiteX6" fmla="*/ 0 w 2342573"/>
              <a:gd name="connsiteY6" fmla="*/ 14750 h 2504470"/>
              <a:gd name="connsiteX0" fmla="*/ 0 w 2342573"/>
              <a:gd name="connsiteY0" fmla="*/ 5225 h 2494945"/>
              <a:gd name="connsiteX1" fmla="*/ 1024475 w 2342573"/>
              <a:gd name="connsiteY1" fmla="*/ 0 h 2494945"/>
              <a:gd name="connsiteX2" fmla="*/ 1343309 w 2342573"/>
              <a:gd name="connsiteY2" fmla="*/ 79341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4475 w 2342573"/>
              <a:gd name="connsiteY1" fmla="*/ 0 h 2494945"/>
              <a:gd name="connsiteX2" fmla="*/ 1352834 w 2342573"/>
              <a:gd name="connsiteY2" fmla="*/ 3141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2084 h 2491804"/>
              <a:gd name="connsiteX1" fmla="*/ 1024475 w 2342573"/>
              <a:gd name="connsiteY1" fmla="*/ 25434 h 2491804"/>
              <a:gd name="connsiteX2" fmla="*/ 135283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4475 w 2342573"/>
              <a:gd name="connsiteY1" fmla="*/ 25434 h 2491804"/>
              <a:gd name="connsiteX2" fmla="*/ 135283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4475 w 2342573"/>
              <a:gd name="connsiteY1" fmla="*/ 77787 h 2491804"/>
              <a:gd name="connsiteX2" fmla="*/ 135283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35283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3685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3685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3304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3304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2923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2923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2923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11609 h 2501329"/>
              <a:gd name="connsiteX1" fmla="*/ 1038762 w 2342573"/>
              <a:gd name="connsiteY1" fmla="*/ 15874 h 2501329"/>
              <a:gd name="connsiteX2" fmla="*/ 1316197 w 2342573"/>
              <a:gd name="connsiteY2" fmla="*/ 0 h 2501329"/>
              <a:gd name="connsiteX3" fmla="*/ 2342573 w 2342573"/>
              <a:gd name="connsiteY3" fmla="*/ 11609 h 2501329"/>
              <a:gd name="connsiteX4" fmla="*/ 2342573 w 2342573"/>
              <a:gd name="connsiteY4" fmla="*/ 2501329 h 2501329"/>
              <a:gd name="connsiteX5" fmla="*/ 0 w 2342573"/>
              <a:gd name="connsiteY5" fmla="*/ 2501329 h 2501329"/>
              <a:gd name="connsiteX6" fmla="*/ 0 w 2342573"/>
              <a:gd name="connsiteY6" fmla="*/ 11609 h 2501329"/>
              <a:gd name="connsiteX0" fmla="*/ 0 w 2342573"/>
              <a:gd name="connsiteY0" fmla="*/ 0 h 2489720"/>
              <a:gd name="connsiteX1" fmla="*/ 1038762 w 2342573"/>
              <a:gd name="connsiteY1" fmla="*/ 4265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1038762 w 2342573"/>
              <a:gd name="connsiteY1" fmla="*/ 4265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1038762 w 2342573"/>
              <a:gd name="connsiteY1" fmla="*/ 4265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00585 w 2342573"/>
              <a:gd name="connsiteY1" fmla="*/ 4265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54510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989359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05109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4949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947833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0 h 2489720"/>
              <a:gd name="connsiteX1" fmla="*/ 998633 w 2342573"/>
              <a:gd name="connsiteY1" fmla="*/ 2678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65347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1290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1290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1290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30294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11195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46044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26945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26945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2573" h="2489720">
                <a:moveTo>
                  <a:pt x="0" y="0"/>
                </a:moveTo>
                <a:lnTo>
                  <a:pt x="926945" y="2678"/>
                </a:lnTo>
                <a:cubicBezTo>
                  <a:pt x="959869" y="224181"/>
                  <a:pt x="1361244" y="268771"/>
                  <a:pt x="1419261" y="2679"/>
                </a:cubicBezTo>
                <a:lnTo>
                  <a:pt x="2342573" y="0"/>
                </a:lnTo>
                <a:lnTo>
                  <a:pt x="2342573" y="2489720"/>
                </a:lnTo>
                <a:lnTo>
                  <a:pt x="0" y="2489720"/>
                </a:lnTo>
                <a:lnTo>
                  <a:pt x="0" y="0"/>
                </a:lnTo>
                <a:close/>
              </a:path>
            </a:pathLst>
          </a:custGeom>
          <a:noFill/>
          <a:ln w="9525">
            <a:solidFill>
              <a:srgbClr val="15B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25000"/>
          </a:p>
        </p:txBody>
      </p:sp>
      <p:sp>
        <p:nvSpPr>
          <p:cNvPr id="31" name="TextBox 16"/>
          <p:cNvSpPr txBox="1"/>
          <p:nvPr/>
        </p:nvSpPr>
        <p:spPr bwMode="auto">
          <a:xfrm>
            <a:off x="1176590" y="3048817"/>
            <a:ext cx="3025426" cy="2859244"/>
          </a:xfrm>
          <a:prstGeom prst="rect">
            <a:avLst/>
          </a:prstGeom>
          <a:noFill/>
        </p:spPr>
        <p:txBody>
          <a:bodyPr wrap="square" rtlCol="0">
            <a:spAutoFit/>
          </a:bodyPr>
          <a:lstStyle/>
          <a:p>
            <a:pPr marL="285750" indent="-285750">
              <a:lnSpc>
                <a:spcPct val="140000"/>
              </a:lnSpc>
              <a:spcBef>
                <a:spcPts val="1200"/>
              </a:spcBef>
              <a:buClr>
                <a:srgbClr val="808080"/>
              </a:buClr>
              <a:buSzPct val="60000"/>
              <a:buFont typeface="Wingdings" panose="05000000000000000000" pitchFamily="2" charset="2"/>
              <a:buChar char="l"/>
              <a:defRPr/>
            </a:pPr>
            <a:r>
              <a:rPr lang="zh-CN" altLang="en-US" sz="1400" dirty="0" smtClean="0">
                <a:solidFill>
                  <a:schemeClr val="tx1">
                    <a:lumMod val="75000"/>
                    <a:lumOff val="25000"/>
                  </a:schemeClr>
                </a:solidFill>
                <a:latin typeface="+mn-ea"/>
                <a:ea typeface="+mn-ea"/>
                <a:cs typeface="Arial" pitchFamily="34" charset="0"/>
              </a:rPr>
              <a:t>选择存储资源类型，</a:t>
            </a:r>
            <a:r>
              <a:rPr lang="en-US" altLang="zh-CN" sz="1400" dirty="0" smtClean="0">
                <a:solidFill>
                  <a:schemeClr val="tx1">
                    <a:lumMod val="75000"/>
                    <a:lumOff val="25000"/>
                  </a:schemeClr>
                </a:solidFill>
                <a:latin typeface="+mn-lt"/>
                <a:ea typeface="+mn-ea"/>
                <a:cs typeface="Arial" pitchFamily="34" charset="0"/>
              </a:rPr>
              <a:t>FCSAN</a:t>
            </a:r>
            <a:r>
              <a:rPr lang="zh-CN" altLang="en-US" sz="1400" dirty="0" smtClean="0">
                <a:solidFill>
                  <a:schemeClr val="tx1">
                    <a:lumMod val="75000"/>
                    <a:lumOff val="25000"/>
                  </a:schemeClr>
                </a:solidFill>
                <a:latin typeface="+mn-lt"/>
                <a:ea typeface="+mn-ea"/>
                <a:cs typeface="Arial" pitchFamily="34" charset="0"/>
              </a:rPr>
              <a:t>，</a:t>
            </a:r>
            <a:r>
              <a:rPr lang="en-US" altLang="zh-CN" sz="1400" dirty="0" smtClean="0">
                <a:solidFill>
                  <a:schemeClr val="tx1">
                    <a:lumMod val="75000"/>
                    <a:lumOff val="25000"/>
                  </a:schemeClr>
                </a:solidFill>
                <a:latin typeface="+mn-lt"/>
                <a:ea typeface="+mn-ea"/>
                <a:cs typeface="Arial" pitchFamily="34" charset="0"/>
              </a:rPr>
              <a:t>IPSAN</a:t>
            </a:r>
            <a:r>
              <a:rPr lang="zh-CN" altLang="en-US" sz="1400" dirty="0" smtClean="0">
                <a:solidFill>
                  <a:schemeClr val="tx1">
                    <a:lumMod val="75000"/>
                    <a:lumOff val="25000"/>
                  </a:schemeClr>
                </a:solidFill>
                <a:latin typeface="+mn-lt"/>
                <a:ea typeface="+mn-ea"/>
                <a:cs typeface="Arial" pitchFamily="34" charset="0"/>
              </a:rPr>
              <a:t>，</a:t>
            </a:r>
            <a:r>
              <a:rPr lang="en-US" altLang="zh-CN" sz="1400" dirty="0" smtClean="0">
                <a:solidFill>
                  <a:schemeClr val="tx1">
                    <a:lumMod val="75000"/>
                    <a:lumOff val="25000"/>
                  </a:schemeClr>
                </a:solidFill>
                <a:latin typeface="+mn-lt"/>
                <a:ea typeface="+mn-ea"/>
                <a:cs typeface="Arial" pitchFamily="34" charset="0"/>
              </a:rPr>
              <a:t>NAS</a:t>
            </a:r>
            <a:r>
              <a:rPr lang="zh-CN" altLang="en-US" sz="1400" dirty="0" smtClean="0">
                <a:solidFill>
                  <a:schemeClr val="tx1">
                    <a:lumMod val="75000"/>
                    <a:lumOff val="25000"/>
                  </a:schemeClr>
                </a:solidFill>
                <a:latin typeface="+mn-lt"/>
                <a:ea typeface="+mn-ea"/>
                <a:cs typeface="Arial" pitchFamily="34" charset="0"/>
              </a:rPr>
              <a:t>，</a:t>
            </a:r>
            <a:r>
              <a:rPr lang="en-US" altLang="zh-CN" sz="1400" dirty="0" smtClean="0">
                <a:solidFill>
                  <a:schemeClr val="tx1">
                    <a:lumMod val="75000"/>
                    <a:lumOff val="25000"/>
                  </a:schemeClr>
                </a:solidFill>
                <a:latin typeface="+mn-lt"/>
                <a:ea typeface="+mn-ea"/>
                <a:cs typeface="Arial" pitchFamily="34" charset="0"/>
              </a:rPr>
              <a:t>Advanced SAN</a:t>
            </a:r>
            <a:r>
              <a:rPr lang="zh-CN" altLang="en-US" sz="1400" dirty="0" smtClean="0">
                <a:solidFill>
                  <a:schemeClr val="tx1">
                    <a:lumMod val="75000"/>
                    <a:lumOff val="25000"/>
                  </a:schemeClr>
                </a:solidFill>
                <a:latin typeface="+mn-lt"/>
                <a:ea typeface="+mn-ea"/>
                <a:cs typeface="Arial" pitchFamily="34" charset="0"/>
              </a:rPr>
              <a:t>，</a:t>
            </a:r>
            <a:r>
              <a:rPr lang="en-US" altLang="zh-CN" sz="1400" dirty="0" err="1" smtClean="0">
                <a:solidFill>
                  <a:schemeClr val="tx1">
                    <a:lumMod val="75000"/>
                    <a:lumOff val="25000"/>
                  </a:schemeClr>
                </a:solidFill>
                <a:latin typeface="+mn-lt"/>
                <a:ea typeface="+mn-ea"/>
                <a:cs typeface="Arial" pitchFamily="34" charset="0"/>
              </a:rPr>
              <a:t>FusionStorage</a:t>
            </a:r>
            <a:r>
              <a:rPr lang="zh-CN" altLang="en-US" sz="1400" dirty="0" smtClean="0">
                <a:solidFill>
                  <a:schemeClr val="tx1">
                    <a:lumMod val="75000"/>
                    <a:lumOff val="25000"/>
                  </a:schemeClr>
                </a:solidFill>
                <a:latin typeface="+mn-ea"/>
                <a:ea typeface="+mn-ea"/>
                <a:cs typeface="Arial" pitchFamily="34" charset="0"/>
              </a:rPr>
              <a:t>。</a:t>
            </a:r>
            <a:endParaRPr lang="en-US" altLang="zh-CN" sz="1400" dirty="0" smtClean="0">
              <a:solidFill>
                <a:schemeClr val="tx1">
                  <a:lumMod val="75000"/>
                  <a:lumOff val="25000"/>
                </a:schemeClr>
              </a:solidFill>
              <a:latin typeface="+mn-ea"/>
              <a:ea typeface="+mn-ea"/>
              <a:cs typeface="Arial" pitchFamily="34" charset="0"/>
            </a:endParaRPr>
          </a:p>
          <a:p>
            <a:pPr marL="285750" indent="-285750">
              <a:lnSpc>
                <a:spcPct val="140000"/>
              </a:lnSpc>
              <a:spcBef>
                <a:spcPts val="1200"/>
              </a:spcBef>
              <a:buClr>
                <a:srgbClr val="808080"/>
              </a:buClr>
              <a:buSzPct val="60000"/>
              <a:buFont typeface="Wingdings" panose="05000000000000000000" pitchFamily="2" charset="2"/>
              <a:buChar char="l"/>
              <a:defRPr/>
            </a:pPr>
            <a:r>
              <a:rPr lang="en-US" altLang="zh-CN" sz="1400" dirty="0" smtClean="0">
                <a:solidFill>
                  <a:schemeClr val="tx1">
                    <a:lumMod val="75000"/>
                    <a:lumOff val="25000"/>
                  </a:schemeClr>
                </a:solidFill>
                <a:latin typeface="+mn-lt"/>
                <a:ea typeface="+mn-ea"/>
                <a:cs typeface="Arial" pitchFamily="34" charset="0"/>
              </a:rPr>
              <a:t>FusionCompute</a:t>
            </a:r>
            <a:r>
              <a:rPr lang="zh-CN" altLang="en-US" sz="1400" dirty="0" smtClean="0">
                <a:solidFill>
                  <a:schemeClr val="tx1">
                    <a:lumMod val="75000"/>
                    <a:lumOff val="25000"/>
                  </a:schemeClr>
                </a:solidFill>
                <a:latin typeface="+mn-ea"/>
                <a:ea typeface="+mn-ea"/>
                <a:cs typeface="Arial" pitchFamily="34" charset="0"/>
              </a:rPr>
              <a:t>对接存储资源的管理接口，包括</a:t>
            </a:r>
            <a:r>
              <a:rPr lang="en-US" altLang="zh-CN" sz="1400" dirty="0" smtClean="0">
                <a:solidFill>
                  <a:schemeClr val="tx1">
                    <a:lumMod val="75000"/>
                    <a:lumOff val="25000"/>
                  </a:schemeClr>
                </a:solidFill>
                <a:latin typeface="+mn-ea"/>
                <a:ea typeface="+mn-ea"/>
                <a:cs typeface="Arial" pitchFamily="34" charset="0"/>
              </a:rPr>
              <a:t>IP</a:t>
            </a:r>
            <a:r>
              <a:rPr lang="zh-CN" altLang="en-US" sz="1400" dirty="0" smtClean="0">
                <a:solidFill>
                  <a:schemeClr val="tx1">
                    <a:lumMod val="75000"/>
                    <a:lumOff val="25000"/>
                  </a:schemeClr>
                </a:solidFill>
                <a:latin typeface="+mn-ea"/>
                <a:ea typeface="+mn-ea"/>
                <a:cs typeface="Arial" pitchFamily="34" charset="0"/>
              </a:rPr>
              <a:t>地址，用户名密码等。</a:t>
            </a:r>
            <a:endParaRPr lang="en-US" altLang="zh-CN" sz="1400" dirty="0" smtClean="0">
              <a:solidFill>
                <a:schemeClr val="tx1">
                  <a:lumMod val="75000"/>
                  <a:lumOff val="25000"/>
                </a:schemeClr>
              </a:solidFill>
              <a:latin typeface="+mn-ea"/>
              <a:ea typeface="+mn-ea"/>
              <a:cs typeface="Arial" pitchFamily="34" charset="0"/>
            </a:endParaRPr>
          </a:p>
          <a:p>
            <a:pPr marL="285750" indent="-285750">
              <a:lnSpc>
                <a:spcPct val="140000"/>
              </a:lnSpc>
              <a:spcBef>
                <a:spcPts val="1200"/>
              </a:spcBef>
              <a:buClr>
                <a:srgbClr val="808080"/>
              </a:buClr>
              <a:buSzPct val="60000"/>
              <a:buFont typeface="Wingdings" panose="05000000000000000000" pitchFamily="2" charset="2"/>
              <a:buChar char="l"/>
              <a:defRPr/>
            </a:pPr>
            <a:r>
              <a:rPr lang="zh-CN" altLang="en-US" sz="1400" dirty="0" smtClean="0">
                <a:solidFill>
                  <a:schemeClr val="tx1">
                    <a:lumMod val="75000"/>
                    <a:lumOff val="25000"/>
                  </a:schemeClr>
                </a:solidFill>
                <a:latin typeface="+mn-ea"/>
                <a:ea typeface="+mn-ea"/>
                <a:cs typeface="Arial" pitchFamily="34" charset="0"/>
              </a:rPr>
              <a:t>根据不同类型存储资源进行配置。</a:t>
            </a:r>
            <a:endParaRPr lang="en-US" altLang="zh-CN" sz="1400" dirty="0" smtClean="0">
              <a:solidFill>
                <a:schemeClr val="tx1">
                  <a:lumMod val="75000"/>
                  <a:lumOff val="25000"/>
                </a:schemeClr>
              </a:solidFill>
              <a:latin typeface="+mn-ea"/>
              <a:ea typeface="+mn-ea"/>
              <a:cs typeface="Arial" pitchFamily="34" charset="0"/>
            </a:endParaRPr>
          </a:p>
          <a:p>
            <a:pPr marL="171439" indent="-171439">
              <a:lnSpc>
                <a:spcPct val="140000"/>
              </a:lnSpc>
              <a:spcBef>
                <a:spcPts val="1200"/>
              </a:spcBef>
              <a:buSzPct val="120000"/>
              <a:buFont typeface="Arial" pitchFamily="34" charset="0"/>
              <a:buChar char="•"/>
              <a:defRPr/>
            </a:pP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endParaRPr>
          </a:p>
        </p:txBody>
      </p:sp>
      <p:sp>
        <p:nvSpPr>
          <p:cNvPr id="32" name="Text Box 20"/>
          <p:cNvSpPr txBox="1">
            <a:spLocks noChangeArrowheads="1"/>
          </p:cNvSpPr>
          <p:nvPr/>
        </p:nvSpPr>
        <p:spPr bwMode="auto">
          <a:xfrm>
            <a:off x="1905821" y="2282885"/>
            <a:ext cx="1831708" cy="307777"/>
          </a:xfrm>
          <a:prstGeom prst="rect">
            <a:avLst/>
          </a:prstGeom>
        </p:spPr>
        <p:txBody>
          <a:bodyPr wrap="square" lIns="0" tIns="0" rIns="0" bIns="0">
            <a:spAutoFit/>
          </a:bodyPr>
          <a:lstStyle>
            <a:defPPr>
              <a:defRPr lang="zh-CN"/>
            </a:defPPr>
            <a:lvl1pPr fontAlgn="auto">
              <a:spcBef>
                <a:spcPts val="0"/>
              </a:spcBef>
              <a:spcAft>
                <a:spcPts val="0"/>
              </a:spcAft>
              <a:defRPr kern="0">
                <a:solidFill>
                  <a:srgbClr val="00B050"/>
                </a:solidFill>
                <a:latin typeface="Arial" pitchFamily="34" charset="0"/>
                <a:ea typeface="微软雅黑" pitchFamily="34" charset="-122"/>
                <a:cs typeface="Arial" pitchFamily="34" charset="0"/>
              </a:defRPr>
            </a:lvl1pPr>
          </a:lstStyle>
          <a:p>
            <a:r>
              <a:rPr lang="zh-CN" altLang="en-US" sz="2000" dirty="0" smtClean="0">
                <a:solidFill>
                  <a:schemeClr val="tx1"/>
                </a:solidFill>
                <a:latin typeface="+mn-ea"/>
                <a:ea typeface="+mn-ea"/>
              </a:rPr>
              <a:t>存储资源类型</a:t>
            </a:r>
            <a:endParaRPr lang="en-US" altLang="zh-CN" sz="2000" dirty="0">
              <a:solidFill>
                <a:schemeClr val="tx1"/>
              </a:solidFill>
              <a:latin typeface="+mn-ea"/>
              <a:ea typeface="+mn-ea"/>
            </a:endParaRPr>
          </a:p>
        </p:txBody>
      </p:sp>
      <p:sp>
        <p:nvSpPr>
          <p:cNvPr id="34" name="椭圆 33"/>
          <p:cNvSpPr/>
          <p:nvPr/>
        </p:nvSpPr>
        <p:spPr>
          <a:xfrm>
            <a:off x="2444051" y="1594842"/>
            <a:ext cx="490507" cy="522127"/>
          </a:xfrm>
          <a:prstGeom prst="ellipse">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71"/>
          <p:cNvSpPr txBox="1"/>
          <p:nvPr/>
        </p:nvSpPr>
        <p:spPr>
          <a:xfrm>
            <a:off x="2342032" y="1686628"/>
            <a:ext cx="694543" cy="338554"/>
          </a:xfrm>
          <a:prstGeom prst="rect">
            <a:avLst/>
          </a:prstGeom>
          <a:noFill/>
        </p:spPr>
        <p:txBody>
          <a:bodyPr wrap="square" rtlCol="0">
            <a:spAutoFit/>
          </a:bodyPr>
          <a:lstStyle/>
          <a:p>
            <a:pPr algn="ctr"/>
            <a:r>
              <a:rPr lang="en-US" altLang="zh-CN" sz="1600" dirty="0">
                <a:solidFill>
                  <a:schemeClr val="bg1"/>
                </a:solidFill>
                <a:latin typeface="Arial" pitchFamily="34" charset="0"/>
                <a:cs typeface="Arial" pitchFamily="34" charset="0"/>
              </a:rPr>
              <a:t>01</a:t>
            </a:r>
            <a:endParaRPr lang="zh-CN" altLang="en-US" sz="1600" dirty="0">
              <a:solidFill>
                <a:schemeClr val="bg1"/>
              </a:solidFill>
              <a:latin typeface="Arial" pitchFamily="34" charset="0"/>
              <a:cs typeface="Arial" pitchFamily="34" charset="0"/>
            </a:endParaRPr>
          </a:p>
        </p:txBody>
      </p:sp>
      <p:sp>
        <p:nvSpPr>
          <p:cNvPr id="37" name="任意多边形 36"/>
          <p:cNvSpPr/>
          <p:nvPr/>
        </p:nvSpPr>
        <p:spPr bwMode="auto">
          <a:xfrm>
            <a:off x="4982950" y="1962410"/>
            <a:ext cx="3168352" cy="3584436"/>
          </a:xfrm>
          <a:custGeom>
            <a:avLst/>
            <a:gdLst>
              <a:gd name="connsiteX0" fmla="*/ 0 w 2342573"/>
              <a:gd name="connsiteY0" fmla="*/ 0 h 2489720"/>
              <a:gd name="connsiteX1" fmla="*/ 2342573 w 2342573"/>
              <a:gd name="connsiteY1" fmla="*/ 0 h 2489720"/>
              <a:gd name="connsiteX2" fmla="*/ 2342573 w 2342573"/>
              <a:gd name="connsiteY2" fmla="*/ 2489720 h 2489720"/>
              <a:gd name="connsiteX3" fmla="*/ 0 w 2342573"/>
              <a:gd name="connsiteY3" fmla="*/ 2489720 h 2489720"/>
              <a:gd name="connsiteX4" fmla="*/ 0 w 2342573"/>
              <a:gd name="connsiteY4" fmla="*/ 0 h 2489720"/>
              <a:gd name="connsiteX0" fmla="*/ 0 w 2342573"/>
              <a:gd name="connsiteY0" fmla="*/ 463 h 2490183"/>
              <a:gd name="connsiteX1" fmla="*/ 981740 w 2342573"/>
              <a:gd name="connsiteY1" fmla="*/ 0 h 2490183"/>
              <a:gd name="connsiteX2" fmla="*/ 2342573 w 2342573"/>
              <a:gd name="connsiteY2" fmla="*/ 463 h 2490183"/>
              <a:gd name="connsiteX3" fmla="*/ 2342573 w 2342573"/>
              <a:gd name="connsiteY3" fmla="*/ 2490183 h 2490183"/>
              <a:gd name="connsiteX4" fmla="*/ 0 w 2342573"/>
              <a:gd name="connsiteY4" fmla="*/ 2490183 h 2490183"/>
              <a:gd name="connsiteX5" fmla="*/ 0 w 2342573"/>
              <a:gd name="connsiteY5" fmla="*/ 463 h 2490183"/>
              <a:gd name="connsiteX0" fmla="*/ 0 w 2342573"/>
              <a:gd name="connsiteY0" fmla="*/ 463 h 2490183"/>
              <a:gd name="connsiteX1" fmla="*/ 981740 w 2342573"/>
              <a:gd name="connsiteY1" fmla="*/ 0 h 2490183"/>
              <a:gd name="connsiteX2" fmla="*/ 1522760 w 2342573"/>
              <a:gd name="connsiteY2" fmla="*/ 1 h 2490183"/>
              <a:gd name="connsiteX3" fmla="*/ 2342573 w 2342573"/>
              <a:gd name="connsiteY3" fmla="*/ 463 h 2490183"/>
              <a:gd name="connsiteX4" fmla="*/ 2342573 w 2342573"/>
              <a:gd name="connsiteY4" fmla="*/ 2490183 h 2490183"/>
              <a:gd name="connsiteX5" fmla="*/ 0 w 2342573"/>
              <a:gd name="connsiteY5" fmla="*/ 2490183 h 2490183"/>
              <a:gd name="connsiteX6" fmla="*/ 0 w 2342573"/>
              <a:gd name="connsiteY6" fmla="*/ 463 h 2490183"/>
              <a:gd name="connsiteX0" fmla="*/ 0 w 2342573"/>
              <a:gd name="connsiteY0" fmla="*/ 463 h 2490183"/>
              <a:gd name="connsiteX1" fmla="*/ 981740 w 2342573"/>
              <a:gd name="connsiteY1" fmla="*/ 0 h 2490183"/>
              <a:gd name="connsiteX2" fmla="*/ 1522760 w 2342573"/>
              <a:gd name="connsiteY2" fmla="*/ 1 h 2490183"/>
              <a:gd name="connsiteX3" fmla="*/ 2342573 w 2342573"/>
              <a:gd name="connsiteY3" fmla="*/ 463 h 2490183"/>
              <a:gd name="connsiteX4" fmla="*/ 2342573 w 2342573"/>
              <a:gd name="connsiteY4" fmla="*/ 2490183 h 2490183"/>
              <a:gd name="connsiteX5" fmla="*/ 0 w 2342573"/>
              <a:gd name="connsiteY5" fmla="*/ 2490183 h 2490183"/>
              <a:gd name="connsiteX6" fmla="*/ 0 w 2342573"/>
              <a:gd name="connsiteY6" fmla="*/ 463 h 2490183"/>
              <a:gd name="connsiteX0" fmla="*/ 0 w 2342573"/>
              <a:gd name="connsiteY0" fmla="*/ 463 h 2490183"/>
              <a:gd name="connsiteX1" fmla="*/ 807050 w 2342573"/>
              <a:gd name="connsiteY1" fmla="*/ 0 h 2490183"/>
              <a:gd name="connsiteX2" fmla="*/ 1522760 w 2342573"/>
              <a:gd name="connsiteY2" fmla="*/ 1 h 2490183"/>
              <a:gd name="connsiteX3" fmla="*/ 2342573 w 2342573"/>
              <a:gd name="connsiteY3" fmla="*/ 463 h 2490183"/>
              <a:gd name="connsiteX4" fmla="*/ 2342573 w 2342573"/>
              <a:gd name="connsiteY4" fmla="*/ 2490183 h 2490183"/>
              <a:gd name="connsiteX5" fmla="*/ 0 w 2342573"/>
              <a:gd name="connsiteY5" fmla="*/ 2490183 h 2490183"/>
              <a:gd name="connsiteX6" fmla="*/ 0 w 2342573"/>
              <a:gd name="connsiteY6" fmla="*/ 463 h 2490183"/>
              <a:gd name="connsiteX0" fmla="*/ 0 w 2342573"/>
              <a:gd name="connsiteY0" fmla="*/ 463 h 2490183"/>
              <a:gd name="connsiteX1" fmla="*/ 807050 w 2342573"/>
              <a:gd name="connsiteY1" fmla="*/ 0 h 2490183"/>
              <a:gd name="connsiteX2" fmla="*/ 1522760 w 2342573"/>
              <a:gd name="connsiteY2" fmla="*/ 1 h 2490183"/>
              <a:gd name="connsiteX3" fmla="*/ 2342573 w 2342573"/>
              <a:gd name="connsiteY3" fmla="*/ 463 h 2490183"/>
              <a:gd name="connsiteX4" fmla="*/ 2342573 w 2342573"/>
              <a:gd name="connsiteY4" fmla="*/ 2490183 h 2490183"/>
              <a:gd name="connsiteX5" fmla="*/ 0 w 2342573"/>
              <a:gd name="connsiteY5" fmla="*/ 2490183 h 2490183"/>
              <a:gd name="connsiteX6" fmla="*/ 0 w 2342573"/>
              <a:gd name="connsiteY6" fmla="*/ 463 h 2490183"/>
              <a:gd name="connsiteX0" fmla="*/ 0 w 2342573"/>
              <a:gd name="connsiteY0" fmla="*/ 5225 h 2494945"/>
              <a:gd name="connsiteX1" fmla="*/ 807050 w 2342573"/>
              <a:gd name="connsiteY1" fmla="*/ 4762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980087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4475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4475 w 2342573"/>
              <a:gd name="connsiteY1" fmla="*/ 0 h 2494945"/>
              <a:gd name="connsiteX2" fmla="*/ 1286159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4475 w 2342573"/>
              <a:gd name="connsiteY1" fmla="*/ 0 h 2494945"/>
              <a:gd name="connsiteX2" fmla="*/ 1286159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14750 h 2504470"/>
              <a:gd name="connsiteX1" fmla="*/ 1024475 w 2342573"/>
              <a:gd name="connsiteY1" fmla="*/ 9525 h 2504470"/>
              <a:gd name="connsiteX2" fmla="*/ 1343309 w 2342573"/>
              <a:gd name="connsiteY2" fmla="*/ 0 h 2504470"/>
              <a:gd name="connsiteX3" fmla="*/ 2342573 w 2342573"/>
              <a:gd name="connsiteY3" fmla="*/ 14750 h 2504470"/>
              <a:gd name="connsiteX4" fmla="*/ 2342573 w 2342573"/>
              <a:gd name="connsiteY4" fmla="*/ 2504470 h 2504470"/>
              <a:gd name="connsiteX5" fmla="*/ 0 w 2342573"/>
              <a:gd name="connsiteY5" fmla="*/ 2504470 h 2504470"/>
              <a:gd name="connsiteX6" fmla="*/ 0 w 2342573"/>
              <a:gd name="connsiteY6" fmla="*/ 14750 h 2504470"/>
              <a:gd name="connsiteX0" fmla="*/ 0 w 2342573"/>
              <a:gd name="connsiteY0" fmla="*/ 5225 h 2494945"/>
              <a:gd name="connsiteX1" fmla="*/ 1024475 w 2342573"/>
              <a:gd name="connsiteY1" fmla="*/ 0 h 2494945"/>
              <a:gd name="connsiteX2" fmla="*/ 1343309 w 2342573"/>
              <a:gd name="connsiteY2" fmla="*/ 79341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4475 w 2342573"/>
              <a:gd name="connsiteY1" fmla="*/ 0 h 2494945"/>
              <a:gd name="connsiteX2" fmla="*/ 1352834 w 2342573"/>
              <a:gd name="connsiteY2" fmla="*/ 3141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2084 h 2491804"/>
              <a:gd name="connsiteX1" fmla="*/ 1024475 w 2342573"/>
              <a:gd name="connsiteY1" fmla="*/ 25434 h 2491804"/>
              <a:gd name="connsiteX2" fmla="*/ 135283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4475 w 2342573"/>
              <a:gd name="connsiteY1" fmla="*/ 25434 h 2491804"/>
              <a:gd name="connsiteX2" fmla="*/ 135283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4475 w 2342573"/>
              <a:gd name="connsiteY1" fmla="*/ 77787 h 2491804"/>
              <a:gd name="connsiteX2" fmla="*/ 135283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35283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3685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3685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3304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3304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2923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2923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2923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11609 h 2501329"/>
              <a:gd name="connsiteX1" fmla="*/ 1038762 w 2342573"/>
              <a:gd name="connsiteY1" fmla="*/ 15874 h 2501329"/>
              <a:gd name="connsiteX2" fmla="*/ 1316197 w 2342573"/>
              <a:gd name="connsiteY2" fmla="*/ 0 h 2501329"/>
              <a:gd name="connsiteX3" fmla="*/ 2342573 w 2342573"/>
              <a:gd name="connsiteY3" fmla="*/ 11609 h 2501329"/>
              <a:gd name="connsiteX4" fmla="*/ 2342573 w 2342573"/>
              <a:gd name="connsiteY4" fmla="*/ 2501329 h 2501329"/>
              <a:gd name="connsiteX5" fmla="*/ 0 w 2342573"/>
              <a:gd name="connsiteY5" fmla="*/ 2501329 h 2501329"/>
              <a:gd name="connsiteX6" fmla="*/ 0 w 2342573"/>
              <a:gd name="connsiteY6" fmla="*/ 11609 h 2501329"/>
              <a:gd name="connsiteX0" fmla="*/ 0 w 2342573"/>
              <a:gd name="connsiteY0" fmla="*/ 0 h 2489720"/>
              <a:gd name="connsiteX1" fmla="*/ 1038762 w 2342573"/>
              <a:gd name="connsiteY1" fmla="*/ 4265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1038762 w 2342573"/>
              <a:gd name="connsiteY1" fmla="*/ 4265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1038762 w 2342573"/>
              <a:gd name="connsiteY1" fmla="*/ 4265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00585 w 2342573"/>
              <a:gd name="connsiteY1" fmla="*/ 4265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54510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989359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05109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4949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947833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0 h 2489720"/>
              <a:gd name="connsiteX1" fmla="*/ 998633 w 2342573"/>
              <a:gd name="connsiteY1" fmla="*/ 2678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65347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1290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1290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1290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30294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11195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46044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26945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26945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2573" h="2489720">
                <a:moveTo>
                  <a:pt x="0" y="0"/>
                </a:moveTo>
                <a:lnTo>
                  <a:pt x="926945" y="2678"/>
                </a:lnTo>
                <a:cubicBezTo>
                  <a:pt x="959869" y="224181"/>
                  <a:pt x="1361244" y="268771"/>
                  <a:pt x="1419261" y="2679"/>
                </a:cubicBezTo>
                <a:lnTo>
                  <a:pt x="2342573" y="0"/>
                </a:lnTo>
                <a:lnTo>
                  <a:pt x="2342573" y="2489720"/>
                </a:lnTo>
                <a:lnTo>
                  <a:pt x="0" y="2489720"/>
                </a:lnTo>
                <a:lnTo>
                  <a:pt x="0" y="0"/>
                </a:lnTo>
                <a:close/>
              </a:path>
            </a:pathLst>
          </a:custGeom>
          <a:noFill/>
          <a:ln w="9525">
            <a:solidFill>
              <a:srgbClr val="8FA1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25000"/>
          </a:p>
        </p:txBody>
      </p:sp>
      <p:sp>
        <p:nvSpPr>
          <p:cNvPr id="38" name="椭圆 37"/>
          <p:cNvSpPr/>
          <p:nvPr/>
        </p:nvSpPr>
        <p:spPr>
          <a:xfrm>
            <a:off x="6321872" y="1611400"/>
            <a:ext cx="490507" cy="522127"/>
          </a:xfrm>
          <a:prstGeom prst="ellipse">
            <a:avLst/>
          </a:prstGeom>
          <a:solidFill>
            <a:srgbClr val="8FA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TextBox 101"/>
          <p:cNvSpPr txBox="1"/>
          <p:nvPr/>
        </p:nvSpPr>
        <p:spPr>
          <a:xfrm>
            <a:off x="6219853" y="1716579"/>
            <a:ext cx="694543" cy="338554"/>
          </a:xfrm>
          <a:prstGeom prst="rect">
            <a:avLst/>
          </a:prstGeom>
          <a:noFill/>
        </p:spPr>
        <p:txBody>
          <a:bodyPr wrap="square" rtlCol="0">
            <a:spAutoFit/>
          </a:bodyPr>
          <a:lstStyle/>
          <a:p>
            <a:pPr algn="ctr"/>
            <a:r>
              <a:rPr lang="en-US" altLang="zh-CN" sz="1600" dirty="0">
                <a:solidFill>
                  <a:schemeClr val="bg1"/>
                </a:solidFill>
                <a:latin typeface="Arial" pitchFamily="34" charset="0"/>
                <a:cs typeface="Arial" pitchFamily="34" charset="0"/>
              </a:rPr>
              <a:t>02</a:t>
            </a:r>
            <a:endParaRPr lang="zh-CN" altLang="en-US" sz="1600" dirty="0">
              <a:solidFill>
                <a:schemeClr val="bg1"/>
              </a:solidFill>
              <a:latin typeface="Arial" pitchFamily="34" charset="0"/>
              <a:cs typeface="Arial" pitchFamily="34" charset="0"/>
            </a:endParaRPr>
          </a:p>
        </p:txBody>
      </p:sp>
      <p:grpSp>
        <p:nvGrpSpPr>
          <p:cNvPr id="69" name="组合 68"/>
          <p:cNvGrpSpPr/>
          <p:nvPr/>
        </p:nvGrpSpPr>
        <p:grpSpPr>
          <a:xfrm>
            <a:off x="5081640" y="2133527"/>
            <a:ext cx="626721" cy="626720"/>
            <a:chOff x="6689755" y="1244311"/>
            <a:chExt cx="889944" cy="889942"/>
          </a:xfrm>
        </p:grpSpPr>
        <p:sp>
          <p:nvSpPr>
            <p:cNvPr id="70" name="椭圆 69"/>
            <p:cNvSpPr/>
            <p:nvPr/>
          </p:nvSpPr>
          <p:spPr>
            <a:xfrm>
              <a:off x="6689755" y="1244311"/>
              <a:ext cx="889944" cy="889942"/>
            </a:xfrm>
            <a:prstGeom prst="ellipse">
              <a:avLst/>
            </a:prstGeom>
            <a:solidFill>
              <a:schemeClr val="bg1"/>
            </a:solidFill>
            <a:ln w="19050" cap="flat" cmpd="sng" algn="ctr">
              <a:solidFill>
                <a:srgbClr val="8FA1B4"/>
              </a:solidFill>
              <a:prstDash val="solid"/>
              <a:round/>
              <a:headEnd type="none" w="med" len="med"/>
              <a:tailEnd type="none" w="med" len="med"/>
            </a:ln>
            <a:effectLst/>
          </p:spPr>
          <p:txBody>
            <a:bodyPr vert="horz" wrap="square" lIns="121948" tIns="60974" rIns="121948" bIns="60974"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sz="1334" dirty="0">
                <a:latin typeface="FrutigerNext LT Regular" pitchFamily="34" charset="0"/>
                <a:ea typeface="SimSun" pitchFamily="2" charset="-122"/>
              </a:endParaRPr>
            </a:p>
          </p:txBody>
        </p:sp>
        <p:grpSp>
          <p:nvGrpSpPr>
            <p:cNvPr id="71" name="组合 70"/>
            <p:cNvGrpSpPr/>
            <p:nvPr/>
          </p:nvGrpSpPr>
          <p:grpSpPr>
            <a:xfrm>
              <a:off x="6955697" y="1427837"/>
              <a:ext cx="358062" cy="522890"/>
              <a:chOff x="3327401" y="3033713"/>
              <a:chExt cx="100011" cy="146050"/>
            </a:xfrm>
          </p:grpSpPr>
          <p:sp>
            <p:nvSpPr>
              <p:cNvPr id="72" name="Freeform 82"/>
              <p:cNvSpPr>
                <a:spLocks/>
              </p:cNvSpPr>
              <p:nvPr/>
            </p:nvSpPr>
            <p:spPr bwMode="auto">
              <a:xfrm>
                <a:off x="3327401" y="3033713"/>
                <a:ext cx="31750" cy="146050"/>
              </a:xfrm>
              <a:custGeom>
                <a:avLst/>
                <a:gdLst/>
                <a:ahLst/>
                <a:cxnLst>
                  <a:cxn ang="0">
                    <a:pos x="16" y="58"/>
                  </a:cxn>
                  <a:cxn ang="0">
                    <a:pos x="16" y="43"/>
                  </a:cxn>
                  <a:cxn ang="0">
                    <a:pos x="16" y="43"/>
                  </a:cxn>
                  <a:cxn ang="0">
                    <a:pos x="16" y="41"/>
                  </a:cxn>
                  <a:cxn ang="0">
                    <a:pos x="14" y="40"/>
                  </a:cxn>
                  <a:cxn ang="0">
                    <a:pos x="14" y="17"/>
                  </a:cxn>
                  <a:cxn ang="0">
                    <a:pos x="15" y="12"/>
                  </a:cxn>
                  <a:cxn ang="0">
                    <a:pos x="14" y="0"/>
                  </a:cxn>
                  <a:cxn ang="0">
                    <a:pos x="6" y="0"/>
                  </a:cxn>
                  <a:cxn ang="0">
                    <a:pos x="5" y="12"/>
                  </a:cxn>
                  <a:cxn ang="0">
                    <a:pos x="6" y="17"/>
                  </a:cxn>
                  <a:cxn ang="0">
                    <a:pos x="6" y="40"/>
                  </a:cxn>
                  <a:cxn ang="0">
                    <a:pos x="6" y="40"/>
                  </a:cxn>
                  <a:cxn ang="0">
                    <a:pos x="4" y="41"/>
                  </a:cxn>
                  <a:cxn ang="0">
                    <a:pos x="4" y="43"/>
                  </a:cxn>
                  <a:cxn ang="0">
                    <a:pos x="4" y="58"/>
                  </a:cxn>
                  <a:cxn ang="0">
                    <a:pos x="4" y="58"/>
                  </a:cxn>
                  <a:cxn ang="0">
                    <a:pos x="1" y="60"/>
                  </a:cxn>
                  <a:cxn ang="0">
                    <a:pos x="0" y="63"/>
                  </a:cxn>
                  <a:cxn ang="0">
                    <a:pos x="0" y="85"/>
                  </a:cxn>
                  <a:cxn ang="0">
                    <a:pos x="0" y="85"/>
                  </a:cxn>
                  <a:cxn ang="0">
                    <a:pos x="0" y="88"/>
                  </a:cxn>
                  <a:cxn ang="0">
                    <a:pos x="3" y="90"/>
                  </a:cxn>
                  <a:cxn ang="0">
                    <a:pos x="4" y="92"/>
                  </a:cxn>
                  <a:cxn ang="0">
                    <a:pos x="6" y="92"/>
                  </a:cxn>
                  <a:cxn ang="0">
                    <a:pos x="14" y="92"/>
                  </a:cxn>
                  <a:cxn ang="0">
                    <a:pos x="14" y="92"/>
                  </a:cxn>
                  <a:cxn ang="0">
                    <a:pos x="16" y="92"/>
                  </a:cxn>
                  <a:cxn ang="0">
                    <a:pos x="17" y="90"/>
                  </a:cxn>
                  <a:cxn ang="0">
                    <a:pos x="20" y="88"/>
                  </a:cxn>
                  <a:cxn ang="0">
                    <a:pos x="20" y="85"/>
                  </a:cxn>
                  <a:cxn ang="0">
                    <a:pos x="20" y="63"/>
                  </a:cxn>
                  <a:cxn ang="0">
                    <a:pos x="20" y="63"/>
                  </a:cxn>
                  <a:cxn ang="0">
                    <a:pos x="18" y="60"/>
                  </a:cxn>
                  <a:cxn ang="0">
                    <a:pos x="16" y="58"/>
                  </a:cxn>
                  <a:cxn ang="0">
                    <a:pos x="16" y="58"/>
                  </a:cxn>
                </a:cxnLst>
                <a:rect l="0" t="0" r="r" b="b"/>
                <a:pathLst>
                  <a:path w="20" h="92">
                    <a:moveTo>
                      <a:pt x="16" y="58"/>
                    </a:moveTo>
                    <a:lnTo>
                      <a:pt x="16" y="43"/>
                    </a:lnTo>
                    <a:lnTo>
                      <a:pt x="16" y="43"/>
                    </a:lnTo>
                    <a:lnTo>
                      <a:pt x="16" y="41"/>
                    </a:lnTo>
                    <a:lnTo>
                      <a:pt x="14" y="40"/>
                    </a:lnTo>
                    <a:lnTo>
                      <a:pt x="14" y="17"/>
                    </a:lnTo>
                    <a:lnTo>
                      <a:pt x="15" y="12"/>
                    </a:lnTo>
                    <a:lnTo>
                      <a:pt x="14" y="0"/>
                    </a:lnTo>
                    <a:lnTo>
                      <a:pt x="6" y="0"/>
                    </a:lnTo>
                    <a:lnTo>
                      <a:pt x="5" y="12"/>
                    </a:lnTo>
                    <a:lnTo>
                      <a:pt x="6" y="17"/>
                    </a:lnTo>
                    <a:lnTo>
                      <a:pt x="6" y="40"/>
                    </a:lnTo>
                    <a:lnTo>
                      <a:pt x="6" y="40"/>
                    </a:lnTo>
                    <a:lnTo>
                      <a:pt x="4" y="41"/>
                    </a:lnTo>
                    <a:lnTo>
                      <a:pt x="4" y="43"/>
                    </a:lnTo>
                    <a:lnTo>
                      <a:pt x="4" y="58"/>
                    </a:lnTo>
                    <a:lnTo>
                      <a:pt x="4" y="58"/>
                    </a:lnTo>
                    <a:lnTo>
                      <a:pt x="1" y="60"/>
                    </a:lnTo>
                    <a:lnTo>
                      <a:pt x="0" y="63"/>
                    </a:lnTo>
                    <a:lnTo>
                      <a:pt x="0" y="85"/>
                    </a:lnTo>
                    <a:lnTo>
                      <a:pt x="0" y="85"/>
                    </a:lnTo>
                    <a:lnTo>
                      <a:pt x="0" y="88"/>
                    </a:lnTo>
                    <a:lnTo>
                      <a:pt x="3" y="90"/>
                    </a:lnTo>
                    <a:lnTo>
                      <a:pt x="4" y="92"/>
                    </a:lnTo>
                    <a:lnTo>
                      <a:pt x="6" y="92"/>
                    </a:lnTo>
                    <a:lnTo>
                      <a:pt x="14" y="92"/>
                    </a:lnTo>
                    <a:lnTo>
                      <a:pt x="14" y="92"/>
                    </a:lnTo>
                    <a:lnTo>
                      <a:pt x="16" y="92"/>
                    </a:lnTo>
                    <a:lnTo>
                      <a:pt x="17" y="90"/>
                    </a:lnTo>
                    <a:lnTo>
                      <a:pt x="20" y="88"/>
                    </a:lnTo>
                    <a:lnTo>
                      <a:pt x="20" y="85"/>
                    </a:lnTo>
                    <a:lnTo>
                      <a:pt x="20" y="63"/>
                    </a:lnTo>
                    <a:lnTo>
                      <a:pt x="20" y="63"/>
                    </a:lnTo>
                    <a:lnTo>
                      <a:pt x="18" y="60"/>
                    </a:lnTo>
                    <a:lnTo>
                      <a:pt x="16" y="58"/>
                    </a:lnTo>
                    <a:lnTo>
                      <a:pt x="16" y="58"/>
                    </a:lnTo>
                    <a:close/>
                  </a:path>
                </a:pathLst>
              </a:custGeom>
              <a:noFill/>
              <a:ln w="12700">
                <a:solidFill>
                  <a:srgbClr val="8FA1B4"/>
                </a:solidFill>
                <a:prstDash val="solid"/>
                <a:round/>
                <a:headEnd/>
                <a:tailEnd/>
              </a:ln>
            </p:spPr>
            <p:txBody>
              <a:bodyPr vert="horz" wrap="square" lIns="121948" tIns="60974" rIns="121948" bIns="60974" numCol="1" anchor="t" anchorCtr="0" compatLnSpc="1">
                <a:prstTxWarp prst="textNoShape">
                  <a:avLst/>
                </a:prstTxWarp>
              </a:bodyPr>
              <a:lstStyle/>
              <a:p>
                <a:endParaRPr lang="zh-CN" altLang="en-US" sz="3201"/>
              </a:p>
            </p:txBody>
          </p:sp>
          <p:sp>
            <p:nvSpPr>
              <p:cNvPr id="73" name="Freeform 102"/>
              <p:cNvSpPr>
                <a:spLocks/>
              </p:cNvSpPr>
              <p:nvPr/>
            </p:nvSpPr>
            <p:spPr bwMode="auto">
              <a:xfrm>
                <a:off x="3365500" y="3033713"/>
                <a:ext cx="61912" cy="146050"/>
              </a:xfrm>
              <a:custGeom>
                <a:avLst/>
                <a:gdLst/>
                <a:ahLst/>
                <a:cxnLst>
                  <a:cxn ang="0">
                    <a:pos x="39" y="17"/>
                  </a:cxn>
                  <a:cxn ang="0">
                    <a:pos x="39" y="17"/>
                  </a:cxn>
                  <a:cxn ang="0">
                    <a:pos x="39" y="12"/>
                  </a:cxn>
                  <a:cxn ang="0">
                    <a:pos x="38" y="7"/>
                  </a:cxn>
                  <a:cxn ang="0">
                    <a:pos x="35" y="3"/>
                  </a:cxn>
                  <a:cxn ang="0">
                    <a:pos x="33" y="0"/>
                  </a:cxn>
                  <a:cxn ang="0">
                    <a:pos x="33" y="0"/>
                  </a:cxn>
                  <a:cxn ang="0">
                    <a:pos x="32" y="0"/>
                  </a:cxn>
                  <a:cxn ang="0">
                    <a:pos x="31" y="1"/>
                  </a:cxn>
                  <a:cxn ang="0">
                    <a:pos x="31" y="2"/>
                  </a:cxn>
                  <a:cxn ang="0">
                    <a:pos x="31" y="2"/>
                  </a:cxn>
                  <a:cxn ang="0">
                    <a:pos x="31" y="14"/>
                  </a:cxn>
                  <a:cxn ang="0">
                    <a:pos x="31" y="14"/>
                  </a:cxn>
                  <a:cxn ang="0">
                    <a:pos x="29" y="17"/>
                  </a:cxn>
                  <a:cxn ang="0">
                    <a:pos x="28" y="17"/>
                  </a:cxn>
                  <a:cxn ang="0">
                    <a:pos x="11" y="17"/>
                  </a:cxn>
                  <a:cxn ang="0">
                    <a:pos x="11" y="17"/>
                  </a:cxn>
                  <a:cxn ang="0">
                    <a:pos x="10" y="17"/>
                  </a:cxn>
                  <a:cxn ang="0">
                    <a:pos x="9" y="14"/>
                  </a:cxn>
                  <a:cxn ang="0">
                    <a:pos x="9" y="14"/>
                  </a:cxn>
                  <a:cxn ang="0">
                    <a:pos x="9" y="2"/>
                  </a:cxn>
                  <a:cxn ang="0">
                    <a:pos x="9" y="2"/>
                  </a:cxn>
                  <a:cxn ang="0">
                    <a:pos x="9" y="1"/>
                  </a:cxn>
                  <a:cxn ang="0">
                    <a:pos x="8" y="0"/>
                  </a:cxn>
                  <a:cxn ang="0">
                    <a:pos x="6" y="0"/>
                  </a:cxn>
                  <a:cxn ang="0">
                    <a:pos x="6" y="0"/>
                  </a:cxn>
                  <a:cxn ang="0">
                    <a:pos x="4" y="3"/>
                  </a:cxn>
                  <a:cxn ang="0">
                    <a:pos x="2" y="7"/>
                  </a:cxn>
                  <a:cxn ang="0">
                    <a:pos x="0" y="12"/>
                  </a:cxn>
                  <a:cxn ang="0">
                    <a:pos x="0" y="17"/>
                  </a:cxn>
                  <a:cxn ang="0">
                    <a:pos x="0" y="17"/>
                  </a:cxn>
                  <a:cxn ang="0">
                    <a:pos x="2" y="23"/>
                  </a:cxn>
                  <a:cxn ang="0">
                    <a:pos x="4" y="26"/>
                  </a:cxn>
                  <a:cxn ang="0">
                    <a:pos x="6" y="29"/>
                  </a:cxn>
                  <a:cxn ang="0">
                    <a:pos x="11" y="30"/>
                  </a:cxn>
                  <a:cxn ang="0">
                    <a:pos x="11" y="83"/>
                  </a:cxn>
                  <a:cxn ang="0">
                    <a:pos x="11" y="83"/>
                  </a:cxn>
                  <a:cxn ang="0">
                    <a:pos x="13" y="87"/>
                  </a:cxn>
                  <a:cxn ang="0">
                    <a:pos x="14" y="89"/>
                  </a:cxn>
                  <a:cxn ang="0">
                    <a:pos x="16" y="90"/>
                  </a:cxn>
                  <a:cxn ang="0">
                    <a:pos x="20" y="92"/>
                  </a:cxn>
                  <a:cxn ang="0">
                    <a:pos x="20" y="92"/>
                  </a:cxn>
                  <a:cxn ang="0">
                    <a:pos x="20" y="92"/>
                  </a:cxn>
                  <a:cxn ang="0">
                    <a:pos x="23" y="90"/>
                  </a:cxn>
                  <a:cxn ang="0">
                    <a:pos x="26" y="89"/>
                  </a:cxn>
                  <a:cxn ang="0">
                    <a:pos x="27" y="87"/>
                  </a:cxn>
                  <a:cxn ang="0">
                    <a:pos x="28" y="83"/>
                  </a:cxn>
                  <a:cxn ang="0">
                    <a:pos x="28" y="30"/>
                  </a:cxn>
                  <a:cxn ang="0">
                    <a:pos x="28" y="30"/>
                  </a:cxn>
                  <a:cxn ang="0">
                    <a:pos x="33" y="29"/>
                  </a:cxn>
                  <a:cxn ang="0">
                    <a:pos x="35" y="26"/>
                  </a:cxn>
                  <a:cxn ang="0">
                    <a:pos x="38" y="23"/>
                  </a:cxn>
                  <a:cxn ang="0">
                    <a:pos x="39" y="17"/>
                  </a:cxn>
                  <a:cxn ang="0">
                    <a:pos x="39" y="17"/>
                  </a:cxn>
                </a:cxnLst>
                <a:rect l="0" t="0" r="r" b="b"/>
                <a:pathLst>
                  <a:path w="39" h="92">
                    <a:moveTo>
                      <a:pt x="39" y="17"/>
                    </a:moveTo>
                    <a:lnTo>
                      <a:pt x="39" y="17"/>
                    </a:lnTo>
                    <a:lnTo>
                      <a:pt x="39" y="12"/>
                    </a:lnTo>
                    <a:lnTo>
                      <a:pt x="38" y="7"/>
                    </a:lnTo>
                    <a:lnTo>
                      <a:pt x="35" y="3"/>
                    </a:lnTo>
                    <a:lnTo>
                      <a:pt x="33" y="0"/>
                    </a:lnTo>
                    <a:lnTo>
                      <a:pt x="33" y="0"/>
                    </a:lnTo>
                    <a:lnTo>
                      <a:pt x="32" y="0"/>
                    </a:lnTo>
                    <a:lnTo>
                      <a:pt x="31" y="1"/>
                    </a:lnTo>
                    <a:lnTo>
                      <a:pt x="31" y="2"/>
                    </a:lnTo>
                    <a:lnTo>
                      <a:pt x="31" y="2"/>
                    </a:lnTo>
                    <a:lnTo>
                      <a:pt x="31" y="14"/>
                    </a:lnTo>
                    <a:lnTo>
                      <a:pt x="31" y="14"/>
                    </a:lnTo>
                    <a:lnTo>
                      <a:pt x="29" y="17"/>
                    </a:lnTo>
                    <a:lnTo>
                      <a:pt x="28" y="17"/>
                    </a:lnTo>
                    <a:lnTo>
                      <a:pt x="11" y="17"/>
                    </a:lnTo>
                    <a:lnTo>
                      <a:pt x="11" y="17"/>
                    </a:lnTo>
                    <a:lnTo>
                      <a:pt x="10" y="17"/>
                    </a:lnTo>
                    <a:lnTo>
                      <a:pt x="9" y="14"/>
                    </a:lnTo>
                    <a:lnTo>
                      <a:pt x="9" y="14"/>
                    </a:lnTo>
                    <a:lnTo>
                      <a:pt x="9" y="2"/>
                    </a:lnTo>
                    <a:lnTo>
                      <a:pt x="9" y="2"/>
                    </a:lnTo>
                    <a:lnTo>
                      <a:pt x="9" y="1"/>
                    </a:lnTo>
                    <a:lnTo>
                      <a:pt x="8" y="0"/>
                    </a:lnTo>
                    <a:lnTo>
                      <a:pt x="6" y="0"/>
                    </a:lnTo>
                    <a:lnTo>
                      <a:pt x="6" y="0"/>
                    </a:lnTo>
                    <a:lnTo>
                      <a:pt x="4" y="3"/>
                    </a:lnTo>
                    <a:lnTo>
                      <a:pt x="2" y="7"/>
                    </a:lnTo>
                    <a:lnTo>
                      <a:pt x="0" y="12"/>
                    </a:lnTo>
                    <a:lnTo>
                      <a:pt x="0" y="17"/>
                    </a:lnTo>
                    <a:lnTo>
                      <a:pt x="0" y="17"/>
                    </a:lnTo>
                    <a:lnTo>
                      <a:pt x="2" y="23"/>
                    </a:lnTo>
                    <a:lnTo>
                      <a:pt x="4" y="26"/>
                    </a:lnTo>
                    <a:lnTo>
                      <a:pt x="6" y="29"/>
                    </a:lnTo>
                    <a:lnTo>
                      <a:pt x="11" y="30"/>
                    </a:lnTo>
                    <a:lnTo>
                      <a:pt x="11" y="83"/>
                    </a:lnTo>
                    <a:lnTo>
                      <a:pt x="11" y="83"/>
                    </a:lnTo>
                    <a:lnTo>
                      <a:pt x="13" y="87"/>
                    </a:lnTo>
                    <a:lnTo>
                      <a:pt x="14" y="89"/>
                    </a:lnTo>
                    <a:lnTo>
                      <a:pt x="16" y="90"/>
                    </a:lnTo>
                    <a:lnTo>
                      <a:pt x="20" y="92"/>
                    </a:lnTo>
                    <a:lnTo>
                      <a:pt x="20" y="92"/>
                    </a:lnTo>
                    <a:lnTo>
                      <a:pt x="20" y="92"/>
                    </a:lnTo>
                    <a:lnTo>
                      <a:pt x="23" y="90"/>
                    </a:lnTo>
                    <a:lnTo>
                      <a:pt x="26" y="89"/>
                    </a:lnTo>
                    <a:lnTo>
                      <a:pt x="27" y="87"/>
                    </a:lnTo>
                    <a:lnTo>
                      <a:pt x="28" y="83"/>
                    </a:lnTo>
                    <a:lnTo>
                      <a:pt x="28" y="30"/>
                    </a:lnTo>
                    <a:lnTo>
                      <a:pt x="28" y="30"/>
                    </a:lnTo>
                    <a:lnTo>
                      <a:pt x="33" y="29"/>
                    </a:lnTo>
                    <a:lnTo>
                      <a:pt x="35" y="26"/>
                    </a:lnTo>
                    <a:lnTo>
                      <a:pt x="38" y="23"/>
                    </a:lnTo>
                    <a:lnTo>
                      <a:pt x="39" y="17"/>
                    </a:lnTo>
                    <a:lnTo>
                      <a:pt x="39" y="17"/>
                    </a:lnTo>
                    <a:close/>
                  </a:path>
                </a:pathLst>
              </a:custGeom>
              <a:noFill/>
              <a:ln w="12700">
                <a:solidFill>
                  <a:srgbClr val="8FA1B4"/>
                </a:solidFill>
                <a:prstDash val="solid"/>
                <a:round/>
                <a:headEnd/>
                <a:tailEnd/>
              </a:ln>
            </p:spPr>
            <p:txBody>
              <a:bodyPr vert="horz" wrap="square" lIns="121948" tIns="60974" rIns="121948" bIns="60974" numCol="1" anchor="t" anchorCtr="0" compatLnSpc="1">
                <a:prstTxWarp prst="textNoShape">
                  <a:avLst/>
                </a:prstTxWarp>
              </a:bodyPr>
              <a:lstStyle/>
              <a:p>
                <a:endParaRPr lang="zh-CN" altLang="en-US" sz="3201"/>
              </a:p>
            </p:txBody>
          </p:sp>
        </p:grpSp>
      </p:grpSp>
      <p:grpSp>
        <p:nvGrpSpPr>
          <p:cNvPr id="74" name="组合 73"/>
          <p:cNvGrpSpPr/>
          <p:nvPr/>
        </p:nvGrpSpPr>
        <p:grpSpPr>
          <a:xfrm>
            <a:off x="1191743" y="2114066"/>
            <a:ext cx="626721" cy="626720"/>
            <a:chOff x="6689755" y="1244311"/>
            <a:chExt cx="889944" cy="889942"/>
          </a:xfrm>
        </p:grpSpPr>
        <p:sp>
          <p:nvSpPr>
            <p:cNvPr id="75" name="椭圆 74"/>
            <p:cNvSpPr/>
            <p:nvPr/>
          </p:nvSpPr>
          <p:spPr>
            <a:xfrm>
              <a:off x="6689755" y="1244311"/>
              <a:ext cx="889944" cy="889942"/>
            </a:xfrm>
            <a:prstGeom prst="ellipse">
              <a:avLst/>
            </a:prstGeom>
            <a:solidFill>
              <a:schemeClr val="bg1"/>
            </a:solidFill>
            <a:ln w="19050" cap="flat" cmpd="sng" algn="ctr">
              <a:solidFill>
                <a:srgbClr val="15B0E8"/>
              </a:solidFill>
              <a:prstDash val="solid"/>
              <a:round/>
              <a:headEnd type="none" w="med" len="med"/>
              <a:tailEnd type="none" w="med" len="med"/>
            </a:ln>
            <a:effectLst/>
          </p:spPr>
          <p:txBody>
            <a:bodyPr vert="horz" wrap="square" lIns="121948" tIns="60974" rIns="121948" bIns="60974"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sz="1334" dirty="0">
                <a:latin typeface="FrutigerNext LT Regular" pitchFamily="34" charset="0"/>
                <a:ea typeface="SimSun" pitchFamily="2" charset="-122"/>
              </a:endParaRPr>
            </a:p>
          </p:txBody>
        </p:sp>
        <p:grpSp>
          <p:nvGrpSpPr>
            <p:cNvPr id="76" name="组合 75"/>
            <p:cNvGrpSpPr/>
            <p:nvPr/>
          </p:nvGrpSpPr>
          <p:grpSpPr>
            <a:xfrm>
              <a:off x="6955697" y="1427837"/>
              <a:ext cx="358062" cy="522890"/>
              <a:chOff x="3327401" y="3033713"/>
              <a:chExt cx="100011" cy="146050"/>
            </a:xfrm>
          </p:grpSpPr>
          <p:sp>
            <p:nvSpPr>
              <p:cNvPr id="77" name="Freeform 82"/>
              <p:cNvSpPr>
                <a:spLocks/>
              </p:cNvSpPr>
              <p:nvPr/>
            </p:nvSpPr>
            <p:spPr bwMode="auto">
              <a:xfrm>
                <a:off x="3327401" y="3033713"/>
                <a:ext cx="31750" cy="146050"/>
              </a:xfrm>
              <a:custGeom>
                <a:avLst/>
                <a:gdLst/>
                <a:ahLst/>
                <a:cxnLst>
                  <a:cxn ang="0">
                    <a:pos x="16" y="58"/>
                  </a:cxn>
                  <a:cxn ang="0">
                    <a:pos x="16" y="43"/>
                  </a:cxn>
                  <a:cxn ang="0">
                    <a:pos x="16" y="43"/>
                  </a:cxn>
                  <a:cxn ang="0">
                    <a:pos x="16" y="41"/>
                  </a:cxn>
                  <a:cxn ang="0">
                    <a:pos x="14" y="40"/>
                  </a:cxn>
                  <a:cxn ang="0">
                    <a:pos x="14" y="17"/>
                  </a:cxn>
                  <a:cxn ang="0">
                    <a:pos x="15" y="12"/>
                  </a:cxn>
                  <a:cxn ang="0">
                    <a:pos x="14" y="0"/>
                  </a:cxn>
                  <a:cxn ang="0">
                    <a:pos x="6" y="0"/>
                  </a:cxn>
                  <a:cxn ang="0">
                    <a:pos x="5" y="12"/>
                  </a:cxn>
                  <a:cxn ang="0">
                    <a:pos x="6" y="17"/>
                  </a:cxn>
                  <a:cxn ang="0">
                    <a:pos x="6" y="40"/>
                  </a:cxn>
                  <a:cxn ang="0">
                    <a:pos x="6" y="40"/>
                  </a:cxn>
                  <a:cxn ang="0">
                    <a:pos x="4" y="41"/>
                  </a:cxn>
                  <a:cxn ang="0">
                    <a:pos x="4" y="43"/>
                  </a:cxn>
                  <a:cxn ang="0">
                    <a:pos x="4" y="58"/>
                  </a:cxn>
                  <a:cxn ang="0">
                    <a:pos x="4" y="58"/>
                  </a:cxn>
                  <a:cxn ang="0">
                    <a:pos x="1" y="60"/>
                  </a:cxn>
                  <a:cxn ang="0">
                    <a:pos x="0" y="63"/>
                  </a:cxn>
                  <a:cxn ang="0">
                    <a:pos x="0" y="85"/>
                  </a:cxn>
                  <a:cxn ang="0">
                    <a:pos x="0" y="85"/>
                  </a:cxn>
                  <a:cxn ang="0">
                    <a:pos x="0" y="88"/>
                  </a:cxn>
                  <a:cxn ang="0">
                    <a:pos x="3" y="90"/>
                  </a:cxn>
                  <a:cxn ang="0">
                    <a:pos x="4" y="92"/>
                  </a:cxn>
                  <a:cxn ang="0">
                    <a:pos x="6" y="92"/>
                  </a:cxn>
                  <a:cxn ang="0">
                    <a:pos x="14" y="92"/>
                  </a:cxn>
                  <a:cxn ang="0">
                    <a:pos x="14" y="92"/>
                  </a:cxn>
                  <a:cxn ang="0">
                    <a:pos x="16" y="92"/>
                  </a:cxn>
                  <a:cxn ang="0">
                    <a:pos x="17" y="90"/>
                  </a:cxn>
                  <a:cxn ang="0">
                    <a:pos x="20" y="88"/>
                  </a:cxn>
                  <a:cxn ang="0">
                    <a:pos x="20" y="85"/>
                  </a:cxn>
                  <a:cxn ang="0">
                    <a:pos x="20" y="63"/>
                  </a:cxn>
                  <a:cxn ang="0">
                    <a:pos x="20" y="63"/>
                  </a:cxn>
                  <a:cxn ang="0">
                    <a:pos x="18" y="60"/>
                  </a:cxn>
                  <a:cxn ang="0">
                    <a:pos x="16" y="58"/>
                  </a:cxn>
                  <a:cxn ang="0">
                    <a:pos x="16" y="58"/>
                  </a:cxn>
                </a:cxnLst>
                <a:rect l="0" t="0" r="r" b="b"/>
                <a:pathLst>
                  <a:path w="20" h="92">
                    <a:moveTo>
                      <a:pt x="16" y="58"/>
                    </a:moveTo>
                    <a:lnTo>
                      <a:pt x="16" y="43"/>
                    </a:lnTo>
                    <a:lnTo>
                      <a:pt x="16" y="43"/>
                    </a:lnTo>
                    <a:lnTo>
                      <a:pt x="16" y="41"/>
                    </a:lnTo>
                    <a:lnTo>
                      <a:pt x="14" y="40"/>
                    </a:lnTo>
                    <a:lnTo>
                      <a:pt x="14" y="17"/>
                    </a:lnTo>
                    <a:lnTo>
                      <a:pt x="15" y="12"/>
                    </a:lnTo>
                    <a:lnTo>
                      <a:pt x="14" y="0"/>
                    </a:lnTo>
                    <a:lnTo>
                      <a:pt x="6" y="0"/>
                    </a:lnTo>
                    <a:lnTo>
                      <a:pt x="5" y="12"/>
                    </a:lnTo>
                    <a:lnTo>
                      <a:pt x="6" y="17"/>
                    </a:lnTo>
                    <a:lnTo>
                      <a:pt x="6" y="40"/>
                    </a:lnTo>
                    <a:lnTo>
                      <a:pt x="6" y="40"/>
                    </a:lnTo>
                    <a:lnTo>
                      <a:pt x="4" y="41"/>
                    </a:lnTo>
                    <a:lnTo>
                      <a:pt x="4" y="43"/>
                    </a:lnTo>
                    <a:lnTo>
                      <a:pt x="4" y="58"/>
                    </a:lnTo>
                    <a:lnTo>
                      <a:pt x="4" y="58"/>
                    </a:lnTo>
                    <a:lnTo>
                      <a:pt x="1" y="60"/>
                    </a:lnTo>
                    <a:lnTo>
                      <a:pt x="0" y="63"/>
                    </a:lnTo>
                    <a:lnTo>
                      <a:pt x="0" y="85"/>
                    </a:lnTo>
                    <a:lnTo>
                      <a:pt x="0" y="85"/>
                    </a:lnTo>
                    <a:lnTo>
                      <a:pt x="0" y="88"/>
                    </a:lnTo>
                    <a:lnTo>
                      <a:pt x="3" y="90"/>
                    </a:lnTo>
                    <a:lnTo>
                      <a:pt x="4" y="92"/>
                    </a:lnTo>
                    <a:lnTo>
                      <a:pt x="6" y="92"/>
                    </a:lnTo>
                    <a:lnTo>
                      <a:pt x="14" y="92"/>
                    </a:lnTo>
                    <a:lnTo>
                      <a:pt x="14" y="92"/>
                    </a:lnTo>
                    <a:lnTo>
                      <a:pt x="16" y="92"/>
                    </a:lnTo>
                    <a:lnTo>
                      <a:pt x="17" y="90"/>
                    </a:lnTo>
                    <a:lnTo>
                      <a:pt x="20" y="88"/>
                    </a:lnTo>
                    <a:lnTo>
                      <a:pt x="20" y="85"/>
                    </a:lnTo>
                    <a:lnTo>
                      <a:pt x="20" y="63"/>
                    </a:lnTo>
                    <a:lnTo>
                      <a:pt x="20" y="63"/>
                    </a:lnTo>
                    <a:lnTo>
                      <a:pt x="18" y="60"/>
                    </a:lnTo>
                    <a:lnTo>
                      <a:pt x="16" y="58"/>
                    </a:lnTo>
                    <a:lnTo>
                      <a:pt x="16" y="58"/>
                    </a:lnTo>
                    <a:close/>
                  </a:path>
                </a:pathLst>
              </a:custGeom>
              <a:noFill/>
              <a:ln w="12700">
                <a:solidFill>
                  <a:srgbClr val="15B0E8"/>
                </a:solidFill>
                <a:prstDash val="solid"/>
                <a:round/>
                <a:headEnd/>
                <a:tailEnd/>
              </a:ln>
            </p:spPr>
            <p:txBody>
              <a:bodyPr vert="horz" wrap="square" lIns="121948" tIns="60974" rIns="121948" bIns="60974" numCol="1" anchor="t" anchorCtr="0" compatLnSpc="1">
                <a:prstTxWarp prst="textNoShape">
                  <a:avLst/>
                </a:prstTxWarp>
              </a:bodyPr>
              <a:lstStyle/>
              <a:p>
                <a:endParaRPr lang="zh-CN" altLang="en-US" sz="3201"/>
              </a:p>
            </p:txBody>
          </p:sp>
          <p:sp>
            <p:nvSpPr>
              <p:cNvPr id="78" name="Freeform 102"/>
              <p:cNvSpPr>
                <a:spLocks/>
              </p:cNvSpPr>
              <p:nvPr/>
            </p:nvSpPr>
            <p:spPr bwMode="auto">
              <a:xfrm>
                <a:off x="3365500" y="3033713"/>
                <a:ext cx="61912" cy="146050"/>
              </a:xfrm>
              <a:custGeom>
                <a:avLst/>
                <a:gdLst/>
                <a:ahLst/>
                <a:cxnLst>
                  <a:cxn ang="0">
                    <a:pos x="39" y="17"/>
                  </a:cxn>
                  <a:cxn ang="0">
                    <a:pos x="39" y="17"/>
                  </a:cxn>
                  <a:cxn ang="0">
                    <a:pos x="39" y="12"/>
                  </a:cxn>
                  <a:cxn ang="0">
                    <a:pos x="38" y="7"/>
                  </a:cxn>
                  <a:cxn ang="0">
                    <a:pos x="35" y="3"/>
                  </a:cxn>
                  <a:cxn ang="0">
                    <a:pos x="33" y="0"/>
                  </a:cxn>
                  <a:cxn ang="0">
                    <a:pos x="33" y="0"/>
                  </a:cxn>
                  <a:cxn ang="0">
                    <a:pos x="32" y="0"/>
                  </a:cxn>
                  <a:cxn ang="0">
                    <a:pos x="31" y="1"/>
                  </a:cxn>
                  <a:cxn ang="0">
                    <a:pos x="31" y="2"/>
                  </a:cxn>
                  <a:cxn ang="0">
                    <a:pos x="31" y="2"/>
                  </a:cxn>
                  <a:cxn ang="0">
                    <a:pos x="31" y="14"/>
                  </a:cxn>
                  <a:cxn ang="0">
                    <a:pos x="31" y="14"/>
                  </a:cxn>
                  <a:cxn ang="0">
                    <a:pos x="29" y="17"/>
                  </a:cxn>
                  <a:cxn ang="0">
                    <a:pos x="28" y="17"/>
                  </a:cxn>
                  <a:cxn ang="0">
                    <a:pos x="11" y="17"/>
                  </a:cxn>
                  <a:cxn ang="0">
                    <a:pos x="11" y="17"/>
                  </a:cxn>
                  <a:cxn ang="0">
                    <a:pos x="10" y="17"/>
                  </a:cxn>
                  <a:cxn ang="0">
                    <a:pos x="9" y="14"/>
                  </a:cxn>
                  <a:cxn ang="0">
                    <a:pos x="9" y="14"/>
                  </a:cxn>
                  <a:cxn ang="0">
                    <a:pos x="9" y="2"/>
                  </a:cxn>
                  <a:cxn ang="0">
                    <a:pos x="9" y="2"/>
                  </a:cxn>
                  <a:cxn ang="0">
                    <a:pos x="9" y="1"/>
                  </a:cxn>
                  <a:cxn ang="0">
                    <a:pos x="8" y="0"/>
                  </a:cxn>
                  <a:cxn ang="0">
                    <a:pos x="6" y="0"/>
                  </a:cxn>
                  <a:cxn ang="0">
                    <a:pos x="6" y="0"/>
                  </a:cxn>
                  <a:cxn ang="0">
                    <a:pos x="4" y="3"/>
                  </a:cxn>
                  <a:cxn ang="0">
                    <a:pos x="2" y="7"/>
                  </a:cxn>
                  <a:cxn ang="0">
                    <a:pos x="0" y="12"/>
                  </a:cxn>
                  <a:cxn ang="0">
                    <a:pos x="0" y="17"/>
                  </a:cxn>
                  <a:cxn ang="0">
                    <a:pos x="0" y="17"/>
                  </a:cxn>
                  <a:cxn ang="0">
                    <a:pos x="2" y="23"/>
                  </a:cxn>
                  <a:cxn ang="0">
                    <a:pos x="4" y="26"/>
                  </a:cxn>
                  <a:cxn ang="0">
                    <a:pos x="6" y="29"/>
                  </a:cxn>
                  <a:cxn ang="0">
                    <a:pos x="11" y="30"/>
                  </a:cxn>
                  <a:cxn ang="0">
                    <a:pos x="11" y="83"/>
                  </a:cxn>
                  <a:cxn ang="0">
                    <a:pos x="11" y="83"/>
                  </a:cxn>
                  <a:cxn ang="0">
                    <a:pos x="13" y="87"/>
                  </a:cxn>
                  <a:cxn ang="0">
                    <a:pos x="14" y="89"/>
                  </a:cxn>
                  <a:cxn ang="0">
                    <a:pos x="16" y="90"/>
                  </a:cxn>
                  <a:cxn ang="0">
                    <a:pos x="20" y="92"/>
                  </a:cxn>
                  <a:cxn ang="0">
                    <a:pos x="20" y="92"/>
                  </a:cxn>
                  <a:cxn ang="0">
                    <a:pos x="20" y="92"/>
                  </a:cxn>
                  <a:cxn ang="0">
                    <a:pos x="23" y="90"/>
                  </a:cxn>
                  <a:cxn ang="0">
                    <a:pos x="26" y="89"/>
                  </a:cxn>
                  <a:cxn ang="0">
                    <a:pos x="27" y="87"/>
                  </a:cxn>
                  <a:cxn ang="0">
                    <a:pos x="28" y="83"/>
                  </a:cxn>
                  <a:cxn ang="0">
                    <a:pos x="28" y="30"/>
                  </a:cxn>
                  <a:cxn ang="0">
                    <a:pos x="28" y="30"/>
                  </a:cxn>
                  <a:cxn ang="0">
                    <a:pos x="33" y="29"/>
                  </a:cxn>
                  <a:cxn ang="0">
                    <a:pos x="35" y="26"/>
                  </a:cxn>
                  <a:cxn ang="0">
                    <a:pos x="38" y="23"/>
                  </a:cxn>
                  <a:cxn ang="0">
                    <a:pos x="39" y="17"/>
                  </a:cxn>
                  <a:cxn ang="0">
                    <a:pos x="39" y="17"/>
                  </a:cxn>
                </a:cxnLst>
                <a:rect l="0" t="0" r="r" b="b"/>
                <a:pathLst>
                  <a:path w="39" h="92">
                    <a:moveTo>
                      <a:pt x="39" y="17"/>
                    </a:moveTo>
                    <a:lnTo>
                      <a:pt x="39" y="17"/>
                    </a:lnTo>
                    <a:lnTo>
                      <a:pt x="39" y="12"/>
                    </a:lnTo>
                    <a:lnTo>
                      <a:pt x="38" y="7"/>
                    </a:lnTo>
                    <a:lnTo>
                      <a:pt x="35" y="3"/>
                    </a:lnTo>
                    <a:lnTo>
                      <a:pt x="33" y="0"/>
                    </a:lnTo>
                    <a:lnTo>
                      <a:pt x="33" y="0"/>
                    </a:lnTo>
                    <a:lnTo>
                      <a:pt x="32" y="0"/>
                    </a:lnTo>
                    <a:lnTo>
                      <a:pt x="31" y="1"/>
                    </a:lnTo>
                    <a:lnTo>
                      <a:pt x="31" y="2"/>
                    </a:lnTo>
                    <a:lnTo>
                      <a:pt x="31" y="2"/>
                    </a:lnTo>
                    <a:lnTo>
                      <a:pt x="31" y="14"/>
                    </a:lnTo>
                    <a:lnTo>
                      <a:pt x="31" y="14"/>
                    </a:lnTo>
                    <a:lnTo>
                      <a:pt x="29" y="17"/>
                    </a:lnTo>
                    <a:lnTo>
                      <a:pt x="28" y="17"/>
                    </a:lnTo>
                    <a:lnTo>
                      <a:pt x="11" y="17"/>
                    </a:lnTo>
                    <a:lnTo>
                      <a:pt x="11" y="17"/>
                    </a:lnTo>
                    <a:lnTo>
                      <a:pt x="10" y="17"/>
                    </a:lnTo>
                    <a:lnTo>
                      <a:pt x="9" y="14"/>
                    </a:lnTo>
                    <a:lnTo>
                      <a:pt x="9" y="14"/>
                    </a:lnTo>
                    <a:lnTo>
                      <a:pt x="9" y="2"/>
                    </a:lnTo>
                    <a:lnTo>
                      <a:pt x="9" y="2"/>
                    </a:lnTo>
                    <a:lnTo>
                      <a:pt x="9" y="1"/>
                    </a:lnTo>
                    <a:lnTo>
                      <a:pt x="8" y="0"/>
                    </a:lnTo>
                    <a:lnTo>
                      <a:pt x="6" y="0"/>
                    </a:lnTo>
                    <a:lnTo>
                      <a:pt x="6" y="0"/>
                    </a:lnTo>
                    <a:lnTo>
                      <a:pt x="4" y="3"/>
                    </a:lnTo>
                    <a:lnTo>
                      <a:pt x="2" y="7"/>
                    </a:lnTo>
                    <a:lnTo>
                      <a:pt x="0" y="12"/>
                    </a:lnTo>
                    <a:lnTo>
                      <a:pt x="0" y="17"/>
                    </a:lnTo>
                    <a:lnTo>
                      <a:pt x="0" y="17"/>
                    </a:lnTo>
                    <a:lnTo>
                      <a:pt x="2" y="23"/>
                    </a:lnTo>
                    <a:lnTo>
                      <a:pt x="4" y="26"/>
                    </a:lnTo>
                    <a:lnTo>
                      <a:pt x="6" y="29"/>
                    </a:lnTo>
                    <a:lnTo>
                      <a:pt x="11" y="30"/>
                    </a:lnTo>
                    <a:lnTo>
                      <a:pt x="11" y="83"/>
                    </a:lnTo>
                    <a:lnTo>
                      <a:pt x="11" y="83"/>
                    </a:lnTo>
                    <a:lnTo>
                      <a:pt x="13" y="87"/>
                    </a:lnTo>
                    <a:lnTo>
                      <a:pt x="14" y="89"/>
                    </a:lnTo>
                    <a:lnTo>
                      <a:pt x="16" y="90"/>
                    </a:lnTo>
                    <a:lnTo>
                      <a:pt x="20" y="92"/>
                    </a:lnTo>
                    <a:lnTo>
                      <a:pt x="20" y="92"/>
                    </a:lnTo>
                    <a:lnTo>
                      <a:pt x="20" y="92"/>
                    </a:lnTo>
                    <a:lnTo>
                      <a:pt x="23" y="90"/>
                    </a:lnTo>
                    <a:lnTo>
                      <a:pt x="26" y="89"/>
                    </a:lnTo>
                    <a:lnTo>
                      <a:pt x="27" y="87"/>
                    </a:lnTo>
                    <a:lnTo>
                      <a:pt x="28" y="83"/>
                    </a:lnTo>
                    <a:lnTo>
                      <a:pt x="28" y="30"/>
                    </a:lnTo>
                    <a:lnTo>
                      <a:pt x="28" y="30"/>
                    </a:lnTo>
                    <a:lnTo>
                      <a:pt x="33" y="29"/>
                    </a:lnTo>
                    <a:lnTo>
                      <a:pt x="35" y="26"/>
                    </a:lnTo>
                    <a:lnTo>
                      <a:pt x="38" y="23"/>
                    </a:lnTo>
                    <a:lnTo>
                      <a:pt x="39" y="17"/>
                    </a:lnTo>
                    <a:lnTo>
                      <a:pt x="39" y="17"/>
                    </a:lnTo>
                    <a:close/>
                  </a:path>
                </a:pathLst>
              </a:custGeom>
              <a:noFill/>
              <a:ln w="12700">
                <a:solidFill>
                  <a:srgbClr val="15B0E8"/>
                </a:solidFill>
                <a:prstDash val="solid"/>
                <a:round/>
                <a:headEnd/>
                <a:tailEnd/>
              </a:ln>
            </p:spPr>
            <p:txBody>
              <a:bodyPr vert="horz" wrap="square" lIns="121948" tIns="60974" rIns="121948" bIns="60974" numCol="1" anchor="t" anchorCtr="0" compatLnSpc="1">
                <a:prstTxWarp prst="textNoShape">
                  <a:avLst/>
                </a:prstTxWarp>
              </a:bodyPr>
              <a:lstStyle/>
              <a:p>
                <a:endParaRPr lang="zh-CN" altLang="en-US" sz="3201"/>
              </a:p>
            </p:txBody>
          </p:sp>
        </p:grpSp>
      </p:grpSp>
      <p:sp>
        <p:nvSpPr>
          <p:cNvPr id="79" name="弧形 78"/>
          <p:cNvSpPr/>
          <p:nvPr/>
        </p:nvSpPr>
        <p:spPr>
          <a:xfrm>
            <a:off x="2850700" y="1365030"/>
            <a:ext cx="3536118" cy="1207177"/>
          </a:xfrm>
          <a:prstGeom prst="arc">
            <a:avLst>
              <a:gd name="adj1" fmla="val 11192667"/>
              <a:gd name="adj2" fmla="val 21160446"/>
            </a:avLst>
          </a:prstGeom>
          <a:ln w="127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1"/>
          </a:p>
        </p:txBody>
      </p:sp>
      <p:sp>
        <p:nvSpPr>
          <p:cNvPr id="80" name="Text Box 20"/>
          <p:cNvSpPr txBox="1">
            <a:spLocks noChangeArrowheads="1"/>
          </p:cNvSpPr>
          <p:nvPr/>
        </p:nvSpPr>
        <p:spPr bwMode="auto">
          <a:xfrm>
            <a:off x="5742730" y="2288895"/>
            <a:ext cx="2374203" cy="307777"/>
          </a:xfrm>
          <a:prstGeom prst="rect">
            <a:avLst/>
          </a:prstGeom>
        </p:spPr>
        <p:txBody>
          <a:bodyPr wrap="square" lIns="0" tIns="0" rIns="0" bIns="0">
            <a:spAutoFit/>
          </a:bodyPr>
          <a:lstStyle>
            <a:defPPr>
              <a:defRPr lang="zh-CN"/>
            </a:defPPr>
            <a:lvl1pPr fontAlgn="auto">
              <a:spcBef>
                <a:spcPts val="0"/>
              </a:spcBef>
              <a:spcAft>
                <a:spcPts val="0"/>
              </a:spcAft>
              <a:defRPr kern="0">
                <a:solidFill>
                  <a:srgbClr val="00B050"/>
                </a:solidFill>
                <a:latin typeface="Arial" pitchFamily="34" charset="0"/>
                <a:ea typeface="微软雅黑" pitchFamily="34" charset="-122"/>
                <a:cs typeface="Arial" pitchFamily="34" charset="0"/>
              </a:defRPr>
            </a:lvl1pPr>
          </a:lstStyle>
          <a:p>
            <a:r>
              <a:rPr lang="zh-CN" altLang="en-US" sz="2000" dirty="0" smtClean="0">
                <a:solidFill>
                  <a:schemeClr val="tx1"/>
                </a:solidFill>
                <a:latin typeface="+mn-ea"/>
                <a:ea typeface="+mn-ea"/>
              </a:rPr>
              <a:t>关联存储资源到主机</a:t>
            </a:r>
            <a:endParaRPr lang="en-US" altLang="zh-CN" sz="2000" dirty="0">
              <a:solidFill>
                <a:schemeClr val="tx1"/>
              </a:solidFill>
              <a:latin typeface="+mn-ea"/>
              <a:ea typeface="+mn-ea"/>
            </a:endParaRPr>
          </a:p>
        </p:txBody>
      </p:sp>
      <p:sp>
        <p:nvSpPr>
          <p:cNvPr id="81" name="TextBox 16"/>
          <p:cNvSpPr txBox="1"/>
          <p:nvPr/>
        </p:nvSpPr>
        <p:spPr bwMode="auto">
          <a:xfrm>
            <a:off x="5113418" y="3049634"/>
            <a:ext cx="2907412" cy="1754326"/>
          </a:xfrm>
          <a:prstGeom prst="rect">
            <a:avLst/>
          </a:prstGeom>
          <a:noFill/>
        </p:spPr>
        <p:txBody>
          <a:bodyPr wrap="square" rtlCol="0">
            <a:spAutoFit/>
          </a:bodyPr>
          <a:lstStyle/>
          <a:p>
            <a:pPr marL="285750" indent="-285750">
              <a:lnSpc>
                <a:spcPct val="140000"/>
              </a:lnSpc>
              <a:spcBef>
                <a:spcPts val="1200"/>
              </a:spcBef>
              <a:buClr>
                <a:srgbClr val="808080"/>
              </a:buClr>
              <a:buSzPct val="60000"/>
              <a:buFont typeface="Wingdings" panose="05000000000000000000" pitchFamily="2" charset="2"/>
              <a:buChar char="l"/>
              <a:defRPr/>
            </a:pPr>
            <a:r>
              <a:rPr lang="zh-CN" altLang="en-US" sz="1400" dirty="0" smtClean="0">
                <a:solidFill>
                  <a:schemeClr val="tx1">
                    <a:lumMod val="75000"/>
                    <a:lumOff val="25000"/>
                  </a:schemeClr>
                </a:solidFill>
                <a:latin typeface="+mn-ea"/>
                <a:ea typeface="+mn-ea"/>
                <a:cs typeface="Arial" pitchFamily="34" charset="0"/>
              </a:rPr>
              <a:t>选择存储资源需要关联的主机。</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endParaRPr>
          </a:p>
          <a:p>
            <a:pPr marL="285750" indent="-285750">
              <a:lnSpc>
                <a:spcPct val="140000"/>
              </a:lnSpc>
              <a:spcBef>
                <a:spcPts val="1200"/>
              </a:spcBef>
              <a:buClr>
                <a:srgbClr val="808080"/>
              </a:buClr>
              <a:buSzPct val="60000"/>
              <a:buFont typeface="Wingdings" panose="05000000000000000000" pitchFamily="2" charset="2"/>
              <a:buChar char="l"/>
              <a:defRPr/>
            </a:pPr>
            <a:r>
              <a:rPr lang="zh-CN" altLang="en-US" sz="1400" dirty="0" smtClean="0">
                <a:solidFill>
                  <a:schemeClr val="tx1">
                    <a:lumMod val="75000"/>
                    <a:lumOff val="25000"/>
                  </a:schemeClr>
                </a:solidFill>
                <a:latin typeface="+mn-ea"/>
                <a:ea typeface="+mn-ea"/>
                <a:cs typeface="Arial" pitchFamily="34" charset="0"/>
              </a:rPr>
              <a:t>使用</a:t>
            </a:r>
            <a:r>
              <a:rPr lang="en-US" altLang="zh-CN" sz="1400" dirty="0" smtClean="0">
                <a:solidFill>
                  <a:schemeClr val="tx1">
                    <a:lumMod val="75000"/>
                    <a:lumOff val="25000"/>
                  </a:schemeClr>
                </a:solidFill>
                <a:latin typeface="+mn-lt"/>
                <a:ea typeface="+mn-ea"/>
                <a:cs typeface="Arial" pitchFamily="34" charset="0"/>
              </a:rPr>
              <a:t>IPSAN</a:t>
            </a:r>
            <a:r>
              <a:rPr lang="zh-CN" altLang="en-US" sz="1400" dirty="0" smtClean="0">
                <a:solidFill>
                  <a:schemeClr val="tx1">
                    <a:lumMod val="75000"/>
                    <a:lumOff val="25000"/>
                  </a:schemeClr>
                </a:solidFill>
                <a:latin typeface="+mn-ea"/>
                <a:ea typeface="+mn-ea"/>
                <a:cs typeface="Arial" pitchFamily="34" charset="0"/>
              </a:rPr>
              <a:t>时需要在</a:t>
            </a:r>
            <a:r>
              <a:rPr lang="en-US" altLang="zh-CN" sz="1400" dirty="0" smtClean="0">
                <a:solidFill>
                  <a:schemeClr val="tx1">
                    <a:lumMod val="75000"/>
                    <a:lumOff val="25000"/>
                  </a:schemeClr>
                </a:solidFill>
                <a:latin typeface="+mn-lt"/>
                <a:ea typeface="+mn-ea"/>
                <a:cs typeface="Arial" pitchFamily="34" charset="0"/>
              </a:rPr>
              <a:t>FusionCompute</a:t>
            </a:r>
            <a:r>
              <a:rPr lang="zh-CN" altLang="en-US" sz="1400" dirty="0" smtClean="0">
                <a:solidFill>
                  <a:schemeClr val="tx1">
                    <a:lumMod val="75000"/>
                    <a:lumOff val="25000"/>
                  </a:schemeClr>
                </a:solidFill>
                <a:latin typeface="+mn-ea"/>
                <a:ea typeface="+mn-ea"/>
                <a:cs typeface="Arial" pitchFamily="34" charset="0"/>
              </a:rPr>
              <a:t>中导出主机的</a:t>
            </a:r>
            <a:r>
              <a:rPr lang="en-US" altLang="zh-CN" sz="1400" dirty="0" smtClean="0">
                <a:solidFill>
                  <a:schemeClr val="tx1">
                    <a:lumMod val="75000"/>
                    <a:lumOff val="25000"/>
                  </a:schemeClr>
                </a:solidFill>
                <a:latin typeface="+mn-lt"/>
                <a:ea typeface="+mn-ea"/>
                <a:cs typeface="Arial" pitchFamily="34" charset="0"/>
              </a:rPr>
              <a:t>WWN</a:t>
            </a:r>
            <a:r>
              <a:rPr lang="zh-CN" altLang="en-US" sz="1400" dirty="0" smtClean="0">
                <a:solidFill>
                  <a:schemeClr val="tx1">
                    <a:lumMod val="75000"/>
                    <a:lumOff val="25000"/>
                  </a:schemeClr>
                </a:solidFill>
                <a:latin typeface="+mn-ea"/>
                <a:ea typeface="+mn-ea"/>
                <a:cs typeface="Arial" pitchFamily="34" charset="0"/>
              </a:rPr>
              <a:t>号，用于后续在存储上配置主机启动器。</a:t>
            </a:r>
            <a:endParaRPr lang="en-US" altLang="zh-CN" sz="1400" dirty="0" smtClean="0">
              <a:solidFill>
                <a:schemeClr val="tx1">
                  <a:lumMod val="75000"/>
                  <a:lumOff val="25000"/>
                </a:schemeClr>
              </a:solidFill>
              <a:latin typeface="+mn-ea"/>
              <a:ea typeface="+mn-ea"/>
              <a:cs typeface="Arial" pitchFamily="34" charset="0"/>
            </a:endParaRPr>
          </a:p>
        </p:txBody>
      </p:sp>
    </p:spTree>
    <p:extLst>
      <p:ext uri="{BB962C8B-B14F-4D97-AF65-F5344CB8AC3E}">
        <p14:creationId xmlns:p14="http://schemas.microsoft.com/office/powerpoint/2010/main" val="876662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存储设备</a:t>
            </a:r>
            <a:endParaRPr lang="zh-CN" altLang="en-US" dirty="0"/>
          </a:p>
        </p:txBody>
      </p:sp>
      <p:sp>
        <p:nvSpPr>
          <p:cNvPr id="3" name="任意多边形 2"/>
          <p:cNvSpPr/>
          <p:nvPr/>
        </p:nvSpPr>
        <p:spPr bwMode="auto">
          <a:xfrm>
            <a:off x="1089614" y="1967582"/>
            <a:ext cx="3168352" cy="3584436"/>
          </a:xfrm>
          <a:custGeom>
            <a:avLst/>
            <a:gdLst>
              <a:gd name="connsiteX0" fmla="*/ 0 w 2342573"/>
              <a:gd name="connsiteY0" fmla="*/ 0 h 2489720"/>
              <a:gd name="connsiteX1" fmla="*/ 2342573 w 2342573"/>
              <a:gd name="connsiteY1" fmla="*/ 0 h 2489720"/>
              <a:gd name="connsiteX2" fmla="*/ 2342573 w 2342573"/>
              <a:gd name="connsiteY2" fmla="*/ 2489720 h 2489720"/>
              <a:gd name="connsiteX3" fmla="*/ 0 w 2342573"/>
              <a:gd name="connsiteY3" fmla="*/ 2489720 h 2489720"/>
              <a:gd name="connsiteX4" fmla="*/ 0 w 2342573"/>
              <a:gd name="connsiteY4" fmla="*/ 0 h 2489720"/>
              <a:gd name="connsiteX0" fmla="*/ 0 w 2342573"/>
              <a:gd name="connsiteY0" fmla="*/ 463 h 2490183"/>
              <a:gd name="connsiteX1" fmla="*/ 981740 w 2342573"/>
              <a:gd name="connsiteY1" fmla="*/ 0 h 2490183"/>
              <a:gd name="connsiteX2" fmla="*/ 2342573 w 2342573"/>
              <a:gd name="connsiteY2" fmla="*/ 463 h 2490183"/>
              <a:gd name="connsiteX3" fmla="*/ 2342573 w 2342573"/>
              <a:gd name="connsiteY3" fmla="*/ 2490183 h 2490183"/>
              <a:gd name="connsiteX4" fmla="*/ 0 w 2342573"/>
              <a:gd name="connsiteY4" fmla="*/ 2490183 h 2490183"/>
              <a:gd name="connsiteX5" fmla="*/ 0 w 2342573"/>
              <a:gd name="connsiteY5" fmla="*/ 463 h 2490183"/>
              <a:gd name="connsiteX0" fmla="*/ 0 w 2342573"/>
              <a:gd name="connsiteY0" fmla="*/ 463 h 2490183"/>
              <a:gd name="connsiteX1" fmla="*/ 981740 w 2342573"/>
              <a:gd name="connsiteY1" fmla="*/ 0 h 2490183"/>
              <a:gd name="connsiteX2" fmla="*/ 1522760 w 2342573"/>
              <a:gd name="connsiteY2" fmla="*/ 1 h 2490183"/>
              <a:gd name="connsiteX3" fmla="*/ 2342573 w 2342573"/>
              <a:gd name="connsiteY3" fmla="*/ 463 h 2490183"/>
              <a:gd name="connsiteX4" fmla="*/ 2342573 w 2342573"/>
              <a:gd name="connsiteY4" fmla="*/ 2490183 h 2490183"/>
              <a:gd name="connsiteX5" fmla="*/ 0 w 2342573"/>
              <a:gd name="connsiteY5" fmla="*/ 2490183 h 2490183"/>
              <a:gd name="connsiteX6" fmla="*/ 0 w 2342573"/>
              <a:gd name="connsiteY6" fmla="*/ 463 h 2490183"/>
              <a:gd name="connsiteX0" fmla="*/ 0 w 2342573"/>
              <a:gd name="connsiteY0" fmla="*/ 463 h 2490183"/>
              <a:gd name="connsiteX1" fmla="*/ 981740 w 2342573"/>
              <a:gd name="connsiteY1" fmla="*/ 0 h 2490183"/>
              <a:gd name="connsiteX2" fmla="*/ 1522760 w 2342573"/>
              <a:gd name="connsiteY2" fmla="*/ 1 h 2490183"/>
              <a:gd name="connsiteX3" fmla="*/ 2342573 w 2342573"/>
              <a:gd name="connsiteY3" fmla="*/ 463 h 2490183"/>
              <a:gd name="connsiteX4" fmla="*/ 2342573 w 2342573"/>
              <a:gd name="connsiteY4" fmla="*/ 2490183 h 2490183"/>
              <a:gd name="connsiteX5" fmla="*/ 0 w 2342573"/>
              <a:gd name="connsiteY5" fmla="*/ 2490183 h 2490183"/>
              <a:gd name="connsiteX6" fmla="*/ 0 w 2342573"/>
              <a:gd name="connsiteY6" fmla="*/ 463 h 2490183"/>
              <a:gd name="connsiteX0" fmla="*/ 0 w 2342573"/>
              <a:gd name="connsiteY0" fmla="*/ 463 h 2490183"/>
              <a:gd name="connsiteX1" fmla="*/ 807050 w 2342573"/>
              <a:gd name="connsiteY1" fmla="*/ 0 h 2490183"/>
              <a:gd name="connsiteX2" fmla="*/ 1522760 w 2342573"/>
              <a:gd name="connsiteY2" fmla="*/ 1 h 2490183"/>
              <a:gd name="connsiteX3" fmla="*/ 2342573 w 2342573"/>
              <a:gd name="connsiteY3" fmla="*/ 463 h 2490183"/>
              <a:gd name="connsiteX4" fmla="*/ 2342573 w 2342573"/>
              <a:gd name="connsiteY4" fmla="*/ 2490183 h 2490183"/>
              <a:gd name="connsiteX5" fmla="*/ 0 w 2342573"/>
              <a:gd name="connsiteY5" fmla="*/ 2490183 h 2490183"/>
              <a:gd name="connsiteX6" fmla="*/ 0 w 2342573"/>
              <a:gd name="connsiteY6" fmla="*/ 463 h 2490183"/>
              <a:gd name="connsiteX0" fmla="*/ 0 w 2342573"/>
              <a:gd name="connsiteY0" fmla="*/ 463 h 2490183"/>
              <a:gd name="connsiteX1" fmla="*/ 807050 w 2342573"/>
              <a:gd name="connsiteY1" fmla="*/ 0 h 2490183"/>
              <a:gd name="connsiteX2" fmla="*/ 1522760 w 2342573"/>
              <a:gd name="connsiteY2" fmla="*/ 1 h 2490183"/>
              <a:gd name="connsiteX3" fmla="*/ 2342573 w 2342573"/>
              <a:gd name="connsiteY3" fmla="*/ 463 h 2490183"/>
              <a:gd name="connsiteX4" fmla="*/ 2342573 w 2342573"/>
              <a:gd name="connsiteY4" fmla="*/ 2490183 h 2490183"/>
              <a:gd name="connsiteX5" fmla="*/ 0 w 2342573"/>
              <a:gd name="connsiteY5" fmla="*/ 2490183 h 2490183"/>
              <a:gd name="connsiteX6" fmla="*/ 0 w 2342573"/>
              <a:gd name="connsiteY6" fmla="*/ 463 h 2490183"/>
              <a:gd name="connsiteX0" fmla="*/ 0 w 2342573"/>
              <a:gd name="connsiteY0" fmla="*/ 5225 h 2494945"/>
              <a:gd name="connsiteX1" fmla="*/ 807050 w 2342573"/>
              <a:gd name="connsiteY1" fmla="*/ 4762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980087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4475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4475 w 2342573"/>
              <a:gd name="connsiteY1" fmla="*/ 0 h 2494945"/>
              <a:gd name="connsiteX2" fmla="*/ 1286159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4475 w 2342573"/>
              <a:gd name="connsiteY1" fmla="*/ 0 h 2494945"/>
              <a:gd name="connsiteX2" fmla="*/ 1286159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14750 h 2504470"/>
              <a:gd name="connsiteX1" fmla="*/ 1024475 w 2342573"/>
              <a:gd name="connsiteY1" fmla="*/ 9525 h 2504470"/>
              <a:gd name="connsiteX2" fmla="*/ 1343309 w 2342573"/>
              <a:gd name="connsiteY2" fmla="*/ 0 h 2504470"/>
              <a:gd name="connsiteX3" fmla="*/ 2342573 w 2342573"/>
              <a:gd name="connsiteY3" fmla="*/ 14750 h 2504470"/>
              <a:gd name="connsiteX4" fmla="*/ 2342573 w 2342573"/>
              <a:gd name="connsiteY4" fmla="*/ 2504470 h 2504470"/>
              <a:gd name="connsiteX5" fmla="*/ 0 w 2342573"/>
              <a:gd name="connsiteY5" fmla="*/ 2504470 h 2504470"/>
              <a:gd name="connsiteX6" fmla="*/ 0 w 2342573"/>
              <a:gd name="connsiteY6" fmla="*/ 14750 h 2504470"/>
              <a:gd name="connsiteX0" fmla="*/ 0 w 2342573"/>
              <a:gd name="connsiteY0" fmla="*/ 5225 h 2494945"/>
              <a:gd name="connsiteX1" fmla="*/ 1024475 w 2342573"/>
              <a:gd name="connsiteY1" fmla="*/ 0 h 2494945"/>
              <a:gd name="connsiteX2" fmla="*/ 1343309 w 2342573"/>
              <a:gd name="connsiteY2" fmla="*/ 79341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4475 w 2342573"/>
              <a:gd name="connsiteY1" fmla="*/ 0 h 2494945"/>
              <a:gd name="connsiteX2" fmla="*/ 1352834 w 2342573"/>
              <a:gd name="connsiteY2" fmla="*/ 3141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2084 h 2491804"/>
              <a:gd name="connsiteX1" fmla="*/ 1024475 w 2342573"/>
              <a:gd name="connsiteY1" fmla="*/ 25434 h 2491804"/>
              <a:gd name="connsiteX2" fmla="*/ 135283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4475 w 2342573"/>
              <a:gd name="connsiteY1" fmla="*/ 25434 h 2491804"/>
              <a:gd name="connsiteX2" fmla="*/ 135283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4475 w 2342573"/>
              <a:gd name="connsiteY1" fmla="*/ 77787 h 2491804"/>
              <a:gd name="connsiteX2" fmla="*/ 135283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35283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3685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3685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3304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3304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2923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2923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2923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11609 h 2501329"/>
              <a:gd name="connsiteX1" fmla="*/ 1038762 w 2342573"/>
              <a:gd name="connsiteY1" fmla="*/ 15874 h 2501329"/>
              <a:gd name="connsiteX2" fmla="*/ 1316197 w 2342573"/>
              <a:gd name="connsiteY2" fmla="*/ 0 h 2501329"/>
              <a:gd name="connsiteX3" fmla="*/ 2342573 w 2342573"/>
              <a:gd name="connsiteY3" fmla="*/ 11609 h 2501329"/>
              <a:gd name="connsiteX4" fmla="*/ 2342573 w 2342573"/>
              <a:gd name="connsiteY4" fmla="*/ 2501329 h 2501329"/>
              <a:gd name="connsiteX5" fmla="*/ 0 w 2342573"/>
              <a:gd name="connsiteY5" fmla="*/ 2501329 h 2501329"/>
              <a:gd name="connsiteX6" fmla="*/ 0 w 2342573"/>
              <a:gd name="connsiteY6" fmla="*/ 11609 h 2501329"/>
              <a:gd name="connsiteX0" fmla="*/ 0 w 2342573"/>
              <a:gd name="connsiteY0" fmla="*/ 0 h 2489720"/>
              <a:gd name="connsiteX1" fmla="*/ 1038762 w 2342573"/>
              <a:gd name="connsiteY1" fmla="*/ 4265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1038762 w 2342573"/>
              <a:gd name="connsiteY1" fmla="*/ 4265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1038762 w 2342573"/>
              <a:gd name="connsiteY1" fmla="*/ 4265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00585 w 2342573"/>
              <a:gd name="connsiteY1" fmla="*/ 4265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54510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989359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05109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4949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947833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0 h 2489720"/>
              <a:gd name="connsiteX1" fmla="*/ 998633 w 2342573"/>
              <a:gd name="connsiteY1" fmla="*/ 2678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65347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1290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1290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1290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30294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11195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46044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26945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26945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2573" h="2489720">
                <a:moveTo>
                  <a:pt x="0" y="0"/>
                </a:moveTo>
                <a:lnTo>
                  <a:pt x="926945" y="2678"/>
                </a:lnTo>
                <a:cubicBezTo>
                  <a:pt x="959869" y="224181"/>
                  <a:pt x="1361244" y="268771"/>
                  <a:pt x="1419261" y="2679"/>
                </a:cubicBezTo>
                <a:lnTo>
                  <a:pt x="2342573" y="0"/>
                </a:lnTo>
                <a:lnTo>
                  <a:pt x="2342573" y="2489720"/>
                </a:lnTo>
                <a:lnTo>
                  <a:pt x="0" y="2489720"/>
                </a:lnTo>
                <a:lnTo>
                  <a:pt x="0" y="0"/>
                </a:lnTo>
                <a:close/>
              </a:path>
            </a:pathLst>
          </a:custGeom>
          <a:noFill/>
          <a:ln w="9525">
            <a:solidFill>
              <a:srgbClr val="15B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25000"/>
          </a:p>
        </p:txBody>
      </p:sp>
      <p:sp>
        <p:nvSpPr>
          <p:cNvPr id="4" name="TextBox 16"/>
          <p:cNvSpPr txBox="1"/>
          <p:nvPr/>
        </p:nvSpPr>
        <p:spPr bwMode="auto">
          <a:xfrm>
            <a:off x="1191743" y="3064356"/>
            <a:ext cx="2907412" cy="2102114"/>
          </a:xfrm>
          <a:prstGeom prst="rect">
            <a:avLst/>
          </a:prstGeom>
          <a:noFill/>
        </p:spPr>
        <p:txBody>
          <a:bodyPr wrap="square" rtlCol="0">
            <a:spAutoFit/>
          </a:bodyPr>
          <a:lstStyle/>
          <a:p>
            <a:pPr marL="285750" indent="-285750">
              <a:lnSpc>
                <a:spcPct val="140000"/>
              </a:lnSpc>
              <a:spcBef>
                <a:spcPts val="1200"/>
              </a:spcBef>
              <a:buClr>
                <a:srgbClr val="808080"/>
              </a:buClr>
              <a:buSzPct val="60000"/>
              <a:buFont typeface="Wingdings" panose="05000000000000000000" pitchFamily="2" charset="2"/>
              <a:buChar char="l"/>
              <a:defRPr/>
            </a:pPr>
            <a:r>
              <a:rPr lang="zh-CN" altLang="en-US" sz="1400" dirty="0" smtClean="0">
                <a:solidFill>
                  <a:schemeClr val="tx1">
                    <a:lumMod val="75000"/>
                    <a:lumOff val="25000"/>
                  </a:schemeClr>
                </a:solidFill>
                <a:latin typeface="+mn-ea"/>
                <a:ea typeface="+mn-ea"/>
                <a:cs typeface="Arial" pitchFamily="34" charset="0"/>
              </a:rPr>
              <a:t>存储设备包括</a:t>
            </a:r>
            <a:r>
              <a:rPr lang="en-US" altLang="zh-CN" sz="1400" dirty="0" smtClean="0">
                <a:solidFill>
                  <a:schemeClr val="tx1">
                    <a:lumMod val="75000"/>
                    <a:lumOff val="25000"/>
                  </a:schemeClr>
                </a:solidFill>
                <a:latin typeface="+mn-lt"/>
                <a:ea typeface="+mn-ea"/>
                <a:cs typeface="Arial" pitchFamily="34" charset="0"/>
              </a:rPr>
              <a:t>LUN</a:t>
            </a:r>
            <a:r>
              <a:rPr lang="en-US" altLang="zh-CN" sz="1400" dirty="0" smtClean="0">
                <a:solidFill>
                  <a:schemeClr val="tx1">
                    <a:lumMod val="75000"/>
                    <a:lumOff val="25000"/>
                  </a:schemeClr>
                </a:solidFill>
                <a:latin typeface="+mn-ea"/>
                <a:ea typeface="+mn-ea"/>
                <a:cs typeface="Arial" pitchFamily="34" charset="0"/>
              </a:rPr>
              <a:t>, </a:t>
            </a:r>
            <a:r>
              <a:rPr lang="zh-CN" altLang="en-US" sz="1400" dirty="0" smtClean="0">
                <a:solidFill>
                  <a:schemeClr val="tx1">
                    <a:lumMod val="75000"/>
                    <a:lumOff val="25000"/>
                  </a:schemeClr>
                </a:solidFill>
                <a:latin typeface="+mn-ea"/>
                <a:ea typeface="+mn-ea"/>
                <a:cs typeface="Arial" pitchFamily="34" charset="0"/>
              </a:rPr>
              <a:t>本地磁盘，</a:t>
            </a:r>
            <a:r>
              <a:rPr lang="en-US" altLang="zh-CN" sz="1400" dirty="0" smtClean="0">
                <a:solidFill>
                  <a:schemeClr val="tx1">
                    <a:lumMod val="75000"/>
                    <a:lumOff val="25000"/>
                  </a:schemeClr>
                </a:solidFill>
                <a:latin typeface="+mn-lt"/>
                <a:ea typeface="+mn-ea"/>
                <a:cs typeface="Arial" pitchFamily="34" charset="0"/>
              </a:rPr>
              <a:t>Advanced SAN</a:t>
            </a:r>
            <a:r>
              <a:rPr lang="zh-CN" altLang="en-US" sz="1400" dirty="0" smtClean="0">
                <a:solidFill>
                  <a:schemeClr val="tx1">
                    <a:lumMod val="75000"/>
                    <a:lumOff val="25000"/>
                  </a:schemeClr>
                </a:solidFill>
                <a:latin typeface="+mn-ea"/>
                <a:ea typeface="+mn-ea"/>
                <a:cs typeface="Arial" pitchFamily="34" charset="0"/>
              </a:rPr>
              <a:t>存储池，</a:t>
            </a:r>
            <a:r>
              <a:rPr lang="en-US" altLang="zh-CN" sz="1400" dirty="0" err="1" smtClean="0">
                <a:solidFill>
                  <a:schemeClr val="tx1">
                    <a:lumMod val="75000"/>
                    <a:lumOff val="25000"/>
                  </a:schemeClr>
                </a:solidFill>
                <a:latin typeface="+mn-lt"/>
                <a:ea typeface="+mn-ea"/>
                <a:cs typeface="Arial" pitchFamily="34" charset="0"/>
              </a:rPr>
              <a:t>FusionStorage</a:t>
            </a:r>
            <a:r>
              <a:rPr lang="zh-CN" altLang="en-US" sz="1400" dirty="0" smtClean="0">
                <a:solidFill>
                  <a:schemeClr val="tx1">
                    <a:lumMod val="75000"/>
                    <a:lumOff val="25000"/>
                  </a:schemeClr>
                </a:solidFill>
                <a:latin typeface="+mn-ea"/>
                <a:ea typeface="+mn-ea"/>
                <a:cs typeface="Arial" pitchFamily="34" charset="0"/>
              </a:rPr>
              <a:t>存储池和</a:t>
            </a:r>
            <a:r>
              <a:rPr lang="en-US" altLang="zh-CN" sz="1400" dirty="0" smtClean="0">
                <a:solidFill>
                  <a:schemeClr val="tx1">
                    <a:lumMod val="75000"/>
                    <a:lumOff val="25000"/>
                  </a:schemeClr>
                </a:solidFill>
                <a:latin typeface="+mn-lt"/>
                <a:ea typeface="+mn-ea"/>
                <a:cs typeface="Arial" pitchFamily="34" charset="0"/>
              </a:rPr>
              <a:t>NAS</a:t>
            </a:r>
            <a:r>
              <a:rPr lang="zh-CN" altLang="en-US" sz="1400" dirty="0" smtClean="0">
                <a:solidFill>
                  <a:schemeClr val="tx1">
                    <a:lumMod val="75000"/>
                    <a:lumOff val="25000"/>
                  </a:schemeClr>
                </a:solidFill>
                <a:latin typeface="+mn-ea"/>
                <a:ea typeface="+mn-ea"/>
                <a:cs typeface="Arial" pitchFamily="34" charset="0"/>
              </a:rPr>
              <a:t>共享目录。</a:t>
            </a:r>
            <a:endParaRPr lang="en-US" altLang="zh-CN" sz="1400" dirty="0">
              <a:solidFill>
                <a:schemeClr val="tx1">
                  <a:lumMod val="75000"/>
                  <a:lumOff val="25000"/>
                </a:schemeClr>
              </a:solidFill>
              <a:latin typeface="+mn-ea"/>
              <a:ea typeface="+mn-ea"/>
              <a:cs typeface="Arial" pitchFamily="34" charset="0"/>
            </a:endParaRPr>
          </a:p>
          <a:p>
            <a:pPr marL="285750" indent="-285750">
              <a:lnSpc>
                <a:spcPct val="140000"/>
              </a:lnSpc>
              <a:spcBef>
                <a:spcPts val="1200"/>
              </a:spcBef>
              <a:buClr>
                <a:srgbClr val="808080"/>
              </a:buClr>
              <a:buSzPct val="60000"/>
              <a:buFont typeface="Wingdings" panose="05000000000000000000" pitchFamily="2" charset="2"/>
              <a:buChar char="l"/>
              <a:defRPr/>
            </a:pPr>
            <a:r>
              <a:rPr lang="zh-CN" altLang="en-US" sz="1400" dirty="0" smtClean="0">
                <a:solidFill>
                  <a:schemeClr val="tx1">
                    <a:lumMod val="75000"/>
                    <a:lumOff val="25000"/>
                  </a:schemeClr>
                </a:solidFill>
                <a:latin typeface="+mn-ea"/>
                <a:ea typeface="+mn-ea"/>
                <a:cs typeface="Arial" pitchFamily="34" charset="0"/>
              </a:rPr>
              <a:t>存储设备需要在存储侧创建。</a:t>
            </a:r>
            <a:endParaRPr lang="en-US" altLang="zh-CN" sz="1400" dirty="0" smtClean="0">
              <a:solidFill>
                <a:schemeClr val="tx1">
                  <a:lumMod val="75000"/>
                  <a:lumOff val="25000"/>
                </a:schemeClr>
              </a:solidFill>
              <a:latin typeface="+mn-ea"/>
              <a:ea typeface="+mn-ea"/>
              <a:cs typeface="Arial" pitchFamily="34" charset="0"/>
            </a:endParaRPr>
          </a:p>
          <a:p>
            <a:pPr marL="171439" indent="-171439">
              <a:lnSpc>
                <a:spcPct val="140000"/>
              </a:lnSpc>
              <a:spcBef>
                <a:spcPts val="1200"/>
              </a:spcBef>
              <a:buSzPct val="120000"/>
              <a:buFont typeface="Arial" pitchFamily="34" charset="0"/>
              <a:buChar char="•"/>
              <a:defRPr/>
            </a:pP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endParaRPr>
          </a:p>
        </p:txBody>
      </p:sp>
      <p:sp>
        <p:nvSpPr>
          <p:cNvPr id="5" name="Text Box 20"/>
          <p:cNvSpPr txBox="1">
            <a:spLocks noChangeArrowheads="1"/>
          </p:cNvSpPr>
          <p:nvPr/>
        </p:nvSpPr>
        <p:spPr bwMode="auto">
          <a:xfrm>
            <a:off x="1905821" y="2282885"/>
            <a:ext cx="1831708" cy="307777"/>
          </a:xfrm>
          <a:prstGeom prst="rect">
            <a:avLst/>
          </a:prstGeom>
        </p:spPr>
        <p:txBody>
          <a:bodyPr wrap="square" lIns="0" tIns="0" rIns="0" bIns="0">
            <a:spAutoFit/>
          </a:bodyPr>
          <a:lstStyle>
            <a:defPPr>
              <a:defRPr lang="zh-CN"/>
            </a:defPPr>
            <a:lvl1pPr fontAlgn="auto">
              <a:spcBef>
                <a:spcPts val="0"/>
              </a:spcBef>
              <a:spcAft>
                <a:spcPts val="0"/>
              </a:spcAft>
              <a:defRPr kern="0">
                <a:solidFill>
                  <a:srgbClr val="00B050"/>
                </a:solidFill>
                <a:latin typeface="Arial" pitchFamily="34" charset="0"/>
                <a:ea typeface="微软雅黑" pitchFamily="34" charset="-122"/>
                <a:cs typeface="Arial" pitchFamily="34" charset="0"/>
              </a:defRPr>
            </a:lvl1pPr>
          </a:lstStyle>
          <a:p>
            <a:r>
              <a:rPr lang="zh-CN" altLang="en-US" sz="2000" dirty="0" smtClean="0">
                <a:solidFill>
                  <a:schemeClr val="tx1"/>
                </a:solidFill>
                <a:latin typeface="+mn-ea"/>
                <a:ea typeface="+mn-ea"/>
              </a:rPr>
              <a:t>创建存储设备</a:t>
            </a:r>
            <a:endParaRPr lang="en-US" altLang="zh-CN" sz="2000" dirty="0">
              <a:solidFill>
                <a:schemeClr val="tx1"/>
              </a:solidFill>
              <a:latin typeface="+mn-ea"/>
              <a:ea typeface="+mn-ea"/>
            </a:endParaRPr>
          </a:p>
        </p:txBody>
      </p:sp>
      <p:sp>
        <p:nvSpPr>
          <p:cNvPr id="6" name="椭圆 5"/>
          <p:cNvSpPr/>
          <p:nvPr/>
        </p:nvSpPr>
        <p:spPr>
          <a:xfrm>
            <a:off x="2444051" y="1594842"/>
            <a:ext cx="490507" cy="522127"/>
          </a:xfrm>
          <a:prstGeom prst="ellipse">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71"/>
          <p:cNvSpPr txBox="1"/>
          <p:nvPr/>
        </p:nvSpPr>
        <p:spPr>
          <a:xfrm>
            <a:off x="2342032" y="1686628"/>
            <a:ext cx="694543" cy="338554"/>
          </a:xfrm>
          <a:prstGeom prst="rect">
            <a:avLst/>
          </a:prstGeom>
          <a:noFill/>
        </p:spPr>
        <p:txBody>
          <a:bodyPr wrap="square" rtlCol="0">
            <a:spAutoFit/>
          </a:bodyPr>
          <a:lstStyle/>
          <a:p>
            <a:pPr algn="ctr"/>
            <a:r>
              <a:rPr lang="en-US" altLang="zh-CN" sz="1600" dirty="0">
                <a:solidFill>
                  <a:schemeClr val="bg1"/>
                </a:solidFill>
                <a:latin typeface="Arial" pitchFamily="34" charset="0"/>
                <a:cs typeface="Arial" pitchFamily="34" charset="0"/>
              </a:rPr>
              <a:t>01</a:t>
            </a:r>
            <a:endParaRPr lang="zh-CN" altLang="en-US" sz="1600" dirty="0">
              <a:solidFill>
                <a:schemeClr val="bg1"/>
              </a:solidFill>
              <a:latin typeface="Arial" pitchFamily="34" charset="0"/>
              <a:cs typeface="Arial" pitchFamily="34" charset="0"/>
            </a:endParaRPr>
          </a:p>
        </p:txBody>
      </p:sp>
      <p:sp>
        <p:nvSpPr>
          <p:cNvPr id="8" name="任意多边形 7"/>
          <p:cNvSpPr/>
          <p:nvPr/>
        </p:nvSpPr>
        <p:spPr bwMode="auto">
          <a:xfrm>
            <a:off x="4982950" y="1962410"/>
            <a:ext cx="3168352" cy="3584436"/>
          </a:xfrm>
          <a:custGeom>
            <a:avLst/>
            <a:gdLst>
              <a:gd name="connsiteX0" fmla="*/ 0 w 2342573"/>
              <a:gd name="connsiteY0" fmla="*/ 0 h 2489720"/>
              <a:gd name="connsiteX1" fmla="*/ 2342573 w 2342573"/>
              <a:gd name="connsiteY1" fmla="*/ 0 h 2489720"/>
              <a:gd name="connsiteX2" fmla="*/ 2342573 w 2342573"/>
              <a:gd name="connsiteY2" fmla="*/ 2489720 h 2489720"/>
              <a:gd name="connsiteX3" fmla="*/ 0 w 2342573"/>
              <a:gd name="connsiteY3" fmla="*/ 2489720 h 2489720"/>
              <a:gd name="connsiteX4" fmla="*/ 0 w 2342573"/>
              <a:gd name="connsiteY4" fmla="*/ 0 h 2489720"/>
              <a:gd name="connsiteX0" fmla="*/ 0 w 2342573"/>
              <a:gd name="connsiteY0" fmla="*/ 463 h 2490183"/>
              <a:gd name="connsiteX1" fmla="*/ 981740 w 2342573"/>
              <a:gd name="connsiteY1" fmla="*/ 0 h 2490183"/>
              <a:gd name="connsiteX2" fmla="*/ 2342573 w 2342573"/>
              <a:gd name="connsiteY2" fmla="*/ 463 h 2490183"/>
              <a:gd name="connsiteX3" fmla="*/ 2342573 w 2342573"/>
              <a:gd name="connsiteY3" fmla="*/ 2490183 h 2490183"/>
              <a:gd name="connsiteX4" fmla="*/ 0 w 2342573"/>
              <a:gd name="connsiteY4" fmla="*/ 2490183 h 2490183"/>
              <a:gd name="connsiteX5" fmla="*/ 0 w 2342573"/>
              <a:gd name="connsiteY5" fmla="*/ 463 h 2490183"/>
              <a:gd name="connsiteX0" fmla="*/ 0 w 2342573"/>
              <a:gd name="connsiteY0" fmla="*/ 463 h 2490183"/>
              <a:gd name="connsiteX1" fmla="*/ 981740 w 2342573"/>
              <a:gd name="connsiteY1" fmla="*/ 0 h 2490183"/>
              <a:gd name="connsiteX2" fmla="*/ 1522760 w 2342573"/>
              <a:gd name="connsiteY2" fmla="*/ 1 h 2490183"/>
              <a:gd name="connsiteX3" fmla="*/ 2342573 w 2342573"/>
              <a:gd name="connsiteY3" fmla="*/ 463 h 2490183"/>
              <a:gd name="connsiteX4" fmla="*/ 2342573 w 2342573"/>
              <a:gd name="connsiteY4" fmla="*/ 2490183 h 2490183"/>
              <a:gd name="connsiteX5" fmla="*/ 0 w 2342573"/>
              <a:gd name="connsiteY5" fmla="*/ 2490183 h 2490183"/>
              <a:gd name="connsiteX6" fmla="*/ 0 w 2342573"/>
              <a:gd name="connsiteY6" fmla="*/ 463 h 2490183"/>
              <a:gd name="connsiteX0" fmla="*/ 0 w 2342573"/>
              <a:gd name="connsiteY0" fmla="*/ 463 h 2490183"/>
              <a:gd name="connsiteX1" fmla="*/ 981740 w 2342573"/>
              <a:gd name="connsiteY1" fmla="*/ 0 h 2490183"/>
              <a:gd name="connsiteX2" fmla="*/ 1522760 w 2342573"/>
              <a:gd name="connsiteY2" fmla="*/ 1 h 2490183"/>
              <a:gd name="connsiteX3" fmla="*/ 2342573 w 2342573"/>
              <a:gd name="connsiteY3" fmla="*/ 463 h 2490183"/>
              <a:gd name="connsiteX4" fmla="*/ 2342573 w 2342573"/>
              <a:gd name="connsiteY4" fmla="*/ 2490183 h 2490183"/>
              <a:gd name="connsiteX5" fmla="*/ 0 w 2342573"/>
              <a:gd name="connsiteY5" fmla="*/ 2490183 h 2490183"/>
              <a:gd name="connsiteX6" fmla="*/ 0 w 2342573"/>
              <a:gd name="connsiteY6" fmla="*/ 463 h 2490183"/>
              <a:gd name="connsiteX0" fmla="*/ 0 w 2342573"/>
              <a:gd name="connsiteY0" fmla="*/ 463 h 2490183"/>
              <a:gd name="connsiteX1" fmla="*/ 807050 w 2342573"/>
              <a:gd name="connsiteY1" fmla="*/ 0 h 2490183"/>
              <a:gd name="connsiteX2" fmla="*/ 1522760 w 2342573"/>
              <a:gd name="connsiteY2" fmla="*/ 1 h 2490183"/>
              <a:gd name="connsiteX3" fmla="*/ 2342573 w 2342573"/>
              <a:gd name="connsiteY3" fmla="*/ 463 h 2490183"/>
              <a:gd name="connsiteX4" fmla="*/ 2342573 w 2342573"/>
              <a:gd name="connsiteY4" fmla="*/ 2490183 h 2490183"/>
              <a:gd name="connsiteX5" fmla="*/ 0 w 2342573"/>
              <a:gd name="connsiteY5" fmla="*/ 2490183 h 2490183"/>
              <a:gd name="connsiteX6" fmla="*/ 0 w 2342573"/>
              <a:gd name="connsiteY6" fmla="*/ 463 h 2490183"/>
              <a:gd name="connsiteX0" fmla="*/ 0 w 2342573"/>
              <a:gd name="connsiteY0" fmla="*/ 463 h 2490183"/>
              <a:gd name="connsiteX1" fmla="*/ 807050 w 2342573"/>
              <a:gd name="connsiteY1" fmla="*/ 0 h 2490183"/>
              <a:gd name="connsiteX2" fmla="*/ 1522760 w 2342573"/>
              <a:gd name="connsiteY2" fmla="*/ 1 h 2490183"/>
              <a:gd name="connsiteX3" fmla="*/ 2342573 w 2342573"/>
              <a:gd name="connsiteY3" fmla="*/ 463 h 2490183"/>
              <a:gd name="connsiteX4" fmla="*/ 2342573 w 2342573"/>
              <a:gd name="connsiteY4" fmla="*/ 2490183 h 2490183"/>
              <a:gd name="connsiteX5" fmla="*/ 0 w 2342573"/>
              <a:gd name="connsiteY5" fmla="*/ 2490183 h 2490183"/>
              <a:gd name="connsiteX6" fmla="*/ 0 w 2342573"/>
              <a:gd name="connsiteY6" fmla="*/ 463 h 2490183"/>
              <a:gd name="connsiteX0" fmla="*/ 0 w 2342573"/>
              <a:gd name="connsiteY0" fmla="*/ 5225 h 2494945"/>
              <a:gd name="connsiteX1" fmla="*/ 807050 w 2342573"/>
              <a:gd name="connsiteY1" fmla="*/ 4762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1362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980087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4475 w 2342573"/>
              <a:gd name="connsiteY1" fmla="*/ 0 h 2494945"/>
              <a:gd name="connsiteX2" fmla="*/ 1351310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4475 w 2342573"/>
              <a:gd name="connsiteY1" fmla="*/ 0 h 2494945"/>
              <a:gd name="connsiteX2" fmla="*/ 1286159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4475 w 2342573"/>
              <a:gd name="connsiteY1" fmla="*/ 0 h 2494945"/>
              <a:gd name="connsiteX2" fmla="*/ 1286159 w 2342573"/>
              <a:gd name="connsiteY2" fmla="*/ 0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14750 h 2504470"/>
              <a:gd name="connsiteX1" fmla="*/ 1024475 w 2342573"/>
              <a:gd name="connsiteY1" fmla="*/ 9525 h 2504470"/>
              <a:gd name="connsiteX2" fmla="*/ 1343309 w 2342573"/>
              <a:gd name="connsiteY2" fmla="*/ 0 h 2504470"/>
              <a:gd name="connsiteX3" fmla="*/ 2342573 w 2342573"/>
              <a:gd name="connsiteY3" fmla="*/ 14750 h 2504470"/>
              <a:gd name="connsiteX4" fmla="*/ 2342573 w 2342573"/>
              <a:gd name="connsiteY4" fmla="*/ 2504470 h 2504470"/>
              <a:gd name="connsiteX5" fmla="*/ 0 w 2342573"/>
              <a:gd name="connsiteY5" fmla="*/ 2504470 h 2504470"/>
              <a:gd name="connsiteX6" fmla="*/ 0 w 2342573"/>
              <a:gd name="connsiteY6" fmla="*/ 14750 h 2504470"/>
              <a:gd name="connsiteX0" fmla="*/ 0 w 2342573"/>
              <a:gd name="connsiteY0" fmla="*/ 5225 h 2494945"/>
              <a:gd name="connsiteX1" fmla="*/ 1024475 w 2342573"/>
              <a:gd name="connsiteY1" fmla="*/ 0 h 2494945"/>
              <a:gd name="connsiteX2" fmla="*/ 1343309 w 2342573"/>
              <a:gd name="connsiteY2" fmla="*/ 79341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5225 h 2494945"/>
              <a:gd name="connsiteX1" fmla="*/ 1024475 w 2342573"/>
              <a:gd name="connsiteY1" fmla="*/ 0 h 2494945"/>
              <a:gd name="connsiteX2" fmla="*/ 1352834 w 2342573"/>
              <a:gd name="connsiteY2" fmla="*/ 3141 h 2494945"/>
              <a:gd name="connsiteX3" fmla="*/ 2342573 w 2342573"/>
              <a:gd name="connsiteY3" fmla="*/ 5225 h 2494945"/>
              <a:gd name="connsiteX4" fmla="*/ 2342573 w 2342573"/>
              <a:gd name="connsiteY4" fmla="*/ 2494945 h 2494945"/>
              <a:gd name="connsiteX5" fmla="*/ 0 w 2342573"/>
              <a:gd name="connsiteY5" fmla="*/ 2494945 h 2494945"/>
              <a:gd name="connsiteX6" fmla="*/ 0 w 2342573"/>
              <a:gd name="connsiteY6" fmla="*/ 5225 h 2494945"/>
              <a:gd name="connsiteX0" fmla="*/ 0 w 2342573"/>
              <a:gd name="connsiteY0" fmla="*/ 2084 h 2491804"/>
              <a:gd name="connsiteX1" fmla="*/ 1024475 w 2342573"/>
              <a:gd name="connsiteY1" fmla="*/ 25434 h 2491804"/>
              <a:gd name="connsiteX2" fmla="*/ 135283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4475 w 2342573"/>
              <a:gd name="connsiteY1" fmla="*/ 25434 h 2491804"/>
              <a:gd name="connsiteX2" fmla="*/ 135283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4475 w 2342573"/>
              <a:gd name="connsiteY1" fmla="*/ 77787 h 2491804"/>
              <a:gd name="connsiteX2" fmla="*/ 135283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35283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287683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29237 w 2342573"/>
              <a:gd name="connsiteY1" fmla="*/ 6349 h 2491804"/>
              <a:gd name="connsiteX2" fmla="*/ 13685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3685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3304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3304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2923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2923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2084 h 2491804"/>
              <a:gd name="connsiteX1" fmla="*/ 1038762 w 2342573"/>
              <a:gd name="connsiteY1" fmla="*/ 6349 h 2491804"/>
              <a:gd name="connsiteX2" fmla="*/ 1292384 w 2342573"/>
              <a:gd name="connsiteY2" fmla="*/ 0 h 2491804"/>
              <a:gd name="connsiteX3" fmla="*/ 2342573 w 2342573"/>
              <a:gd name="connsiteY3" fmla="*/ 2084 h 2491804"/>
              <a:gd name="connsiteX4" fmla="*/ 2342573 w 2342573"/>
              <a:gd name="connsiteY4" fmla="*/ 2491804 h 2491804"/>
              <a:gd name="connsiteX5" fmla="*/ 0 w 2342573"/>
              <a:gd name="connsiteY5" fmla="*/ 2491804 h 2491804"/>
              <a:gd name="connsiteX6" fmla="*/ 0 w 2342573"/>
              <a:gd name="connsiteY6" fmla="*/ 2084 h 2491804"/>
              <a:gd name="connsiteX0" fmla="*/ 0 w 2342573"/>
              <a:gd name="connsiteY0" fmla="*/ 11609 h 2501329"/>
              <a:gd name="connsiteX1" fmla="*/ 1038762 w 2342573"/>
              <a:gd name="connsiteY1" fmla="*/ 15874 h 2501329"/>
              <a:gd name="connsiteX2" fmla="*/ 1316197 w 2342573"/>
              <a:gd name="connsiteY2" fmla="*/ 0 h 2501329"/>
              <a:gd name="connsiteX3" fmla="*/ 2342573 w 2342573"/>
              <a:gd name="connsiteY3" fmla="*/ 11609 h 2501329"/>
              <a:gd name="connsiteX4" fmla="*/ 2342573 w 2342573"/>
              <a:gd name="connsiteY4" fmla="*/ 2501329 h 2501329"/>
              <a:gd name="connsiteX5" fmla="*/ 0 w 2342573"/>
              <a:gd name="connsiteY5" fmla="*/ 2501329 h 2501329"/>
              <a:gd name="connsiteX6" fmla="*/ 0 w 2342573"/>
              <a:gd name="connsiteY6" fmla="*/ 11609 h 2501329"/>
              <a:gd name="connsiteX0" fmla="*/ 0 w 2342573"/>
              <a:gd name="connsiteY0" fmla="*/ 0 h 2489720"/>
              <a:gd name="connsiteX1" fmla="*/ 1038762 w 2342573"/>
              <a:gd name="connsiteY1" fmla="*/ 4265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1038762 w 2342573"/>
              <a:gd name="connsiteY1" fmla="*/ 4265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1038762 w 2342573"/>
              <a:gd name="connsiteY1" fmla="*/ 4265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00585 w 2342573"/>
              <a:gd name="connsiteY1" fmla="*/ 4265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10122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54510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989359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3374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05109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1049497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497 h 2490217"/>
              <a:gd name="connsiteX1" fmla="*/ 947833 w 2342573"/>
              <a:gd name="connsiteY1" fmla="*/ 0 h 2490217"/>
              <a:gd name="connsiteX2" fmla="*/ 1320959 w 2342573"/>
              <a:gd name="connsiteY2" fmla="*/ 3176 h 2490217"/>
              <a:gd name="connsiteX3" fmla="*/ 2342573 w 2342573"/>
              <a:gd name="connsiteY3" fmla="*/ 497 h 2490217"/>
              <a:gd name="connsiteX4" fmla="*/ 2342573 w 2342573"/>
              <a:gd name="connsiteY4" fmla="*/ 2490217 h 2490217"/>
              <a:gd name="connsiteX5" fmla="*/ 0 w 2342573"/>
              <a:gd name="connsiteY5" fmla="*/ 2490217 h 2490217"/>
              <a:gd name="connsiteX6" fmla="*/ 0 w 2342573"/>
              <a:gd name="connsiteY6" fmla="*/ 497 h 2490217"/>
              <a:gd name="connsiteX0" fmla="*/ 0 w 2342573"/>
              <a:gd name="connsiteY0" fmla="*/ 0 h 2489720"/>
              <a:gd name="connsiteX1" fmla="*/ 998633 w 2342573"/>
              <a:gd name="connsiteY1" fmla="*/ 2678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20959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65347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98633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330422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47836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98620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1290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1290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1290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31958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30294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11195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846044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26945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 name="connsiteX0" fmla="*/ 0 w 2342573"/>
              <a:gd name="connsiteY0" fmla="*/ 0 h 2489720"/>
              <a:gd name="connsiteX1" fmla="*/ 926945 w 2342573"/>
              <a:gd name="connsiteY1" fmla="*/ 2678 h 2489720"/>
              <a:gd name="connsiteX2" fmla="*/ 1419261 w 2342573"/>
              <a:gd name="connsiteY2" fmla="*/ 2679 h 2489720"/>
              <a:gd name="connsiteX3" fmla="*/ 2342573 w 2342573"/>
              <a:gd name="connsiteY3" fmla="*/ 0 h 2489720"/>
              <a:gd name="connsiteX4" fmla="*/ 2342573 w 2342573"/>
              <a:gd name="connsiteY4" fmla="*/ 2489720 h 2489720"/>
              <a:gd name="connsiteX5" fmla="*/ 0 w 2342573"/>
              <a:gd name="connsiteY5" fmla="*/ 2489720 h 2489720"/>
              <a:gd name="connsiteX6" fmla="*/ 0 w 2342573"/>
              <a:gd name="connsiteY6" fmla="*/ 0 h 248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2573" h="2489720">
                <a:moveTo>
                  <a:pt x="0" y="0"/>
                </a:moveTo>
                <a:lnTo>
                  <a:pt x="926945" y="2678"/>
                </a:lnTo>
                <a:cubicBezTo>
                  <a:pt x="959869" y="224181"/>
                  <a:pt x="1361244" y="268771"/>
                  <a:pt x="1419261" y="2679"/>
                </a:cubicBezTo>
                <a:lnTo>
                  <a:pt x="2342573" y="0"/>
                </a:lnTo>
                <a:lnTo>
                  <a:pt x="2342573" y="2489720"/>
                </a:lnTo>
                <a:lnTo>
                  <a:pt x="0" y="2489720"/>
                </a:lnTo>
                <a:lnTo>
                  <a:pt x="0" y="0"/>
                </a:lnTo>
                <a:close/>
              </a:path>
            </a:pathLst>
          </a:custGeom>
          <a:noFill/>
          <a:ln w="9525">
            <a:solidFill>
              <a:srgbClr val="8FA1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25000"/>
          </a:p>
        </p:txBody>
      </p:sp>
      <p:sp>
        <p:nvSpPr>
          <p:cNvPr id="9" name="椭圆 8"/>
          <p:cNvSpPr/>
          <p:nvPr/>
        </p:nvSpPr>
        <p:spPr>
          <a:xfrm>
            <a:off x="6321872" y="1611400"/>
            <a:ext cx="490507" cy="522127"/>
          </a:xfrm>
          <a:prstGeom prst="ellipse">
            <a:avLst/>
          </a:prstGeom>
          <a:solidFill>
            <a:srgbClr val="8FA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101"/>
          <p:cNvSpPr txBox="1"/>
          <p:nvPr/>
        </p:nvSpPr>
        <p:spPr>
          <a:xfrm>
            <a:off x="6219853" y="1716579"/>
            <a:ext cx="694543" cy="338554"/>
          </a:xfrm>
          <a:prstGeom prst="rect">
            <a:avLst/>
          </a:prstGeom>
          <a:noFill/>
        </p:spPr>
        <p:txBody>
          <a:bodyPr wrap="square" rtlCol="0">
            <a:spAutoFit/>
          </a:bodyPr>
          <a:lstStyle/>
          <a:p>
            <a:pPr algn="ctr"/>
            <a:r>
              <a:rPr lang="en-US" altLang="zh-CN" sz="1600" dirty="0">
                <a:solidFill>
                  <a:schemeClr val="bg1"/>
                </a:solidFill>
                <a:latin typeface="Arial" pitchFamily="34" charset="0"/>
                <a:cs typeface="Arial" pitchFamily="34" charset="0"/>
              </a:rPr>
              <a:t>02</a:t>
            </a:r>
            <a:endParaRPr lang="zh-CN" altLang="en-US" sz="1600" dirty="0">
              <a:solidFill>
                <a:schemeClr val="bg1"/>
              </a:solidFill>
              <a:latin typeface="Arial" pitchFamily="34" charset="0"/>
              <a:cs typeface="Arial" pitchFamily="34" charset="0"/>
            </a:endParaRPr>
          </a:p>
        </p:txBody>
      </p:sp>
      <p:grpSp>
        <p:nvGrpSpPr>
          <p:cNvPr id="11" name="组合 10"/>
          <p:cNvGrpSpPr/>
          <p:nvPr/>
        </p:nvGrpSpPr>
        <p:grpSpPr>
          <a:xfrm>
            <a:off x="5081640" y="2133527"/>
            <a:ext cx="626721" cy="626720"/>
            <a:chOff x="6689755" y="1244311"/>
            <a:chExt cx="889944" cy="889942"/>
          </a:xfrm>
        </p:grpSpPr>
        <p:sp>
          <p:nvSpPr>
            <p:cNvPr id="12" name="椭圆 11"/>
            <p:cNvSpPr/>
            <p:nvPr/>
          </p:nvSpPr>
          <p:spPr>
            <a:xfrm>
              <a:off x="6689755" y="1244311"/>
              <a:ext cx="889944" cy="889942"/>
            </a:xfrm>
            <a:prstGeom prst="ellipse">
              <a:avLst/>
            </a:prstGeom>
            <a:solidFill>
              <a:schemeClr val="bg1"/>
            </a:solidFill>
            <a:ln w="19050" cap="flat" cmpd="sng" algn="ctr">
              <a:solidFill>
                <a:srgbClr val="8FA1B4"/>
              </a:solidFill>
              <a:prstDash val="solid"/>
              <a:round/>
              <a:headEnd type="none" w="med" len="med"/>
              <a:tailEnd type="none" w="med" len="med"/>
            </a:ln>
            <a:effectLst/>
          </p:spPr>
          <p:txBody>
            <a:bodyPr vert="horz" wrap="square" lIns="121948" tIns="60974" rIns="121948" bIns="60974"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sz="1334" dirty="0">
                <a:latin typeface="FrutigerNext LT Regular" pitchFamily="34" charset="0"/>
                <a:ea typeface="SimSun" pitchFamily="2" charset="-122"/>
              </a:endParaRPr>
            </a:p>
          </p:txBody>
        </p:sp>
        <p:grpSp>
          <p:nvGrpSpPr>
            <p:cNvPr id="13" name="组合 12"/>
            <p:cNvGrpSpPr/>
            <p:nvPr/>
          </p:nvGrpSpPr>
          <p:grpSpPr>
            <a:xfrm>
              <a:off x="6955697" y="1427837"/>
              <a:ext cx="358062" cy="522890"/>
              <a:chOff x="3327401" y="3033713"/>
              <a:chExt cx="100011" cy="146050"/>
            </a:xfrm>
          </p:grpSpPr>
          <p:sp>
            <p:nvSpPr>
              <p:cNvPr id="14" name="Freeform 82"/>
              <p:cNvSpPr>
                <a:spLocks/>
              </p:cNvSpPr>
              <p:nvPr/>
            </p:nvSpPr>
            <p:spPr bwMode="auto">
              <a:xfrm>
                <a:off x="3327401" y="3033713"/>
                <a:ext cx="31750" cy="146050"/>
              </a:xfrm>
              <a:custGeom>
                <a:avLst/>
                <a:gdLst/>
                <a:ahLst/>
                <a:cxnLst>
                  <a:cxn ang="0">
                    <a:pos x="16" y="58"/>
                  </a:cxn>
                  <a:cxn ang="0">
                    <a:pos x="16" y="43"/>
                  </a:cxn>
                  <a:cxn ang="0">
                    <a:pos x="16" y="43"/>
                  </a:cxn>
                  <a:cxn ang="0">
                    <a:pos x="16" y="41"/>
                  </a:cxn>
                  <a:cxn ang="0">
                    <a:pos x="14" y="40"/>
                  </a:cxn>
                  <a:cxn ang="0">
                    <a:pos x="14" y="17"/>
                  </a:cxn>
                  <a:cxn ang="0">
                    <a:pos x="15" y="12"/>
                  </a:cxn>
                  <a:cxn ang="0">
                    <a:pos x="14" y="0"/>
                  </a:cxn>
                  <a:cxn ang="0">
                    <a:pos x="6" y="0"/>
                  </a:cxn>
                  <a:cxn ang="0">
                    <a:pos x="5" y="12"/>
                  </a:cxn>
                  <a:cxn ang="0">
                    <a:pos x="6" y="17"/>
                  </a:cxn>
                  <a:cxn ang="0">
                    <a:pos x="6" y="40"/>
                  </a:cxn>
                  <a:cxn ang="0">
                    <a:pos x="6" y="40"/>
                  </a:cxn>
                  <a:cxn ang="0">
                    <a:pos x="4" y="41"/>
                  </a:cxn>
                  <a:cxn ang="0">
                    <a:pos x="4" y="43"/>
                  </a:cxn>
                  <a:cxn ang="0">
                    <a:pos x="4" y="58"/>
                  </a:cxn>
                  <a:cxn ang="0">
                    <a:pos x="4" y="58"/>
                  </a:cxn>
                  <a:cxn ang="0">
                    <a:pos x="1" y="60"/>
                  </a:cxn>
                  <a:cxn ang="0">
                    <a:pos x="0" y="63"/>
                  </a:cxn>
                  <a:cxn ang="0">
                    <a:pos x="0" y="85"/>
                  </a:cxn>
                  <a:cxn ang="0">
                    <a:pos x="0" y="85"/>
                  </a:cxn>
                  <a:cxn ang="0">
                    <a:pos x="0" y="88"/>
                  </a:cxn>
                  <a:cxn ang="0">
                    <a:pos x="3" y="90"/>
                  </a:cxn>
                  <a:cxn ang="0">
                    <a:pos x="4" y="92"/>
                  </a:cxn>
                  <a:cxn ang="0">
                    <a:pos x="6" y="92"/>
                  </a:cxn>
                  <a:cxn ang="0">
                    <a:pos x="14" y="92"/>
                  </a:cxn>
                  <a:cxn ang="0">
                    <a:pos x="14" y="92"/>
                  </a:cxn>
                  <a:cxn ang="0">
                    <a:pos x="16" y="92"/>
                  </a:cxn>
                  <a:cxn ang="0">
                    <a:pos x="17" y="90"/>
                  </a:cxn>
                  <a:cxn ang="0">
                    <a:pos x="20" y="88"/>
                  </a:cxn>
                  <a:cxn ang="0">
                    <a:pos x="20" y="85"/>
                  </a:cxn>
                  <a:cxn ang="0">
                    <a:pos x="20" y="63"/>
                  </a:cxn>
                  <a:cxn ang="0">
                    <a:pos x="20" y="63"/>
                  </a:cxn>
                  <a:cxn ang="0">
                    <a:pos x="18" y="60"/>
                  </a:cxn>
                  <a:cxn ang="0">
                    <a:pos x="16" y="58"/>
                  </a:cxn>
                  <a:cxn ang="0">
                    <a:pos x="16" y="58"/>
                  </a:cxn>
                </a:cxnLst>
                <a:rect l="0" t="0" r="r" b="b"/>
                <a:pathLst>
                  <a:path w="20" h="92">
                    <a:moveTo>
                      <a:pt x="16" y="58"/>
                    </a:moveTo>
                    <a:lnTo>
                      <a:pt x="16" y="43"/>
                    </a:lnTo>
                    <a:lnTo>
                      <a:pt x="16" y="43"/>
                    </a:lnTo>
                    <a:lnTo>
                      <a:pt x="16" y="41"/>
                    </a:lnTo>
                    <a:lnTo>
                      <a:pt x="14" y="40"/>
                    </a:lnTo>
                    <a:lnTo>
                      <a:pt x="14" y="17"/>
                    </a:lnTo>
                    <a:lnTo>
                      <a:pt x="15" y="12"/>
                    </a:lnTo>
                    <a:lnTo>
                      <a:pt x="14" y="0"/>
                    </a:lnTo>
                    <a:lnTo>
                      <a:pt x="6" y="0"/>
                    </a:lnTo>
                    <a:lnTo>
                      <a:pt x="5" y="12"/>
                    </a:lnTo>
                    <a:lnTo>
                      <a:pt x="6" y="17"/>
                    </a:lnTo>
                    <a:lnTo>
                      <a:pt x="6" y="40"/>
                    </a:lnTo>
                    <a:lnTo>
                      <a:pt x="6" y="40"/>
                    </a:lnTo>
                    <a:lnTo>
                      <a:pt x="4" y="41"/>
                    </a:lnTo>
                    <a:lnTo>
                      <a:pt x="4" y="43"/>
                    </a:lnTo>
                    <a:lnTo>
                      <a:pt x="4" y="58"/>
                    </a:lnTo>
                    <a:lnTo>
                      <a:pt x="4" y="58"/>
                    </a:lnTo>
                    <a:lnTo>
                      <a:pt x="1" y="60"/>
                    </a:lnTo>
                    <a:lnTo>
                      <a:pt x="0" y="63"/>
                    </a:lnTo>
                    <a:lnTo>
                      <a:pt x="0" y="85"/>
                    </a:lnTo>
                    <a:lnTo>
                      <a:pt x="0" y="85"/>
                    </a:lnTo>
                    <a:lnTo>
                      <a:pt x="0" y="88"/>
                    </a:lnTo>
                    <a:lnTo>
                      <a:pt x="3" y="90"/>
                    </a:lnTo>
                    <a:lnTo>
                      <a:pt x="4" y="92"/>
                    </a:lnTo>
                    <a:lnTo>
                      <a:pt x="6" y="92"/>
                    </a:lnTo>
                    <a:lnTo>
                      <a:pt x="14" y="92"/>
                    </a:lnTo>
                    <a:lnTo>
                      <a:pt x="14" y="92"/>
                    </a:lnTo>
                    <a:lnTo>
                      <a:pt x="16" y="92"/>
                    </a:lnTo>
                    <a:lnTo>
                      <a:pt x="17" y="90"/>
                    </a:lnTo>
                    <a:lnTo>
                      <a:pt x="20" y="88"/>
                    </a:lnTo>
                    <a:lnTo>
                      <a:pt x="20" y="85"/>
                    </a:lnTo>
                    <a:lnTo>
                      <a:pt x="20" y="63"/>
                    </a:lnTo>
                    <a:lnTo>
                      <a:pt x="20" y="63"/>
                    </a:lnTo>
                    <a:lnTo>
                      <a:pt x="18" y="60"/>
                    </a:lnTo>
                    <a:lnTo>
                      <a:pt x="16" y="58"/>
                    </a:lnTo>
                    <a:lnTo>
                      <a:pt x="16" y="58"/>
                    </a:lnTo>
                    <a:close/>
                  </a:path>
                </a:pathLst>
              </a:custGeom>
              <a:noFill/>
              <a:ln w="12700">
                <a:solidFill>
                  <a:srgbClr val="8FA1B4"/>
                </a:solidFill>
                <a:prstDash val="solid"/>
                <a:round/>
                <a:headEnd/>
                <a:tailEnd/>
              </a:ln>
            </p:spPr>
            <p:txBody>
              <a:bodyPr vert="horz" wrap="square" lIns="121948" tIns="60974" rIns="121948" bIns="60974" numCol="1" anchor="t" anchorCtr="0" compatLnSpc="1">
                <a:prstTxWarp prst="textNoShape">
                  <a:avLst/>
                </a:prstTxWarp>
              </a:bodyPr>
              <a:lstStyle/>
              <a:p>
                <a:endParaRPr lang="zh-CN" altLang="en-US" sz="3201"/>
              </a:p>
            </p:txBody>
          </p:sp>
          <p:sp>
            <p:nvSpPr>
              <p:cNvPr id="15" name="Freeform 102"/>
              <p:cNvSpPr>
                <a:spLocks/>
              </p:cNvSpPr>
              <p:nvPr/>
            </p:nvSpPr>
            <p:spPr bwMode="auto">
              <a:xfrm>
                <a:off x="3365500" y="3033713"/>
                <a:ext cx="61912" cy="146050"/>
              </a:xfrm>
              <a:custGeom>
                <a:avLst/>
                <a:gdLst/>
                <a:ahLst/>
                <a:cxnLst>
                  <a:cxn ang="0">
                    <a:pos x="39" y="17"/>
                  </a:cxn>
                  <a:cxn ang="0">
                    <a:pos x="39" y="17"/>
                  </a:cxn>
                  <a:cxn ang="0">
                    <a:pos x="39" y="12"/>
                  </a:cxn>
                  <a:cxn ang="0">
                    <a:pos x="38" y="7"/>
                  </a:cxn>
                  <a:cxn ang="0">
                    <a:pos x="35" y="3"/>
                  </a:cxn>
                  <a:cxn ang="0">
                    <a:pos x="33" y="0"/>
                  </a:cxn>
                  <a:cxn ang="0">
                    <a:pos x="33" y="0"/>
                  </a:cxn>
                  <a:cxn ang="0">
                    <a:pos x="32" y="0"/>
                  </a:cxn>
                  <a:cxn ang="0">
                    <a:pos x="31" y="1"/>
                  </a:cxn>
                  <a:cxn ang="0">
                    <a:pos x="31" y="2"/>
                  </a:cxn>
                  <a:cxn ang="0">
                    <a:pos x="31" y="2"/>
                  </a:cxn>
                  <a:cxn ang="0">
                    <a:pos x="31" y="14"/>
                  </a:cxn>
                  <a:cxn ang="0">
                    <a:pos x="31" y="14"/>
                  </a:cxn>
                  <a:cxn ang="0">
                    <a:pos x="29" y="17"/>
                  </a:cxn>
                  <a:cxn ang="0">
                    <a:pos x="28" y="17"/>
                  </a:cxn>
                  <a:cxn ang="0">
                    <a:pos x="11" y="17"/>
                  </a:cxn>
                  <a:cxn ang="0">
                    <a:pos x="11" y="17"/>
                  </a:cxn>
                  <a:cxn ang="0">
                    <a:pos x="10" y="17"/>
                  </a:cxn>
                  <a:cxn ang="0">
                    <a:pos x="9" y="14"/>
                  </a:cxn>
                  <a:cxn ang="0">
                    <a:pos x="9" y="14"/>
                  </a:cxn>
                  <a:cxn ang="0">
                    <a:pos x="9" y="2"/>
                  </a:cxn>
                  <a:cxn ang="0">
                    <a:pos x="9" y="2"/>
                  </a:cxn>
                  <a:cxn ang="0">
                    <a:pos x="9" y="1"/>
                  </a:cxn>
                  <a:cxn ang="0">
                    <a:pos x="8" y="0"/>
                  </a:cxn>
                  <a:cxn ang="0">
                    <a:pos x="6" y="0"/>
                  </a:cxn>
                  <a:cxn ang="0">
                    <a:pos x="6" y="0"/>
                  </a:cxn>
                  <a:cxn ang="0">
                    <a:pos x="4" y="3"/>
                  </a:cxn>
                  <a:cxn ang="0">
                    <a:pos x="2" y="7"/>
                  </a:cxn>
                  <a:cxn ang="0">
                    <a:pos x="0" y="12"/>
                  </a:cxn>
                  <a:cxn ang="0">
                    <a:pos x="0" y="17"/>
                  </a:cxn>
                  <a:cxn ang="0">
                    <a:pos x="0" y="17"/>
                  </a:cxn>
                  <a:cxn ang="0">
                    <a:pos x="2" y="23"/>
                  </a:cxn>
                  <a:cxn ang="0">
                    <a:pos x="4" y="26"/>
                  </a:cxn>
                  <a:cxn ang="0">
                    <a:pos x="6" y="29"/>
                  </a:cxn>
                  <a:cxn ang="0">
                    <a:pos x="11" y="30"/>
                  </a:cxn>
                  <a:cxn ang="0">
                    <a:pos x="11" y="83"/>
                  </a:cxn>
                  <a:cxn ang="0">
                    <a:pos x="11" y="83"/>
                  </a:cxn>
                  <a:cxn ang="0">
                    <a:pos x="13" y="87"/>
                  </a:cxn>
                  <a:cxn ang="0">
                    <a:pos x="14" y="89"/>
                  </a:cxn>
                  <a:cxn ang="0">
                    <a:pos x="16" y="90"/>
                  </a:cxn>
                  <a:cxn ang="0">
                    <a:pos x="20" y="92"/>
                  </a:cxn>
                  <a:cxn ang="0">
                    <a:pos x="20" y="92"/>
                  </a:cxn>
                  <a:cxn ang="0">
                    <a:pos x="20" y="92"/>
                  </a:cxn>
                  <a:cxn ang="0">
                    <a:pos x="23" y="90"/>
                  </a:cxn>
                  <a:cxn ang="0">
                    <a:pos x="26" y="89"/>
                  </a:cxn>
                  <a:cxn ang="0">
                    <a:pos x="27" y="87"/>
                  </a:cxn>
                  <a:cxn ang="0">
                    <a:pos x="28" y="83"/>
                  </a:cxn>
                  <a:cxn ang="0">
                    <a:pos x="28" y="30"/>
                  </a:cxn>
                  <a:cxn ang="0">
                    <a:pos x="28" y="30"/>
                  </a:cxn>
                  <a:cxn ang="0">
                    <a:pos x="33" y="29"/>
                  </a:cxn>
                  <a:cxn ang="0">
                    <a:pos x="35" y="26"/>
                  </a:cxn>
                  <a:cxn ang="0">
                    <a:pos x="38" y="23"/>
                  </a:cxn>
                  <a:cxn ang="0">
                    <a:pos x="39" y="17"/>
                  </a:cxn>
                  <a:cxn ang="0">
                    <a:pos x="39" y="17"/>
                  </a:cxn>
                </a:cxnLst>
                <a:rect l="0" t="0" r="r" b="b"/>
                <a:pathLst>
                  <a:path w="39" h="92">
                    <a:moveTo>
                      <a:pt x="39" y="17"/>
                    </a:moveTo>
                    <a:lnTo>
                      <a:pt x="39" y="17"/>
                    </a:lnTo>
                    <a:lnTo>
                      <a:pt x="39" y="12"/>
                    </a:lnTo>
                    <a:lnTo>
                      <a:pt x="38" y="7"/>
                    </a:lnTo>
                    <a:lnTo>
                      <a:pt x="35" y="3"/>
                    </a:lnTo>
                    <a:lnTo>
                      <a:pt x="33" y="0"/>
                    </a:lnTo>
                    <a:lnTo>
                      <a:pt x="33" y="0"/>
                    </a:lnTo>
                    <a:lnTo>
                      <a:pt x="32" y="0"/>
                    </a:lnTo>
                    <a:lnTo>
                      <a:pt x="31" y="1"/>
                    </a:lnTo>
                    <a:lnTo>
                      <a:pt x="31" y="2"/>
                    </a:lnTo>
                    <a:lnTo>
                      <a:pt x="31" y="2"/>
                    </a:lnTo>
                    <a:lnTo>
                      <a:pt x="31" y="14"/>
                    </a:lnTo>
                    <a:lnTo>
                      <a:pt x="31" y="14"/>
                    </a:lnTo>
                    <a:lnTo>
                      <a:pt x="29" y="17"/>
                    </a:lnTo>
                    <a:lnTo>
                      <a:pt x="28" y="17"/>
                    </a:lnTo>
                    <a:lnTo>
                      <a:pt x="11" y="17"/>
                    </a:lnTo>
                    <a:lnTo>
                      <a:pt x="11" y="17"/>
                    </a:lnTo>
                    <a:lnTo>
                      <a:pt x="10" y="17"/>
                    </a:lnTo>
                    <a:lnTo>
                      <a:pt x="9" y="14"/>
                    </a:lnTo>
                    <a:lnTo>
                      <a:pt x="9" y="14"/>
                    </a:lnTo>
                    <a:lnTo>
                      <a:pt x="9" y="2"/>
                    </a:lnTo>
                    <a:lnTo>
                      <a:pt x="9" y="2"/>
                    </a:lnTo>
                    <a:lnTo>
                      <a:pt x="9" y="1"/>
                    </a:lnTo>
                    <a:lnTo>
                      <a:pt x="8" y="0"/>
                    </a:lnTo>
                    <a:lnTo>
                      <a:pt x="6" y="0"/>
                    </a:lnTo>
                    <a:lnTo>
                      <a:pt x="6" y="0"/>
                    </a:lnTo>
                    <a:lnTo>
                      <a:pt x="4" y="3"/>
                    </a:lnTo>
                    <a:lnTo>
                      <a:pt x="2" y="7"/>
                    </a:lnTo>
                    <a:lnTo>
                      <a:pt x="0" y="12"/>
                    </a:lnTo>
                    <a:lnTo>
                      <a:pt x="0" y="17"/>
                    </a:lnTo>
                    <a:lnTo>
                      <a:pt x="0" y="17"/>
                    </a:lnTo>
                    <a:lnTo>
                      <a:pt x="2" y="23"/>
                    </a:lnTo>
                    <a:lnTo>
                      <a:pt x="4" y="26"/>
                    </a:lnTo>
                    <a:lnTo>
                      <a:pt x="6" y="29"/>
                    </a:lnTo>
                    <a:lnTo>
                      <a:pt x="11" y="30"/>
                    </a:lnTo>
                    <a:lnTo>
                      <a:pt x="11" y="83"/>
                    </a:lnTo>
                    <a:lnTo>
                      <a:pt x="11" y="83"/>
                    </a:lnTo>
                    <a:lnTo>
                      <a:pt x="13" y="87"/>
                    </a:lnTo>
                    <a:lnTo>
                      <a:pt x="14" y="89"/>
                    </a:lnTo>
                    <a:lnTo>
                      <a:pt x="16" y="90"/>
                    </a:lnTo>
                    <a:lnTo>
                      <a:pt x="20" y="92"/>
                    </a:lnTo>
                    <a:lnTo>
                      <a:pt x="20" y="92"/>
                    </a:lnTo>
                    <a:lnTo>
                      <a:pt x="20" y="92"/>
                    </a:lnTo>
                    <a:lnTo>
                      <a:pt x="23" y="90"/>
                    </a:lnTo>
                    <a:lnTo>
                      <a:pt x="26" y="89"/>
                    </a:lnTo>
                    <a:lnTo>
                      <a:pt x="27" y="87"/>
                    </a:lnTo>
                    <a:lnTo>
                      <a:pt x="28" y="83"/>
                    </a:lnTo>
                    <a:lnTo>
                      <a:pt x="28" y="30"/>
                    </a:lnTo>
                    <a:lnTo>
                      <a:pt x="28" y="30"/>
                    </a:lnTo>
                    <a:lnTo>
                      <a:pt x="33" y="29"/>
                    </a:lnTo>
                    <a:lnTo>
                      <a:pt x="35" y="26"/>
                    </a:lnTo>
                    <a:lnTo>
                      <a:pt x="38" y="23"/>
                    </a:lnTo>
                    <a:lnTo>
                      <a:pt x="39" y="17"/>
                    </a:lnTo>
                    <a:lnTo>
                      <a:pt x="39" y="17"/>
                    </a:lnTo>
                    <a:close/>
                  </a:path>
                </a:pathLst>
              </a:custGeom>
              <a:noFill/>
              <a:ln w="12700">
                <a:solidFill>
                  <a:srgbClr val="8FA1B4"/>
                </a:solidFill>
                <a:prstDash val="solid"/>
                <a:round/>
                <a:headEnd/>
                <a:tailEnd/>
              </a:ln>
            </p:spPr>
            <p:txBody>
              <a:bodyPr vert="horz" wrap="square" lIns="121948" tIns="60974" rIns="121948" bIns="60974" numCol="1" anchor="t" anchorCtr="0" compatLnSpc="1">
                <a:prstTxWarp prst="textNoShape">
                  <a:avLst/>
                </a:prstTxWarp>
              </a:bodyPr>
              <a:lstStyle/>
              <a:p>
                <a:endParaRPr lang="zh-CN" altLang="en-US" sz="3201"/>
              </a:p>
            </p:txBody>
          </p:sp>
        </p:grpSp>
      </p:grpSp>
      <p:grpSp>
        <p:nvGrpSpPr>
          <p:cNvPr id="16" name="组合 15"/>
          <p:cNvGrpSpPr/>
          <p:nvPr/>
        </p:nvGrpSpPr>
        <p:grpSpPr>
          <a:xfrm>
            <a:off x="1191743" y="2114066"/>
            <a:ext cx="626721" cy="626720"/>
            <a:chOff x="6689755" y="1244311"/>
            <a:chExt cx="889944" cy="889942"/>
          </a:xfrm>
        </p:grpSpPr>
        <p:sp>
          <p:nvSpPr>
            <p:cNvPr id="17" name="椭圆 16"/>
            <p:cNvSpPr/>
            <p:nvPr/>
          </p:nvSpPr>
          <p:spPr>
            <a:xfrm>
              <a:off x="6689755" y="1244311"/>
              <a:ext cx="889944" cy="889942"/>
            </a:xfrm>
            <a:prstGeom prst="ellipse">
              <a:avLst/>
            </a:prstGeom>
            <a:solidFill>
              <a:schemeClr val="bg1"/>
            </a:solidFill>
            <a:ln w="19050" cap="flat" cmpd="sng" algn="ctr">
              <a:solidFill>
                <a:srgbClr val="15B0E8"/>
              </a:solidFill>
              <a:prstDash val="solid"/>
              <a:round/>
              <a:headEnd type="none" w="med" len="med"/>
              <a:tailEnd type="none" w="med" len="med"/>
            </a:ln>
            <a:effectLst/>
          </p:spPr>
          <p:txBody>
            <a:bodyPr vert="horz" wrap="square" lIns="121948" tIns="60974" rIns="121948" bIns="60974"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sz="1334" dirty="0">
                <a:latin typeface="FrutigerNext LT Regular" pitchFamily="34" charset="0"/>
                <a:ea typeface="SimSun" pitchFamily="2" charset="-122"/>
              </a:endParaRPr>
            </a:p>
          </p:txBody>
        </p:sp>
        <p:grpSp>
          <p:nvGrpSpPr>
            <p:cNvPr id="18" name="组合 17"/>
            <p:cNvGrpSpPr/>
            <p:nvPr/>
          </p:nvGrpSpPr>
          <p:grpSpPr>
            <a:xfrm>
              <a:off x="6955697" y="1427837"/>
              <a:ext cx="358062" cy="522890"/>
              <a:chOff x="3327401" y="3033713"/>
              <a:chExt cx="100011" cy="146050"/>
            </a:xfrm>
          </p:grpSpPr>
          <p:sp>
            <p:nvSpPr>
              <p:cNvPr id="19" name="Freeform 82"/>
              <p:cNvSpPr>
                <a:spLocks/>
              </p:cNvSpPr>
              <p:nvPr/>
            </p:nvSpPr>
            <p:spPr bwMode="auto">
              <a:xfrm>
                <a:off x="3327401" y="3033713"/>
                <a:ext cx="31750" cy="146050"/>
              </a:xfrm>
              <a:custGeom>
                <a:avLst/>
                <a:gdLst/>
                <a:ahLst/>
                <a:cxnLst>
                  <a:cxn ang="0">
                    <a:pos x="16" y="58"/>
                  </a:cxn>
                  <a:cxn ang="0">
                    <a:pos x="16" y="43"/>
                  </a:cxn>
                  <a:cxn ang="0">
                    <a:pos x="16" y="43"/>
                  </a:cxn>
                  <a:cxn ang="0">
                    <a:pos x="16" y="41"/>
                  </a:cxn>
                  <a:cxn ang="0">
                    <a:pos x="14" y="40"/>
                  </a:cxn>
                  <a:cxn ang="0">
                    <a:pos x="14" y="17"/>
                  </a:cxn>
                  <a:cxn ang="0">
                    <a:pos x="15" y="12"/>
                  </a:cxn>
                  <a:cxn ang="0">
                    <a:pos x="14" y="0"/>
                  </a:cxn>
                  <a:cxn ang="0">
                    <a:pos x="6" y="0"/>
                  </a:cxn>
                  <a:cxn ang="0">
                    <a:pos x="5" y="12"/>
                  </a:cxn>
                  <a:cxn ang="0">
                    <a:pos x="6" y="17"/>
                  </a:cxn>
                  <a:cxn ang="0">
                    <a:pos x="6" y="40"/>
                  </a:cxn>
                  <a:cxn ang="0">
                    <a:pos x="6" y="40"/>
                  </a:cxn>
                  <a:cxn ang="0">
                    <a:pos x="4" y="41"/>
                  </a:cxn>
                  <a:cxn ang="0">
                    <a:pos x="4" y="43"/>
                  </a:cxn>
                  <a:cxn ang="0">
                    <a:pos x="4" y="58"/>
                  </a:cxn>
                  <a:cxn ang="0">
                    <a:pos x="4" y="58"/>
                  </a:cxn>
                  <a:cxn ang="0">
                    <a:pos x="1" y="60"/>
                  </a:cxn>
                  <a:cxn ang="0">
                    <a:pos x="0" y="63"/>
                  </a:cxn>
                  <a:cxn ang="0">
                    <a:pos x="0" y="85"/>
                  </a:cxn>
                  <a:cxn ang="0">
                    <a:pos x="0" y="85"/>
                  </a:cxn>
                  <a:cxn ang="0">
                    <a:pos x="0" y="88"/>
                  </a:cxn>
                  <a:cxn ang="0">
                    <a:pos x="3" y="90"/>
                  </a:cxn>
                  <a:cxn ang="0">
                    <a:pos x="4" y="92"/>
                  </a:cxn>
                  <a:cxn ang="0">
                    <a:pos x="6" y="92"/>
                  </a:cxn>
                  <a:cxn ang="0">
                    <a:pos x="14" y="92"/>
                  </a:cxn>
                  <a:cxn ang="0">
                    <a:pos x="14" y="92"/>
                  </a:cxn>
                  <a:cxn ang="0">
                    <a:pos x="16" y="92"/>
                  </a:cxn>
                  <a:cxn ang="0">
                    <a:pos x="17" y="90"/>
                  </a:cxn>
                  <a:cxn ang="0">
                    <a:pos x="20" y="88"/>
                  </a:cxn>
                  <a:cxn ang="0">
                    <a:pos x="20" y="85"/>
                  </a:cxn>
                  <a:cxn ang="0">
                    <a:pos x="20" y="63"/>
                  </a:cxn>
                  <a:cxn ang="0">
                    <a:pos x="20" y="63"/>
                  </a:cxn>
                  <a:cxn ang="0">
                    <a:pos x="18" y="60"/>
                  </a:cxn>
                  <a:cxn ang="0">
                    <a:pos x="16" y="58"/>
                  </a:cxn>
                  <a:cxn ang="0">
                    <a:pos x="16" y="58"/>
                  </a:cxn>
                </a:cxnLst>
                <a:rect l="0" t="0" r="r" b="b"/>
                <a:pathLst>
                  <a:path w="20" h="92">
                    <a:moveTo>
                      <a:pt x="16" y="58"/>
                    </a:moveTo>
                    <a:lnTo>
                      <a:pt x="16" y="43"/>
                    </a:lnTo>
                    <a:lnTo>
                      <a:pt x="16" y="43"/>
                    </a:lnTo>
                    <a:lnTo>
                      <a:pt x="16" y="41"/>
                    </a:lnTo>
                    <a:lnTo>
                      <a:pt x="14" y="40"/>
                    </a:lnTo>
                    <a:lnTo>
                      <a:pt x="14" y="17"/>
                    </a:lnTo>
                    <a:lnTo>
                      <a:pt x="15" y="12"/>
                    </a:lnTo>
                    <a:lnTo>
                      <a:pt x="14" y="0"/>
                    </a:lnTo>
                    <a:lnTo>
                      <a:pt x="6" y="0"/>
                    </a:lnTo>
                    <a:lnTo>
                      <a:pt x="5" y="12"/>
                    </a:lnTo>
                    <a:lnTo>
                      <a:pt x="6" y="17"/>
                    </a:lnTo>
                    <a:lnTo>
                      <a:pt x="6" y="40"/>
                    </a:lnTo>
                    <a:lnTo>
                      <a:pt x="6" y="40"/>
                    </a:lnTo>
                    <a:lnTo>
                      <a:pt x="4" y="41"/>
                    </a:lnTo>
                    <a:lnTo>
                      <a:pt x="4" y="43"/>
                    </a:lnTo>
                    <a:lnTo>
                      <a:pt x="4" y="58"/>
                    </a:lnTo>
                    <a:lnTo>
                      <a:pt x="4" y="58"/>
                    </a:lnTo>
                    <a:lnTo>
                      <a:pt x="1" y="60"/>
                    </a:lnTo>
                    <a:lnTo>
                      <a:pt x="0" y="63"/>
                    </a:lnTo>
                    <a:lnTo>
                      <a:pt x="0" y="85"/>
                    </a:lnTo>
                    <a:lnTo>
                      <a:pt x="0" y="85"/>
                    </a:lnTo>
                    <a:lnTo>
                      <a:pt x="0" y="88"/>
                    </a:lnTo>
                    <a:lnTo>
                      <a:pt x="3" y="90"/>
                    </a:lnTo>
                    <a:lnTo>
                      <a:pt x="4" y="92"/>
                    </a:lnTo>
                    <a:lnTo>
                      <a:pt x="6" y="92"/>
                    </a:lnTo>
                    <a:lnTo>
                      <a:pt x="14" y="92"/>
                    </a:lnTo>
                    <a:lnTo>
                      <a:pt x="14" y="92"/>
                    </a:lnTo>
                    <a:lnTo>
                      <a:pt x="16" y="92"/>
                    </a:lnTo>
                    <a:lnTo>
                      <a:pt x="17" y="90"/>
                    </a:lnTo>
                    <a:lnTo>
                      <a:pt x="20" y="88"/>
                    </a:lnTo>
                    <a:lnTo>
                      <a:pt x="20" y="85"/>
                    </a:lnTo>
                    <a:lnTo>
                      <a:pt x="20" y="63"/>
                    </a:lnTo>
                    <a:lnTo>
                      <a:pt x="20" y="63"/>
                    </a:lnTo>
                    <a:lnTo>
                      <a:pt x="18" y="60"/>
                    </a:lnTo>
                    <a:lnTo>
                      <a:pt x="16" y="58"/>
                    </a:lnTo>
                    <a:lnTo>
                      <a:pt x="16" y="58"/>
                    </a:lnTo>
                    <a:close/>
                  </a:path>
                </a:pathLst>
              </a:custGeom>
              <a:noFill/>
              <a:ln w="12700">
                <a:solidFill>
                  <a:srgbClr val="15B0E8"/>
                </a:solidFill>
                <a:prstDash val="solid"/>
                <a:round/>
                <a:headEnd/>
                <a:tailEnd/>
              </a:ln>
            </p:spPr>
            <p:txBody>
              <a:bodyPr vert="horz" wrap="square" lIns="121948" tIns="60974" rIns="121948" bIns="60974" numCol="1" anchor="t" anchorCtr="0" compatLnSpc="1">
                <a:prstTxWarp prst="textNoShape">
                  <a:avLst/>
                </a:prstTxWarp>
              </a:bodyPr>
              <a:lstStyle/>
              <a:p>
                <a:endParaRPr lang="zh-CN" altLang="en-US" sz="3201"/>
              </a:p>
            </p:txBody>
          </p:sp>
          <p:sp>
            <p:nvSpPr>
              <p:cNvPr id="20" name="Freeform 102"/>
              <p:cNvSpPr>
                <a:spLocks/>
              </p:cNvSpPr>
              <p:nvPr/>
            </p:nvSpPr>
            <p:spPr bwMode="auto">
              <a:xfrm>
                <a:off x="3365500" y="3033713"/>
                <a:ext cx="61912" cy="146050"/>
              </a:xfrm>
              <a:custGeom>
                <a:avLst/>
                <a:gdLst/>
                <a:ahLst/>
                <a:cxnLst>
                  <a:cxn ang="0">
                    <a:pos x="39" y="17"/>
                  </a:cxn>
                  <a:cxn ang="0">
                    <a:pos x="39" y="17"/>
                  </a:cxn>
                  <a:cxn ang="0">
                    <a:pos x="39" y="12"/>
                  </a:cxn>
                  <a:cxn ang="0">
                    <a:pos x="38" y="7"/>
                  </a:cxn>
                  <a:cxn ang="0">
                    <a:pos x="35" y="3"/>
                  </a:cxn>
                  <a:cxn ang="0">
                    <a:pos x="33" y="0"/>
                  </a:cxn>
                  <a:cxn ang="0">
                    <a:pos x="33" y="0"/>
                  </a:cxn>
                  <a:cxn ang="0">
                    <a:pos x="32" y="0"/>
                  </a:cxn>
                  <a:cxn ang="0">
                    <a:pos x="31" y="1"/>
                  </a:cxn>
                  <a:cxn ang="0">
                    <a:pos x="31" y="2"/>
                  </a:cxn>
                  <a:cxn ang="0">
                    <a:pos x="31" y="2"/>
                  </a:cxn>
                  <a:cxn ang="0">
                    <a:pos x="31" y="14"/>
                  </a:cxn>
                  <a:cxn ang="0">
                    <a:pos x="31" y="14"/>
                  </a:cxn>
                  <a:cxn ang="0">
                    <a:pos x="29" y="17"/>
                  </a:cxn>
                  <a:cxn ang="0">
                    <a:pos x="28" y="17"/>
                  </a:cxn>
                  <a:cxn ang="0">
                    <a:pos x="11" y="17"/>
                  </a:cxn>
                  <a:cxn ang="0">
                    <a:pos x="11" y="17"/>
                  </a:cxn>
                  <a:cxn ang="0">
                    <a:pos x="10" y="17"/>
                  </a:cxn>
                  <a:cxn ang="0">
                    <a:pos x="9" y="14"/>
                  </a:cxn>
                  <a:cxn ang="0">
                    <a:pos x="9" y="14"/>
                  </a:cxn>
                  <a:cxn ang="0">
                    <a:pos x="9" y="2"/>
                  </a:cxn>
                  <a:cxn ang="0">
                    <a:pos x="9" y="2"/>
                  </a:cxn>
                  <a:cxn ang="0">
                    <a:pos x="9" y="1"/>
                  </a:cxn>
                  <a:cxn ang="0">
                    <a:pos x="8" y="0"/>
                  </a:cxn>
                  <a:cxn ang="0">
                    <a:pos x="6" y="0"/>
                  </a:cxn>
                  <a:cxn ang="0">
                    <a:pos x="6" y="0"/>
                  </a:cxn>
                  <a:cxn ang="0">
                    <a:pos x="4" y="3"/>
                  </a:cxn>
                  <a:cxn ang="0">
                    <a:pos x="2" y="7"/>
                  </a:cxn>
                  <a:cxn ang="0">
                    <a:pos x="0" y="12"/>
                  </a:cxn>
                  <a:cxn ang="0">
                    <a:pos x="0" y="17"/>
                  </a:cxn>
                  <a:cxn ang="0">
                    <a:pos x="0" y="17"/>
                  </a:cxn>
                  <a:cxn ang="0">
                    <a:pos x="2" y="23"/>
                  </a:cxn>
                  <a:cxn ang="0">
                    <a:pos x="4" y="26"/>
                  </a:cxn>
                  <a:cxn ang="0">
                    <a:pos x="6" y="29"/>
                  </a:cxn>
                  <a:cxn ang="0">
                    <a:pos x="11" y="30"/>
                  </a:cxn>
                  <a:cxn ang="0">
                    <a:pos x="11" y="83"/>
                  </a:cxn>
                  <a:cxn ang="0">
                    <a:pos x="11" y="83"/>
                  </a:cxn>
                  <a:cxn ang="0">
                    <a:pos x="13" y="87"/>
                  </a:cxn>
                  <a:cxn ang="0">
                    <a:pos x="14" y="89"/>
                  </a:cxn>
                  <a:cxn ang="0">
                    <a:pos x="16" y="90"/>
                  </a:cxn>
                  <a:cxn ang="0">
                    <a:pos x="20" y="92"/>
                  </a:cxn>
                  <a:cxn ang="0">
                    <a:pos x="20" y="92"/>
                  </a:cxn>
                  <a:cxn ang="0">
                    <a:pos x="20" y="92"/>
                  </a:cxn>
                  <a:cxn ang="0">
                    <a:pos x="23" y="90"/>
                  </a:cxn>
                  <a:cxn ang="0">
                    <a:pos x="26" y="89"/>
                  </a:cxn>
                  <a:cxn ang="0">
                    <a:pos x="27" y="87"/>
                  </a:cxn>
                  <a:cxn ang="0">
                    <a:pos x="28" y="83"/>
                  </a:cxn>
                  <a:cxn ang="0">
                    <a:pos x="28" y="30"/>
                  </a:cxn>
                  <a:cxn ang="0">
                    <a:pos x="28" y="30"/>
                  </a:cxn>
                  <a:cxn ang="0">
                    <a:pos x="33" y="29"/>
                  </a:cxn>
                  <a:cxn ang="0">
                    <a:pos x="35" y="26"/>
                  </a:cxn>
                  <a:cxn ang="0">
                    <a:pos x="38" y="23"/>
                  </a:cxn>
                  <a:cxn ang="0">
                    <a:pos x="39" y="17"/>
                  </a:cxn>
                  <a:cxn ang="0">
                    <a:pos x="39" y="17"/>
                  </a:cxn>
                </a:cxnLst>
                <a:rect l="0" t="0" r="r" b="b"/>
                <a:pathLst>
                  <a:path w="39" h="92">
                    <a:moveTo>
                      <a:pt x="39" y="17"/>
                    </a:moveTo>
                    <a:lnTo>
                      <a:pt x="39" y="17"/>
                    </a:lnTo>
                    <a:lnTo>
                      <a:pt x="39" y="12"/>
                    </a:lnTo>
                    <a:lnTo>
                      <a:pt x="38" y="7"/>
                    </a:lnTo>
                    <a:lnTo>
                      <a:pt x="35" y="3"/>
                    </a:lnTo>
                    <a:lnTo>
                      <a:pt x="33" y="0"/>
                    </a:lnTo>
                    <a:lnTo>
                      <a:pt x="33" y="0"/>
                    </a:lnTo>
                    <a:lnTo>
                      <a:pt x="32" y="0"/>
                    </a:lnTo>
                    <a:lnTo>
                      <a:pt x="31" y="1"/>
                    </a:lnTo>
                    <a:lnTo>
                      <a:pt x="31" y="2"/>
                    </a:lnTo>
                    <a:lnTo>
                      <a:pt x="31" y="2"/>
                    </a:lnTo>
                    <a:lnTo>
                      <a:pt x="31" y="14"/>
                    </a:lnTo>
                    <a:lnTo>
                      <a:pt x="31" y="14"/>
                    </a:lnTo>
                    <a:lnTo>
                      <a:pt x="29" y="17"/>
                    </a:lnTo>
                    <a:lnTo>
                      <a:pt x="28" y="17"/>
                    </a:lnTo>
                    <a:lnTo>
                      <a:pt x="11" y="17"/>
                    </a:lnTo>
                    <a:lnTo>
                      <a:pt x="11" y="17"/>
                    </a:lnTo>
                    <a:lnTo>
                      <a:pt x="10" y="17"/>
                    </a:lnTo>
                    <a:lnTo>
                      <a:pt x="9" y="14"/>
                    </a:lnTo>
                    <a:lnTo>
                      <a:pt x="9" y="14"/>
                    </a:lnTo>
                    <a:lnTo>
                      <a:pt x="9" y="2"/>
                    </a:lnTo>
                    <a:lnTo>
                      <a:pt x="9" y="2"/>
                    </a:lnTo>
                    <a:lnTo>
                      <a:pt x="9" y="1"/>
                    </a:lnTo>
                    <a:lnTo>
                      <a:pt x="8" y="0"/>
                    </a:lnTo>
                    <a:lnTo>
                      <a:pt x="6" y="0"/>
                    </a:lnTo>
                    <a:lnTo>
                      <a:pt x="6" y="0"/>
                    </a:lnTo>
                    <a:lnTo>
                      <a:pt x="4" y="3"/>
                    </a:lnTo>
                    <a:lnTo>
                      <a:pt x="2" y="7"/>
                    </a:lnTo>
                    <a:lnTo>
                      <a:pt x="0" y="12"/>
                    </a:lnTo>
                    <a:lnTo>
                      <a:pt x="0" y="17"/>
                    </a:lnTo>
                    <a:lnTo>
                      <a:pt x="0" y="17"/>
                    </a:lnTo>
                    <a:lnTo>
                      <a:pt x="2" y="23"/>
                    </a:lnTo>
                    <a:lnTo>
                      <a:pt x="4" y="26"/>
                    </a:lnTo>
                    <a:lnTo>
                      <a:pt x="6" y="29"/>
                    </a:lnTo>
                    <a:lnTo>
                      <a:pt x="11" y="30"/>
                    </a:lnTo>
                    <a:lnTo>
                      <a:pt x="11" y="83"/>
                    </a:lnTo>
                    <a:lnTo>
                      <a:pt x="11" y="83"/>
                    </a:lnTo>
                    <a:lnTo>
                      <a:pt x="13" y="87"/>
                    </a:lnTo>
                    <a:lnTo>
                      <a:pt x="14" y="89"/>
                    </a:lnTo>
                    <a:lnTo>
                      <a:pt x="16" y="90"/>
                    </a:lnTo>
                    <a:lnTo>
                      <a:pt x="20" y="92"/>
                    </a:lnTo>
                    <a:lnTo>
                      <a:pt x="20" y="92"/>
                    </a:lnTo>
                    <a:lnTo>
                      <a:pt x="20" y="92"/>
                    </a:lnTo>
                    <a:lnTo>
                      <a:pt x="23" y="90"/>
                    </a:lnTo>
                    <a:lnTo>
                      <a:pt x="26" y="89"/>
                    </a:lnTo>
                    <a:lnTo>
                      <a:pt x="27" y="87"/>
                    </a:lnTo>
                    <a:lnTo>
                      <a:pt x="28" y="83"/>
                    </a:lnTo>
                    <a:lnTo>
                      <a:pt x="28" y="30"/>
                    </a:lnTo>
                    <a:lnTo>
                      <a:pt x="28" y="30"/>
                    </a:lnTo>
                    <a:lnTo>
                      <a:pt x="33" y="29"/>
                    </a:lnTo>
                    <a:lnTo>
                      <a:pt x="35" y="26"/>
                    </a:lnTo>
                    <a:lnTo>
                      <a:pt x="38" y="23"/>
                    </a:lnTo>
                    <a:lnTo>
                      <a:pt x="39" y="17"/>
                    </a:lnTo>
                    <a:lnTo>
                      <a:pt x="39" y="17"/>
                    </a:lnTo>
                    <a:close/>
                  </a:path>
                </a:pathLst>
              </a:custGeom>
              <a:noFill/>
              <a:ln w="12700">
                <a:solidFill>
                  <a:srgbClr val="15B0E8"/>
                </a:solidFill>
                <a:prstDash val="solid"/>
                <a:round/>
                <a:headEnd/>
                <a:tailEnd/>
              </a:ln>
            </p:spPr>
            <p:txBody>
              <a:bodyPr vert="horz" wrap="square" lIns="121948" tIns="60974" rIns="121948" bIns="60974" numCol="1" anchor="t" anchorCtr="0" compatLnSpc="1">
                <a:prstTxWarp prst="textNoShape">
                  <a:avLst/>
                </a:prstTxWarp>
              </a:bodyPr>
              <a:lstStyle/>
              <a:p>
                <a:endParaRPr lang="zh-CN" altLang="en-US" sz="3201"/>
              </a:p>
            </p:txBody>
          </p:sp>
        </p:grpSp>
      </p:grpSp>
      <p:sp>
        <p:nvSpPr>
          <p:cNvPr id="21" name="弧形 20"/>
          <p:cNvSpPr/>
          <p:nvPr/>
        </p:nvSpPr>
        <p:spPr>
          <a:xfrm>
            <a:off x="2850700" y="1365030"/>
            <a:ext cx="3536118" cy="1207177"/>
          </a:xfrm>
          <a:prstGeom prst="arc">
            <a:avLst>
              <a:gd name="adj1" fmla="val 11192667"/>
              <a:gd name="adj2" fmla="val 21160446"/>
            </a:avLst>
          </a:prstGeom>
          <a:ln w="127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1"/>
          </a:p>
        </p:txBody>
      </p:sp>
      <p:sp>
        <p:nvSpPr>
          <p:cNvPr id="22" name="Text Box 20"/>
          <p:cNvSpPr txBox="1">
            <a:spLocks noChangeArrowheads="1"/>
          </p:cNvSpPr>
          <p:nvPr/>
        </p:nvSpPr>
        <p:spPr bwMode="auto">
          <a:xfrm>
            <a:off x="5793106" y="2281367"/>
            <a:ext cx="2374203" cy="307777"/>
          </a:xfrm>
          <a:prstGeom prst="rect">
            <a:avLst/>
          </a:prstGeom>
        </p:spPr>
        <p:txBody>
          <a:bodyPr wrap="square" lIns="0" tIns="0" rIns="0" bIns="0">
            <a:spAutoFit/>
          </a:bodyPr>
          <a:lstStyle>
            <a:defPPr>
              <a:defRPr lang="zh-CN"/>
            </a:defPPr>
            <a:lvl1pPr fontAlgn="auto">
              <a:spcBef>
                <a:spcPts val="0"/>
              </a:spcBef>
              <a:spcAft>
                <a:spcPts val="0"/>
              </a:spcAft>
              <a:defRPr kern="0">
                <a:solidFill>
                  <a:srgbClr val="00B050"/>
                </a:solidFill>
                <a:latin typeface="Arial" pitchFamily="34" charset="0"/>
                <a:ea typeface="微软雅黑" pitchFamily="34" charset="-122"/>
                <a:cs typeface="Arial" pitchFamily="34" charset="0"/>
              </a:defRPr>
            </a:lvl1pPr>
          </a:lstStyle>
          <a:p>
            <a:r>
              <a:rPr lang="zh-CN" altLang="en-US" sz="2000" dirty="0" smtClean="0">
                <a:solidFill>
                  <a:schemeClr val="tx1"/>
                </a:solidFill>
                <a:latin typeface="+mn-ea"/>
                <a:ea typeface="+mn-ea"/>
              </a:rPr>
              <a:t>发现存储设备</a:t>
            </a:r>
            <a:endParaRPr lang="en-US" altLang="zh-CN" sz="2000" dirty="0">
              <a:solidFill>
                <a:schemeClr val="tx1"/>
              </a:solidFill>
              <a:latin typeface="+mn-ea"/>
              <a:ea typeface="+mn-ea"/>
            </a:endParaRPr>
          </a:p>
        </p:txBody>
      </p:sp>
      <p:sp>
        <p:nvSpPr>
          <p:cNvPr id="23" name="TextBox 16"/>
          <p:cNvSpPr txBox="1"/>
          <p:nvPr/>
        </p:nvSpPr>
        <p:spPr bwMode="auto">
          <a:xfrm>
            <a:off x="5088230" y="3064356"/>
            <a:ext cx="2957788" cy="1452705"/>
          </a:xfrm>
          <a:prstGeom prst="rect">
            <a:avLst/>
          </a:prstGeom>
          <a:noFill/>
        </p:spPr>
        <p:txBody>
          <a:bodyPr wrap="square" rtlCol="0">
            <a:spAutoFit/>
          </a:bodyPr>
          <a:lstStyle/>
          <a:p>
            <a:pPr marL="285750" indent="-285750">
              <a:lnSpc>
                <a:spcPct val="140000"/>
              </a:lnSpc>
              <a:spcBef>
                <a:spcPts val="1200"/>
              </a:spcBef>
              <a:buClr>
                <a:srgbClr val="808080"/>
              </a:buClr>
              <a:buSzPct val="60000"/>
              <a:buFont typeface="Wingdings" panose="05000000000000000000" pitchFamily="2" charset="2"/>
              <a:buChar char="l"/>
              <a:defRPr/>
            </a:pPr>
            <a:r>
              <a:rPr lang="zh-CN" altLang="en-US" sz="1400" dirty="0" smtClean="0">
                <a:solidFill>
                  <a:schemeClr val="tx1">
                    <a:lumMod val="75000"/>
                    <a:lumOff val="25000"/>
                  </a:schemeClr>
                </a:solidFill>
                <a:latin typeface="+mn-ea"/>
                <a:ea typeface="+mn-ea"/>
                <a:cs typeface="Arial" pitchFamily="34" charset="0"/>
              </a:rPr>
              <a:t>在存储侧需要将存储设备通过链路关联到主机。</a:t>
            </a:r>
            <a:endParaRPr lang="en-US" altLang="zh-CN" sz="1400" dirty="0" smtClean="0">
              <a:solidFill>
                <a:schemeClr val="tx1">
                  <a:lumMod val="75000"/>
                  <a:lumOff val="25000"/>
                </a:schemeClr>
              </a:solidFill>
              <a:latin typeface="+mn-ea"/>
              <a:ea typeface="+mn-ea"/>
              <a:cs typeface="Arial" pitchFamily="34" charset="0"/>
            </a:endParaRPr>
          </a:p>
          <a:p>
            <a:pPr marL="285750" indent="-285750">
              <a:lnSpc>
                <a:spcPct val="140000"/>
              </a:lnSpc>
              <a:spcBef>
                <a:spcPts val="1200"/>
              </a:spcBef>
              <a:buClr>
                <a:srgbClr val="808080"/>
              </a:buClr>
              <a:buSzPct val="60000"/>
              <a:buFont typeface="Wingdings" panose="05000000000000000000" pitchFamily="2" charset="2"/>
              <a:buChar char="l"/>
              <a:defRPr/>
            </a:pPr>
            <a:r>
              <a:rPr lang="zh-CN" altLang="en-US" sz="1400" dirty="0" smtClean="0">
                <a:solidFill>
                  <a:schemeClr val="tx1">
                    <a:lumMod val="75000"/>
                    <a:lumOff val="25000"/>
                  </a:schemeClr>
                </a:solidFill>
                <a:latin typeface="+mn-ea"/>
                <a:ea typeface="+mn-ea"/>
                <a:cs typeface="Arial" pitchFamily="34" charset="0"/>
              </a:rPr>
              <a:t>存储设备需要在</a:t>
            </a:r>
            <a:r>
              <a:rPr lang="en-US" altLang="zh-CN" sz="1400" dirty="0" smtClean="0">
                <a:solidFill>
                  <a:schemeClr val="tx1">
                    <a:lumMod val="75000"/>
                    <a:lumOff val="25000"/>
                  </a:schemeClr>
                </a:solidFill>
                <a:latin typeface="+mn-lt"/>
                <a:ea typeface="+mn-ea"/>
                <a:cs typeface="Arial" pitchFamily="34" charset="0"/>
              </a:rPr>
              <a:t>FusionCompute</a:t>
            </a:r>
            <a:r>
              <a:rPr lang="zh-CN" altLang="en-US" sz="1400" dirty="0" smtClean="0">
                <a:solidFill>
                  <a:schemeClr val="tx1">
                    <a:lumMod val="75000"/>
                    <a:lumOff val="25000"/>
                  </a:schemeClr>
                </a:solidFill>
                <a:latin typeface="+mn-ea"/>
                <a:ea typeface="+mn-ea"/>
                <a:cs typeface="Arial" pitchFamily="34" charset="0"/>
              </a:rPr>
              <a:t>中进行扫描来发现。</a:t>
            </a:r>
            <a:endParaRPr lang="en-US" altLang="zh-CN" sz="1400" dirty="0" smtClean="0">
              <a:solidFill>
                <a:schemeClr val="tx1">
                  <a:lumMod val="75000"/>
                  <a:lumOff val="25000"/>
                </a:schemeClr>
              </a:solidFill>
              <a:latin typeface="+mn-ea"/>
              <a:ea typeface="+mn-ea"/>
              <a:cs typeface="Arial" pitchFamily="34" charset="0"/>
            </a:endParaRPr>
          </a:p>
        </p:txBody>
      </p:sp>
    </p:spTree>
    <p:extLst>
      <p:ext uri="{BB962C8B-B14F-4D97-AF65-F5344CB8AC3E}">
        <p14:creationId xmlns:p14="http://schemas.microsoft.com/office/powerpoint/2010/main" val="33505874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SUBSTITUTION_ID" val="{76E41E4F-7E95-49BC-8C62-13BCCB230EFE}"/>
</p:tagLst>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333E8A2F07A74D848136A2C03778F8" ma:contentTypeVersion="0" ma:contentTypeDescription="Create a new document." ma:contentTypeScope="" ma:versionID="23803ba2584bac4d8dcab8923b6ec3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6FEBDE-0473-4091-B113-FE3FC05A5253}"/>
</file>

<file path=customXml/itemProps2.xml><?xml version="1.0" encoding="utf-8"?>
<ds:datastoreItem xmlns:ds="http://schemas.openxmlformats.org/officeDocument/2006/customXml" ds:itemID="{EAE3093B-232B-4C15-AB25-7F1FBE134870}"/>
</file>

<file path=customXml/itemProps3.xml><?xml version="1.0" encoding="utf-8"?>
<ds:datastoreItem xmlns:ds="http://schemas.openxmlformats.org/officeDocument/2006/customXml" ds:itemID="{723E6701-3943-4A44-84F3-F772B5088830}"/>
</file>

<file path=docProps/app.xml><?xml version="1.0" encoding="utf-8"?>
<Properties xmlns="http://schemas.openxmlformats.org/officeDocument/2006/extended-properties" xmlns:vt="http://schemas.openxmlformats.org/officeDocument/2006/docPropsVTypes">
  <Template/>
  <TotalTime>62604</TotalTime>
  <Words>3932</Words>
  <Application>Microsoft Office PowerPoint</Application>
  <PresentationFormat>全屏显示(4:3)</PresentationFormat>
  <Paragraphs>626</Paragraphs>
  <Slides>40</Slides>
  <Notes>40</Notes>
  <HiddenSlides>1</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40</vt:i4>
      </vt:variant>
    </vt:vector>
  </HeadingPairs>
  <TitlesOfParts>
    <vt:vector size="53" baseType="lpstr">
      <vt:lpstr>MS PGothic</vt:lpstr>
      <vt:lpstr>黑体</vt:lpstr>
      <vt:lpstr>华文细黑</vt:lpstr>
      <vt:lpstr>SimSun</vt:lpstr>
      <vt:lpstr>SimSun</vt:lpstr>
      <vt:lpstr>微软雅黑</vt:lpstr>
      <vt:lpstr>Arial</vt:lpstr>
      <vt:lpstr>FrutigerNext LT Light</vt:lpstr>
      <vt:lpstr>FrutigerNext LT Medium</vt:lpstr>
      <vt:lpstr>FrutigerNext LT Regular</vt:lpstr>
      <vt:lpstr>Wingdings</vt:lpstr>
      <vt:lpstr>1#UC&amp;C母版初稿</vt:lpstr>
      <vt:lpstr>End</vt:lpstr>
      <vt:lpstr>PowerPoint 演示文稿</vt:lpstr>
      <vt:lpstr>华为存储虚拟化</vt:lpstr>
      <vt:lpstr>PowerPoint 演示文稿</vt:lpstr>
      <vt:lpstr>PowerPoint 演示文稿</vt:lpstr>
      <vt:lpstr>PowerPoint 演示文稿</vt:lpstr>
      <vt:lpstr>存储概念</vt:lpstr>
      <vt:lpstr>华为云计算存储模型</vt:lpstr>
      <vt:lpstr>存储资源</vt:lpstr>
      <vt:lpstr>存储设备</vt:lpstr>
      <vt:lpstr>数据存储</vt:lpstr>
      <vt:lpstr>PowerPoint 演示文稿</vt:lpstr>
      <vt:lpstr>FCSAN存储场景</vt:lpstr>
      <vt:lpstr>iSCSI存储场景</vt:lpstr>
      <vt:lpstr>NAS存储场景</vt:lpstr>
      <vt:lpstr>虚拟化的存储栈</vt:lpstr>
      <vt:lpstr>PowerPoint 演示文稿</vt:lpstr>
      <vt:lpstr>文件系统</vt:lpstr>
      <vt:lpstr>VIMS (Virtual Image Manage System)</vt:lpstr>
      <vt:lpstr>虚拟磁盘文件</vt:lpstr>
      <vt:lpstr>固态磁盘文件</vt:lpstr>
      <vt:lpstr>动态磁盘文件</vt:lpstr>
      <vt:lpstr>差分磁盘文件</vt:lpstr>
      <vt:lpstr>PowerPoint 演示文稿</vt:lpstr>
      <vt:lpstr>精简磁盘和空间回收</vt:lpstr>
      <vt:lpstr>快照原理和应用</vt:lpstr>
      <vt:lpstr>存储虚拟化的快照</vt:lpstr>
      <vt:lpstr>快照链</vt:lpstr>
      <vt:lpstr>链接克隆</vt:lpstr>
      <vt:lpstr>链接克隆图解</vt:lpstr>
      <vt:lpstr>虚拟机虚拟磁盘文件迁移</vt:lpstr>
      <vt:lpstr>存储热迁移原理</vt:lpstr>
      <vt:lpstr>PowerPoint 演示文稿</vt:lpstr>
      <vt:lpstr>数据存储扩容原理</vt:lpstr>
      <vt:lpstr>虚拟机磁盘扩容</vt:lpstr>
      <vt:lpstr>磁盘裸设备映射</vt:lpstr>
      <vt:lpstr>设置虚拟机磁盘IO上限</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hongfeilongzjhw</cp:lastModifiedBy>
  <cp:revision>2329</cp:revision>
  <dcterms:created xsi:type="dcterms:W3CDTF">2003-08-21T06:48:56Z</dcterms:created>
  <dcterms:modified xsi:type="dcterms:W3CDTF">2017-12-19T01:54:48Z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(3)n5+ccwhjREzE8sFxOds5qVjYTZT1VAsZ4fxLXbW4qLXztcw0JF4+AoK2S+Bn4owLR+l/Tz0z
RsP+kaeoAfhQKEkCcqaq/e8FZyA9p8FR+gRWAFI6lno6iiTbxa4T3nJDayuDUu5EUu7n1KKu
1mXVa2x1wFCgv5iMOKFH7KlHdzre4QmIVWHCCsUxYvwVw6OXOESpe7O0IemOX3zNciecYaZY
HZpjLsrcUcdEOxPHIe</vt:lpwstr>
  </property>
  <property fmtid="{D5CDD505-2E9C-101B-9397-08002B2CF9AE}" pid="18" name="_2015_ms_pID_7253431">
    <vt:lpwstr>2S0O3w62yZph6cadcBq2kmnF+gSTqjoTtb73DU1nO1faLdxkiLLZbW
yZdBPziAsJE/tIQoWdLPdc/Vjp9i8XE54gWUbE6ltI0LKZcyQplNdxfKJnvjJqqDvAb/Vssu
FZmW6CUFxmv1NraFbfqLMyQyPbgVkeawMu6tSCZVfH1ELQJYi1y2lnBUEX73Vlsbk0JuXs0B
BBKHPXyPHcWvht7+IRH6DikBZVJbhQK/6uVi</vt:lpwstr>
  </property>
  <property fmtid="{D5CDD505-2E9C-101B-9397-08002B2CF9AE}" pid="19" name="_2015_ms_pID_7253432">
    <vt:lpwstr>xD2v8m70hEymPBkAjoXkftDjzmdHw4g0D42J
OHnG2MEiZF9OTuzJtVSmUI4VUpL21w==</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1513647854</vt:lpwstr>
  </property>
</Properties>
</file>